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82" r:id="rId7"/>
    <p:sldId id="283" r:id="rId8"/>
    <p:sldId id="284" r:id="rId9"/>
    <p:sldId id="257" r:id="rId10"/>
    <p:sldId id="277" r:id="rId11"/>
    <p:sldId id="278" r:id="rId12"/>
    <p:sldId id="271" r:id="rId13"/>
    <p:sldId id="272" r:id="rId14"/>
    <p:sldId id="269" r:id="rId15"/>
    <p:sldId id="270" r:id="rId16"/>
    <p:sldId id="273" r:id="rId17"/>
    <p:sldId id="274" r:id="rId18"/>
    <p:sldId id="267" r:id="rId19"/>
    <p:sldId id="268" r:id="rId20"/>
    <p:sldId id="275" r:id="rId21"/>
    <p:sldId id="276" r:id="rId22"/>
    <p:sldId id="258" r:id="rId23"/>
    <p:sldId id="265" r:id="rId24"/>
    <p:sldId id="279" r:id="rId25"/>
    <p:sldId id="280" r:id="rId26"/>
    <p:sldId id="281" r:id="rId27"/>
    <p:sldId id="264" r:id="rId28"/>
    <p:sldId id="266" r:id="rId29"/>
    <p:sldId id="262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howGuides="1">
      <p:cViewPr varScale="1">
        <p:scale>
          <a:sx n="64" d="100"/>
          <a:sy n="64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82BCD9-0D71-4DFE-8CC0-A6A2926492BB}" type="datetimeFigureOut">
              <a:rPr lang="id-ID" smtClean="0"/>
              <a:pPr/>
              <a:t>27/11/2014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EE0AD1-4BE3-4029-AE83-3C2F67A268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352928" cy="2115667"/>
          </a:xfrm>
        </p:spPr>
        <p:txBody>
          <a:bodyPr/>
          <a:lstStyle/>
          <a:p>
            <a:r>
              <a:rPr lang="id-ID" dirty="0" smtClean="0"/>
              <a:t>ADT GRAPH</a:t>
            </a:r>
            <a:br>
              <a:rPr lang="id-ID" dirty="0" smtClean="0"/>
            </a:br>
            <a:r>
              <a:rPr lang="id-ID" dirty="0" smtClean="0"/>
              <a:t>Representasi </a:t>
            </a:r>
            <a:r>
              <a:rPr lang="id-ID" dirty="0"/>
              <a:t>Edge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CreateGraf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CreateGraf</a:t>
            </a:r>
            <a:r>
              <a:rPr lang="en-US" sz="2400" dirty="0" smtClean="0"/>
              <a:t> (</a:t>
            </a:r>
            <a:r>
              <a:rPr lang="en-US" sz="2400" u="sng" dirty="0" smtClean="0"/>
              <a:t>output</a:t>
            </a:r>
            <a:r>
              <a:rPr lang="en-US" sz="2400" dirty="0" smtClean="0"/>
              <a:t> G: Graf, </a:t>
            </a:r>
            <a:r>
              <a:rPr lang="en-US" sz="2400" dirty="0" err="1" smtClean="0"/>
              <a:t>simpultype</a:t>
            </a:r>
            <a:r>
              <a:rPr lang="en-US" sz="2400" dirty="0" smtClean="0"/>
              <a:t> V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>
              <a:buNone/>
            </a:pPr>
            <a:endParaRPr lang="id-ID" sz="2400" dirty="0" smtClean="0"/>
          </a:p>
          <a:p>
            <a:pPr algn="r">
              <a:buNone/>
            </a:pPr>
            <a:r>
              <a:rPr lang="id-ID" sz="2400" dirty="0" smtClean="0"/>
              <a:t>Natan</a:t>
            </a:r>
          </a:p>
          <a:p>
            <a:pPr algn="r">
              <a:buNone/>
            </a:pPr>
            <a:r>
              <a:rPr lang="id-ID" sz="2400" dirty="0" smtClean="0"/>
              <a:t>13513070</a:t>
            </a:r>
            <a:endParaRPr lang="id-ID" sz="2400" dirty="0" smtClean="0"/>
          </a:p>
          <a:p>
            <a:pPr algn="r">
              <a:buNone/>
            </a:pPr>
            <a:endParaRPr lang="id-ID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0364" y="548680"/>
            <a:ext cx="8363272" cy="5544616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{KAMUS LOKAL}</a:t>
            </a:r>
            <a:endParaRPr lang="id-ID" sz="2000" b="1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en-US" sz="2000" b="1" dirty="0" smtClean="0"/>
              <a:t>{ALGORITMA}</a:t>
            </a:r>
            <a:endParaRPr lang="id-ID" sz="2000" b="1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CreateList</a:t>
            </a:r>
            <a:r>
              <a:rPr lang="en-US" sz="2000" dirty="0" smtClean="0"/>
              <a:t>(</a:t>
            </a:r>
            <a:r>
              <a:rPr lang="en-US" sz="2000" dirty="0" err="1" smtClean="0"/>
              <a:t>EdgeList</a:t>
            </a:r>
            <a:r>
              <a:rPr lang="en-US" sz="2000" dirty="0" smtClean="0"/>
              <a:t>(G))</a:t>
            </a:r>
            <a:endParaRPr lang="id-ID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TabSimpul</a:t>
            </a:r>
            <a:r>
              <a:rPr lang="en-US" sz="2000" dirty="0" smtClean="0"/>
              <a:t>(G)[1] = V</a:t>
            </a:r>
            <a:endParaRPr lang="id-ID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NeffTabSimpul</a:t>
            </a:r>
            <a:r>
              <a:rPr lang="en-US" sz="2000" dirty="0" smtClean="0"/>
              <a:t>(G) = 1</a:t>
            </a:r>
            <a:endParaRPr lang="id-ID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IsEmpty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fu</a:t>
            </a:r>
            <a:r>
              <a:rPr lang="id-ID" sz="2400" b="1" dirty="0" smtClean="0"/>
              <a:t>n</a:t>
            </a:r>
            <a:r>
              <a:rPr lang="en-US" sz="2400" b="1" dirty="0" err="1" smtClean="0"/>
              <a:t>ction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IsEmpty</a:t>
            </a:r>
            <a:r>
              <a:rPr lang="en-US" sz="2400" b="1" dirty="0" smtClean="0"/>
              <a:t> ( G : Graph)  -&gt; 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boolean</a:t>
            </a:r>
            <a:endParaRPr lang="en-US" sz="2400" b="1" u="sng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mengembalikan</a:t>
            </a:r>
            <a:r>
              <a:rPr lang="en-US" sz="2400" dirty="0" smtClean="0"/>
              <a:t> true </a:t>
            </a:r>
            <a:r>
              <a:rPr lang="en-US" sz="2400" dirty="0" err="1" smtClean="0"/>
              <a:t>jika</a:t>
            </a:r>
            <a:r>
              <a:rPr lang="en-US" sz="2400" dirty="0" smtClean="0"/>
              <a:t> 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Graph </a:t>
            </a:r>
            <a:r>
              <a:rPr lang="en-US" sz="2400" dirty="0" err="1" smtClean="0"/>
              <a:t>kosong</a:t>
            </a:r>
            <a:r>
              <a:rPr lang="en-US" sz="2400" dirty="0" smtClean="0"/>
              <a:t>,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false </a:t>
            </a:r>
            <a:r>
              <a:rPr lang="en-US" sz="2400" dirty="0" err="1" smtClean="0"/>
              <a:t>jika</a:t>
            </a:r>
            <a:r>
              <a:rPr lang="en-US" sz="2400" dirty="0" smtClean="0"/>
              <a:t> 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graph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r>
              <a:rPr lang="en-US" sz="2400" dirty="0" smtClean="0"/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{Graph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terdefinisi</a:t>
            </a:r>
            <a:r>
              <a:rPr lang="en-US" sz="2400" dirty="0" smtClean="0"/>
              <a:t> }</a:t>
            </a:r>
          </a:p>
          <a:p>
            <a:pPr algn="r">
              <a:buNone/>
            </a:pPr>
            <a:r>
              <a:rPr lang="en-US" sz="2000" dirty="0" smtClean="0"/>
              <a:t>Jessica </a:t>
            </a:r>
            <a:r>
              <a:rPr lang="en-US" sz="2000" dirty="0" err="1" smtClean="0"/>
              <a:t>Andjani</a:t>
            </a:r>
            <a:endParaRPr lang="id-ID" sz="2000" dirty="0" smtClean="0"/>
          </a:p>
          <a:p>
            <a:pPr algn="r">
              <a:buNone/>
            </a:pPr>
            <a:r>
              <a:rPr lang="en-US" sz="2000" dirty="0" smtClean="0"/>
              <a:t>13513086</a:t>
            </a:r>
            <a:endParaRPr lang="id-ID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0364" y="548680"/>
            <a:ext cx="8363272" cy="5544616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id-ID" sz="2400" b="1" dirty="0" smtClean="0">
                <a:solidFill>
                  <a:schemeClr val="tx1"/>
                </a:solidFill>
              </a:rPr>
              <a:t>ALGORITMA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	</a:t>
            </a:r>
            <a:r>
              <a:rPr lang="id-ID" sz="24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First(</a:t>
            </a:r>
            <a:r>
              <a:rPr lang="en-US" sz="2400" dirty="0" err="1" smtClean="0">
                <a:solidFill>
                  <a:schemeClr val="tx1"/>
                </a:solidFill>
              </a:rPr>
              <a:t>EdgeList</a:t>
            </a:r>
            <a:r>
              <a:rPr lang="en-US" sz="2400" dirty="0" smtClean="0">
                <a:solidFill>
                  <a:schemeClr val="tx1"/>
                </a:solidFill>
              </a:rPr>
              <a:t>(G)) = Nil</a:t>
            </a:r>
          </a:p>
          <a:p>
            <a:pPr marL="0" indent="0">
              <a:lnSpc>
                <a:spcPct val="100000"/>
              </a:lnSpc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Adjacent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Adjacent (List G, </a:t>
            </a:r>
            <a:r>
              <a:rPr lang="en-US" sz="2800" b="1" u="sng" dirty="0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v1, </a:t>
            </a:r>
            <a:r>
              <a:rPr lang="en-US" sz="2800" b="1" u="sng" dirty="0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v2) -&gt; </a:t>
            </a:r>
            <a:r>
              <a:rPr lang="en-US" sz="2800" b="1" u="sng" dirty="0" err="1" smtClean="0">
                <a:latin typeface="Consolas" pitchFamily="49" charset="0"/>
                <a:cs typeface="Consolas" pitchFamily="49" charset="0"/>
              </a:rPr>
              <a:t>boolean</a:t>
            </a:r>
            <a:endParaRPr lang="en-US" sz="2800" b="1" u="sng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Mengembalikan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nilai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true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apabila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simpul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v1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dan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v2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bertetangga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r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Angela Lynn</a:t>
            </a:r>
          </a:p>
          <a:p>
            <a:pPr algn="r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13513032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1475656" y="42930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V1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3275856" y="43651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V2</a:t>
            </a:r>
            <a:endParaRPr lang="id-ID" dirty="0"/>
          </a:p>
        </p:txBody>
      </p:sp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>
            <a:off x="2123728" y="4617132"/>
            <a:ext cx="115212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0364" y="548680"/>
            <a:ext cx="8363272" cy="5544616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KAMUS LOKAL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P : address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ALGORITMA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IsEmpty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EdgeList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(G)))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-&gt;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P &lt;- First(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EdgeList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(G))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(P = Nil)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(simpul1(P) = v1)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(simpul2(P) = 	v2)))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P &lt;- Next(P)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-&gt;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(P = Nil)</a:t>
            </a:r>
          </a:p>
          <a:p>
            <a:pPr marL="0" indent="0">
              <a:lnSpc>
                <a:spcPct val="100000"/>
              </a:lnSpc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Incident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smtClean="0"/>
              <a:t>function </a:t>
            </a:r>
            <a:r>
              <a:rPr lang="en-US" sz="2400" dirty="0" smtClean="0"/>
              <a:t>Incident (G : Graph, v : </a:t>
            </a:r>
            <a:r>
              <a:rPr lang="en-US" sz="2400" u="sng" dirty="0" smtClean="0"/>
              <a:t>integer</a:t>
            </a:r>
            <a:r>
              <a:rPr lang="en-US" sz="2400" dirty="0" smtClean="0"/>
              <a:t>, e : </a:t>
            </a:r>
            <a:r>
              <a:rPr lang="en-US" sz="2400" u="sng" dirty="0" smtClean="0"/>
              <a:t>integer</a:t>
            </a:r>
            <a:r>
              <a:rPr lang="en-US" sz="2400" dirty="0" smtClean="0"/>
              <a:t>) -&gt; </a:t>
            </a:r>
            <a:r>
              <a:rPr lang="en-US" sz="2400" b="1" u="sng" dirty="0" err="1" smtClean="0"/>
              <a:t>boolean</a:t>
            </a:r>
            <a:endParaRPr lang="en-US" sz="2400" b="1" u="sng" dirty="0" smtClean="0"/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fungsi</a:t>
            </a:r>
            <a:r>
              <a:rPr lang="en-US" sz="2400" dirty="0" smtClean="0"/>
              <a:t> incident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pengetesan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(v)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>
              <a:lnSpc>
                <a:spcPct val="12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(e) 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true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(v)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(e),</a:t>
            </a:r>
          </a:p>
          <a:p>
            <a:pPr>
              <a:lnSpc>
                <a:spcPct val="120000"/>
              </a:lnSpc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false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}</a:t>
            </a:r>
            <a:endParaRPr lang="id-ID" sz="2400" dirty="0" smtClean="0"/>
          </a:p>
          <a:p>
            <a:pPr algn="r">
              <a:buNone/>
            </a:pPr>
            <a:r>
              <a:rPr lang="en-US" sz="2400" dirty="0" smtClean="0"/>
              <a:t>Jessica </a:t>
            </a:r>
            <a:r>
              <a:rPr lang="en-US" sz="2400" dirty="0" err="1" smtClean="0"/>
              <a:t>Andjani</a:t>
            </a:r>
            <a:endParaRPr lang="id-ID" sz="2400" dirty="0" smtClean="0"/>
          </a:p>
          <a:p>
            <a:pPr algn="r">
              <a:buNone/>
            </a:pPr>
            <a:r>
              <a:rPr lang="en-US" sz="2400" dirty="0" smtClean="0"/>
              <a:t>13513086</a:t>
            </a:r>
          </a:p>
        </p:txBody>
      </p:sp>
      <p:sp>
        <p:nvSpPr>
          <p:cNvPr id="4" name="Oval 3"/>
          <p:cNvSpPr/>
          <p:nvPr/>
        </p:nvSpPr>
        <p:spPr>
          <a:xfrm>
            <a:off x="1547664" y="479715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V</a:t>
            </a:r>
            <a:endParaRPr lang="id-ID" dirty="0"/>
          </a:p>
        </p:txBody>
      </p:sp>
      <p:cxnSp>
        <p:nvCxnSpPr>
          <p:cNvPr id="5" name="Straight Connector 4"/>
          <p:cNvCxnSpPr>
            <a:stCxn id="4" idx="6"/>
          </p:cNvCxnSpPr>
          <p:nvPr/>
        </p:nvCxnSpPr>
        <p:spPr>
          <a:xfrm>
            <a:off x="2195736" y="5121188"/>
            <a:ext cx="115212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99792" y="458112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</a:t>
            </a: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0364" y="548680"/>
            <a:ext cx="8363272" cy="5544616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err="1" smtClean="0"/>
              <a:t>Kamus</a:t>
            </a:r>
            <a:r>
              <a:rPr lang="en-US" sz="2400" b="1" dirty="0" smtClean="0"/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P : Address 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found : </a:t>
            </a:r>
            <a:r>
              <a:rPr lang="en-US" sz="2400" u="sng" dirty="0" err="1" smtClean="0"/>
              <a:t>boolean</a:t>
            </a:r>
            <a:endParaRPr lang="en-US" sz="2400" u="sng" dirty="0" smtClean="0"/>
          </a:p>
          <a:p>
            <a:pPr>
              <a:lnSpc>
                <a:spcPct val="120000"/>
              </a:lnSpc>
              <a:buNone/>
            </a:pPr>
            <a:r>
              <a:rPr lang="en-US" sz="2400" b="1" dirty="0" err="1" smtClean="0"/>
              <a:t>Algoritma</a:t>
            </a:r>
            <a:endParaRPr lang="en-US" sz="2400" b="1" dirty="0" smtClean="0"/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P 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 </a:t>
            </a:r>
            <a:r>
              <a:rPr lang="en-US" sz="2400" dirty="0" smtClean="0"/>
              <a:t>First(</a:t>
            </a:r>
            <a:r>
              <a:rPr lang="en-US" sz="2400" dirty="0" err="1" smtClean="0"/>
              <a:t>EdgeList</a:t>
            </a:r>
            <a:r>
              <a:rPr lang="en-US" sz="2400" dirty="0" smtClean="0"/>
              <a:t>(G)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found 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 </a:t>
            </a:r>
            <a:r>
              <a:rPr lang="en-US" sz="2400" dirty="0" smtClean="0"/>
              <a:t>false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while</a:t>
            </a:r>
            <a:r>
              <a:rPr lang="en-US" sz="2400" dirty="0" smtClean="0"/>
              <a:t> ((P  &lt;&gt;  Nil)  </a:t>
            </a:r>
            <a:r>
              <a:rPr lang="en-US" sz="2400" u="sng" dirty="0" smtClean="0"/>
              <a:t>and</a:t>
            </a:r>
            <a:r>
              <a:rPr lang="en-US" sz="2400" dirty="0" smtClean="0"/>
              <a:t>  (</a:t>
            </a:r>
            <a:r>
              <a:rPr lang="en-US" sz="2400" u="sng" dirty="0" smtClean="0"/>
              <a:t>not</a:t>
            </a:r>
            <a:r>
              <a:rPr lang="en-US" sz="2400" dirty="0" smtClean="0"/>
              <a:t>(found)))  </a:t>
            </a:r>
            <a:r>
              <a:rPr lang="en-US" sz="2400" u="sng" dirty="0" smtClean="0"/>
              <a:t>do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	</a:t>
            </a:r>
            <a:r>
              <a:rPr lang="en-US" sz="2400" u="sng" dirty="0" smtClean="0"/>
              <a:t>if</a:t>
            </a:r>
            <a:r>
              <a:rPr lang="en-US" sz="2400" dirty="0" smtClean="0"/>
              <a:t>  ((</a:t>
            </a:r>
            <a:r>
              <a:rPr lang="en-US" sz="2400" dirty="0" err="1" smtClean="0"/>
              <a:t>sisi</a:t>
            </a:r>
            <a:r>
              <a:rPr lang="en-US" sz="2400" dirty="0" smtClean="0"/>
              <a:t>(P)  =  e)  </a:t>
            </a:r>
            <a:r>
              <a:rPr lang="en-US" sz="2400" u="sng" dirty="0" smtClean="0"/>
              <a:t>and</a:t>
            </a:r>
            <a:r>
              <a:rPr lang="en-US" sz="2400" dirty="0" smtClean="0"/>
              <a:t>  ((simpul1(P) = v)  </a:t>
            </a:r>
            <a:r>
              <a:rPr lang="en-US" sz="2400" u="sng" dirty="0" smtClean="0"/>
              <a:t>or </a:t>
            </a:r>
            <a:r>
              <a:rPr lang="en-US" sz="2400" dirty="0" smtClean="0"/>
              <a:t> (simpul2(P) = v )))  </a:t>
            </a:r>
            <a:r>
              <a:rPr lang="en-US" sz="2400" u="sng" dirty="0" smtClean="0"/>
              <a:t>then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		found 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 </a:t>
            </a:r>
            <a:r>
              <a:rPr lang="en-US" sz="2400" u="sng" dirty="0" smtClean="0"/>
              <a:t>true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	</a:t>
            </a:r>
            <a:r>
              <a:rPr lang="en-US" sz="2400" u="sng" dirty="0" smtClean="0"/>
              <a:t>else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		found 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 </a:t>
            </a:r>
            <a:r>
              <a:rPr lang="en-US" sz="2400" u="sng" dirty="0" smtClean="0"/>
              <a:t>false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{ P = Nil or found}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/>
              <a:t>	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 </a:t>
            </a:r>
            <a:r>
              <a:rPr lang="en-US" sz="2400" dirty="0" smtClean="0"/>
              <a:t>(found)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Neighbors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procedure</a:t>
            </a:r>
            <a:r>
              <a:rPr lang="en-US" b="1" dirty="0" smtClean="0"/>
              <a:t> Neighbors(input G:Graf, input v : </a:t>
            </a:r>
            <a:r>
              <a:rPr lang="en-US" b="1" dirty="0" err="1" smtClean="0"/>
              <a:t>simpultype</a:t>
            </a:r>
            <a:r>
              <a:rPr lang="en-US" b="1" dirty="0" smtClean="0"/>
              <a:t>, output L: </a:t>
            </a:r>
            <a:r>
              <a:rPr lang="en-US" b="1" dirty="0" err="1" smtClean="0"/>
              <a:t>ArrayOfSimpul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id-ID" dirty="0" smtClean="0"/>
              <a:t>{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yang</a:t>
            </a:r>
            <a:r>
              <a:rPr lang="id-ID" dirty="0" smtClean="0"/>
              <a:t> bertetangga dengan v }</a:t>
            </a:r>
          </a:p>
          <a:p>
            <a:pPr>
              <a:buNone/>
            </a:pPr>
            <a:r>
              <a:rPr lang="en-US" dirty="0" smtClean="0"/>
              <a:t>{I.S : G </a:t>
            </a:r>
            <a:r>
              <a:rPr lang="en-US" dirty="0" err="1" smtClean="0"/>
              <a:t>merupakan</a:t>
            </a:r>
            <a:r>
              <a:rPr lang="en-US" dirty="0" smtClean="0"/>
              <a:t> Graph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}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{F.S : L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v}</a:t>
            </a:r>
            <a:endParaRPr lang="id-ID" dirty="0" smtClean="0"/>
          </a:p>
          <a:p>
            <a:pPr algn="r">
              <a:buNone/>
            </a:pPr>
            <a:r>
              <a:rPr lang="id-ID" sz="2400" dirty="0" smtClean="0"/>
              <a:t>Fikri Aulia</a:t>
            </a:r>
          </a:p>
          <a:p>
            <a:pPr algn="r">
              <a:buNone/>
            </a:pPr>
            <a:r>
              <a:rPr lang="id-ID" sz="2400" dirty="0" smtClean="0"/>
              <a:t>13513050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0364" y="548680"/>
            <a:ext cx="8363272" cy="55446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b="1" dirty="0" smtClean="0"/>
              <a:t>KAMUS LOKAL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	P :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	n : integer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b="1" dirty="0" smtClean="0"/>
              <a:t>ALGORITMA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	P &lt;- First(EdgeList(G))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	n &lt;- 0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	</a:t>
            </a:r>
            <a:r>
              <a:rPr lang="id-ID" u="sng" dirty="0" smtClean="0"/>
              <a:t>while</a:t>
            </a:r>
            <a:r>
              <a:rPr lang="id-ID" dirty="0" smtClean="0"/>
              <a:t> (P ≠ Nil) </a:t>
            </a:r>
            <a:r>
              <a:rPr lang="id-ID" u="sng" dirty="0" smtClean="0"/>
              <a:t>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   		 </a:t>
            </a:r>
            <a:r>
              <a:rPr lang="id-ID" u="sng" dirty="0" smtClean="0"/>
              <a:t>if</a:t>
            </a:r>
            <a:r>
              <a:rPr lang="id-ID" dirty="0" smtClean="0"/>
              <a:t> (Simpul1(P) = v) </a:t>
            </a:r>
            <a:r>
              <a:rPr lang="id-ID" u="sng" dirty="0" smtClean="0"/>
              <a:t>or</a:t>
            </a:r>
            <a:r>
              <a:rPr lang="id-ID" dirty="0" smtClean="0"/>
              <a:t> (Simpul2(P)=v)</a:t>
            </a:r>
            <a:r>
              <a:rPr lang="id-ID" u="sng" dirty="0" smtClean="0"/>
              <a:t>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        			n &lt;- n+1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       			</a:t>
            </a:r>
            <a:r>
              <a:rPr lang="id-ID" u="sng" dirty="0" smtClean="0"/>
              <a:t>if </a:t>
            </a:r>
            <a:r>
              <a:rPr lang="id-ID" dirty="0" smtClean="0"/>
              <a:t>(Simpul1(P) = v) </a:t>
            </a:r>
            <a:r>
              <a:rPr lang="id-ID" u="sng" dirty="0" smtClean="0"/>
              <a:t>then</a:t>
            </a:r>
            <a:endParaRPr lang="id-ID" u="sn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            		L.T[n] &lt;- Simpul2(P)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        		</a:t>
            </a:r>
            <a:r>
              <a:rPr lang="id-ID" u="sng" dirty="0" smtClean="0"/>
              <a:t>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            		L.T[n] &lt;- Simpul1(P)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/>
              <a:t>        	P &lt;- Next(P)</a:t>
            </a:r>
          </a:p>
          <a:p>
            <a:pPr marL="0" indent="0">
              <a:lnSpc>
                <a:spcPct val="100000"/>
              </a:lnSpc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5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 Yoga Adrian			13513030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Angela Lynn 			13513032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Fikri Aulia			13513050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Natan 				13513070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Ryan Yonata			13513074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Luminto 			13513080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Jessica Andjani		13513086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Fiqie Ulya S			13514602</a:t>
            </a:r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AddV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u="sng" dirty="0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2400" b="1" dirty="0" smtClean="0">
                <a:latin typeface="Courier New" pitchFamily="49" charset="0"/>
                <a:cs typeface="Courier New" pitchFamily="49" charset="0"/>
              </a:rPr>
              <a:t> AddV (</a:t>
            </a:r>
            <a:r>
              <a:rPr lang="id-ID" sz="2400" b="1" u="sng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id-ID" sz="2400" b="1" dirty="0" smtClean="0">
                <a:latin typeface="Courier New" pitchFamily="49" charset="0"/>
                <a:cs typeface="Courier New" pitchFamily="49" charset="0"/>
              </a:rPr>
              <a:t> G: Graph, V: </a:t>
            </a:r>
            <a:r>
              <a:rPr lang="id-ID" sz="2400" b="1" u="sng" dirty="0" smtClean="0">
                <a:latin typeface="Courier New" pitchFamily="49" charset="0"/>
                <a:cs typeface="Courier New" pitchFamily="49" charset="0"/>
              </a:rPr>
              <a:t>simpultype</a:t>
            </a:r>
            <a:r>
              <a:rPr lang="id-ID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{ Menambahkan simpul V ke Graph G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 I.S : Graf terdefinisi, boleh kosong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 F.S : Simpul V ditambahkan ke Graf G }</a:t>
            </a:r>
          </a:p>
          <a:p>
            <a:pPr marL="0" indent="0" algn="r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						</a:t>
            </a:r>
            <a:r>
              <a:rPr lang="id-ID" sz="2400" dirty="0" smtClean="0"/>
              <a:t>Ryan Yonata</a:t>
            </a:r>
          </a:p>
          <a:p>
            <a:pPr marL="514350" indent="-514350" algn="r">
              <a:buNone/>
            </a:pPr>
            <a:r>
              <a:rPr lang="id-ID" sz="2400" dirty="0" smtClean="0"/>
              <a:t>13513074</a:t>
            </a:r>
          </a:p>
          <a:p>
            <a:pPr marL="0" indent="0" algn="r">
              <a:buNone/>
            </a:pP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0364" y="548680"/>
            <a:ext cx="8363272" cy="5544616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{ Kamus Lokal }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found : </a:t>
            </a:r>
            <a:r>
              <a:rPr lang="id-ID" sz="2400" u="sng" dirty="0" smtClean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NeffBaru : </a:t>
            </a:r>
            <a:r>
              <a:rPr lang="id-ID" sz="2400" u="sng" dirty="0" smtClean="0"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endParaRPr lang="id-ID" sz="2400" u="sng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{ Algoritma }</a:t>
            </a:r>
            <a:endParaRPr lang="id-ID" sz="2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1        {Inisialisasi}</a:t>
            </a:r>
          </a:p>
          <a:p>
            <a:pPr marL="0" indent="0">
              <a:buNone/>
            </a:pP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(i ≤ NeffTabSimpul(G)) </a:t>
            </a: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id-ID" sz="2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{Mencari apakah simpul V sudah ada di Graf atau belum}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(G.TabSimpul[i] = V) </a:t>
            </a: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then</a:t>
            </a:r>
            <a:endParaRPr lang="id-ID" sz="2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found  </a:t>
            </a: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true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i  i + 1</a:t>
            </a:r>
          </a:p>
          <a:p>
            <a:pPr marL="0" indent="0">
              <a:buNone/>
            </a:pP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(found = </a:t>
            </a: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true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then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{ do nothing }</a:t>
            </a:r>
          </a:p>
          <a:p>
            <a:pPr marL="0" indent="0">
              <a:buNone/>
            </a:pPr>
            <a:r>
              <a:rPr lang="id-ID" sz="2400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NeffTabSimpul(G)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NeffTabSimpul(G) + 1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NeffBaru  NeffTabSimpul(G)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G.TabSimpul[NeffBaru]  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DeleteV 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b="1" u="sng" dirty="0" smtClean="0">
                <a:latin typeface="Courier New" pitchFamily="49" charset="0"/>
                <a:cs typeface="Courier New" pitchFamily="49" charset="0"/>
              </a:rPr>
              <a:t>Procedur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 DeleteV( </a:t>
            </a:r>
            <a:r>
              <a:rPr lang="id-ID" sz="2000" b="1" u="sng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id-ID" sz="2000" b="1" u="sng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  G : Graf, </a:t>
            </a:r>
            <a:r>
              <a:rPr lang="id-ID" sz="2000" b="1" u="sng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  v : simpultype)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menghapus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simpul v dari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G,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berikut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semua busur incident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I.S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. : G bukan graf kosong, G dan V sudah terdefinisi,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F.S. : menghapus  simpul V dari graf   }</a:t>
            </a:r>
          </a:p>
          <a:p>
            <a:pPr algn="r">
              <a:buNone/>
            </a:pP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						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Fiqie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Ulya S</a:t>
            </a:r>
          </a:p>
          <a:p>
            <a:pPr algn="r">
              <a:buNone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13514602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KAMUS LOKAL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Pout, P :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address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i,j :</a:t>
            </a:r>
            <a:r>
              <a:rPr lang="id-ID" u="sng" dirty="0" smtClean="0">
                <a:latin typeface="Courier New" pitchFamily="49" charset="0"/>
                <a:cs typeface="Courier New" pitchFamily="49" charset="0"/>
              </a:rPr>
              <a:t>integer</a:t>
            </a:r>
            <a:endParaRPr lang="id-ID" u="sng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{menghapus sisi yang berhubunan dengan node V}</a:t>
            </a:r>
          </a:p>
          <a:p>
            <a:pPr>
              <a:buNone/>
            </a:pP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(Simpul1(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(G))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)=V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(Simpul2(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(G))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=V)</a:t>
            </a: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do</a:t>
            </a:r>
            <a:endParaRPr lang="id-ID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(G), Pout)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Dealokasi(Pout)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&lt;- First(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(P ≠ Nil)</a:t>
            </a: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then</a:t>
            </a:r>
            <a:endParaRPr lang="id-ID" b="1" u="sng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(Next(P)!=Nil) </a:t>
            </a: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(Simpul1(Next(P))=V)) </a:t>
            </a: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 (Simpul2(Next(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))=V))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b="1" u="sng" dirty="0" smtClean="0">
                <a:latin typeface="Courier New" pitchFamily="49" charset="0"/>
                <a:cs typeface="Courier New" pitchFamily="49" charset="0"/>
              </a:rPr>
              <a:t>then</a:t>
            </a:r>
            <a:endParaRPr lang="id-ID" b="1" u="sng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DeleteAfter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(G), Pout , P )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Dealokasi(Pout)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P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&lt;- Next(P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d-ID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{menghapus node V pada array}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1        {Inisialisasi}</a:t>
            </a:r>
          </a:p>
          <a:p>
            <a:pPr marL="0" indent="0">
              <a:buNone/>
            </a:pPr>
            <a:r>
              <a:rPr lang="id-ID" sz="2400" b="1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(G.TabSimpul[i]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!= V) </a:t>
            </a:r>
            <a:r>
              <a:rPr lang="id-ID" sz="2400" b="1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id-ID" sz="2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{Mencari simpul V yang sudah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pasti elemen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Graf}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i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i +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id-ID" sz="2400" b="1" u="sng" dirty="0" smtClean="0">
                <a:latin typeface="Courier New" pitchFamily="49" charset="0"/>
                <a:cs typeface="Courier New" pitchFamily="49" charset="0"/>
              </a:rPr>
              <a:t>traversal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[i ..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NeffTabSimpul(G)-1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G.TabSimpul[j]G.TabSimpul[j+1]</a:t>
            </a:r>
          </a:p>
          <a:p>
            <a:pPr>
              <a:buNone/>
            </a:pPr>
            <a:endParaRPr lang="id-ID" sz="2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NeffTabSimpul(G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) j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procedure</a:t>
            </a:r>
            <a:r>
              <a:rPr lang="en-US" b="1" dirty="0" smtClean="0"/>
              <a:t> </a:t>
            </a:r>
            <a:r>
              <a:rPr lang="en-US" b="1" dirty="0" err="1" smtClean="0"/>
              <a:t>AddE</a:t>
            </a:r>
            <a:r>
              <a:rPr lang="en-US" b="1" dirty="0" smtClean="0"/>
              <a:t> (</a:t>
            </a:r>
            <a:r>
              <a:rPr lang="en-US" b="1" u="sng" dirty="0" smtClean="0"/>
              <a:t>input/output</a:t>
            </a:r>
            <a:r>
              <a:rPr lang="en-US" b="1" dirty="0" smtClean="0"/>
              <a:t> G : Graph, </a:t>
            </a:r>
            <a:r>
              <a:rPr lang="en-US" b="1" u="sng" dirty="0" smtClean="0"/>
              <a:t>input</a:t>
            </a:r>
            <a:r>
              <a:rPr lang="en-US" b="1" dirty="0" smtClean="0"/>
              <a:t> V1 : </a:t>
            </a:r>
            <a:r>
              <a:rPr lang="en-US" b="1" dirty="0" err="1" smtClean="0"/>
              <a:t>simpultype</a:t>
            </a:r>
            <a:r>
              <a:rPr lang="en-US" b="1" dirty="0" smtClean="0"/>
              <a:t>, </a:t>
            </a:r>
            <a:r>
              <a:rPr lang="en-US" b="1" u="sng" dirty="0" smtClean="0"/>
              <a:t>input</a:t>
            </a:r>
            <a:r>
              <a:rPr lang="en-US" b="1" dirty="0" smtClean="0"/>
              <a:t> V2 : </a:t>
            </a:r>
            <a:r>
              <a:rPr lang="en-US" b="1" dirty="0" err="1" smtClean="0"/>
              <a:t>simpultype</a:t>
            </a:r>
            <a:r>
              <a:rPr lang="en-US" b="1" dirty="0" smtClean="0"/>
              <a:t>, </a:t>
            </a:r>
            <a:r>
              <a:rPr lang="en-US" b="1" u="sng" dirty="0" smtClean="0"/>
              <a:t>input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: </a:t>
            </a:r>
            <a:r>
              <a:rPr lang="en-US" b="1" dirty="0" err="1" smtClean="0"/>
              <a:t>sisitype</a:t>
            </a:r>
            <a:r>
              <a:rPr lang="en-US" b="1" dirty="0" smtClean="0"/>
              <a:t>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r>
              <a:rPr lang="en-US" dirty="0" smtClean="0"/>
              <a:t>I.S </a:t>
            </a:r>
            <a:r>
              <a:rPr lang="en-US" dirty="0" smtClean="0"/>
              <a:t>: Graph G </a:t>
            </a:r>
            <a:r>
              <a:rPr lang="en-US" dirty="0" err="1" smtClean="0"/>
              <a:t>terdefinisi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unik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F.S 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V2, </a:t>
            </a:r>
            <a:r>
              <a:rPr lang="en-US" dirty="0" err="1" smtClean="0"/>
              <a:t>maka</a:t>
            </a:r>
            <a:r>
              <a:rPr lang="en-US" dirty="0" smtClean="0"/>
              <a:t> Graph G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G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busur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V2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Graph G </a:t>
            </a:r>
            <a:r>
              <a:rPr lang="en-US" dirty="0" err="1" smtClean="0"/>
              <a:t>tetap</a:t>
            </a:r>
            <a:r>
              <a:rPr lang="id-ID" dirty="0" smtClean="0"/>
              <a:t>}</a:t>
            </a:r>
          </a:p>
          <a:p>
            <a:pPr>
              <a:buNone/>
            </a:pPr>
            <a:endParaRPr lang="id-ID" dirty="0" smtClean="0"/>
          </a:p>
          <a:p>
            <a:pPr algn="r">
              <a:buNone/>
            </a:pPr>
            <a:r>
              <a:rPr lang="id-ID" sz="2800" dirty="0" smtClean="0"/>
              <a:t>Luminto</a:t>
            </a:r>
          </a:p>
          <a:p>
            <a:pPr algn="r">
              <a:buNone/>
            </a:pPr>
            <a:r>
              <a:rPr lang="id-ID" sz="2800" dirty="0" smtClean="0"/>
              <a:t>13513080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48680"/>
            <a:ext cx="8322128" cy="56997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u="sng" dirty="0" smtClean="0"/>
              <a:t>KAMUS LOKAL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P , Pt : address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X : </a:t>
            </a:r>
            <a:r>
              <a:rPr lang="en-US" sz="6400" dirty="0" err="1" smtClean="0"/>
              <a:t>infotype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found : </a:t>
            </a:r>
            <a:r>
              <a:rPr lang="en-US" sz="6400" dirty="0" err="1" smtClean="0"/>
              <a:t>boolean</a:t>
            </a:r>
            <a:endParaRPr lang="id-ID" sz="6400" dirty="0" smtClean="0"/>
          </a:p>
          <a:p>
            <a:pPr>
              <a:buNone/>
            </a:pPr>
            <a:r>
              <a:rPr lang="en-US" sz="6400" b="1" u="sng" dirty="0" smtClean="0"/>
              <a:t>ALGORITMA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found </a:t>
            </a:r>
            <a:r>
              <a:rPr lang="en-US" sz="6400" dirty="0" smtClean="0">
                <a:sym typeface="Wingdings"/>
              </a:rPr>
              <a:t></a:t>
            </a:r>
            <a:r>
              <a:rPr lang="en-US" sz="6400" dirty="0" smtClean="0"/>
              <a:t> false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P </a:t>
            </a:r>
            <a:r>
              <a:rPr lang="en-US" sz="6400" dirty="0" smtClean="0">
                <a:sym typeface="Wingdings"/>
              </a:rPr>
              <a:t></a:t>
            </a:r>
            <a:r>
              <a:rPr lang="en-US" sz="6400" dirty="0" smtClean="0"/>
              <a:t> First(</a:t>
            </a:r>
            <a:r>
              <a:rPr lang="en-US" sz="6400" dirty="0" err="1" smtClean="0"/>
              <a:t>EdgeList</a:t>
            </a:r>
            <a:r>
              <a:rPr lang="en-US" sz="6400" dirty="0" smtClean="0"/>
              <a:t>(G))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</a:t>
            </a:r>
            <a:r>
              <a:rPr lang="en-US" sz="6400" u="sng" dirty="0" smtClean="0"/>
              <a:t>while</a:t>
            </a:r>
            <a:r>
              <a:rPr lang="en-US" sz="6400" dirty="0" smtClean="0"/>
              <a:t> (P != Nil) </a:t>
            </a:r>
            <a:r>
              <a:rPr lang="en-US" sz="6400" u="sng" dirty="0" smtClean="0"/>
              <a:t>and</a:t>
            </a:r>
            <a:r>
              <a:rPr lang="en-US" sz="6400" dirty="0" smtClean="0"/>
              <a:t> (not(found)) </a:t>
            </a:r>
            <a:r>
              <a:rPr lang="en-US" sz="6400" u="sng" dirty="0" smtClean="0"/>
              <a:t>do</a:t>
            </a:r>
            <a:endParaRPr lang="id-ID" sz="6400" dirty="0" smtClean="0"/>
          </a:p>
          <a:p>
            <a:pPr>
              <a:buNone/>
            </a:pPr>
            <a:r>
              <a:rPr lang="en-US" sz="6400" u="sng" dirty="0" smtClean="0"/>
              <a:t>if</a:t>
            </a:r>
            <a:r>
              <a:rPr lang="en-US" sz="6400" dirty="0" smtClean="0"/>
              <a:t> ((Simpul1(P) = V1) </a:t>
            </a:r>
            <a:r>
              <a:rPr lang="en-US" sz="6400" u="sng" dirty="0" smtClean="0"/>
              <a:t>and</a:t>
            </a:r>
            <a:r>
              <a:rPr lang="en-US" sz="6400" dirty="0" smtClean="0"/>
              <a:t> (Simpul2(P) = V2)) </a:t>
            </a:r>
            <a:r>
              <a:rPr lang="en-US" sz="6400" u="sng" dirty="0" smtClean="0"/>
              <a:t>or</a:t>
            </a:r>
            <a:r>
              <a:rPr lang="en-US" sz="6400" dirty="0" smtClean="0"/>
              <a:t> ((Simpul1(P) = V2) </a:t>
            </a:r>
            <a:r>
              <a:rPr lang="en-US" sz="6400" u="sng" dirty="0" smtClean="0"/>
              <a:t>and</a:t>
            </a:r>
            <a:r>
              <a:rPr lang="en-US" sz="6400" dirty="0" smtClean="0"/>
              <a:t> (Simpul2(P) = V1)) </a:t>
            </a:r>
            <a:r>
              <a:rPr lang="en-US" sz="6400" u="sng" dirty="0" smtClean="0"/>
              <a:t>or</a:t>
            </a:r>
            <a:r>
              <a:rPr lang="en-US" sz="6400" dirty="0" smtClean="0"/>
              <a:t> (</a:t>
            </a:r>
            <a:r>
              <a:rPr lang="en-US" sz="6400" dirty="0" err="1" smtClean="0"/>
              <a:t>Sisi</a:t>
            </a:r>
            <a:r>
              <a:rPr lang="en-US" sz="6400" dirty="0" smtClean="0"/>
              <a:t>(P) = </a:t>
            </a:r>
            <a:r>
              <a:rPr lang="en-US" sz="6400" dirty="0" err="1" smtClean="0"/>
              <a:t>nama</a:t>
            </a:r>
            <a:r>
              <a:rPr lang="en-US" sz="6400" dirty="0" smtClean="0"/>
              <a:t>) </a:t>
            </a:r>
            <a:r>
              <a:rPr lang="en-US" sz="6400" u="sng" dirty="0" smtClean="0"/>
              <a:t>then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	found </a:t>
            </a:r>
            <a:r>
              <a:rPr lang="en-US" sz="6400" dirty="0" smtClean="0">
                <a:sym typeface="Wingdings"/>
              </a:rPr>
              <a:t></a:t>
            </a:r>
            <a:r>
              <a:rPr lang="en-US" sz="6400" dirty="0" smtClean="0"/>
              <a:t> true;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</a:t>
            </a:r>
            <a:r>
              <a:rPr lang="en-US" sz="6400" u="sng" dirty="0" smtClean="0"/>
              <a:t>else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	P </a:t>
            </a:r>
            <a:r>
              <a:rPr lang="en-US" sz="6400" dirty="0" smtClean="0">
                <a:sym typeface="Wingdings"/>
              </a:rPr>
              <a:t></a:t>
            </a:r>
            <a:r>
              <a:rPr lang="en-US" sz="6400" dirty="0" smtClean="0"/>
              <a:t> Next(P);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/*</a:t>
            </a:r>
            <a:r>
              <a:rPr lang="en-US" sz="6400" dirty="0" err="1" smtClean="0"/>
              <a:t>Simpul</a:t>
            </a:r>
            <a:r>
              <a:rPr lang="en-US" sz="6400" dirty="0" smtClean="0"/>
              <a:t> 1 </a:t>
            </a:r>
            <a:r>
              <a:rPr lang="en-US" sz="6400" dirty="0" err="1" smtClean="0"/>
              <a:t>dan</a:t>
            </a:r>
            <a:r>
              <a:rPr lang="en-US" sz="6400" dirty="0" smtClean="0"/>
              <a:t> </a:t>
            </a:r>
            <a:r>
              <a:rPr lang="en-US" sz="6400" dirty="0" err="1" smtClean="0"/>
              <a:t>Simpul</a:t>
            </a:r>
            <a:r>
              <a:rPr lang="en-US" sz="6400" dirty="0" smtClean="0"/>
              <a:t> 2 </a:t>
            </a:r>
            <a:r>
              <a:rPr lang="en-US" sz="6400" dirty="0" err="1" smtClean="0"/>
              <a:t>bersisian</a:t>
            </a:r>
            <a:r>
              <a:rPr lang="en-US" sz="6400" dirty="0" smtClean="0"/>
              <a:t> </a:t>
            </a:r>
            <a:r>
              <a:rPr lang="en-US" sz="6400" dirty="0" err="1" smtClean="0"/>
              <a:t>atau</a:t>
            </a:r>
            <a:r>
              <a:rPr lang="en-US" sz="6400" dirty="0" smtClean="0"/>
              <a:t> Next(P) = Nil*/</a:t>
            </a:r>
            <a:br>
              <a:rPr lang="en-US" sz="6400" dirty="0" smtClean="0"/>
            </a:b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</a:t>
            </a:r>
            <a:r>
              <a:rPr lang="en-US" sz="6400" u="sng" dirty="0" smtClean="0"/>
              <a:t>if</a:t>
            </a:r>
            <a:r>
              <a:rPr lang="en-US" sz="6400" dirty="0" smtClean="0"/>
              <a:t> (not(found)) </a:t>
            </a:r>
            <a:r>
              <a:rPr lang="en-US" sz="6400" u="sng" dirty="0" smtClean="0"/>
              <a:t>then</a:t>
            </a:r>
            <a:r>
              <a:rPr lang="en-US" sz="6400" dirty="0" smtClean="0"/>
              <a:t>  	 /*</a:t>
            </a:r>
            <a:r>
              <a:rPr lang="en-US" sz="6400" dirty="0" err="1" smtClean="0"/>
              <a:t>tidak</a:t>
            </a:r>
            <a:r>
              <a:rPr lang="en-US" sz="6400" dirty="0" smtClean="0"/>
              <a:t> </a:t>
            </a:r>
            <a:r>
              <a:rPr lang="en-US" sz="6400" dirty="0" err="1" smtClean="0"/>
              <a:t>ada</a:t>
            </a:r>
            <a:r>
              <a:rPr lang="en-US" sz="6400" dirty="0" smtClean="0"/>
              <a:t> </a:t>
            </a:r>
            <a:r>
              <a:rPr lang="en-US" sz="6400" dirty="0" err="1" smtClean="0"/>
              <a:t>sisi</a:t>
            </a:r>
            <a:r>
              <a:rPr lang="en-US" sz="6400" dirty="0" smtClean="0"/>
              <a:t> yang </a:t>
            </a:r>
            <a:r>
              <a:rPr lang="en-US" sz="6400" dirty="0" err="1" smtClean="0"/>
              <a:t>terhubung</a:t>
            </a:r>
            <a:r>
              <a:rPr lang="en-US" sz="6400" dirty="0" smtClean="0"/>
              <a:t> </a:t>
            </a:r>
            <a:r>
              <a:rPr lang="en-US" sz="6400" dirty="0" err="1" smtClean="0"/>
              <a:t>antara</a:t>
            </a:r>
            <a:r>
              <a:rPr lang="en-US" sz="6400" dirty="0" smtClean="0"/>
              <a:t> 2 node*/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</a:t>
            </a:r>
            <a:r>
              <a:rPr lang="en-US" sz="6400" dirty="0" err="1" smtClean="0"/>
              <a:t>X.sisi</a:t>
            </a:r>
            <a:r>
              <a:rPr lang="en-US" sz="6400" dirty="0" smtClean="0"/>
              <a:t> </a:t>
            </a:r>
            <a:r>
              <a:rPr lang="en-US" sz="6400" dirty="0" smtClean="0">
                <a:sym typeface="Wingdings"/>
              </a:rPr>
              <a:t></a:t>
            </a:r>
            <a:r>
              <a:rPr lang="en-US" sz="6400" dirty="0" smtClean="0"/>
              <a:t> </a:t>
            </a:r>
            <a:r>
              <a:rPr lang="en-US" sz="6400" dirty="0" err="1" smtClean="0"/>
              <a:t>nama</a:t>
            </a:r>
            <a:r>
              <a:rPr lang="en-US" sz="6400" dirty="0" smtClean="0"/>
              <a:t>;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X.simpul1 </a:t>
            </a:r>
            <a:r>
              <a:rPr lang="en-US" sz="6400" dirty="0" smtClean="0">
                <a:sym typeface="Wingdings"/>
              </a:rPr>
              <a:t></a:t>
            </a:r>
            <a:r>
              <a:rPr lang="en-US" sz="6400" dirty="0" smtClean="0"/>
              <a:t> V1;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X.simpul2 </a:t>
            </a:r>
            <a:r>
              <a:rPr lang="en-US" sz="6400" dirty="0" smtClean="0">
                <a:sym typeface="Wingdings"/>
              </a:rPr>
              <a:t></a:t>
            </a:r>
            <a:r>
              <a:rPr lang="en-US" sz="6400" dirty="0" smtClean="0"/>
              <a:t> V2;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Pt </a:t>
            </a:r>
            <a:r>
              <a:rPr lang="en-US" sz="6400" dirty="0" smtClean="0">
                <a:sym typeface="Wingdings"/>
              </a:rPr>
              <a:t></a:t>
            </a:r>
            <a:r>
              <a:rPr lang="en-US" sz="6400" dirty="0" smtClean="0"/>
              <a:t> </a:t>
            </a:r>
            <a:r>
              <a:rPr lang="en-US" sz="6400" dirty="0" err="1" smtClean="0"/>
              <a:t>Alokasi</a:t>
            </a:r>
            <a:r>
              <a:rPr lang="en-US" sz="6400" dirty="0" smtClean="0"/>
              <a:t>(X);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</a:t>
            </a:r>
            <a:r>
              <a:rPr lang="en-US" sz="6400" u="sng" dirty="0" smtClean="0"/>
              <a:t>if</a:t>
            </a:r>
            <a:r>
              <a:rPr lang="en-US" sz="6400" dirty="0" smtClean="0"/>
              <a:t> (Pt != Nil) </a:t>
            </a:r>
            <a:r>
              <a:rPr lang="en-US" sz="6400" u="sng" dirty="0" smtClean="0"/>
              <a:t>then</a:t>
            </a:r>
            <a:endParaRPr lang="id-ID" sz="6400" dirty="0" smtClean="0"/>
          </a:p>
          <a:p>
            <a:pPr>
              <a:buNone/>
            </a:pPr>
            <a:r>
              <a:rPr lang="en-US" sz="6400" dirty="0" smtClean="0"/>
              <a:t>			</a:t>
            </a:r>
            <a:r>
              <a:rPr lang="en-US" sz="6400" dirty="0" err="1" smtClean="0"/>
              <a:t>InsertLast</a:t>
            </a:r>
            <a:r>
              <a:rPr lang="en-US" sz="6400" dirty="0" smtClean="0"/>
              <a:t> (</a:t>
            </a:r>
            <a:r>
              <a:rPr lang="en-US" sz="6400" dirty="0" err="1" smtClean="0"/>
              <a:t>EdgeList</a:t>
            </a:r>
            <a:r>
              <a:rPr lang="en-US" sz="6400" dirty="0" smtClean="0"/>
              <a:t>(G), Pt)</a:t>
            </a:r>
            <a:endParaRPr lang="id-ID" sz="6400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r>
              <a:rPr lang="id-ID" dirty="0" smtClean="0"/>
              <a:t>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/>
              <a:t>procedure</a:t>
            </a:r>
            <a:r>
              <a:rPr lang="en-US" b="1" dirty="0" smtClean="0"/>
              <a:t> </a:t>
            </a:r>
            <a:r>
              <a:rPr lang="id-ID" b="1" dirty="0" smtClean="0"/>
              <a:t>D</a:t>
            </a:r>
            <a:r>
              <a:rPr lang="en-US" b="1" dirty="0" err="1" smtClean="0"/>
              <a:t>elete</a:t>
            </a:r>
            <a:r>
              <a:rPr lang="id-ID" b="1" dirty="0" smtClean="0"/>
              <a:t>E</a:t>
            </a:r>
            <a:r>
              <a:rPr lang="en-US" b="1" dirty="0" smtClean="0"/>
              <a:t>( </a:t>
            </a:r>
            <a:r>
              <a:rPr lang="en-US" b="1" u="sng" dirty="0" smtClean="0"/>
              <a:t>input</a:t>
            </a:r>
            <a:r>
              <a:rPr lang="en-US" b="1" dirty="0" smtClean="0"/>
              <a:t> G : </a:t>
            </a:r>
            <a:r>
              <a:rPr lang="en-US" b="1" dirty="0" err="1" smtClean="0"/>
              <a:t>graf</a:t>
            </a:r>
            <a:r>
              <a:rPr lang="en-US" b="1" dirty="0" smtClean="0"/>
              <a:t> , </a:t>
            </a:r>
            <a:r>
              <a:rPr lang="en-US" b="1" u="sng" dirty="0" smtClean="0"/>
              <a:t>input</a:t>
            </a:r>
            <a:r>
              <a:rPr lang="en-US" b="1" dirty="0" smtClean="0"/>
              <a:t> V1 : </a:t>
            </a:r>
            <a:r>
              <a:rPr lang="en-US" b="1" dirty="0" err="1" smtClean="0"/>
              <a:t>simpultype</a:t>
            </a:r>
            <a:r>
              <a:rPr lang="en-US" b="1" dirty="0" smtClean="0"/>
              <a:t> , </a:t>
            </a:r>
            <a:r>
              <a:rPr lang="en-US" b="1" u="sng" dirty="0" smtClean="0"/>
              <a:t>input</a:t>
            </a:r>
            <a:r>
              <a:rPr lang="en-US" b="1" dirty="0" smtClean="0"/>
              <a:t> V2 : </a:t>
            </a:r>
            <a:r>
              <a:rPr lang="en-US" b="1" dirty="0" err="1" smtClean="0"/>
              <a:t>simpultype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{procedure yang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busur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V2</a:t>
            </a:r>
          </a:p>
          <a:p>
            <a:pPr>
              <a:buNone/>
            </a:pPr>
            <a:r>
              <a:rPr lang="en-US" dirty="0" smtClean="0"/>
              <a:t>I.S. Graph G </a:t>
            </a:r>
            <a:r>
              <a:rPr lang="en-US" dirty="0" err="1" smtClean="0"/>
              <a:t>terdefinisi</a:t>
            </a:r>
            <a:r>
              <a:rPr lang="en-US" dirty="0" smtClean="0"/>
              <a:t>. </a:t>
            </a:r>
            <a:r>
              <a:rPr lang="en-US" dirty="0" err="1" smtClean="0"/>
              <a:t>graf</a:t>
            </a:r>
            <a:r>
              <a:rPr lang="en-US" dirty="0" smtClean="0"/>
              <a:t> 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F.S.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busur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V2,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busur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busur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V1 </a:t>
            </a:r>
            <a:r>
              <a:rPr lang="en-US" dirty="0" err="1" smtClean="0"/>
              <a:t>dan</a:t>
            </a:r>
            <a:r>
              <a:rPr lang="en-US" dirty="0" smtClean="0"/>
              <a:t> V2, Graph G </a:t>
            </a:r>
            <a:r>
              <a:rPr lang="en-US" dirty="0" err="1" smtClean="0"/>
              <a:t>tetap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Yoga Adrian S.</a:t>
            </a:r>
          </a:p>
          <a:p>
            <a:pPr algn="r">
              <a:buNone/>
            </a:pPr>
            <a:r>
              <a:rPr lang="en-US" dirty="0" smtClean="0"/>
              <a:t>13513030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548680"/>
            <a:ext cx="8363272" cy="55446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KAMUS LOKAL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 :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found : </a:t>
            </a:r>
            <a:r>
              <a:rPr lang="en-US" u="sng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lang="en-US" u="sng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Pout :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 &lt;- First(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((simpul1(P)=V1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simpul2(P)=V2)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(simpul1(P)=V2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(P)=V1))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(G), Pout)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found &lt;-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(((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(simpul1(Next(P))=V1)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(simpul2(Next(P))=V2)) 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(simpul1(Next(P))=V2)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(simpul2(Next(P))=V1))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(P=Nil)  )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P&lt;-Next(P)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DeleteAfter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(G), Pout , P )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DeAlokasi(Pout)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Edge   List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75856" y="1600200"/>
          <a:ext cx="5410944" cy="31249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3648"/>
                <a:gridCol w="1803648"/>
                <a:gridCol w="1803648"/>
              </a:tblGrid>
              <a:tr h="624989"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SISI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SIMPUL 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SIMPUL 2</a:t>
                      </a:r>
                      <a:endParaRPr lang="id-ID" dirty="0"/>
                    </a:p>
                  </a:txBody>
                  <a:tcPr/>
                </a:tc>
              </a:tr>
              <a:tr h="624989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</a:tr>
              <a:tr h="624989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624989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624989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55576" y="24208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611560" y="400506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2195736" y="386104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2411760" y="256490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cxnSp>
        <p:nvCxnSpPr>
          <p:cNvPr id="14" name="Straight Connector 13"/>
          <p:cNvCxnSpPr>
            <a:stCxn id="9" idx="6"/>
            <a:endCxn id="12" idx="2"/>
          </p:cNvCxnSpPr>
          <p:nvPr/>
        </p:nvCxnSpPr>
        <p:spPr>
          <a:xfrm>
            <a:off x="1403648" y="2708920"/>
            <a:ext cx="100811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10" idx="7"/>
          </p:cNvCxnSpPr>
          <p:nvPr/>
        </p:nvCxnSpPr>
        <p:spPr>
          <a:xfrm flipH="1">
            <a:off x="1164724" y="3056605"/>
            <a:ext cx="1341944" cy="103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1"/>
            <a:endCxn id="9" idx="5"/>
          </p:cNvCxnSpPr>
          <p:nvPr/>
        </p:nvCxnSpPr>
        <p:spPr>
          <a:xfrm flipH="1" flipV="1">
            <a:off x="1308740" y="2912589"/>
            <a:ext cx="981904" cy="103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6"/>
            <a:endCxn id="11" idx="2"/>
          </p:cNvCxnSpPr>
          <p:nvPr/>
        </p:nvCxnSpPr>
        <p:spPr>
          <a:xfrm flipV="1">
            <a:off x="1259632" y="4149080"/>
            <a:ext cx="93610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99592" y="2060848"/>
          <a:ext cx="3178696" cy="60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74"/>
                <a:gridCol w="794674"/>
                <a:gridCol w="794674"/>
                <a:gridCol w="794674"/>
              </a:tblGrid>
              <a:tr h="60466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899592" y="3284984"/>
          <a:ext cx="3178696" cy="60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74"/>
                <a:gridCol w="794674"/>
                <a:gridCol w="794674"/>
                <a:gridCol w="794674"/>
              </a:tblGrid>
              <a:tr h="60466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899592" y="4509120"/>
          <a:ext cx="3178696" cy="60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74"/>
                <a:gridCol w="794674"/>
                <a:gridCol w="794674"/>
                <a:gridCol w="794674"/>
              </a:tblGrid>
              <a:tr h="60466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899592" y="5704656"/>
          <a:ext cx="3178696" cy="60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74"/>
                <a:gridCol w="794674"/>
                <a:gridCol w="794674"/>
                <a:gridCol w="794674"/>
              </a:tblGrid>
              <a:tr h="60466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 rot="16200000" flipV="1">
            <a:off x="2195736" y="1772817"/>
            <a:ext cx="720080" cy="2160240"/>
            <a:chOff x="5508104" y="1484784"/>
            <a:chExt cx="1800200" cy="86409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300192" y="1484784"/>
              <a:ext cx="100811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00192" y="1484784"/>
              <a:ext cx="0" cy="8640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08104" y="2348880"/>
              <a:ext cx="79208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3347864" y="5157192"/>
            <a:ext cx="792088" cy="5760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 flipV="1">
            <a:off x="2123728" y="2996953"/>
            <a:ext cx="720080" cy="2160240"/>
            <a:chOff x="5508104" y="1484784"/>
            <a:chExt cx="1800200" cy="864096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6300192" y="1484784"/>
              <a:ext cx="100811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00192" y="1484784"/>
              <a:ext cx="0" cy="8640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08104" y="2348880"/>
              <a:ext cx="79208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16200000" flipV="1">
            <a:off x="2123728" y="4221088"/>
            <a:ext cx="720080" cy="2160240"/>
            <a:chOff x="5508104" y="1484784"/>
            <a:chExt cx="1800200" cy="86409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00192" y="1484784"/>
              <a:ext cx="100811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300192" y="1484784"/>
              <a:ext cx="0" cy="8640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5508104" y="2348880"/>
              <a:ext cx="79208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5652120" y="2204864"/>
          <a:ext cx="792088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 anchor="ctr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 anchor="ctr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 anchor="ctr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6588224" y="2636912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TypeSimpul</a:t>
            </a:r>
            <a:endParaRPr lang="id-ID" dirty="0"/>
          </a:p>
        </p:txBody>
      </p:sp>
      <p:sp>
        <p:nvSpPr>
          <p:cNvPr id="64" name="Rectangle 63"/>
          <p:cNvSpPr/>
          <p:nvPr/>
        </p:nvSpPr>
        <p:spPr>
          <a:xfrm>
            <a:off x="4572000" y="5301208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Edge List</a:t>
            </a:r>
            <a:endParaRPr lang="id-ID" dirty="0"/>
          </a:p>
        </p:txBody>
      </p:sp>
      <p:sp>
        <p:nvSpPr>
          <p:cNvPr id="65" name="Rectangle 64"/>
          <p:cNvSpPr/>
          <p:nvPr/>
        </p:nvSpPr>
        <p:spPr>
          <a:xfrm>
            <a:off x="395536" y="1196752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First </a:t>
            </a:r>
            <a:endParaRPr lang="id-ID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11560" y="1700808"/>
            <a:ext cx="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11560" y="234888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Representasi Graph Kosong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         Graph Kosong</a:t>
            </a:r>
          </a:p>
          <a:p>
            <a:pPr>
              <a:buNone/>
            </a:pPr>
            <a:r>
              <a:rPr lang="id-ID" dirty="0" smtClean="0"/>
              <a:t>					           Type Simpul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         Gambar Graph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051720" y="220486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First </a:t>
            </a:r>
            <a:endParaRPr lang="id-ID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67744" y="2708920"/>
            <a:ext cx="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67744" y="335699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55776" y="3068960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2555776" y="3068960"/>
            <a:ext cx="720080" cy="6480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96136" y="2852936"/>
          <a:ext cx="792088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 anchor="ctr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 anchor="ctr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 anchor="ctr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907704" y="465313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4" name="Oval 13"/>
          <p:cNvSpPr/>
          <p:nvPr/>
        </p:nvSpPr>
        <p:spPr>
          <a:xfrm>
            <a:off x="2339752" y="5517232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3707904" y="544522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16" name="Oval 15"/>
          <p:cNvSpPr/>
          <p:nvPr/>
        </p:nvSpPr>
        <p:spPr>
          <a:xfrm>
            <a:off x="3491880" y="458112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36712"/>
            <a:ext cx="8322128" cy="541168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800" dirty="0" smtClean="0"/>
              <a:t>FILE: ADT_EDGELIST</a:t>
            </a:r>
            <a:endParaRPr lang="id-ID" sz="4800" dirty="0" smtClean="0"/>
          </a:p>
          <a:p>
            <a:pPr>
              <a:buNone/>
            </a:pP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Nil : ...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simpultype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: </a:t>
            </a: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integer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sisitype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: </a:t>
            </a: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char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infotype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: &lt;	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sisi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sisitype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			simpul1 :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simpultype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			simpul2 :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simpultype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&gt;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ElmtList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: &lt;	Info :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infotype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			Next : address &gt;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address	: </a:t>
            </a: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ElmtList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: &lt; First: address &gt;</a:t>
            </a:r>
            <a:endParaRPr lang="id-ID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/>
              <a:t> </a:t>
            </a:r>
            <a:endParaRPr lang="id-ID" sz="4800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80728"/>
            <a:ext cx="7962088" cy="52676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{SELEKTOR}</a:t>
            </a:r>
            <a:endParaRPr lang="id-ID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First(L)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L.First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/>
              </a:rPr>
              <a:t>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.Info.sisi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Simpul1(P)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/>
              </a:rPr>
              <a:t>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.Info.simpul1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Simpul2(P)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/>
              </a:rPr>
              <a:t>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.Info.simpul2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Info(P)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/>
              </a:rPr>
              <a:t>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.Info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Next(P)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/>
              </a:rPr>
              <a:t>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.Next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id-ID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{I.S.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sembarang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{F.S.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terbentuk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edge-list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{ALGORITMA}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First(L) = Nil;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80728"/>
            <a:ext cx="7962088" cy="52676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FILE: ADT_GRAF</a:t>
            </a:r>
            <a:endParaRPr lang="id-ID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ADT_EDGELIST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100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Graf : &lt;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TabSimpul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ArrayOfSimpul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ArrayOfSimpul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&lt;	T 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simpultype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Neff 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{SELEKTOR}</a:t>
            </a:r>
            <a:endParaRPr lang="id-ID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G.edgeList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TabSimpul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G.TabSimpul.T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NeffTabSimpul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menjadi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G.TabSimpul.Neff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endParaRPr lang="id-ID" b="1" dirty="0" smtClean="0"/>
          </a:p>
          <a:p>
            <a:r>
              <a:rPr lang="id-ID" b="1" dirty="0" smtClean="0"/>
              <a:t>CreateGraph </a:t>
            </a:r>
            <a:r>
              <a:rPr lang="id-ID" b="1" dirty="0"/>
              <a:t>: V, E ® G { menghasilkan sebuah graph G=(V,E),</a:t>
            </a:r>
          </a:p>
          <a:p>
            <a:r>
              <a:rPr lang="nn-NO" b="1" dirty="0"/>
              <a:t>V tidak kosong, E bisa kosong }</a:t>
            </a:r>
          </a:p>
          <a:p>
            <a:r>
              <a:rPr lang="id-ID" b="1" dirty="0"/>
              <a:t>IsEmpty : G ® boolean { Tes apakah G adalah empty graph }</a:t>
            </a:r>
          </a:p>
          <a:p>
            <a:r>
              <a:rPr lang="id-ID" b="1" dirty="0"/>
              <a:t>Adjacent : G, v1, v2 ® boolean { tes apakah v1 dan v2 bertetangga }</a:t>
            </a:r>
          </a:p>
          <a:p>
            <a:r>
              <a:rPr lang="id-ID" b="1" dirty="0"/>
              <a:t>Incident : G, v, e ® boolean { tes apakah v berhubungan dengan e }</a:t>
            </a:r>
          </a:p>
          <a:p>
            <a:r>
              <a:rPr lang="en-US" b="1" dirty="0"/>
              <a:t>Neighbors : G, v ® list of nodes { </a:t>
            </a: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seluruh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yang</a:t>
            </a:r>
          </a:p>
          <a:p>
            <a:r>
              <a:rPr lang="id-ID" b="1" dirty="0"/>
              <a:t>bertetangga dengan v }</a:t>
            </a:r>
          </a:p>
          <a:p>
            <a:r>
              <a:rPr lang="id-ID" b="1" dirty="0"/>
              <a:t>AddV : G, v ® G { menambahkan simpul v pada G }</a:t>
            </a:r>
          </a:p>
          <a:p>
            <a:r>
              <a:rPr lang="id-ID" b="1" dirty="0"/>
              <a:t>DeleteV : G, v ® G { menghapus simpul v dari G,</a:t>
            </a:r>
          </a:p>
          <a:p>
            <a:r>
              <a:rPr lang="id-ID" b="1" dirty="0"/>
              <a:t>berikut semua busur incident v }</a:t>
            </a:r>
          </a:p>
          <a:p>
            <a:r>
              <a:rPr lang="id-ID" b="1" dirty="0"/>
              <a:t>AddE : G, v1, v2 ® G { menambahkan busur (v1,v2) pada G }</a:t>
            </a:r>
          </a:p>
          <a:p>
            <a:r>
              <a:rPr lang="id-ID" b="1" dirty="0"/>
              <a:t>DeleteE : G, v1, v2 ® G { menghapus busur (v1,v2) dari G }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814</Words>
  <Application>Microsoft Office PowerPoint</Application>
  <PresentationFormat>On-screen Show (4:3)</PresentationFormat>
  <Paragraphs>310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ADT GRAPH Representasi Edge List</vt:lpstr>
      <vt:lpstr>Kelompok 5</vt:lpstr>
      <vt:lpstr>Representasi Edge   List</vt:lpstr>
      <vt:lpstr>Slide 4</vt:lpstr>
      <vt:lpstr>Representasi Graph Kosong</vt:lpstr>
      <vt:lpstr>Slide 6</vt:lpstr>
      <vt:lpstr>Slide 7</vt:lpstr>
      <vt:lpstr>Slide 8</vt:lpstr>
      <vt:lpstr>Definisi Fungsional</vt:lpstr>
      <vt:lpstr>CreateGraf</vt:lpstr>
      <vt:lpstr>Slide 11</vt:lpstr>
      <vt:lpstr>IsEmpty</vt:lpstr>
      <vt:lpstr>Slide 13</vt:lpstr>
      <vt:lpstr>Adjacent</vt:lpstr>
      <vt:lpstr>Slide 15</vt:lpstr>
      <vt:lpstr>Incident</vt:lpstr>
      <vt:lpstr>Slide 17</vt:lpstr>
      <vt:lpstr>Neighbors</vt:lpstr>
      <vt:lpstr>Slide 19</vt:lpstr>
      <vt:lpstr>AddV</vt:lpstr>
      <vt:lpstr>Slide 21</vt:lpstr>
      <vt:lpstr>DeleteV  </vt:lpstr>
      <vt:lpstr>Slide 23</vt:lpstr>
      <vt:lpstr>Slide 24</vt:lpstr>
      <vt:lpstr>AddE</vt:lpstr>
      <vt:lpstr>Slide 26</vt:lpstr>
      <vt:lpstr>DeleteE</vt:lpstr>
      <vt:lpstr>Slide 28</vt:lpstr>
      <vt:lpstr>TERIMA KASIH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GRAPH Representasi Edge List</dc:title>
  <dc:creator>Fiqie</dc:creator>
  <cp:lastModifiedBy>Fiqie</cp:lastModifiedBy>
  <cp:revision>15</cp:revision>
  <dcterms:created xsi:type="dcterms:W3CDTF">2014-11-26T05:12:43Z</dcterms:created>
  <dcterms:modified xsi:type="dcterms:W3CDTF">2014-11-27T07:28:18Z</dcterms:modified>
</cp:coreProperties>
</file>