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5" r:id="rId6"/>
    <p:sldId id="258" r:id="rId7"/>
    <p:sldId id="259" r:id="rId8"/>
    <p:sldId id="260" r:id="rId9"/>
    <p:sldId id="261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77" r:id="rId23"/>
    <p:sldId id="278" r:id="rId24"/>
    <p:sldId id="279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7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0D9F-C255-48B0-9F2D-574CBCF02D87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D09E-DF2F-4BBF-B687-7418B3EEB0D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id-ID" dirty="0" smtClean="0"/>
              <a:t>Graf Representasi Incident List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8868"/>
            <a:ext cx="6400800" cy="3209932"/>
          </a:xfrm>
        </p:spPr>
        <p:txBody>
          <a:bodyPr>
            <a:normAutofit fontScale="62500" lnSpcReduction="20000"/>
          </a:bodyPr>
          <a:lstStyle/>
          <a:p>
            <a:r>
              <a:rPr lang="id-ID" sz="4500" dirty="0" smtClean="0"/>
              <a:t>Kelompok 4 :</a:t>
            </a:r>
            <a:endParaRPr lang="id-ID" dirty="0" smtClean="0"/>
          </a:p>
          <a:p>
            <a:pPr marL="982663" algn="l"/>
            <a:r>
              <a:rPr lang="id-ID" dirty="0" smtClean="0"/>
              <a:t>Irene Wiliudarsan	13513002</a:t>
            </a:r>
          </a:p>
          <a:p>
            <a:pPr marL="982663" algn="l"/>
            <a:r>
              <a:rPr lang="id-ID" dirty="0" smtClean="0"/>
              <a:t>Muhammad Ridwan	13513008</a:t>
            </a:r>
          </a:p>
          <a:p>
            <a:pPr marL="982663" algn="l"/>
            <a:r>
              <a:rPr lang="id-ID" dirty="0" smtClean="0"/>
              <a:t>Heri Fauzan 		13513028</a:t>
            </a:r>
          </a:p>
          <a:p>
            <a:pPr marL="982663" algn="l"/>
            <a:r>
              <a:rPr lang="id-ID" dirty="0" smtClean="0"/>
              <a:t>Cliff Jonathan		13513044</a:t>
            </a:r>
          </a:p>
          <a:p>
            <a:pPr marL="982663" algn="l"/>
            <a:r>
              <a:rPr lang="id-ID" dirty="0" smtClean="0"/>
              <a:t>BayuRasyadi Putrautama	13513046</a:t>
            </a:r>
          </a:p>
          <a:p>
            <a:pPr marL="982663" algn="l"/>
            <a:r>
              <a:rPr lang="id-ID" dirty="0" smtClean="0"/>
              <a:t>Nitho Alif Ibadurrahman 	13513072</a:t>
            </a:r>
          </a:p>
          <a:p>
            <a:pPr marL="982663" algn="l"/>
            <a:r>
              <a:rPr lang="id-ID" dirty="0" smtClean="0"/>
              <a:t>Lie, Albert Tri Adrian	13513076</a:t>
            </a:r>
          </a:p>
          <a:p>
            <a:pPr marL="982663" algn="l"/>
            <a:r>
              <a:rPr lang="id-ID" dirty="0" smtClean="0"/>
              <a:t>Julio Savigny		13513084</a:t>
            </a:r>
          </a:p>
          <a:p>
            <a:pPr marL="982663" algn="l"/>
            <a:r>
              <a:rPr lang="id-ID" dirty="0" smtClean="0"/>
              <a:t>Faisal Prabowo		13513094</a:t>
            </a:r>
          </a:p>
          <a:p>
            <a:endParaRPr lang="id-ID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AddEdge(G : Graph, v1 : Node , v2 : Node)  Graph</a:t>
            </a:r>
          </a:p>
          <a:p>
            <a:pPr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Kamus </a:t>
            </a:r>
          </a:p>
          <a:p>
            <a:pPr lvl="1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Gnew : Graph</a:t>
            </a:r>
          </a:p>
          <a:p>
            <a:pPr marL="0" lvl="1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Algoritma</a:t>
            </a:r>
          </a:p>
          <a:p>
            <a:pPr lvl="1">
              <a:buNone/>
            </a:pPr>
            <a:r>
              <a:rPr lang="id-ID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Gnew  AddEdgeProcedure(G,v1,v2)</a:t>
            </a:r>
          </a:p>
          <a:p>
            <a:pPr lvl="1">
              <a:buNone/>
            </a:pPr>
            <a:r>
              <a:rPr lang="id-ID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 Gnew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 err="1" smtClean="0"/>
              <a:t>DeleteE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DeleteE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(G: Graph, v1: Node, v2: Node)  G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Menghapus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(v1,v2)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pada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graf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G }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Asumsi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Graph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tidak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kosong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Lokal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addressedge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PrecBsr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addressbsr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found: </a:t>
            </a:r>
            <a:r>
              <a:rPr lang="en-US" sz="1600" u="sng" dirty="0" err="1" smtClean="0">
                <a:latin typeface="Consolas" pitchFamily="49" charset="0"/>
                <a:cs typeface="Consolas" pitchFamily="49" charset="0"/>
              </a:rPr>
              <a:t>boolean</a:t>
            </a:r>
            <a:endParaRPr lang="en-US" sz="1600" u="sng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Algoritma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First(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G.ListEdge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found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/=Nil)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found)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((v1=Node1(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(v2=Node2(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((v1=Node2(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(v2=Node1(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)))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found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16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03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429491" y="533400"/>
            <a:ext cx="8229600" cy="5638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Menghapus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elemen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setelah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ListOfEdge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found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Hapus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ListofBusur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(v1))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found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/=Nil)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found)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(Info(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found 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sz="2000" u="sng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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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61859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429491" y="533400"/>
            <a:ext cx="8229600" cy="5638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Menghapus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elemen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setelah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ListOfEdge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found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000" u="sng" dirty="0">
                <a:latin typeface="Consolas" pitchFamily="49" charset="0"/>
                <a:cs typeface="Consolas" pitchFamily="49" charset="0"/>
              </a:rPr>
              <a:t>	</a:t>
            </a:r>
            <a:endParaRPr lang="en-US" sz="2000" u="sng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(v2))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found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/=Nil)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found)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(Info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found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5523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416044" y="972874"/>
            <a:ext cx="8229600" cy="26947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Menghapus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elemen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setelah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ListOfEdge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found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PrecBsr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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 Nil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 G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25473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Adjacent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G : Graph, v1, v2 : 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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oolean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Lokal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V : Node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	B : addressBsr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	E : addressEdge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	N1,N2 : addressNode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Algoritma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 First(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G.ListNode)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(Info(V) /= Info(v1)) </a:t>
            </a:r>
            <a:r>
              <a:rPr lang="id-ID" sz="2000" u="sng" dirty="0" smtClean="0">
                <a:latin typeface="Consolas" pitchFamily="49" charset="0"/>
                <a:cs typeface="Consolas" pitchFamily="49" charset="0"/>
                <a:sym typeface="Wingdings 3"/>
              </a:rPr>
              <a:t>and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 V /= Nil </a:t>
            </a:r>
            <a:r>
              <a:rPr lang="id-ID" sz="2000" u="sng" dirty="0" smtClean="0">
                <a:latin typeface="Consolas" pitchFamily="49" charset="0"/>
                <a:cs typeface="Consolas" pitchFamily="49" charset="0"/>
                <a:sym typeface="Wingdings 3"/>
              </a:rPr>
              <a:t>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V </a:t>
            </a:r>
            <a:r>
              <a:rPr lang="id-ID" sz="2000" dirty="0" smtClean="0">
                <a:sym typeface="Wingdings 3"/>
              </a:rPr>
              <a:t> 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if V=Nil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  false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B </a:t>
            </a:r>
            <a:r>
              <a:rPr lang="id-ID" sz="2000" dirty="0" smtClean="0">
                <a:sym typeface="Wingdings 3"/>
              </a:rPr>
              <a:t>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 First(V.Busur)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 </a:t>
            </a:r>
            <a:r>
              <a:rPr lang="id-ID" sz="2000" dirty="0" smtClean="0">
                <a:sym typeface="Wingdings 3"/>
              </a:rPr>
              <a:t> B.InfoBsr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n1 </a:t>
            </a:r>
            <a:r>
              <a:rPr lang="id-ID" sz="2000" dirty="0" smtClean="0">
                <a:sym typeface="Wingdings 3"/>
              </a:rPr>
              <a:t> Node1(E)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n2 </a:t>
            </a:r>
            <a:r>
              <a:rPr lang="id-ID" sz="2000" dirty="0" smtClean="0">
                <a:sym typeface="Wingdings 3"/>
              </a:rPr>
              <a:t> Node2(E)</a:t>
            </a:r>
            <a:endParaRPr lang="id-ID" sz="2000" dirty="0" smtClean="0">
              <a:latin typeface="Consolas" pitchFamily="49" charset="0"/>
              <a:cs typeface="Consolas" pitchFamily="49" charset="0"/>
              <a:sym typeface="Wingdings 3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while (((Info(n1) /= Info(v2)) or ((Info(n2) /= Info(v2))) and (B /= Nil)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B </a:t>
            </a:r>
            <a:r>
              <a:rPr lang="id-ID" sz="2000" dirty="0" smtClean="0">
                <a:sym typeface="Wingdings 3"/>
              </a:rPr>
              <a:t>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 Next(B)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E </a:t>
            </a:r>
            <a:r>
              <a:rPr lang="id-ID" sz="2000" dirty="0" smtClean="0">
                <a:sym typeface="Wingdings 3"/>
              </a:rPr>
              <a:t> B.InfoBsr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n1 </a:t>
            </a:r>
            <a:r>
              <a:rPr lang="id-ID" sz="2000" dirty="0" smtClean="0">
                <a:sym typeface="Wingdings 3"/>
              </a:rPr>
              <a:t> Node1(E)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n2 </a:t>
            </a:r>
            <a:r>
              <a:rPr lang="id-ID" sz="2000" dirty="0" smtClean="0">
                <a:sym typeface="Wingdings 3"/>
              </a:rPr>
              <a:t> Node2(E)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if (B = Nil)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  false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  true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function Adjacent (G : Graph, n1, n2 : Nodes)  boolean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{I.S. node1 dan node2 ada pada Graf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Mengembalikan true jika n1 dan n2 adalah matriks yang bertetangga (dihubungkan oleh sisi yang sama) dan false jika tidak 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Kamus Lokal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found : boolean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i, j, add1, add2 : integer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{add1 adalah alamat node 1, add2 adalah alamat node 2}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Algoritma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{cara berpikir searching alamat node1 anggap add1;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searching alamat node2 anggap add2;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lihat di edge apa apakah ada alamat node1 dan node2 dalam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edge yang sama;}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found  false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j  FirstEdge(G)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add1  First(G.ListNode){Node pertama dalam graf G}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add2  First(G.ListNode){Node pertama dalam graf G}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{mencari alamat n1}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(Info(add1) /= n1) and (add1 /= Nil) do {Info(address) adalah cara mengakses nilai pada alamat address.}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add1  Next(add1) {jika bukan alamat node1 lihat lagi alamat setelahnya}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48178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{mencari alamat n2}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(Info(add2) /= n2) and (add2 /= Nil)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add2  Next(add1) {jika bukan alamat node2 lihat lagi alamat setelahnya}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{Mencari edge yang menghubungkan node1 dan node2}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(j /= Nil and found=false)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if (Node1(j)=add1 and Node2(j)=add2) or (Node1(j)=add2 and Node2(j)=add1)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found  true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j  Next(j)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 found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Incidence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Simpul </a:t>
            </a:r>
            <a:r>
              <a:rPr lang="id-ID" dirty="0"/>
              <a:t>dan busur disimpan sebagai objek/</a:t>
            </a:r>
            <a:r>
              <a:rPr lang="id-ID" i="1" dirty="0"/>
              <a:t>record yang </a:t>
            </a:r>
            <a:r>
              <a:rPr lang="id-ID" i="1" dirty="0" smtClean="0"/>
              <a:t>memuat </a:t>
            </a:r>
            <a:r>
              <a:rPr lang="id-ID" dirty="0" smtClean="0"/>
              <a:t>informasi </a:t>
            </a:r>
            <a:r>
              <a:rPr lang="id-ID" dirty="0"/>
              <a:t>tentang simpul/busur tersebut</a:t>
            </a:r>
          </a:p>
          <a:p>
            <a:r>
              <a:rPr lang="id-ID" dirty="0" smtClean="0"/>
              <a:t>Setiap </a:t>
            </a:r>
            <a:r>
              <a:rPr lang="id-ID" dirty="0"/>
              <a:t>simpul menyimpan list dari busur yang </a:t>
            </a:r>
            <a:r>
              <a:rPr lang="id-ID" dirty="0" smtClean="0"/>
              <a:t>terhubung dengannya</a:t>
            </a:r>
            <a:endParaRPr lang="id-ID" dirty="0"/>
          </a:p>
          <a:p>
            <a:r>
              <a:rPr lang="id-ID" dirty="0" smtClean="0"/>
              <a:t>Setiap </a:t>
            </a:r>
            <a:r>
              <a:rPr lang="id-ID" dirty="0"/>
              <a:t>busur menyimpan list dari simpul yang </a:t>
            </a:r>
            <a:r>
              <a:rPr lang="id-ID" dirty="0" smtClean="0"/>
              <a:t>terhubung dengannya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Incident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function Incident (G : Graph, v : Node, e : Edge)  boolean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Kamus Lokal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found : boolean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Bsr : addressedge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Algoritma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found  false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Bsr  First(G.ListEdge)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(not(found) &amp;&amp; (Bsr /= Nil))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if (Info(Bsr) = Info (e))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found  true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Bsr  Next(Bsr)		}	}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907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if (found)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 ((Info(Node1(Bsr)) = Info(v)) or (Info (Node2(Bsr)) = Info (v)))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 false 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Neighbour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function Neighbours(G : Graph, v : Nodes)  ListOfNodes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{Kamus Lokasl}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LN : ListOfNodes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simpul : addressnode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sisi : addressedge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{Algoritma}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CreateListOfNodes(LN) {anggap ada fungsi ini, membuat sebuah list of nodes kosong}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simpul  ListNode(G).First {simpul berisi alamat Node pertama di List of Nodes}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(info(simpul) &lt;&gt; info(v))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simpul  next(simpul) {mencari node di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graph yang nilainya sama dengan v}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sisi  Busur(simpul).First {sisi berisi alamat busur pertama dari simpul}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(sisi &lt;&gt; Nil) do	{pengulangan hingga sisi bernilai nil}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if (Node1(sisi).info = simpul.info)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InsertNodeFirst (LN, Node2(sisi)) {jika v tercatat sebagai node 1, kita masukkan node 2 ke list}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else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InsertNodeFirst (LN, Node1(sisi)) {jika v tercatat sebagai node 2, masukkan node 1 ke list}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47782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sisi  Next(sisi)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 LN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AddV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function AddV(G : Graph, v : infonode)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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Graph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{Kamus Lokal}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P, Pa : addressnode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{Algoritma}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Pa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AlokasiNode(v)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If (Pa=/=Nil)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P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First(G.ListNode)</a:t>
            </a:r>
            <a:endParaRPr lang="id-ID" sz="2000" dirty="0" smtClean="0">
              <a:latin typeface="Consolas" pitchFamily="49" charset="0"/>
              <a:cs typeface="Consolas" pitchFamily="49" charset="0"/>
              <a:sym typeface="Wingdings 3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while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(Next(P)=/=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Nil)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P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Next(P)</a:t>
            </a:r>
            <a:endParaRPr lang="id-ID" sz="2000" dirty="0" smtClean="0">
              <a:latin typeface="Consolas" pitchFamily="49" charset="0"/>
              <a:cs typeface="Consolas" pitchFamily="49" charset="0"/>
              <a:sym typeface="Wingdings 3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Next(P)  Pa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 G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DelV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function DeleteV (G : Graph, V : Node)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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Graph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 Kamus Lokal 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B : addressBsr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adrV, V1 : addressNode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E : addressEdge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{ Algoritma }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while (Info(First(ListNode(G))) = Info(V))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adrV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First(ListNode(G))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First(ListNode(G))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Next(adrV)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Dealokasi(adrV)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if (not IsEmpty(G))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adrV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First(Node(G))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while (Info(Next(adrV)) != Info(V))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adrV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Next(adrV)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while ((Node1(First(ListEdge(G))) = adrV) or (Node2(First(ListEdge(G))) = adrV)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First(ListEdge(G))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First(ListEdge(G))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Dealokasi(E)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if (not IsEmpty(ListEdge(G))) then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E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First(ListEdge(G))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while (((Node1(E) != adrV) or (Node2(E) != adrV)) and (E != Nil))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	G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DeleteE(G, Node1(E), Node2(E))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while (First(Busur(adrV)) != Nil) do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B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First(Busur(adrV))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First(Busur(V))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Next(B)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Dealokasi(B)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0658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V1 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Next(adrV)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Next(adrV)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Next(Next(adrV))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Dealokasi(V1)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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</a:t>
            </a:r>
            <a:endParaRPr lang="id-ID" sz="2000" dirty="0" smtClean="0">
              <a:latin typeface="Consolas" pitchFamily="49" charset="0"/>
              <a:cs typeface="Consolas" pitchFamily="49" charset="0"/>
              <a:sym typeface="Wingdings 3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54"/>
            <a:ext cx="4186238" cy="4842209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d-ID" u="sng" dirty="0" smtClean="0">
                <a:sym typeface="Wingdings 3"/>
              </a:rPr>
              <a:t>constant </a:t>
            </a:r>
            <a:r>
              <a:rPr lang="id-ID" dirty="0" smtClean="0">
                <a:sym typeface="Wingdings 3"/>
              </a:rPr>
              <a:t>Nil : ...</a:t>
            </a:r>
            <a:endParaRPr lang="id-ID" u="sng" dirty="0" smtClean="0">
              <a:sym typeface="Wingdings 3"/>
            </a:endParaRP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Edge : &lt; Infosisi : </a:t>
            </a:r>
            <a:r>
              <a:rPr lang="id-ID" u="sng" dirty="0" smtClean="0">
                <a:sym typeface="Wingdings 3"/>
              </a:rPr>
              <a:t>integer</a:t>
            </a:r>
            <a:r>
              <a:rPr lang="id-ID" dirty="0" smtClean="0">
                <a:sym typeface="Wingdings 3"/>
              </a:rPr>
              <a:t>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Next : addressedge,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Node1 : addressnode,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Node2 : addressnode &gt;</a:t>
            </a:r>
          </a:p>
          <a:p>
            <a:pPr>
              <a:buNone/>
            </a:pPr>
            <a:endParaRPr lang="id-ID" dirty="0">
              <a:sym typeface="Wingdings 3"/>
            </a:endParaRP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Node : &lt; Infonode : </a:t>
            </a:r>
            <a:r>
              <a:rPr lang="id-ID" u="sng" dirty="0" smtClean="0">
                <a:sym typeface="Wingdings 3"/>
              </a:rPr>
              <a:t>integer</a:t>
            </a:r>
            <a:r>
              <a:rPr lang="id-ID" dirty="0" smtClean="0">
                <a:sym typeface="Wingdings 3"/>
              </a:rPr>
              <a:t>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 Next : addressnode,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 Busur : ListOfEdge&gt;</a:t>
            </a:r>
          </a:p>
          <a:p>
            <a:pPr>
              <a:buNone/>
            </a:pPr>
            <a:endParaRPr lang="id-ID" dirty="0">
              <a:sym typeface="Wingdings 3"/>
            </a:endParaRP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Bsr : &lt; InfoBsr : addressedge,</a:t>
            </a:r>
          </a:p>
          <a:p>
            <a:pPr>
              <a:buNone/>
            </a:pPr>
            <a:r>
              <a:rPr lang="id-ID" dirty="0" smtClean="0">
                <a:sym typeface="Wingdings 3"/>
              </a:rPr>
              <a:t>	</a:t>
            </a:r>
            <a:r>
              <a:rPr lang="id-ID" dirty="0">
                <a:sym typeface="Wingdings 3"/>
              </a:rPr>
              <a:t> </a:t>
            </a:r>
            <a:r>
              <a:rPr lang="id-ID" dirty="0" smtClean="0">
                <a:sym typeface="Wingdings 3"/>
              </a:rPr>
              <a:t>            Next : addressBsr&gt;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ListOfEdge  : &lt;First : addressedge&gt;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ListOfNode : &lt;First : addressnode&gt;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ListOfBsr : &lt;First : addressBsr&gt;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addressnode : pointer to Node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addressedge : pointer to Edge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addressBsr : pointer to Bsr</a:t>
            </a:r>
          </a:p>
          <a:p>
            <a:pPr>
              <a:buNone/>
            </a:pPr>
            <a:r>
              <a:rPr lang="id-ID" u="sng" dirty="0" smtClean="0">
                <a:sym typeface="Wingdings 3"/>
              </a:rPr>
              <a:t>type</a:t>
            </a:r>
            <a:r>
              <a:rPr lang="id-ID" dirty="0" smtClean="0">
                <a:sym typeface="Wingdings 3"/>
              </a:rPr>
              <a:t> Graph : &lt; ListNode : ListOfNode,</a:t>
            </a:r>
          </a:p>
          <a:p>
            <a:pPr>
              <a:buNone/>
            </a:pPr>
            <a:r>
              <a:rPr lang="id-ID" dirty="0">
                <a:sym typeface="Wingdings 3"/>
              </a:rPr>
              <a:t>	</a:t>
            </a:r>
            <a:r>
              <a:rPr lang="id-ID" dirty="0" smtClean="0">
                <a:sym typeface="Wingdings 3"/>
              </a:rPr>
              <a:t>	     ListEdge : ListOfEdge&gt;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3438" y="1285860"/>
            <a:ext cx="4186238" cy="4842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SELEKTOR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 3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First (P) (P)</a:t>
            </a:r>
            <a:r>
              <a:rPr lang="id-ID" sz="3200" dirty="0" smtClean="0">
                <a:sym typeface="Wingdings 3"/>
              </a:rPr>
              <a:t>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.First</a:t>
            </a:r>
          </a:p>
          <a:p>
            <a:pPr marL="342900" lvl="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Next(P) (P).Next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 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InfoSisi(P)</a:t>
            </a: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 (P).Infosisi</a:t>
            </a:r>
          </a:p>
          <a:p>
            <a:pPr marL="342900" lvl="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Node1(P</a:t>
            </a:r>
            <a:r>
              <a:rPr lang="id-ID" sz="3200" dirty="0">
                <a:sym typeface="Wingdings 3"/>
              </a:rPr>
              <a:t>) (P)</a:t>
            </a:r>
            <a:r>
              <a:rPr lang="id-ID" sz="3200" dirty="0" smtClean="0">
                <a:sym typeface="Wingdings 3"/>
              </a:rPr>
              <a:t>.Node1</a:t>
            </a:r>
          </a:p>
          <a:p>
            <a:pPr marL="34290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Node2(P) (P).Node2</a:t>
            </a:r>
          </a:p>
          <a:p>
            <a:pPr marL="342900" indent="-342900">
              <a:spcBef>
                <a:spcPct val="20000"/>
              </a:spcBef>
            </a:pPr>
            <a:endParaRPr lang="id-ID" sz="3200" dirty="0" smtClean="0">
              <a:sym typeface="Wingdings 3"/>
            </a:endParaRPr>
          </a:p>
          <a:p>
            <a:pPr marL="34290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InfoNode(P) (P)</a:t>
            </a:r>
            <a:r>
              <a:rPr lang="id-ID" sz="3200" dirty="0">
                <a:sym typeface="Wingdings 3"/>
              </a:rPr>
              <a:t>.</a:t>
            </a:r>
            <a:r>
              <a:rPr lang="id-ID" sz="3200" dirty="0" smtClean="0">
                <a:sym typeface="Wingdings 3"/>
              </a:rPr>
              <a:t>Infonode</a:t>
            </a:r>
          </a:p>
          <a:p>
            <a:pPr marL="34290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Busur(P) (P).Busur</a:t>
            </a:r>
          </a:p>
          <a:p>
            <a:pPr marL="342900" indent="-342900">
              <a:spcBef>
                <a:spcPct val="20000"/>
              </a:spcBef>
            </a:pPr>
            <a:r>
              <a:rPr lang="id-ID" sz="3200" dirty="0" smtClean="0">
                <a:sym typeface="Wingdings 3"/>
              </a:rPr>
              <a:t>InfoBusur(P) (P).InfoBsr</a:t>
            </a:r>
          </a:p>
          <a:p>
            <a:pPr marL="342900" indent="-342900">
              <a:spcBef>
                <a:spcPct val="20000"/>
              </a:spcBef>
            </a:pPr>
            <a:endParaRPr lang="id-ID" sz="3200" dirty="0" smtClean="0">
              <a:sym typeface="Wingdings 3"/>
            </a:endParaRPr>
          </a:p>
          <a:p>
            <a:pPr marL="342900" indent="-342900">
              <a:spcBef>
                <a:spcPct val="20000"/>
              </a:spcBef>
            </a:pPr>
            <a:endParaRPr lang="id-ID" sz="3200" dirty="0" smtClean="0">
              <a:sym typeface="Wingdings 3"/>
            </a:endParaRPr>
          </a:p>
          <a:p>
            <a:pPr marL="342900" lvl="0" indent="-342900">
              <a:spcBef>
                <a:spcPct val="20000"/>
              </a:spcBef>
            </a:pPr>
            <a:endParaRPr lang="id-ID" sz="3200" dirty="0">
              <a:sym typeface="Wingdings 3"/>
            </a:endParaRPr>
          </a:p>
          <a:p>
            <a:pPr marL="342900" indent="-342900">
              <a:spcBef>
                <a:spcPct val="20000"/>
              </a:spcBef>
            </a:pPr>
            <a:endParaRPr lang="id-ID" sz="3200" dirty="0">
              <a:sym typeface="Wingdings 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 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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CreateGraph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CreateGraph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ListOfNode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ListOfE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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G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raph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Lokal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G : Graph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Algoritma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G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.ListNode </a:t>
            </a:r>
            <a:r>
              <a:rPr lang="id-ID" sz="2000" dirty="0" smtClean="0">
                <a:sym typeface="Wingdings 3"/>
              </a:rPr>
              <a:t> V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G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.ListEdge </a:t>
            </a:r>
            <a:r>
              <a:rPr lang="id-ID" sz="2000" dirty="0" smtClean="0">
                <a:sym typeface="Wingdings 3"/>
              </a:rPr>
              <a:t> 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</a:t>
            </a:r>
            <a:r>
              <a:rPr lang="id-ID" sz="2000" dirty="0" smtClean="0">
                <a:sym typeface="Wingdings 3"/>
              </a:rPr>
              <a:t> G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id-ID" dirty="0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IsEmpty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G : Graph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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id-ID" sz="2000" u="sng" dirty="0" smtClean="0">
                <a:latin typeface="Consolas" pitchFamily="49" charset="0"/>
                <a:cs typeface="Consolas" pitchFamily="49" charset="0"/>
              </a:rPr>
              <a:t>oolean</a:t>
            </a:r>
            <a:endParaRPr lang="en-US" sz="2000" u="sng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Lokal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V : ListOfNode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Algoritma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G.ListNode</a:t>
            </a:r>
          </a:p>
          <a:p>
            <a:pPr marL="0" indent="0">
              <a:buNone/>
            </a:pP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	 First(V) = Nil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15"/>
            <a:ext cx="8229600" cy="780685"/>
          </a:xfrm>
        </p:spPr>
        <p:txBody>
          <a:bodyPr/>
          <a:lstStyle/>
          <a:p>
            <a:r>
              <a:rPr lang="en-US" dirty="0" err="1" smtClean="0"/>
              <a:t>AddE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(G: Graph, info: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infoedge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v1: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v2: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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G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Menambahkan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(v1,v2)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pada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graf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G. v1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v2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sudah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terdefinisi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merupakan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pada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G.ListNode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Lokal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x: Edge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y: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addressedge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Algoritma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x.infoedge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info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x.Node1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v1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x.Node2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xmlns="" val="2055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429491" y="533400"/>
            <a:ext cx="8229600" cy="594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InsertVFirstLEdge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(x)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G.ListEdge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First(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G.ListEdge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y.InfoBsr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InsertVFirst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v1.Busur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(y)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First(v1.Busur)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First(v1.Busur)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y.InfoBsr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Pedge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InsertVFirst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v2.Busur di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LNode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Alokasi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(y)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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First(v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First(v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Busur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2000" dirty="0" smtClean="0"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Pbsr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74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200"/>
          </a:xfrm>
        </p:spPr>
        <p:txBody>
          <a:bodyPr/>
          <a:lstStyle/>
          <a:p>
            <a:r>
              <a:rPr lang="en-US" dirty="0" err="1" smtClean="0"/>
              <a:t>AddEdge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948"/>
            <a:ext cx="8229600" cy="5104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d-ID" sz="2000" u="sng" dirty="0" smtClean="0">
                <a:latin typeface="Consolas" pitchFamily="49" charset="0"/>
                <a:cs typeface="Consolas" pitchFamily="49" charset="0"/>
              </a:rPr>
              <a:t>procedure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dgeProcedure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u="sng" dirty="0" smtClean="0">
                <a:latin typeface="Consolas" pitchFamily="49" charset="0"/>
                <a:cs typeface="Consolas" pitchFamily="49" charset="0"/>
              </a:rPr>
              <a:t>input/output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 : Graph, v1 : node, v2 : node)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Kamus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Pv1, Pv2 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addressNode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Pe,Pt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addressEdge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Algoritma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First(Edge(G))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!= Nil)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Pv1 </a:t>
            </a:r>
            <a:r>
              <a:rPr lang="id-ID" sz="2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First(v1.busur)</a:t>
            </a:r>
          </a:p>
        </p:txBody>
      </p:sp>
    </p:spTree>
    <p:extLst>
      <p:ext uri="{BB962C8B-B14F-4D97-AF65-F5344CB8AC3E}">
        <p14:creationId xmlns:p14="http://schemas.microsoft.com/office/powerpoint/2010/main" xmlns="" val="327777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5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(Pv1 != Nil)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	Pv1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Next(Pv1)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Pv2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First(v2.busur)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5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(Pv2 != Nil)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	Pv2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Next(Pv2)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	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Alokasi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(Pt)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Asumsi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Alokasi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selalu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benar</a:t>
            </a:r>
            <a:r>
              <a:rPr lang="id-ID" sz="5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5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Next(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Pt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Node1(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Info(v1)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 		Node2(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Info(v2)</a:t>
            </a:r>
          </a:p>
          <a:p>
            <a:pPr>
              <a:buNone/>
            </a:pP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		Next(</a:t>
            </a:r>
            <a:r>
              <a:rPr lang="en-US" sz="5000" dirty="0" err="1" smtClean="0">
                <a:latin typeface="Consolas" pitchFamily="49" charset="0"/>
                <a:cs typeface="Consolas" pitchFamily="49" charset="0"/>
              </a:rPr>
              <a:t>Pe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5000" dirty="0" smtClean="0">
                <a:latin typeface="Consolas" pitchFamily="49" charset="0"/>
                <a:cs typeface="Consolas" pitchFamily="49" charset="0"/>
                <a:sym typeface="Wingdings 3"/>
              </a:rPr>
              <a:t> </a:t>
            </a:r>
            <a:r>
              <a:rPr lang="en-US" sz="5000" dirty="0" smtClean="0">
                <a:latin typeface="Consolas" pitchFamily="49" charset="0"/>
                <a:cs typeface="Consolas" pitchFamily="49" charset="0"/>
              </a:rPr>
              <a:t>Nil</a:t>
            </a:r>
          </a:p>
          <a:p>
            <a:pPr>
              <a:buNone/>
            </a:pPr>
            <a:endParaRPr lang="en-US" sz="4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464</Words>
  <Application>Microsoft Office PowerPoint</Application>
  <PresentationFormat>On-screen Show (4:3)</PresentationFormat>
  <Paragraphs>359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Graf Representasi Incident List</vt:lpstr>
      <vt:lpstr>Incidence List</vt:lpstr>
      <vt:lpstr>Struktur Data</vt:lpstr>
      <vt:lpstr>CreateGraph</vt:lpstr>
      <vt:lpstr>IsEmpty</vt:lpstr>
      <vt:lpstr>AddE</vt:lpstr>
      <vt:lpstr>Slide 7</vt:lpstr>
      <vt:lpstr>AddEdge</vt:lpstr>
      <vt:lpstr>Slide 9</vt:lpstr>
      <vt:lpstr>Slide 10</vt:lpstr>
      <vt:lpstr>DeleteE</vt:lpstr>
      <vt:lpstr>Slide 12</vt:lpstr>
      <vt:lpstr>Slide 13</vt:lpstr>
      <vt:lpstr>Slide 14</vt:lpstr>
      <vt:lpstr>Adjacent</vt:lpstr>
      <vt:lpstr>Slide 16</vt:lpstr>
      <vt:lpstr>Adjacent</vt:lpstr>
      <vt:lpstr>Slide 18</vt:lpstr>
      <vt:lpstr>Slide 19</vt:lpstr>
      <vt:lpstr>Incident</vt:lpstr>
      <vt:lpstr>Slide 21</vt:lpstr>
      <vt:lpstr>Neighbour</vt:lpstr>
      <vt:lpstr>Slide 23</vt:lpstr>
      <vt:lpstr>Slide 24</vt:lpstr>
      <vt:lpstr>AddV</vt:lpstr>
      <vt:lpstr>DelV</vt:lpstr>
      <vt:lpstr>Slide 27</vt:lpstr>
      <vt:lpstr>Slide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Representasi Incident List</dc:title>
  <dc:creator>BRP</dc:creator>
  <cp:lastModifiedBy>A450LC W8</cp:lastModifiedBy>
  <cp:revision>20</cp:revision>
  <dcterms:created xsi:type="dcterms:W3CDTF">2014-11-27T06:13:33Z</dcterms:created>
  <dcterms:modified xsi:type="dcterms:W3CDTF">2014-11-27T01:33:54Z</dcterms:modified>
</cp:coreProperties>
</file>