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Norwester" charset="1" panose="00000506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Montserrat Light" charset="1" panose="00000400000000000000"/>
      <p:regular r:id="rId13"/>
    </p:embeddedFont>
    <p:embeddedFont>
      <p:font typeface="Montserrat Light Bold" charset="1" panose="00000800000000000000"/>
      <p:regular r:id="rId14"/>
    </p:embeddedFont>
    <p:embeddedFont>
      <p:font typeface="Montserrat Light Italics" charset="1" panose="00000400000000000000"/>
      <p:regular r:id="rId15"/>
    </p:embeddedFont>
    <p:embeddedFont>
      <p:font typeface="Montserrat Light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06852" y="2593666"/>
            <a:ext cx="4878851" cy="6343660"/>
          </a:xfrm>
          <a:custGeom>
            <a:avLst/>
            <a:gdLst/>
            <a:ahLst/>
            <a:cxnLst/>
            <a:rect r="r" b="b" t="t" l="l"/>
            <a:pathLst>
              <a:path h="6343660" w="4878851">
                <a:moveTo>
                  <a:pt x="4878851" y="0"/>
                </a:moveTo>
                <a:lnTo>
                  <a:pt x="0" y="0"/>
                </a:lnTo>
                <a:lnTo>
                  <a:pt x="0" y="6343660"/>
                </a:lnTo>
                <a:lnTo>
                  <a:pt x="4878851" y="6343660"/>
                </a:lnTo>
                <a:lnTo>
                  <a:pt x="48788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1717">
            <a:off x="5086137" y="5133952"/>
            <a:ext cx="2564763" cy="4041890"/>
          </a:xfrm>
          <a:custGeom>
            <a:avLst/>
            <a:gdLst/>
            <a:ahLst/>
            <a:cxnLst/>
            <a:rect r="r" b="b" t="t" l="l"/>
            <a:pathLst>
              <a:path h="4041890" w="2564763">
                <a:moveTo>
                  <a:pt x="0" y="0"/>
                </a:moveTo>
                <a:lnTo>
                  <a:pt x="2564763" y="0"/>
                </a:lnTo>
                <a:lnTo>
                  <a:pt x="2564763" y="4041890"/>
                </a:lnTo>
                <a:lnTo>
                  <a:pt x="0" y="404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89094" y="3692769"/>
            <a:ext cx="8570206" cy="276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7"/>
              </a:lnSpc>
            </a:pPr>
            <a:r>
              <a:rPr lang="en-US" sz="11038" spc="220">
                <a:solidFill>
                  <a:srgbClr val="3F3E4A"/>
                </a:solidFill>
                <a:latin typeface="Norwester"/>
              </a:rPr>
              <a:t>APLIKASI BANK SAMPAH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89094" y="6395908"/>
            <a:ext cx="937310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212">
                <a:solidFill>
                  <a:srgbClr val="3F3E4A"/>
                </a:solidFill>
                <a:latin typeface="Montserrat Classic Bold"/>
              </a:rPr>
              <a:t>“DaurApp”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845" y="1028700"/>
            <a:ext cx="4159154" cy="822960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73" r="0" b="-1273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100146" y="1028700"/>
            <a:ext cx="4159154" cy="8229600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273" r="0" b="-127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064423" y="1028700"/>
            <a:ext cx="4159154" cy="8229600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73" r="0" b="-1273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82285" y="1028700"/>
            <a:ext cx="4159154" cy="822960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73" r="0" b="-1273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046562" y="1028700"/>
            <a:ext cx="4159154" cy="8229600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273" r="0" b="-127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3490" y="1271872"/>
            <a:ext cx="5251336" cy="7743257"/>
          </a:xfrm>
          <a:custGeom>
            <a:avLst/>
            <a:gdLst/>
            <a:ahLst/>
            <a:cxnLst/>
            <a:rect r="r" b="b" t="t" l="l"/>
            <a:pathLst>
              <a:path h="7743257" w="5251336">
                <a:moveTo>
                  <a:pt x="0" y="0"/>
                </a:moveTo>
                <a:lnTo>
                  <a:pt x="5251336" y="0"/>
                </a:lnTo>
                <a:lnTo>
                  <a:pt x="5251336" y="7743256"/>
                </a:lnTo>
                <a:lnTo>
                  <a:pt x="0" y="7743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7742" y="4472923"/>
            <a:ext cx="10321549" cy="161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41"/>
              </a:lnSpc>
            </a:pPr>
            <a:r>
              <a:rPr lang="en-US" sz="12438" spc="248">
                <a:solidFill>
                  <a:srgbClr val="3F3E4A"/>
                </a:solidFill>
                <a:latin typeface="Norwester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26985" y="2358334"/>
            <a:ext cx="7432315" cy="6256658"/>
          </a:xfrm>
          <a:custGeom>
            <a:avLst/>
            <a:gdLst/>
            <a:ahLst/>
            <a:cxnLst/>
            <a:rect r="r" b="b" t="t" l="l"/>
            <a:pathLst>
              <a:path h="6256658" w="7432315">
                <a:moveTo>
                  <a:pt x="0" y="0"/>
                </a:moveTo>
                <a:lnTo>
                  <a:pt x="7432315" y="0"/>
                </a:lnTo>
                <a:lnTo>
                  <a:pt x="7432315" y="6256658"/>
                </a:lnTo>
                <a:lnTo>
                  <a:pt x="0" y="625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987" y="5034972"/>
            <a:ext cx="8597900" cy="240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7312" indent="-348656" lvl="1">
              <a:lnSpc>
                <a:spcPts val="4844"/>
              </a:lnSpc>
              <a:buFont typeface="Arial"/>
              <a:buChar char="•"/>
            </a:pPr>
            <a:r>
              <a:rPr lang="en-US" sz="3229" spc="387">
                <a:solidFill>
                  <a:srgbClr val="3F3E4A"/>
                </a:solidFill>
                <a:latin typeface="Montserrat Light"/>
              </a:rPr>
              <a:t>Anisa Meilia (H1D021003) B</a:t>
            </a:r>
          </a:p>
          <a:p>
            <a:pPr algn="just" marL="697312" indent="-348656" lvl="1">
              <a:lnSpc>
                <a:spcPts val="4844"/>
              </a:lnSpc>
              <a:buFont typeface="Arial"/>
              <a:buChar char="•"/>
            </a:pPr>
            <a:r>
              <a:rPr lang="en-US" sz="3229" spc="387">
                <a:solidFill>
                  <a:srgbClr val="3F3E4A"/>
                </a:solidFill>
                <a:latin typeface="Montserrat Light"/>
              </a:rPr>
              <a:t>Nurul Afifah (H1D021042) B</a:t>
            </a:r>
          </a:p>
          <a:p>
            <a:pPr algn="just" marL="697312" indent="-348656" lvl="1">
              <a:lnSpc>
                <a:spcPts val="4844"/>
              </a:lnSpc>
              <a:buFont typeface="Arial"/>
              <a:buChar char="•"/>
            </a:pPr>
            <a:r>
              <a:rPr lang="en-US" sz="3229" spc="387">
                <a:solidFill>
                  <a:srgbClr val="3F3E4A"/>
                </a:solidFill>
                <a:latin typeface="Montserrat Light"/>
              </a:rPr>
              <a:t>Irfan Priatna (H1D021043) A</a:t>
            </a:r>
          </a:p>
          <a:p>
            <a:pPr algn="just" marL="697312" indent="-348656" lvl="1">
              <a:lnSpc>
                <a:spcPts val="4844"/>
              </a:lnSpc>
              <a:buFont typeface="Arial"/>
              <a:buChar char="•"/>
            </a:pPr>
            <a:r>
              <a:rPr lang="en-US" sz="3229" spc="387">
                <a:solidFill>
                  <a:srgbClr val="3F3E4A"/>
                </a:solidFill>
                <a:latin typeface="Montserrat Light"/>
              </a:rPr>
              <a:t>Fachrubi Annafi (H1D021079) 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648" y="2717608"/>
            <a:ext cx="7826239" cy="2148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08"/>
              </a:lnSpc>
            </a:pPr>
            <a:r>
              <a:rPr lang="en-US" sz="6149" spc="737">
                <a:solidFill>
                  <a:srgbClr val="3F3E4A"/>
                </a:solidFill>
                <a:latin typeface="Montserrat Classic"/>
              </a:rPr>
              <a:t>ANGGOTA KELOMPOK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535" y="1915258"/>
            <a:ext cx="6366329" cy="6746592"/>
          </a:xfrm>
          <a:custGeom>
            <a:avLst/>
            <a:gdLst/>
            <a:ahLst/>
            <a:cxnLst/>
            <a:rect r="r" b="b" t="t" l="l"/>
            <a:pathLst>
              <a:path h="6746592" w="6366329">
                <a:moveTo>
                  <a:pt x="0" y="0"/>
                </a:moveTo>
                <a:lnTo>
                  <a:pt x="6366329" y="0"/>
                </a:lnTo>
                <a:lnTo>
                  <a:pt x="6366329" y="6746592"/>
                </a:lnTo>
                <a:lnTo>
                  <a:pt x="0" y="674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13717" y="3516071"/>
            <a:ext cx="9697958" cy="443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5"/>
              </a:lnSpc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Pembuatan aplikasi bank sampah merupakan respons terhadap tiga tantangan utama:</a:t>
            </a:r>
          </a:p>
          <a:p>
            <a:pPr algn="just" marL="562064" indent="-281032" lvl="1">
              <a:lnSpc>
                <a:spcPts val="3905"/>
              </a:lnSpc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M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eningkatnya produksi sampah akibat pertumbuhan populasi dan urbanisasi,</a:t>
            </a:r>
          </a:p>
          <a:p>
            <a:pPr algn="just" marL="562064" indent="-281032" lvl="1">
              <a:lnSpc>
                <a:spcPts val="3905"/>
              </a:lnSpc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D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ampak lingkungan yang merusak dari pengelolaan sampah yang tidak memadai,</a:t>
            </a:r>
          </a:p>
          <a:p>
            <a:pPr algn="just" marL="562064" indent="-281032" lvl="1">
              <a:lnSpc>
                <a:spcPts val="3905"/>
              </a:lnSpc>
              <a:spcBef>
                <a:spcPct val="0"/>
              </a:spcBef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K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esadaran global yang semakin tinggi tentang perlunya praktik pengelolaan sampah yang berkelanjutan.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13717" y="2212391"/>
            <a:ext cx="8621272" cy="106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9"/>
              </a:lnSpc>
            </a:pPr>
            <a:r>
              <a:rPr lang="en-US" sz="6170" spc="740">
                <a:solidFill>
                  <a:srgbClr val="3F3E4A"/>
                </a:solidFill>
                <a:latin typeface="Montserrat Classic"/>
              </a:rPr>
              <a:t>LATAR BELAKANG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15043"/>
            <a:ext cx="5251336" cy="7743257"/>
          </a:xfrm>
          <a:custGeom>
            <a:avLst/>
            <a:gdLst/>
            <a:ahLst/>
            <a:cxnLst/>
            <a:rect r="r" b="b" t="t" l="l"/>
            <a:pathLst>
              <a:path h="7743257" w="5251336">
                <a:moveTo>
                  <a:pt x="0" y="0"/>
                </a:moveTo>
                <a:lnTo>
                  <a:pt x="5251336" y="0"/>
                </a:lnTo>
                <a:lnTo>
                  <a:pt x="5251336" y="7743257"/>
                </a:lnTo>
                <a:lnTo>
                  <a:pt x="0" y="7743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91736" y="3790419"/>
            <a:ext cx="9723042" cy="393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5"/>
              </a:lnSpc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Aplikasi ini dirancang untuk:</a:t>
            </a:r>
          </a:p>
          <a:p>
            <a:pPr algn="just" marL="562064" indent="-281032" lvl="1">
              <a:lnSpc>
                <a:spcPts val="3905"/>
              </a:lnSpc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M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enghadirkan solusi inovatif dengan memanfaatkan teknologi digital,</a:t>
            </a:r>
          </a:p>
          <a:p>
            <a:pPr algn="just" marL="562064" indent="-281032" lvl="1">
              <a:lnSpc>
                <a:spcPts val="3905"/>
              </a:lnSpc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M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emudahkan partisipasi masyarakat dalam mendaur ulang sampah,</a:t>
            </a:r>
          </a:p>
          <a:p>
            <a:pPr algn="just" marL="562064" indent="-281032" lvl="1">
              <a:lnSpc>
                <a:spcPts val="3905"/>
              </a:lnSpc>
              <a:buFont typeface="Arial"/>
              <a:buChar char="•"/>
            </a:pPr>
            <a:r>
              <a:rPr lang="en-US" sz="2603" spc="312">
                <a:solidFill>
                  <a:srgbClr val="3F3E4A"/>
                </a:solidFill>
                <a:latin typeface="Montserrat Light"/>
              </a:rPr>
              <a:t>M</a:t>
            </a:r>
            <a:r>
              <a:rPr lang="en-US" sz="2603" spc="312">
                <a:solidFill>
                  <a:srgbClr val="3F3E4A"/>
                </a:solidFill>
                <a:latin typeface="Montserrat Light"/>
              </a:rPr>
              <a:t>emberikan insentif ekonomi, sembari memberikan kontribusi positif terhadap pelestarian lingkungan.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91736" y="2462487"/>
            <a:ext cx="8621272" cy="106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6170" spc="740">
                <a:solidFill>
                  <a:srgbClr val="3F3E4A"/>
                </a:solidFill>
                <a:latin typeface="Montserrat Classic"/>
              </a:rPr>
              <a:t>TUJUAN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07426"/>
            <a:ext cx="5150874" cy="5150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6C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68563" y="4107426"/>
            <a:ext cx="5150874" cy="5150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6C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09962" y="4107426"/>
            <a:ext cx="5150874" cy="51508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6C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03855" y="2349173"/>
            <a:ext cx="12080290" cy="120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Berikut merupakan teknologi yang digunakan dalam membangun aplikasi </a:t>
            </a:r>
            <a:r>
              <a:rPr lang="en-US" sz="3203" spc="384">
                <a:solidFill>
                  <a:srgbClr val="3F3E4A"/>
                </a:solidFill>
                <a:latin typeface="Montserrat Light Bold"/>
              </a:rPr>
              <a:t>DaurApp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5498" y="6353362"/>
            <a:ext cx="2235742" cy="57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FLUTTER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70266" y="6353362"/>
            <a:ext cx="2547469" cy="57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FIREBASE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66760" y="6353362"/>
            <a:ext cx="2235742" cy="57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GetX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91288" y="468876"/>
            <a:ext cx="12705424" cy="175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6"/>
              </a:lnSpc>
            </a:pPr>
            <a:r>
              <a:rPr lang="en-US" sz="10225" spc="1227">
                <a:solidFill>
                  <a:srgbClr val="3F3E4A"/>
                </a:solidFill>
                <a:latin typeface="Montserrat Classic"/>
              </a:rPr>
              <a:t>TEKNOLOGI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68563" y="4107426"/>
            <a:ext cx="5150874" cy="5150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E4D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3855" y="2349173"/>
            <a:ext cx="12080290" cy="120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Berikut merupakan user yang terlibat dalam aplikasi </a:t>
            </a:r>
            <a:r>
              <a:rPr lang="en-US" sz="3203" spc="384">
                <a:solidFill>
                  <a:srgbClr val="3F3E4A"/>
                </a:solidFill>
                <a:latin typeface="Montserrat Light Bold"/>
              </a:rPr>
              <a:t>DaurApp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27391" y="6353362"/>
            <a:ext cx="2833219" cy="57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3203" spc="384">
                <a:solidFill>
                  <a:srgbClr val="3F3E4A"/>
                </a:solidFill>
                <a:latin typeface="Montserrat Light"/>
              </a:rPr>
              <a:t>Nasabah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91288" y="468876"/>
            <a:ext cx="12705424" cy="175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6"/>
              </a:lnSpc>
            </a:pPr>
            <a:r>
              <a:rPr lang="en-US" sz="10225" spc="1227">
                <a:solidFill>
                  <a:srgbClr val="3F3E4A"/>
                </a:solidFill>
                <a:latin typeface="Montserrat Classic"/>
              </a:rPr>
              <a:t>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7001" y="3438303"/>
            <a:ext cx="3287092" cy="1240780"/>
            <a:chOff x="0" y="0"/>
            <a:chExt cx="982740" cy="3709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LOGIN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57001" y="4964917"/>
            <a:ext cx="3287092" cy="1240780"/>
            <a:chOff x="0" y="0"/>
            <a:chExt cx="982740" cy="3709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KATALOG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57296" y="3438303"/>
            <a:ext cx="3287092" cy="1240780"/>
            <a:chOff x="0" y="0"/>
            <a:chExt cx="982740" cy="3709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REGISTRASI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57296" y="4964917"/>
            <a:ext cx="3287092" cy="1240780"/>
            <a:chOff x="0" y="0"/>
            <a:chExt cx="982740" cy="3709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CART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43906" y="3438303"/>
            <a:ext cx="3287092" cy="1240780"/>
            <a:chOff x="0" y="0"/>
            <a:chExt cx="982740" cy="3709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DASHBOARD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43906" y="4964917"/>
            <a:ext cx="3287092" cy="1240780"/>
            <a:chOff x="0" y="0"/>
            <a:chExt cx="982740" cy="3709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NOTIFIKASI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791288" y="1205614"/>
            <a:ext cx="12705424" cy="175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6"/>
              </a:lnSpc>
            </a:pPr>
            <a:r>
              <a:rPr lang="en-US" sz="10225" spc="1227">
                <a:solidFill>
                  <a:srgbClr val="3F3E4A"/>
                </a:solidFill>
                <a:latin typeface="Montserrat Classic"/>
              </a:rPr>
              <a:t>FITUR-FITUR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400547" y="6491447"/>
            <a:ext cx="3287092" cy="1255662"/>
            <a:chOff x="0" y="0"/>
            <a:chExt cx="982740" cy="3754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82740" cy="375405"/>
            </a:xfrm>
            <a:custGeom>
              <a:avLst/>
              <a:gdLst/>
              <a:ahLst/>
              <a:cxnLst/>
              <a:rect r="r" b="b" t="t" l="l"/>
              <a:pathLst>
                <a:path h="37540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63628"/>
                  </a:lnTo>
                  <a:cubicBezTo>
                    <a:pt x="982740" y="366752"/>
                    <a:pt x="981500" y="369747"/>
                    <a:pt x="979291" y="371955"/>
                  </a:cubicBezTo>
                  <a:cubicBezTo>
                    <a:pt x="977083" y="374164"/>
                    <a:pt x="974087" y="375405"/>
                    <a:pt x="970964" y="375405"/>
                  </a:cubicBezTo>
                  <a:lnTo>
                    <a:pt x="11776" y="375405"/>
                  </a:lnTo>
                  <a:cubicBezTo>
                    <a:pt x="8653" y="375405"/>
                    <a:pt x="5658" y="374164"/>
                    <a:pt x="3449" y="371955"/>
                  </a:cubicBezTo>
                  <a:cubicBezTo>
                    <a:pt x="1241" y="369747"/>
                    <a:pt x="0" y="366752"/>
                    <a:pt x="0" y="363628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82740" cy="413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DAUR HERO/SISTEM LOYALITAS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600360" y="6491447"/>
            <a:ext cx="3287092" cy="1240780"/>
            <a:chOff x="0" y="0"/>
            <a:chExt cx="982740" cy="37095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82740" cy="370955"/>
            </a:xfrm>
            <a:custGeom>
              <a:avLst/>
              <a:gdLst/>
              <a:ahLst/>
              <a:cxnLst/>
              <a:rect r="r" b="b" t="t" l="l"/>
              <a:pathLst>
                <a:path h="370955" w="982740">
                  <a:moveTo>
                    <a:pt x="11776" y="0"/>
                  </a:moveTo>
                  <a:lnTo>
                    <a:pt x="970964" y="0"/>
                  </a:lnTo>
                  <a:cubicBezTo>
                    <a:pt x="977468" y="0"/>
                    <a:pt x="982740" y="5272"/>
                    <a:pt x="982740" y="11776"/>
                  </a:cubicBezTo>
                  <a:lnTo>
                    <a:pt x="982740" y="359179"/>
                  </a:lnTo>
                  <a:cubicBezTo>
                    <a:pt x="982740" y="362302"/>
                    <a:pt x="981500" y="365298"/>
                    <a:pt x="979291" y="367506"/>
                  </a:cubicBezTo>
                  <a:cubicBezTo>
                    <a:pt x="977083" y="369715"/>
                    <a:pt x="974087" y="370955"/>
                    <a:pt x="970964" y="370955"/>
                  </a:cubicBezTo>
                  <a:lnTo>
                    <a:pt x="11776" y="370955"/>
                  </a:lnTo>
                  <a:cubicBezTo>
                    <a:pt x="8653" y="370955"/>
                    <a:pt x="5658" y="369715"/>
                    <a:pt x="3449" y="367506"/>
                  </a:cubicBezTo>
                  <a:cubicBezTo>
                    <a:pt x="1241" y="365298"/>
                    <a:pt x="0" y="362302"/>
                    <a:pt x="0" y="359179"/>
                  </a:cubicBezTo>
                  <a:lnTo>
                    <a:pt x="0" y="11776"/>
                  </a:lnTo>
                  <a:cubicBezTo>
                    <a:pt x="0" y="8653"/>
                    <a:pt x="1241" y="5658"/>
                    <a:pt x="3449" y="3449"/>
                  </a:cubicBezTo>
                  <a:cubicBezTo>
                    <a:pt x="5658" y="1241"/>
                    <a:pt x="8653" y="0"/>
                    <a:pt x="11776" y="0"/>
                  </a:cubicBezTo>
                  <a:close/>
                </a:path>
              </a:pathLst>
            </a:custGeom>
            <a:solidFill>
              <a:srgbClr val="FFE6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82740" cy="40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252">
                  <a:solidFill>
                    <a:srgbClr val="000000"/>
                  </a:solidFill>
                  <a:latin typeface="Montserrat Classic Bold"/>
                </a:rPr>
                <a:t>DAUR PICKUP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1288" y="3255612"/>
            <a:ext cx="12705424" cy="356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6"/>
              </a:lnSpc>
            </a:pPr>
            <a:r>
              <a:rPr lang="en-US" sz="10225" spc="1227">
                <a:solidFill>
                  <a:srgbClr val="3F3E4A"/>
                </a:solidFill>
                <a:latin typeface="Montserrat Classic"/>
              </a:rPr>
              <a:t>DEMO APLIKASI</a:t>
            </a:r>
          </a:p>
          <a:p>
            <a:pPr algn="ctr">
              <a:lnSpc>
                <a:spcPts val="14316"/>
              </a:lnSpc>
            </a:pPr>
            <a:r>
              <a:rPr lang="en-US" sz="10225" spc="1227">
                <a:solidFill>
                  <a:srgbClr val="3F3E4A"/>
                </a:solidFill>
                <a:latin typeface="Montserrat Classic"/>
              </a:rPr>
              <a:t>&gt;&gt;&gt;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845" y="1028700"/>
            <a:ext cx="4159154" cy="822960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73" r="0" b="-1273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100146" y="1028700"/>
            <a:ext cx="4159154" cy="8229600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273" r="0" b="-127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064423" y="1028700"/>
            <a:ext cx="4159154" cy="8229600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73" r="0" b="-1273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DAFvyqox6Zo</dc:identifier>
  <dcterms:modified xsi:type="dcterms:W3CDTF">2011-08-01T06:04:30Z</dcterms:modified>
  <cp:revision>1</cp:revision>
  <dc:title>DAURAPP_PEMROGRAMAN MOBILE_Irfan Priatna-Fachrubi-Anisa Meilia-Nurul Afifah</dc:title>
</cp:coreProperties>
</file>