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EJAXqZkQYT7VghiE9yNpGaQOK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FD25E3-2A52-4DF1-81BD-EFC825CC2AA5}">
  <a:tblStyle styleId="{B3FD25E3-2A52-4DF1-81BD-EFC825CC2AA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4"/>
          <p:cNvSpPr>
            <a:spLocks noGrp="1"/>
          </p:cNvSpPr>
          <p:nvPr>
            <p:ph type="pic" idx="2"/>
          </p:nvPr>
        </p:nvSpPr>
        <p:spPr>
          <a:xfrm>
            <a:off x="5183188" y="987425"/>
            <a:ext cx="6172200" cy="4873625"/>
          </a:xfrm>
          <a:prstGeom prst="rect">
            <a:avLst/>
          </a:prstGeom>
          <a:noFill/>
          <a:ln>
            <a:noFill/>
          </a:ln>
        </p:spPr>
      </p:sp>
      <p:sp>
        <p:nvSpPr>
          <p:cNvPr id="64" name="Google Shape;64;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85" name="Google Shape;85;p1"/>
          <p:cNvPicPr preferRelativeResize="0"/>
          <p:nvPr/>
        </p:nvPicPr>
        <p:blipFill rotWithShape="1">
          <a:blip r:embed="rId3">
            <a:alphaModFix/>
          </a:blip>
          <a:srcRect r="-1" b="20885"/>
          <a:stretch/>
        </p:blipFill>
        <p:spPr>
          <a:xfrm>
            <a:off x="3523488" y="10"/>
            <a:ext cx="8668512" cy="6857990"/>
          </a:xfrm>
          <a:prstGeom prst="rect">
            <a:avLst/>
          </a:prstGeom>
          <a:noFill/>
          <a:ln>
            <a:noFill/>
          </a:ln>
        </p:spPr>
      </p:pic>
      <p:sp>
        <p:nvSpPr>
          <p:cNvPr id="86" name="Google Shape;86;p1"/>
          <p:cNvSpPr/>
          <p:nvPr/>
        </p:nvSpPr>
        <p:spPr>
          <a:xfrm>
            <a:off x="0" y="0"/>
            <a:ext cx="9756601" cy="6858000"/>
          </a:xfrm>
          <a:prstGeom prst="rect">
            <a:avLst/>
          </a:prstGeom>
          <a:gradFill>
            <a:gsLst>
              <a:gs pos="0">
                <a:srgbClr val="FFFFFF">
                  <a:alpha val="0"/>
                </a:srgbClr>
              </a:gs>
              <a:gs pos="19000">
                <a:srgbClr val="FFFFFF">
                  <a:alpha val="36078"/>
                </a:srgbClr>
              </a:gs>
              <a:gs pos="35000">
                <a:srgbClr val="FFFFFF">
                  <a:alpha val="77254"/>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87" name="Google Shape;87;p1"/>
          <p:cNvSpPr txBox="1">
            <a:spLocks noGrp="1"/>
          </p:cNvSpPr>
          <p:nvPr>
            <p:ph type="ctrTitle"/>
          </p:nvPr>
        </p:nvSpPr>
        <p:spPr>
          <a:xfrm>
            <a:off x="477975" y="1122375"/>
            <a:ext cx="6634200" cy="3204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venir"/>
              <a:buNone/>
            </a:pPr>
            <a:r>
              <a:rPr lang="en-US" sz="5400" b="1">
                <a:solidFill>
                  <a:srgbClr val="E06666"/>
                </a:solidFill>
              </a:rPr>
              <a:t>YMCA</a:t>
            </a:r>
            <a:r>
              <a:rPr lang="en-US" sz="5400" b="1"/>
              <a:t> </a:t>
            </a:r>
            <a:r>
              <a:rPr lang="en-US" sz="5400" b="1">
                <a:solidFill>
                  <a:srgbClr val="E06666"/>
                </a:solidFill>
              </a:rPr>
              <a:t>Customers</a:t>
            </a:r>
            <a:r>
              <a:rPr lang="en-US" sz="5400" b="1"/>
              <a:t> </a:t>
            </a:r>
            <a:endParaRPr sz="5400" b="1"/>
          </a:p>
          <a:p>
            <a:pPr marL="0" lvl="0" indent="0" algn="l" rtl="0">
              <a:lnSpc>
                <a:spcPct val="90000"/>
              </a:lnSpc>
              <a:spcBef>
                <a:spcPts val="0"/>
              </a:spcBef>
              <a:spcAft>
                <a:spcPts val="0"/>
              </a:spcAft>
              <a:buClr>
                <a:schemeClr val="dk1"/>
              </a:buClr>
              <a:buSzPts val="4800"/>
              <a:buFont typeface="Avenir"/>
              <a:buNone/>
            </a:pPr>
            <a:r>
              <a:rPr lang="en-US" sz="3200" i="1"/>
              <a:t>Heat Mapping &amp; Analysis</a:t>
            </a:r>
            <a:endParaRPr sz="3200" i="1"/>
          </a:p>
        </p:txBody>
      </p:sp>
      <p:sp>
        <p:nvSpPr>
          <p:cNvPr id="88" name="Google Shape;88;p1"/>
          <p:cNvSpPr txBox="1">
            <a:spLocks noGrp="1"/>
          </p:cNvSpPr>
          <p:nvPr>
            <p:ph type="subTitle" idx="1"/>
          </p:nvPr>
        </p:nvSpPr>
        <p:spPr>
          <a:xfrm>
            <a:off x="477980" y="4872922"/>
            <a:ext cx="4988755" cy="161912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700"/>
              <a:buNone/>
            </a:pPr>
            <a:r>
              <a:rPr lang="en-US" sz="2400" dirty="0"/>
              <a:t>Date: 0</a:t>
            </a:r>
            <a:r>
              <a:rPr lang="en-US" dirty="0"/>
              <a:t>4</a:t>
            </a:r>
            <a:r>
              <a:rPr lang="en-US" sz="2400" dirty="0"/>
              <a:t>/</a:t>
            </a:r>
            <a:r>
              <a:rPr lang="en-US" dirty="0"/>
              <a:t>14</a:t>
            </a:r>
            <a:r>
              <a:rPr lang="en-US" sz="2400" dirty="0"/>
              <a:t>/2022</a:t>
            </a:r>
            <a:endParaRPr sz="4000" dirty="0"/>
          </a:p>
          <a:p>
            <a:pPr marL="0" lvl="0" indent="0" algn="l" rtl="0">
              <a:lnSpc>
                <a:spcPct val="100000"/>
              </a:lnSpc>
              <a:spcBef>
                <a:spcPts val="1000"/>
              </a:spcBef>
              <a:spcAft>
                <a:spcPts val="0"/>
              </a:spcAft>
              <a:buClr>
                <a:schemeClr val="dk1"/>
              </a:buClr>
              <a:buSzPts val="1700"/>
              <a:buNone/>
            </a:pPr>
            <a:r>
              <a:rPr lang="en-US" sz="2400"/>
              <a:t>Client</a:t>
            </a:r>
            <a:r>
              <a:rPr lang="en-US" sz="2400" dirty="0"/>
              <a:t>: YMCA Simcoe Muskoka</a:t>
            </a:r>
            <a:endParaRPr sz="4000" dirty="0"/>
          </a:p>
        </p:txBody>
      </p:sp>
      <p:sp>
        <p:nvSpPr>
          <p:cNvPr id="89" name="Google Shape;89;p1"/>
          <p:cNvSpPr/>
          <p:nvPr/>
        </p:nvSpPr>
        <p:spPr>
          <a:xfrm rot="5400000">
            <a:off x="756867" y="4121724"/>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90" name="Google Shape;90;p1"/>
          <p:cNvSpPr/>
          <p:nvPr/>
        </p:nvSpPr>
        <p:spPr>
          <a:xfrm>
            <a:off x="481029" y="4546920"/>
            <a:ext cx="3977640" cy="18288"/>
          </a:xfrm>
          <a:prstGeom prst="rect">
            <a:avLst/>
          </a:prstGeom>
          <a:solidFill>
            <a:srgbClr val="BDC5DA"/>
          </a:solidFill>
          <a:ln w="9525" cap="flat" cmpd="sng">
            <a:solidFill>
              <a:srgbClr val="BDC5D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8">
                                            <p:txEl>
                                              <p:pRg st="0" end="0"/>
                                            </p:txEl>
                                          </p:spTgt>
                                        </p:tgtEl>
                                        <p:attrNameLst>
                                          <p:attrName>style.visibility</p:attrName>
                                        </p:attrNameLst>
                                      </p:cBhvr>
                                      <p:to>
                                        <p:strVal val="visible"/>
                                      </p:to>
                                    </p:set>
                                    <p:animEffect transition="in" filter="fade">
                                      <p:cBhvr>
                                        <p:cTn id="14" dur="500"/>
                                        <p:tgtEl>
                                          <p:spTgt spid="88">
                                            <p:txEl>
                                              <p:pRg st="0" end="0"/>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88">
                                            <p:txEl>
                                              <p:pRg st="1" end="1"/>
                                            </p:txEl>
                                          </p:spTgt>
                                        </p:tgtEl>
                                        <p:attrNameLst>
                                          <p:attrName>style.visibility</p:attrName>
                                        </p:attrNameLst>
                                      </p:cBhvr>
                                      <p:to>
                                        <p:strVal val="visible"/>
                                      </p:to>
                                    </p:set>
                                    <p:animEffect transition="in" filter="fade">
                                      <p:cBhvr>
                                        <p:cTn id="18" dur="500"/>
                                        <p:tgtEl>
                                          <p:spTgt spid="88">
                                            <p:txEl>
                                              <p:pRg st="1" end="1"/>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13" name="Google Shape;213;p27"/>
          <p:cNvSpPr/>
          <p:nvPr/>
        </p:nvSpPr>
        <p:spPr>
          <a:xfrm>
            <a:off x="7752529" y="1709153"/>
            <a:ext cx="3878639" cy="3878262"/>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4" name="Google Shape;214;p27"/>
          <p:cNvSpPr txBox="1">
            <a:spLocks noGrp="1"/>
          </p:cNvSpPr>
          <p:nvPr>
            <p:ph type="title"/>
          </p:nvPr>
        </p:nvSpPr>
        <p:spPr>
          <a:xfrm>
            <a:off x="429768" y="411480"/>
            <a:ext cx="11201400" cy="1106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Heat Maps – Day Camp</a:t>
            </a:r>
            <a:endParaRPr/>
          </a:p>
        </p:txBody>
      </p:sp>
      <p:sp>
        <p:nvSpPr>
          <p:cNvPr id="215" name="Google Shape;215;p27"/>
          <p:cNvSpPr txBox="1">
            <a:spLocks noGrp="1"/>
          </p:cNvSpPr>
          <p:nvPr>
            <p:ph type="body" idx="1"/>
          </p:nvPr>
        </p:nvSpPr>
        <p:spPr>
          <a:xfrm>
            <a:off x="7841724" y="1658814"/>
            <a:ext cx="3824360" cy="4040822"/>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Clr>
                <a:schemeClr val="dk1"/>
              </a:buClr>
              <a:buSzPts val="1400"/>
              <a:buChar char="•"/>
            </a:pPr>
            <a:r>
              <a:rPr lang="en-US" sz="1400"/>
              <a:t>Metric</a:t>
            </a:r>
            <a:r>
              <a:rPr lang="en-US" sz="1100"/>
              <a:t>: </a:t>
            </a:r>
            <a:endParaRPr/>
          </a:p>
          <a:p>
            <a:pPr marL="685800" lvl="1" indent="-228600" algn="l" rtl="0">
              <a:lnSpc>
                <a:spcPct val="110000"/>
              </a:lnSpc>
              <a:spcBef>
                <a:spcPts val="500"/>
              </a:spcBef>
              <a:spcAft>
                <a:spcPts val="0"/>
              </a:spcAft>
              <a:buClr>
                <a:schemeClr val="dk1"/>
              </a:buClr>
              <a:buSzPts val="1100"/>
              <a:buChar char="•"/>
            </a:pPr>
            <a:r>
              <a:rPr lang="en-US" sz="1100"/>
              <a:t>Number of Customers by Postal Codes</a:t>
            </a:r>
            <a:endParaRPr/>
          </a:p>
          <a:p>
            <a:pPr marL="228600" lvl="0" indent="-228600" algn="l" rtl="0">
              <a:lnSpc>
                <a:spcPct val="110000"/>
              </a:lnSpc>
              <a:spcBef>
                <a:spcPts val="1000"/>
              </a:spcBef>
              <a:spcAft>
                <a:spcPts val="0"/>
              </a:spcAft>
              <a:buClr>
                <a:schemeClr val="dk1"/>
              </a:buClr>
              <a:buSzPts val="1400"/>
              <a:buChar char="•"/>
            </a:pPr>
            <a:r>
              <a:rPr lang="en-US" sz="1400"/>
              <a:t>Insights</a:t>
            </a:r>
            <a:r>
              <a:rPr lang="en-US" sz="1100"/>
              <a:t>:</a:t>
            </a:r>
            <a:endParaRPr/>
          </a:p>
          <a:p>
            <a:pPr marL="685800" lvl="1" indent="-228600" algn="l" rtl="0">
              <a:lnSpc>
                <a:spcPct val="110000"/>
              </a:lnSpc>
              <a:spcBef>
                <a:spcPts val="500"/>
              </a:spcBef>
              <a:spcAft>
                <a:spcPts val="0"/>
              </a:spcAft>
              <a:buClr>
                <a:schemeClr val="dk1"/>
              </a:buClr>
              <a:buSzPts val="1100"/>
              <a:buChar char="•"/>
            </a:pPr>
            <a:r>
              <a:rPr lang="en-US" sz="1100"/>
              <a:t>Day Camp &amp; HFA have similar customers location distribution.</a:t>
            </a:r>
            <a:endParaRPr sz="1100"/>
          </a:p>
          <a:p>
            <a:pPr marL="685800" lvl="1" indent="-228600" algn="l" rtl="0">
              <a:lnSpc>
                <a:spcPct val="110000"/>
              </a:lnSpc>
              <a:spcBef>
                <a:spcPts val="500"/>
              </a:spcBef>
              <a:spcAft>
                <a:spcPts val="0"/>
              </a:spcAft>
              <a:buClr>
                <a:srgbClr val="000000"/>
              </a:buClr>
              <a:buSzPts val="1100"/>
              <a:buFont typeface="Calibri"/>
              <a:buChar char="•"/>
            </a:pPr>
            <a:r>
              <a:rPr lang="en-US" sz="1100">
                <a:solidFill>
                  <a:srgbClr val="000000"/>
                </a:solidFill>
                <a:highlight>
                  <a:srgbClr val="FFFFFF"/>
                </a:highlight>
              </a:rPr>
              <a:t>Since day camps operate out of the HFA centres , it would make sense that the campers are clustered around the centres.</a:t>
            </a:r>
            <a:endParaRPr sz="1100">
              <a:solidFill>
                <a:srgbClr val="000000"/>
              </a:solidFill>
            </a:endParaRPr>
          </a:p>
        </p:txBody>
      </p:sp>
      <p:sp>
        <p:nvSpPr>
          <p:cNvPr id="216" name="Google Shape;21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10</a:t>
            </a:fld>
            <a:endParaRPr/>
          </a:p>
        </p:txBody>
      </p:sp>
      <p:sp>
        <p:nvSpPr>
          <p:cNvPr id="217" name="Google Shape;217;p27"/>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8" name="Google Shape;218;p27"/>
          <p:cNvSpPr txBox="1"/>
          <p:nvPr/>
        </p:nvSpPr>
        <p:spPr>
          <a:xfrm>
            <a:off x="429768" y="6292612"/>
            <a:ext cx="25521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Power BI</a:t>
            </a:r>
            <a:endParaRPr sz="1400" b="0" i="0" u="none" strike="noStrike" cap="none">
              <a:solidFill>
                <a:srgbClr val="000000"/>
              </a:solidFill>
              <a:latin typeface="Arial"/>
              <a:ea typeface="Arial"/>
              <a:cs typeface="Arial"/>
              <a:sym typeface="Arial"/>
            </a:endParaRPr>
          </a:p>
        </p:txBody>
      </p:sp>
      <p:pic>
        <p:nvPicPr>
          <p:cNvPr id="219" name="Google Shape;219;p27"/>
          <p:cNvPicPr preferRelativeResize="0"/>
          <p:nvPr/>
        </p:nvPicPr>
        <p:blipFill rotWithShape="1">
          <a:blip r:embed="rId3">
            <a:alphaModFix/>
          </a:blip>
          <a:srcRect t="-1688"/>
          <a:stretch/>
        </p:blipFill>
        <p:spPr>
          <a:xfrm>
            <a:off x="440550" y="1302550"/>
            <a:ext cx="7020949" cy="4482925"/>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500"/>
                                        <p:tgtEl>
                                          <p:spTgt spid="214"/>
                                        </p:tgtEl>
                                      </p:cBhvr>
                                    </p:animEffect>
                                  </p:childTnLst>
                                </p:cTn>
                              </p:par>
                              <p:par>
                                <p:cTn id="8" presetID="10" presetClass="entr" presetSubtype="0" fill="hold"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fade">
                                      <p:cBhvr>
                                        <p:cTn id="10" dur="1250"/>
                                        <p:tgtEl>
                                          <p:spTgt spid="217"/>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19"/>
                                        </p:tgtEl>
                                        <p:attrNameLst>
                                          <p:attrName>style.visibility</p:attrName>
                                        </p:attrNameLst>
                                      </p:cBhvr>
                                      <p:to>
                                        <p:strVal val="visible"/>
                                      </p:to>
                                    </p:set>
                                    <p:animEffect transition="in" filter="fade">
                                      <p:cBhvr>
                                        <p:cTn id="14" dur="1000"/>
                                        <p:tgtEl>
                                          <p:spTgt spid="219"/>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218"/>
                                        </p:tgtEl>
                                        <p:attrNameLst>
                                          <p:attrName>style.visibility</p:attrName>
                                        </p:attrNameLst>
                                      </p:cBhvr>
                                      <p:to>
                                        <p:strVal val="visible"/>
                                      </p:to>
                                    </p:set>
                                    <p:animEffect transition="in" filter="fade">
                                      <p:cBhvr>
                                        <p:cTn id="18" dur="1000"/>
                                        <p:tgtEl>
                                          <p:spTgt spid="218"/>
                                        </p:tgtEl>
                                      </p:cBhvr>
                                    </p:animEffect>
                                  </p:childTnLst>
                                </p:cTn>
                              </p:par>
                            </p:childTnLst>
                          </p:cTn>
                        </p:par>
                        <p:par>
                          <p:cTn id="19" fill="hold">
                            <p:stCondLst>
                              <p:cond delay="3500"/>
                            </p:stCondLst>
                            <p:childTnLst>
                              <p:par>
                                <p:cTn id="20" presetID="10" presetClass="entr" presetSubtype="0" fill="hold" nodeType="afterEffect">
                                  <p:stCondLst>
                                    <p:cond delay="0"/>
                                  </p:stCondLst>
                                  <p:childTnLst>
                                    <p:set>
                                      <p:cBhvr>
                                        <p:cTn id="21" dur="1" fill="hold">
                                          <p:stCondLst>
                                            <p:cond delay="0"/>
                                          </p:stCondLst>
                                        </p:cTn>
                                        <p:tgtEl>
                                          <p:spTgt spid="213"/>
                                        </p:tgtEl>
                                        <p:attrNameLst>
                                          <p:attrName>style.visibility</p:attrName>
                                        </p:attrNameLst>
                                      </p:cBhvr>
                                      <p:to>
                                        <p:strVal val="visible"/>
                                      </p:to>
                                    </p:set>
                                    <p:animEffect transition="in" filter="fade">
                                      <p:cBhvr>
                                        <p:cTn id="22" dur="1000"/>
                                        <p:tgtEl>
                                          <p:spTgt spid="213"/>
                                        </p:tgtEl>
                                      </p:cBhvr>
                                    </p:animEffect>
                                  </p:childTnLst>
                                </p:cTn>
                              </p:par>
                            </p:childTnLst>
                          </p:cTn>
                        </p:par>
                        <p:par>
                          <p:cTn id="23" fill="hold">
                            <p:stCondLst>
                              <p:cond delay="4500"/>
                            </p:stCondLst>
                            <p:childTnLst>
                              <p:par>
                                <p:cTn id="24" presetID="23" presetClass="entr" presetSubtype="16" fill="hold" nodeType="afterEffect">
                                  <p:stCondLst>
                                    <p:cond delay="0"/>
                                  </p:stCondLst>
                                  <p:childTnLst>
                                    <p:set>
                                      <p:cBhvr>
                                        <p:cTn id="25" dur="1" fill="hold">
                                          <p:stCondLst>
                                            <p:cond delay="0"/>
                                          </p:stCondLst>
                                        </p:cTn>
                                        <p:tgtEl>
                                          <p:spTgt spid="215">
                                            <p:txEl>
                                              <p:pRg st="0" end="0"/>
                                            </p:txEl>
                                          </p:spTgt>
                                        </p:tgtEl>
                                        <p:attrNameLst>
                                          <p:attrName>style.visibility</p:attrName>
                                        </p:attrNameLst>
                                      </p:cBhvr>
                                      <p:to>
                                        <p:strVal val="visible"/>
                                      </p:to>
                                    </p:set>
                                    <p:anim calcmode="lin" valueType="num">
                                      <p:cBhvr additive="base">
                                        <p:cTn id="26" dur="500"/>
                                        <p:tgtEl>
                                          <p:spTgt spid="215">
                                            <p:txEl>
                                              <p:pRg st="0" end="0"/>
                                            </p:txEl>
                                          </p:spTgt>
                                        </p:tgtEl>
                                        <p:attrNameLst>
                                          <p:attrName>ppt_w</p:attrName>
                                        </p:attrNameLst>
                                      </p:cBhvr>
                                      <p:tavLst>
                                        <p:tav tm="0">
                                          <p:val>
                                            <p:strVal val="0"/>
                                          </p:val>
                                        </p:tav>
                                        <p:tav tm="100000">
                                          <p:val>
                                            <p:strVal val="#ppt_w"/>
                                          </p:val>
                                        </p:tav>
                                      </p:tavLst>
                                    </p:anim>
                                    <p:anim calcmode="lin" valueType="num">
                                      <p:cBhvr additive="base">
                                        <p:cTn id="27" dur="500"/>
                                        <p:tgtEl>
                                          <p:spTgt spid="215">
                                            <p:txEl>
                                              <p:pRg st="0" end="0"/>
                                            </p:txEl>
                                          </p:spTgt>
                                        </p:tgtEl>
                                        <p:attrNameLst>
                                          <p:attrName>ppt_h</p:attrName>
                                        </p:attrNameLst>
                                      </p:cBhvr>
                                      <p:tavLst>
                                        <p:tav tm="0">
                                          <p:val>
                                            <p:strVal val="0"/>
                                          </p:val>
                                        </p:tav>
                                        <p:tav tm="100000">
                                          <p:val>
                                            <p:strVal val="#ppt_h"/>
                                          </p:val>
                                        </p:tav>
                                      </p:tavLst>
                                    </p:anim>
                                  </p:childTnLst>
                                </p:cTn>
                              </p:par>
                            </p:childTnLst>
                          </p:cTn>
                        </p:par>
                        <p:par>
                          <p:cTn id="28" fill="hold">
                            <p:stCondLst>
                              <p:cond delay="5000"/>
                            </p:stCondLst>
                            <p:childTnLst>
                              <p:par>
                                <p:cTn id="29" presetID="23" presetClass="entr" presetSubtype="16" fill="hold" nodeType="afterEffect">
                                  <p:stCondLst>
                                    <p:cond delay="0"/>
                                  </p:stCondLst>
                                  <p:childTnLst>
                                    <p:set>
                                      <p:cBhvr>
                                        <p:cTn id="30" dur="1" fill="hold">
                                          <p:stCondLst>
                                            <p:cond delay="0"/>
                                          </p:stCondLst>
                                        </p:cTn>
                                        <p:tgtEl>
                                          <p:spTgt spid="215">
                                            <p:txEl>
                                              <p:pRg st="1" end="1"/>
                                            </p:txEl>
                                          </p:spTgt>
                                        </p:tgtEl>
                                        <p:attrNameLst>
                                          <p:attrName>style.visibility</p:attrName>
                                        </p:attrNameLst>
                                      </p:cBhvr>
                                      <p:to>
                                        <p:strVal val="visible"/>
                                      </p:to>
                                    </p:set>
                                    <p:anim calcmode="lin" valueType="num">
                                      <p:cBhvr additive="base">
                                        <p:cTn id="31" dur="500"/>
                                        <p:tgtEl>
                                          <p:spTgt spid="215">
                                            <p:txEl>
                                              <p:pRg st="1" end="1"/>
                                            </p:txEl>
                                          </p:spTgt>
                                        </p:tgtEl>
                                        <p:attrNameLst>
                                          <p:attrName>ppt_w</p:attrName>
                                        </p:attrNameLst>
                                      </p:cBhvr>
                                      <p:tavLst>
                                        <p:tav tm="0">
                                          <p:val>
                                            <p:strVal val="0"/>
                                          </p:val>
                                        </p:tav>
                                        <p:tav tm="100000">
                                          <p:val>
                                            <p:strVal val="#ppt_w"/>
                                          </p:val>
                                        </p:tav>
                                      </p:tavLst>
                                    </p:anim>
                                    <p:anim calcmode="lin" valueType="num">
                                      <p:cBhvr additive="base">
                                        <p:cTn id="32" dur="500"/>
                                        <p:tgtEl>
                                          <p:spTgt spid="215">
                                            <p:txEl>
                                              <p:pRg st="1" end="1"/>
                                            </p:txEl>
                                          </p:spTgt>
                                        </p:tgtEl>
                                        <p:attrNameLst>
                                          <p:attrName>ppt_h</p:attrName>
                                        </p:attrNameLst>
                                      </p:cBhvr>
                                      <p:tavLst>
                                        <p:tav tm="0">
                                          <p:val>
                                            <p:strVal val="0"/>
                                          </p:val>
                                        </p:tav>
                                        <p:tav tm="100000">
                                          <p:val>
                                            <p:strVal val="#ppt_h"/>
                                          </p:val>
                                        </p:tav>
                                      </p:tavLst>
                                    </p:anim>
                                  </p:childTnLst>
                                </p:cTn>
                              </p:par>
                            </p:childTnLst>
                          </p:cTn>
                        </p:par>
                        <p:par>
                          <p:cTn id="33" fill="hold">
                            <p:stCondLst>
                              <p:cond delay="5500"/>
                            </p:stCondLst>
                            <p:childTnLst>
                              <p:par>
                                <p:cTn id="34" presetID="23" presetClass="entr" presetSubtype="16" fill="hold" nodeType="afterEffect">
                                  <p:stCondLst>
                                    <p:cond delay="0"/>
                                  </p:stCondLst>
                                  <p:childTnLst>
                                    <p:set>
                                      <p:cBhvr>
                                        <p:cTn id="35" dur="1" fill="hold">
                                          <p:stCondLst>
                                            <p:cond delay="0"/>
                                          </p:stCondLst>
                                        </p:cTn>
                                        <p:tgtEl>
                                          <p:spTgt spid="215">
                                            <p:txEl>
                                              <p:pRg st="2" end="2"/>
                                            </p:txEl>
                                          </p:spTgt>
                                        </p:tgtEl>
                                        <p:attrNameLst>
                                          <p:attrName>style.visibility</p:attrName>
                                        </p:attrNameLst>
                                      </p:cBhvr>
                                      <p:to>
                                        <p:strVal val="visible"/>
                                      </p:to>
                                    </p:set>
                                    <p:anim calcmode="lin" valueType="num">
                                      <p:cBhvr additive="base">
                                        <p:cTn id="36" dur="500"/>
                                        <p:tgtEl>
                                          <p:spTgt spid="215">
                                            <p:txEl>
                                              <p:pRg st="2" end="2"/>
                                            </p:txEl>
                                          </p:spTgt>
                                        </p:tgtEl>
                                        <p:attrNameLst>
                                          <p:attrName>ppt_w</p:attrName>
                                        </p:attrNameLst>
                                      </p:cBhvr>
                                      <p:tavLst>
                                        <p:tav tm="0">
                                          <p:val>
                                            <p:strVal val="0"/>
                                          </p:val>
                                        </p:tav>
                                        <p:tav tm="100000">
                                          <p:val>
                                            <p:strVal val="#ppt_w"/>
                                          </p:val>
                                        </p:tav>
                                      </p:tavLst>
                                    </p:anim>
                                    <p:anim calcmode="lin" valueType="num">
                                      <p:cBhvr additive="base">
                                        <p:cTn id="37" dur="500"/>
                                        <p:tgtEl>
                                          <p:spTgt spid="215">
                                            <p:txEl>
                                              <p:pRg st="2" end="2"/>
                                            </p:txEl>
                                          </p:spTgt>
                                        </p:tgtEl>
                                        <p:attrNameLst>
                                          <p:attrName>ppt_h</p:attrName>
                                        </p:attrNameLst>
                                      </p:cBhvr>
                                      <p:tavLst>
                                        <p:tav tm="0">
                                          <p:val>
                                            <p:strVal val="0"/>
                                          </p:val>
                                        </p:tav>
                                        <p:tav tm="100000">
                                          <p:val>
                                            <p:strVal val="#ppt_h"/>
                                          </p:val>
                                        </p:tav>
                                      </p:tavLst>
                                    </p:anim>
                                  </p:childTnLst>
                                </p:cTn>
                              </p:par>
                            </p:childTnLst>
                          </p:cTn>
                        </p:par>
                        <p:par>
                          <p:cTn id="38" fill="hold">
                            <p:stCondLst>
                              <p:cond delay="6000"/>
                            </p:stCondLst>
                            <p:childTnLst>
                              <p:par>
                                <p:cTn id="39" presetID="23" presetClass="entr" presetSubtype="16" fill="hold" nodeType="afterEffect">
                                  <p:stCondLst>
                                    <p:cond delay="0"/>
                                  </p:stCondLst>
                                  <p:childTnLst>
                                    <p:set>
                                      <p:cBhvr>
                                        <p:cTn id="40" dur="1" fill="hold">
                                          <p:stCondLst>
                                            <p:cond delay="0"/>
                                          </p:stCondLst>
                                        </p:cTn>
                                        <p:tgtEl>
                                          <p:spTgt spid="215">
                                            <p:txEl>
                                              <p:pRg st="3" end="3"/>
                                            </p:txEl>
                                          </p:spTgt>
                                        </p:tgtEl>
                                        <p:attrNameLst>
                                          <p:attrName>style.visibility</p:attrName>
                                        </p:attrNameLst>
                                      </p:cBhvr>
                                      <p:to>
                                        <p:strVal val="visible"/>
                                      </p:to>
                                    </p:set>
                                    <p:anim calcmode="lin" valueType="num">
                                      <p:cBhvr additive="base">
                                        <p:cTn id="41" dur="500"/>
                                        <p:tgtEl>
                                          <p:spTgt spid="215">
                                            <p:txEl>
                                              <p:pRg st="3" end="3"/>
                                            </p:txEl>
                                          </p:spTgt>
                                        </p:tgtEl>
                                        <p:attrNameLst>
                                          <p:attrName>ppt_w</p:attrName>
                                        </p:attrNameLst>
                                      </p:cBhvr>
                                      <p:tavLst>
                                        <p:tav tm="0">
                                          <p:val>
                                            <p:strVal val="0"/>
                                          </p:val>
                                        </p:tav>
                                        <p:tav tm="100000">
                                          <p:val>
                                            <p:strVal val="#ppt_w"/>
                                          </p:val>
                                        </p:tav>
                                      </p:tavLst>
                                    </p:anim>
                                    <p:anim calcmode="lin" valueType="num">
                                      <p:cBhvr additive="base">
                                        <p:cTn id="42" dur="500"/>
                                        <p:tgtEl>
                                          <p:spTgt spid="215">
                                            <p:txEl>
                                              <p:pRg st="3" end="3"/>
                                            </p:txEl>
                                          </p:spTgt>
                                        </p:tgtEl>
                                        <p:attrNameLst>
                                          <p:attrName>ppt_h</p:attrName>
                                        </p:attrNameLst>
                                      </p:cBhvr>
                                      <p:tavLst>
                                        <p:tav tm="0">
                                          <p:val>
                                            <p:strVal val="0"/>
                                          </p:val>
                                        </p:tav>
                                        <p:tav tm="100000">
                                          <p:val>
                                            <p:strVal val="#ppt_h"/>
                                          </p:val>
                                        </p:tav>
                                      </p:tavLst>
                                    </p:anim>
                                  </p:childTnLst>
                                </p:cTn>
                              </p:par>
                            </p:childTnLst>
                          </p:cTn>
                        </p:par>
                        <p:par>
                          <p:cTn id="43" fill="hold">
                            <p:stCondLst>
                              <p:cond delay="6500"/>
                            </p:stCondLst>
                            <p:childTnLst>
                              <p:par>
                                <p:cTn id="44" presetID="23" presetClass="entr" presetSubtype="16" fill="hold" nodeType="afterEffect">
                                  <p:stCondLst>
                                    <p:cond delay="0"/>
                                  </p:stCondLst>
                                  <p:childTnLst>
                                    <p:set>
                                      <p:cBhvr>
                                        <p:cTn id="45" dur="1" fill="hold">
                                          <p:stCondLst>
                                            <p:cond delay="0"/>
                                          </p:stCondLst>
                                        </p:cTn>
                                        <p:tgtEl>
                                          <p:spTgt spid="215">
                                            <p:txEl>
                                              <p:pRg st="4" end="4"/>
                                            </p:txEl>
                                          </p:spTgt>
                                        </p:tgtEl>
                                        <p:attrNameLst>
                                          <p:attrName>style.visibility</p:attrName>
                                        </p:attrNameLst>
                                      </p:cBhvr>
                                      <p:to>
                                        <p:strVal val="visible"/>
                                      </p:to>
                                    </p:set>
                                    <p:anim calcmode="lin" valueType="num">
                                      <p:cBhvr additive="base">
                                        <p:cTn id="46" dur="500"/>
                                        <p:tgtEl>
                                          <p:spTgt spid="215">
                                            <p:txEl>
                                              <p:pRg st="4" end="4"/>
                                            </p:txEl>
                                          </p:spTgt>
                                        </p:tgtEl>
                                        <p:attrNameLst>
                                          <p:attrName>ppt_w</p:attrName>
                                        </p:attrNameLst>
                                      </p:cBhvr>
                                      <p:tavLst>
                                        <p:tav tm="0">
                                          <p:val>
                                            <p:strVal val="0"/>
                                          </p:val>
                                        </p:tav>
                                        <p:tav tm="100000">
                                          <p:val>
                                            <p:strVal val="#ppt_w"/>
                                          </p:val>
                                        </p:tav>
                                      </p:tavLst>
                                    </p:anim>
                                    <p:anim calcmode="lin" valueType="num">
                                      <p:cBhvr additive="base">
                                        <p:cTn id="47" dur="500"/>
                                        <p:tgtEl>
                                          <p:spTgt spid="215">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25" name="Google Shape;225;p28"/>
          <p:cNvSpPr/>
          <p:nvPr/>
        </p:nvSpPr>
        <p:spPr>
          <a:xfrm>
            <a:off x="7752529" y="1709153"/>
            <a:ext cx="3878639" cy="3878262"/>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26" name="Google Shape;226;p28"/>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Heat Maps – Health, Fitness, and Aquatics</a:t>
            </a:r>
            <a:endParaRPr/>
          </a:p>
        </p:txBody>
      </p:sp>
      <p:sp>
        <p:nvSpPr>
          <p:cNvPr id="227" name="Google Shape;227;p28"/>
          <p:cNvSpPr txBox="1">
            <a:spLocks noGrp="1"/>
          </p:cNvSpPr>
          <p:nvPr>
            <p:ph type="body" idx="1"/>
          </p:nvPr>
        </p:nvSpPr>
        <p:spPr>
          <a:xfrm>
            <a:off x="7841724" y="1658814"/>
            <a:ext cx="3824360" cy="4040822"/>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Clr>
                <a:schemeClr val="dk1"/>
              </a:buClr>
              <a:buSzPts val="1400"/>
              <a:buChar char="•"/>
            </a:pPr>
            <a:r>
              <a:rPr lang="en-US" sz="1400"/>
              <a:t>Metric</a:t>
            </a:r>
            <a:r>
              <a:rPr lang="en-US" sz="1100"/>
              <a:t>: </a:t>
            </a:r>
            <a:endParaRPr/>
          </a:p>
          <a:p>
            <a:pPr marL="685800" lvl="1" indent="-228600" algn="l" rtl="0">
              <a:lnSpc>
                <a:spcPct val="110000"/>
              </a:lnSpc>
              <a:spcBef>
                <a:spcPts val="500"/>
              </a:spcBef>
              <a:spcAft>
                <a:spcPts val="0"/>
              </a:spcAft>
              <a:buClr>
                <a:schemeClr val="dk1"/>
              </a:buClr>
              <a:buSzPts val="1100"/>
              <a:buChar char="•"/>
            </a:pPr>
            <a:r>
              <a:rPr lang="en-US" sz="1100"/>
              <a:t>Number of Customers by Postal Codes</a:t>
            </a:r>
            <a:endParaRPr/>
          </a:p>
          <a:p>
            <a:pPr marL="228600" lvl="0" indent="-228600" algn="l" rtl="0">
              <a:lnSpc>
                <a:spcPct val="110000"/>
              </a:lnSpc>
              <a:spcBef>
                <a:spcPts val="1000"/>
              </a:spcBef>
              <a:spcAft>
                <a:spcPts val="0"/>
              </a:spcAft>
              <a:buClr>
                <a:schemeClr val="dk1"/>
              </a:buClr>
              <a:buSzPts val="1400"/>
              <a:buChar char="•"/>
            </a:pPr>
            <a:r>
              <a:rPr lang="en-US" sz="1400"/>
              <a:t>Insights</a:t>
            </a:r>
            <a:r>
              <a:rPr lang="en-US" sz="1100"/>
              <a:t>:</a:t>
            </a:r>
            <a:endParaRPr/>
          </a:p>
          <a:p>
            <a:pPr marL="685800" lvl="1" indent="-228600" algn="l" rtl="0">
              <a:lnSpc>
                <a:spcPct val="110000"/>
              </a:lnSpc>
              <a:spcBef>
                <a:spcPts val="500"/>
              </a:spcBef>
              <a:spcAft>
                <a:spcPts val="0"/>
              </a:spcAft>
              <a:buClr>
                <a:schemeClr val="dk1"/>
              </a:buClr>
              <a:buSzPts val="1100"/>
              <a:buChar char="•"/>
            </a:pPr>
            <a:r>
              <a:rPr lang="en-US" sz="1100"/>
              <a:t>Day Camp &amp; HFA have similar customers location distribution</a:t>
            </a:r>
            <a:endParaRPr sz="1100"/>
          </a:p>
          <a:p>
            <a:pPr marL="685800" lvl="1" indent="-228600" algn="l" rtl="0">
              <a:lnSpc>
                <a:spcPct val="110000"/>
              </a:lnSpc>
              <a:spcBef>
                <a:spcPts val="500"/>
              </a:spcBef>
              <a:spcAft>
                <a:spcPts val="0"/>
              </a:spcAft>
              <a:buClr>
                <a:srgbClr val="333333"/>
              </a:buClr>
              <a:buSzPts val="1100"/>
              <a:buChar char="•"/>
            </a:pPr>
            <a:r>
              <a:rPr lang="en-US" sz="1100">
                <a:solidFill>
                  <a:srgbClr val="333333"/>
                </a:solidFill>
                <a:highlight>
                  <a:srgbClr val="FFFFFF"/>
                </a:highlight>
                <a:latin typeface="Roboto"/>
                <a:ea typeface="Roboto"/>
                <a:cs typeface="Roboto"/>
                <a:sym typeface="Roboto"/>
              </a:rPr>
              <a:t>Location seems to be the determining factor for HFA members. </a:t>
            </a:r>
            <a:endParaRPr sz="1100">
              <a:solidFill>
                <a:srgbClr val="333333"/>
              </a:solidFill>
              <a:highlight>
                <a:srgbClr val="FFFFFF"/>
              </a:highlight>
              <a:latin typeface="Roboto"/>
              <a:ea typeface="Roboto"/>
              <a:cs typeface="Roboto"/>
              <a:sym typeface="Roboto"/>
            </a:endParaRPr>
          </a:p>
          <a:p>
            <a:pPr marL="685800" lvl="1" indent="-228600" algn="l" rtl="0">
              <a:lnSpc>
                <a:spcPct val="110000"/>
              </a:lnSpc>
              <a:spcBef>
                <a:spcPts val="500"/>
              </a:spcBef>
              <a:spcAft>
                <a:spcPts val="0"/>
              </a:spcAft>
              <a:buClr>
                <a:srgbClr val="333333"/>
              </a:buClr>
              <a:buSzPts val="1100"/>
              <a:buChar char="•"/>
            </a:pPr>
            <a:r>
              <a:rPr lang="en-US" sz="1100">
                <a:solidFill>
                  <a:srgbClr val="333333"/>
                </a:solidFill>
                <a:highlight>
                  <a:srgbClr val="FFFFFF"/>
                </a:highlight>
                <a:latin typeface="Roboto"/>
                <a:ea typeface="Roboto"/>
                <a:cs typeface="Roboto"/>
                <a:sym typeface="Roboto"/>
              </a:rPr>
              <a:t>Members are close to the location of the centres.</a:t>
            </a:r>
            <a:endParaRPr sz="1100">
              <a:solidFill>
                <a:srgbClr val="333333"/>
              </a:solidFill>
            </a:endParaRPr>
          </a:p>
        </p:txBody>
      </p:sp>
      <p:sp>
        <p:nvSpPr>
          <p:cNvPr id="228" name="Google Shape;2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11</a:t>
            </a:fld>
            <a:endParaRPr/>
          </a:p>
        </p:txBody>
      </p:sp>
      <p:sp>
        <p:nvSpPr>
          <p:cNvPr id="229" name="Google Shape;229;p28"/>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30" name="Google Shape;230;p28"/>
          <p:cNvSpPr txBox="1"/>
          <p:nvPr/>
        </p:nvSpPr>
        <p:spPr>
          <a:xfrm>
            <a:off x="429768" y="6292612"/>
            <a:ext cx="25521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Power BI</a:t>
            </a:r>
            <a:endParaRPr sz="1400" b="0" i="0" u="none" strike="noStrike" cap="none">
              <a:solidFill>
                <a:srgbClr val="000000"/>
              </a:solidFill>
              <a:latin typeface="Arial"/>
              <a:ea typeface="Arial"/>
              <a:cs typeface="Arial"/>
              <a:sym typeface="Arial"/>
            </a:endParaRPr>
          </a:p>
        </p:txBody>
      </p:sp>
      <p:pic>
        <p:nvPicPr>
          <p:cNvPr id="231" name="Google Shape;231;p28"/>
          <p:cNvPicPr preferRelativeResize="0"/>
          <p:nvPr/>
        </p:nvPicPr>
        <p:blipFill rotWithShape="1">
          <a:blip r:embed="rId3">
            <a:alphaModFix/>
          </a:blip>
          <a:srcRect/>
          <a:stretch/>
        </p:blipFill>
        <p:spPr>
          <a:xfrm>
            <a:off x="429768" y="1612889"/>
            <a:ext cx="7020970" cy="4070790"/>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500"/>
                                        <p:tgtEl>
                                          <p:spTgt spid="226"/>
                                        </p:tgtEl>
                                      </p:cBhvr>
                                    </p:animEffect>
                                  </p:childTnLst>
                                </p:cTn>
                              </p:par>
                              <p:par>
                                <p:cTn id="8" presetID="10" presetClass="entr" presetSubtype="0" fill="hold" nodeType="withEffect">
                                  <p:stCondLst>
                                    <p:cond delay="0"/>
                                  </p:stCondLst>
                                  <p:childTnLst>
                                    <p:set>
                                      <p:cBhvr>
                                        <p:cTn id="9" dur="1" fill="hold">
                                          <p:stCondLst>
                                            <p:cond delay="0"/>
                                          </p:stCondLst>
                                        </p:cTn>
                                        <p:tgtEl>
                                          <p:spTgt spid="229"/>
                                        </p:tgtEl>
                                        <p:attrNameLst>
                                          <p:attrName>style.visibility</p:attrName>
                                        </p:attrNameLst>
                                      </p:cBhvr>
                                      <p:to>
                                        <p:strVal val="visible"/>
                                      </p:to>
                                    </p:set>
                                    <p:animEffect transition="in" filter="fade">
                                      <p:cBhvr>
                                        <p:cTn id="10" dur="1250"/>
                                        <p:tgtEl>
                                          <p:spTgt spid="229"/>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31"/>
                                        </p:tgtEl>
                                        <p:attrNameLst>
                                          <p:attrName>style.visibility</p:attrName>
                                        </p:attrNameLst>
                                      </p:cBhvr>
                                      <p:to>
                                        <p:strVal val="visible"/>
                                      </p:to>
                                    </p:set>
                                    <p:animEffect transition="in" filter="fade">
                                      <p:cBhvr>
                                        <p:cTn id="14" dur="1000"/>
                                        <p:tgtEl>
                                          <p:spTgt spid="231"/>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230"/>
                                        </p:tgtEl>
                                        <p:attrNameLst>
                                          <p:attrName>style.visibility</p:attrName>
                                        </p:attrNameLst>
                                      </p:cBhvr>
                                      <p:to>
                                        <p:strVal val="visible"/>
                                      </p:to>
                                    </p:set>
                                    <p:animEffect transition="in" filter="fade">
                                      <p:cBhvr>
                                        <p:cTn id="18" dur="1000"/>
                                        <p:tgtEl>
                                          <p:spTgt spid="230"/>
                                        </p:tgtEl>
                                      </p:cBhvr>
                                    </p:animEffect>
                                  </p:childTnLst>
                                </p:cTn>
                              </p:par>
                            </p:childTnLst>
                          </p:cTn>
                        </p:par>
                        <p:par>
                          <p:cTn id="19" fill="hold">
                            <p:stCondLst>
                              <p:cond delay="3500"/>
                            </p:stCondLst>
                            <p:childTnLst>
                              <p:par>
                                <p:cTn id="20" presetID="10" presetClass="entr" presetSubtype="0" fill="hold" nodeType="afterEffect">
                                  <p:stCondLst>
                                    <p:cond delay="0"/>
                                  </p:stCondLst>
                                  <p:childTnLst>
                                    <p:set>
                                      <p:cBhvr>
                                        <p:cTn id="21" dur="1" fill="hold">
                                          <p:stCondLst>
                                            <p:cond delay="0"/>
                                          </p:stCondLst>
                                        </p:cTn>
                                        <p:tgtEl>
                                          <p:spTgt spid="225"/>
                                        </p:tgtEl>
                                        <p:attrNameLst>
                                          <p:attrName>style.visibility</p:attrName>
                                        </p:attrNameLst>
                                      </p:cBhvr>
                                      <p:to>
                                        <p:strVal val="visible"/>
                                      </p:to>
                                    </p:set>
                                    <p:animEffect transition="in" filter="fade">
                                      <p:cBhvr>
                                        <p:cTn id="22" dur="1000"/>
                                        <p:tgtEl>
                                          <p:spTgt spid="225"/>
                                        </p:tgtEl>
                                      </p:cBhvr>
                                    </p:animEffect>
                                  </p:childTnLst>
                                </p:cTn>
                              </p:par>
                            </p:childTnLst>
                          </p:cTn>
                        </p:par>
                        <p:par>
                          <p:cTn id="23" fill="hold">
                            <p:stCondLst>
                              <p:cond delay="4500"/>
                            </p:stCondLst>
                            <p:childTnLst>
                              <p:par>
                                <p:cTn id="24" presetID="23" presetClass="entr" presetSubtype="16" fill="hold" nodeType="afterEffect">
                                  <p:stCondLst>
                                    <p:cond delay="0"/>
                                  </p:stCondLst>
                                  <p:childTnLst>
                                    <p:set>
                                      <p:cBhvr>
                                        <p:cTn id="25" dur="1" fill="hold">
                                          <p:stCondLst>
                                            <p:cond delay="0"/>
                                          </p:stCondLst>
                                        </p:cTn>
                                        <p:tgtEl>
                                          <p:spTgt spid="227">
                                            <p:txEl>
                                              <p:pRg st="0" end="0"/>
                                            </p:txEl>
                                          </p:spTgt>
                                        </p:tgtEl>
                                        <p:attrNameLst>
                                          <p:attrName>style.visibility</p:attrName>
                                        </p:attrNameLst>
                                      </p:cBhvr>
                                      <p:to>
                                        <p:strVal val="visible"/>
                                      </p:to>
                                    </p:set>
                                    <p:anim calcmode="lin" valueType="num">
                                      <p:cBhvr additive="base">
                                        <p:cTn id="26" dur="500"/>
                                        <p:tgtEl>
                                          <p:spTgt spid="227">
                                            <p:txEl>
                                              <p:pRg st="0" end="0"/>
                                            </p:txEl>
                                          </p:spTgt>
                                        </p:tgtEl>
                                        <p:attrNameLst>
                                          <p:attrName>ppt_w</p:attrName>
                                        </p:attrNameLst>
                                      </p:cBhvr>
                                      <p:tavLst>
                                        <p:tav tm="0">
                                          <p:val>
                                            <p:strVal val="0"/>
                                          </p:val>
                                        </p:tav>
                                        <p:tav tm="100000">
                                          <p:val>
                                            <p:strVal val="#ppt_w"/>
                                          </p:val>
                                        </p:tav>
                                      </p:tavLst>
                                    </p:anim>
                                    <p:anim calcmode="lin" valueType="num">
                                      <p:cBhvr additive="base">
                                        <p:cTn id="27" dur="500"/>
                                        <p:tgtEl>
                                          <p:spTgt spid="227">
                                            <p:txEl>
                                              <p:pRg st="0" end="0"/>
                                            </p:txEl>
                                          </p:spTgt>
                                        </p:tgtEl>
                                        <p:attrNameLst>
                                          <p:attrName>ppt_h</p:attrName>
                                        </p:attrNameLst>
                                      </p:cBhvr>
                                      <p:tavLst>
                                        <p:tav tm="0">
                                          <p:val>
                                            <p:strVal val="0"/>
                                          </p:val>
                                        </p:tav>
                                        <p:tav tm="100000">
                                          <p:val>
                                            <p:strVal val="#ppt_h"/>
                                          </p:val>
                                        </p:tav>
                                      </p:tavLst>
                                    </p:anim>
                                  </p:childTnLst>
                                </p:cTn>
                              </p:par>
                            </p:childTnLst>
                          </p:cTn>
                        </p:par>
                        <p:par>
                          <p:cTn id="28" fill="hold">
                            <p:stCondLst>
                              <p:cond delay="5000"/>
                            </p:stCondLst>
                            <p:childTnLst>
                              <p:par>
                                <p:cTn id="29" presetID="23" presetClass="entr" presetSubtype="16" fill="hold" nodeType="afterEffect">
                                  <p:stCondLst>
                                    <p:cond delay="0"/>
                                  </p:stCondLst>
                                  <p:childTnLst>
                                    <p:set>
                                      <p:cBhvr>
                                        <p:cTn id="30" dur="1" fill="hold">
                                          <p:stCondLst>
                                            <p:cond delay="0"/>
                                          </p:stCondLst>
                                        </p:cTn>
                                        <p:tgtEl>
                                          <p:spTgt spid="227">
                                            <p:txEl>
                                              <p:pRg st="1" end="1"/>
                                            </p:txEl>
                                          </p:spTgt>
                                        </p:tgtEl>
                                        <p:attrNameLst>
                                          <p:attrName>style.visibility</p:attrName>
                                        </p:attrNameLst>
                                      </p:cBhvr>
                                      <p:to>
                                        <p:strVal val="visible"/>
                                      </p:to>
                                    </p:set>
                                    <p:anim calcmode="lin" valueType="num">
                                      <p:cBhvr additive="base">
                                        <p:cTn id="31" dur="500"/>
                                        <p:tgtEl>
                                          <p:spTgt spid="227">
                                            <p:txEl>
                                              <p:pRg st="1" end="1"/>
                                            </p:txEl>
                                          </p:spTgt>
                                        </p:tgtEl>
                                        <p:attrNameLst>
                                          <p:attrName>ppt_w</p:attrName>
                                        </p:attrNameLst>
                                      </p:cBhvr>
                                      <p:tavLst>
                                        <p:tav tm="0">
                                          <p:val>
                                            <p:strVal val="0"/>
                                          </p:val>
                                        </p:tav>
                                        <p:tav tm="100000">
                                          <p:val>
                                            <p:strVal val="#ppt_w"/>
                                          </p:val>
                                        </p:tav>
                                      </p:tavLst>
                                    </p:anim>
                                    <p:anim calcmode="lin" valueType="num">
                                      <p:cBhvr additive="base">
                                        <p:cTn id="32" dur="500"/>
                                        <p:tgtEl>
                                          <p:spTgt spid="227">
                                            <p:txEl>
                                              <p:pRg st="1" end="1"/>
                                            </p:txEl>
                                          </p:spTgt>
                                        </p:tgtEl>
                                        <p:attrNameLst>
                                          <p:attrName>ppt_h</p:attrName>
                                        </p:attrNameLst>
                                      </p:cBhvr>
                                      <p:tavLst>
                                        <p:tav tm="0">
                                          <p:val>
                                            <p:strVal val="0"/>
                                          </p:val>
                                        </p:tav>
                                        <p:tav tm="100000">
                                          <p:val>
                                            <p:strVal val="#ppt_h"/>
                                          </p:val>
                                        </p:tav>
                                      </p:tavLst>
                                    </p:anim>
                                  </p:childTnLst>
                                </p:cTn>
                              </p:par>
                            </p:childTnLst>
                          </p:cTn>
                        </p:par>
                        <p:par>
                          <p:cTn id="33" fill="hold">
                            <p:stCondLst>
                              <p:cond delay="5500"/>
                            </p:stCondLst>
                            <p:childTnLst>
                              <p:par>
                                <p:cTn id="34" presetID="23" presetClass="entr" presetSubtype="16" fill="hold" nodeType="afterEffect">
                                  <p:stCondLst>
                                    <p:cond delay="0"/>
                                  </p:stCondLst>
                                  <p:childTnLst>
                                    <p:set>
                                      <p:cBhvr>
                                        <p:cTn id="35" dur="1" fill="hold">
                                          <p:stCondLst>
                                            <p:cond delay="0"/>
                                          </p:stCondLst>
                                        </p:cTn>
                                        <p:tgtEl>
                                          <p:spTgt spid="227">
                                            <p:txEl>
                                              <p:pRg st="2" end="2"/>
                                            </p:txEl>
                                          </p:spTgt>
                                        </p:tgtEl>
                                        <p:attrNameLst>
                                          <p:attrName>style.visibility</p:attrName>
                                        </p:attrNameLst>
                                      </p:cBhvr>
                                      <p:to>
                                        <p:strVal val="visible"/>
                                      </p:to>
                                    </p:set>
                                    <p:anim calcmode="lin" valueType="num">
                                      <p:cBhvr additive="base">
                                        <p:cTn id="36" dur="500"/>
                                        <p:tgtEl>
                                          <p:spTgt spid="227">
                                            <p:txEl>
                                              <p:pRg st="2" end="2"/>
                                            </p:txEl>
                                          </p:spTgt>
                                        </p:tgtEl>
                                        <p:attrNameLst>
                                          <p:attrName>ppt_w</p:attrName>
                                        </p:attrNameLst>
                                      </p:cBhvr>
                                      <p:tavLst>
                                        <p:tav tm="0">
                                          <p:val>
                                            <p:strVal val="0"/>
                                          </p:val>
                                        </p:tav>
                                        <p:tav tm="100000">
                                          <p:val>
                                            <p:strVal val="#ppt_w"/>
                                          </p:val>
                                        </p:tav>
                                      </p:tavLst>
                                    </p:anim>
                                    <p:anim calcmode="lin" valueType="num">
                                      <p:cBhvr additive="base">
                                        <p:cTn id="37" dur="500"/>
                                        <p:tgtEl>
                                          <p:spTgt spid="227">
                                            <p:txEl>
                                              <p:pRg st="2" end="2"/>
                                            </p:txEl>
                                          </p:spTgt>
                                        </p:tgtEl>
                                        <p:attrNameLst>
                                          <p:attrName>ppt_h</p:attrName>
                                        </p:attrNameLst>
                                      </p:cBhvr>
                                      <p:tavLst>
                                        <p:tav tm="0">
                                          <p:val>
                                            <p:strVal val="0"/>
                                          </p:val>
                                        </p:tav>
                                        <p:tav tm="100000">
                                          <p:val>
                                            <p:strVal val="#ppt_h"/>
                                          </p:val>
                                        </p:tav>
                                      </p:tavLst>
                                    </p:anim>
                                  </p:childTnLst>
                                </p:cTn>
                              </p:par>
                            </p:childTnLst>
                          </p:cTn>
                        </p:par>
                        <p:par>
                          <p:cTn id="38" fill="hold">
                            <p:stCondLst>
                              <p:cond delay="6000"/>
                            </p:stCondLst>
                            <p:childTnLst>
                              <p:par>
                                <p:cTn id="39" presetID="23" presetClass="entr" presetSubtype="16" fill="hold" nodeType="afterEffect">
                                  <p:stCondLst>
                                    <p:cond delay="0"/>
                                  </p:stCondLst>
                                  <p:childTnLst>
                                    <p:set>
                                      <p:cBhvr>
                                        <p:cTn id="40" dur="1" fill="hold">
                                          <p:stCondLst>
                                            <p:cond delay="0"/>
                                          </p:stCondLst>
                                        </p:cTn>
                                        <p:tgtEl>
                                          <p:spTgt spid="227">
                                            <p:txEl>
                                              <p:pRg st="3" end="3"/>
                                            </p:txEl>
                                          </p:spTgt>
                                        </p:tgtEl>
                                        <p:attrNameLst>
                                          <p:attrName>style.visibility</p:attrName>
                                        </p:attrNameLst>
                                      </p:cBhvr>
                                      <p:to>
                                        <p:strVal val="visible"/>
                                      </p:to>
                                    </p:set>
                                    <p:anim calcmode="lin" valueType="num">
                                      <p:cBhvr additive="base">
                                        <p:cTn id="41" dur="500"/>
                                        <p:tgtEl>
                                          <p:spTgt spid="227">
                                            <p:txEl>
                                              <p:pRg st="3" end="3"/>
                                            </p:txEl>
                                          </p:spTgt>
                                        </p:tgtEl>
                                        <p:attrNameLst>
                                          <p:attrName>ppt_w</p:attrName>
                                        </p:attrNameLst>
                                      </p:cBhvr>
                                      <p:tavLst>
                                        <p:tav tm="0">
                                          <p:val>
                                            <p:strVal val="0"/>
                                          </p:val>
                                        </p:tav>
                                        <p:tav tm="100000">
                                          <p:val>
                                            <p:strVal val="#ppt_w"/>
                                          </p:val>
                                        </p:tav>
                                      </p:tavLst>
                                    </p:anim>
                                    <p:anim calcmode="lin" valueType="num">
                                      <p:cBhvr additive="base">
                                        <p:cTn id="42" dur="500"/>
                                        <p:tgtEl>
                                          <p:spTgt spid="227">
                                            <p:txEl>
                                              <p:pRg st="3" end="3"/>
                                            </p:txEl>
                                          </p:spTgt>
                                        </p:tgtEl>
                                        <p:attrNameLst>
                                          <p:attrName>ppt_h</p:attrName>
                                        </p:attrNameLst>
                                      </p:cBhvr>
                                      <p:tavLst>
                                        <p:tav tm="0">
                                          <p:val>
                                            <p:strVal val="0"/>
                                          </p:val>
                                        </p:tav>
                                        <p:tav tm="100000">
                                          <p:val>
                                            <p:strVal val="#ppt_h"/>
                                          </p:val>
                                        </p:tav>
                                      </p:tavLst>
                                    </p:anim>
                                  </p:childTnLst>
                                </p:cTn>
                              </p:par>
                            </p:childTnLst>
                          </p:cTn>
                        </p:par>
                        <p:par>
                          <p:cTn id="43" fill="hold">
                            <p:stCondLst>
                              <p:cond delay="6500"/>
                            </p:stCondLst>
                            <p:childTnLst>
                              <p:par>
                                <p:cTn id="44" presetID="23" presetClass="entr" presetSubtype="16" fill="hold" nodeType="afterEffect">
                                  <p:stCondLst>
                                    <p:cond delay="0"/>
                                  </p:stCondLst>
                                  <p:childTnLst>
                                    <p:set>
                                      <p:cBhvr>
                                        <p:cTn id="45" dur="1" fill="hold">
                                          <p:stCondLst>
                                            <p:cond delay="0"/>
                                          </p:stCondLst>
                                        </p:cTn>
                                        <p:tgtEl>
                                          <p:spTgt spid="227">
                                            <p:txEl>
                                              <p:pRg st="4" end="4"/>
                                            </p:txEl>
                                          </p:spTgt>
                                        </p:tgtEl>
                                        <p:attrNameLst>
                                          <p:attrName>style.visibility</p:attrName>
                                        </p:attrNameLst>
                                      </p:cBhvr>
                                      <p:to>
                                        <p:strVal val="visible"/>
                                      </p:to>
                                    </p:set>
                                    <p:anim calcmode="lin" valueType="num">
                                      <p:cBhvr additive="base">
                                        <p:cTn id="46" dur="500"/>
                                        <p:tgtEl>
                                          <p:spTgt spid="227">
                                            <p:txEl>
                                              <p:pRg st="4" end="4"/>
                                            </p:txEl>
                                          </p:spTgt>
                                        </p:tgtEl>
                                        <p:attrNameLst>
                                          <p:attrName>ppt_w</p:attrName>
                                        </p:attrNameLst>
                                      </p:cBhvr>
                                      <p:tavLst>
                                        <p:tav tm="0">
                                          <p:val>
                                            <p:strVal val="0"/>
                                          </p:val>
                                        </p:tav>
                                        <p:tav tm="100000">
                                          <p:val>
                                            <p:strVal val="#ppt_w"/>
                                          </p:val>
                                        </p:tav>
                                      </p:tavLst>
                                    </p:anim>
                                    <p:anim calcmode="lin" valueType="num">
                                      <p:cBhvr additive="base">
                                        <p:cTn id="47" dur="500"/>
                                        <p:tgtEl>
                                          <p:spTgt spid="227">
                                            <p:txEl>
                                              <p:pRg st="4" end="4"/>
                                            </p:txEl>
                                          </p:spTgt>
                                        </p:tgtEl>
                                        <p:attrNameLst>
                                          <p:attrName>ppt_h</p:attrName>
                                        </p:attrNameLst>
                                      </p:cBhvr>
                                      <p:tavLst>
                                        <p:tav tm="0">
                                          <p:val>
                                            <p:strVal val="0"/>
                                          </p:val>
                                        </p:tav>
                                        <p:tav tm="100000">
                                          <p:val>
                                            <p:strVal val="#ppt_h"/>
                                          </p:val>
                                        </p:tav>
                                      </p:tavLst>
                                    </p:anim>
                                  </p:childTnLst>
                                </p:cTn>
                              </p:par>
                            </p:childTnLst>
                          </p:cTn>
                        </p:par>
                        <p:par>
                          <p:cTn id="48" fill="hold">
                            <p:stCondLst>
                              <p:cond delay="7000"/>
                            </p:stCondLst>
                            <p:childTnLst>
                              <p:par>
                                <p:cTn id="49" presetID="23" presetClass="entr" presetSubtype="16" fill="hold" nodeType="afterEffect">
                                  <p:stCondLst>
                                    <p:cond delay="0"/>
                                  </p:stCondLst>
                                  <p:childTnLst>
                                    <p:set>
                                      <p:cBhvr>
                                        <p:cTn id="50" dur="1" fill="hold">
                                          <p:stCondLst>
                                            <p:cond delay="0"/>
                                          </p:stCondLst>
                                        </p:cTn>
                                        <p:tgtEl>
                                          <p:spTgt spid="227">
                                            <p:txEl>
                                              <p:pRg st="5" end="5"/>
                                            </p:txEl>
                                          </p:spTgt>
                                        </p:tgtEl>
                                        <p:attrNameLst>
                                          <p:attrName>style.visibility</p:attrName>
                                        </p:attrNameLst>
                                      </p:cBhvr>
                                      <p:to>
                                        <p:strVal val="visible"/>
                                      </p:to>
                                    </p:set>
                                    <p:anim calcmode="lin" valueType="num">
                                      <p:cBhvr additive="base">
                                        <p:cTn id="51" dur="500"/>
                                        <p:tgtEl>
                                          <p:spTgt spid="227">
                                            <p:txEl>
                                              <p:pRg st="5" end="5"/>
                                            </p:txEl>
                                          </p:spTgt>
                                        </p:tgtEl>
                                        <p:attrNameLst>
                                          <p:attrName>ppt_w</p:attrName>
                                        </p:attrNameLst>
                                      </p:cBhvr>
                                      <p:tavLst>
                                        <p:tav tm="0">
                                          <p:val>
                                            <p:strVal val="0"/>
                                          </p:val>
                                        </p:tav>
                                        <p:tav tm="100000">
                                          <p:val>
                                            <p:strVal val="#ppt_w"/>
                                          </p:val>
                                        </p:tav>
                                      </p:tavLst>
                                    </p:anim>
                                    <p:anim calcmode="lin" valueType="num">
                                      <p:cBhvr additive="base">
                                        <p:cTn id="52" dur="500"/>
                                        <p:tgtEl>
                                          <p:spTgt spid="227">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37" name="Google Shape;237;p29"/>
          <p:cNvSpPr/>
          <p:nvPr/>
        </p:nvSpPr>
        <p:spPr>
          <a:xfrm>
            <a:off x="7752529" y="1619789"/>
            <a:ext cx="3878639" cy="3878262"/>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38" name="Google Shape;238;p29"/>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Heat Maps – Camp Kitchi</a:t>
            </a:r>
            <a:endParaRPr/>
          </a:p>
        </p:txBody>
      </p:sp>
      <p:sp>
        <p:nvSpPr>
          <p:cNvPr id="239" name="Google Shape;239;p29"/>
          <p:cNvSpPr txBox="1">
            <a:spLocks noGrp="1"/>
          </p:cNvSpPr>
          <p:nvPr>
            <p:ph type="body" idx="1"/>
          </p:nvPr>
        </p:nvSpPr>
        <p:spPr>
          <a:xfrm>
            <a:off x="7841724" y="1658814"/>
            <a:ext cx="3824360" cy="4040822"/>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Clr>
                <a:schemeClr val="dk1"/>
              </a:buClr>
              <a:buSzPts val="1400"/>
              <a:buChar char="•"/>
            </a:pPr>
            <a:r>
              <a:rPr lang="en-US" sz="1400"/>
              <a:t>Metric</a:t>
            </a:r>
            <a:r>
              <a:rPr lang="en-US" sz="1100"/>
              <a:t>: </a:t>
            </a:r>
            <a:endParaRPr/>
          </a:p>
          <a:p>
            <a:pPr marL="685800" lvl="1" indent="-228600" algn="l" rtl="0">
              <a:lnSpc>
                <a:spcPct val="110000"/>
              </a:lnSpc>
              <a:spcBef>
                <a:spcPts val="500"/>
              </a:spcBef>
              <a:spcAft>
                <a:spcPts val="0"/>
              </a:spcAft>
              <a:buClr>
                <a:schemeClr val="dk1"/>
              </a:buClr>
              <a:buSzPts val="1100"/>
              <a:buChar char="•"/>
            </a:pPr>
            <a:r>
              <a:rPr lang="en-US" sz="1100"/>
              <a:t>Number of Customers by Postal Codes</a:t>
            </a:r>
            <a:endParaRPr/>
          </a:p>
          <a:p>
            <a:pPr marL="228600" lvl="0" indent="-228600" algn="l" rtl="0">
              <a:lnSpc>
                <a:spcPct val="110000"/>
              </a:lnSpc>
              <a:spcBef>
                <a:spcPts val="1000"/>
              </a:spcBef>
              <a:spcAft>
                <a:spcPts val="0"/>
              </a:spcAft>
              <a:buClr>
                <a:schemeClr val="dk1"/>
              </a:buClr>
              <a:buSzPts val="1400"/>
              <a:buChar char="•"/>
            </a:pPr>
            <a:r>
              <a:rPr lang="en-US" sz="1400"/>
              <a:t>Insights</a:t>
            </a:r>
            <a:r>
              <a:rPr lang="en-US" sz="1100"/>
              <a:t>:</a:t>
            </a:r>
            <a:endParaRPr/>
          </a:p>
          <a:p>
            <a:pPr marL="685800" lvl="1" indent="-228600" algn="l" rtl="0">
              <a:lnSpc>
                <a:spcPct val="110000"/>
              </a:lnSpc>
              <a:spcBef>
                <a:spcPts val="500"/>
              </a:spcBef>
              <a:spcAft>
                <a:spcPts val="0"/>
              </a:spcAft>
              <a:buClr>
                <a:schemeClr val="dk1"/>
              </a:buClr>
              <a:buSzPts val="1100"/>
              <a:buChar char="•"/>
            </a:pPr>
            <a:r>
              <a:rPr lang="en-US" sz="1100"/>
              <a:t>Most Kitchi Camp’s customers are based in the Greater Toronto Area.</a:t>
            </a:r>
            <a:endParaRPr sz="1100"/>
          </a:p>
          <a:p>
            <a:pPr marL="685800" lvl="1" indent="-228600" algn="l" rtl="0">
              <a:lnSpc>
                <a:spcPct val="110000"/>
              </a:lnSpc>
              <a:spcBef>
                <a:spcPts val="500"/>
              </a:spcBef>
              <a:spcAft>
                <a:spcPts val="0"/>
              </a:spcAft>
              <a:buClr>
                <a:srgbClr val="000000"/>
              </a:buClr>
              <a:buSzPts val="1100"/>
              <a:buFont typeface="Calibri"/>
              <a:buChar char="•"/>
            </a:pPr>
            <a:r>
              <a:rPr lang="en-US" sz="1100">
                <a:solidFill>
                  <a:srgbClr val="000000"/>
                </a:solidFill>
                <a:highlight>
                  <a:srgbClr val="FFFFFF"/>
                </a:highlight>
              </a:rPr>
              <a:t>Interestingly, Camp Kitchi participants are coming from the GTA so marketing of Camp Kitchi should be marketed outside of Simcoe County.</a:t>
            </a:r>
            <a:endParaRPr sz="1100">
              <a:solidFill>
                <a:srgbClr val="000000"/>
              </a:solidFill>
            </a:endParaRPr>
          </a:p>
        </p:txBody>
      </p:sp>
      <p:sp>
        <p:nvSpPr>
          <p:cNvPr id="240" name="Google Shape;24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12</a:t>
            </a:fld>
            <a:endParaRPr/>
          </a:p>
        </p:txBody>
      </p:sp>
      <p:sp>
        <p:nvSpPr>
          <p:cNvPr id="241" name="Google Shape;241;p29"/>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42" name="Google Shape;242;p29"/>
          <p:cNvSpPr txBox="1"/>
          <p:nvPr/>
        </p:nvSpPr>
        <p:spPr>
          <a:xfrm>
            <a:off x="429768" y="6292612"/>
            <a:ext cx="25521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Power BI</a:t>
            </a:r>
            <a:endParaRPr sz="1400" b="0" i="0" u="none" strike="noStrike" cap="none">
              <a:solidFill>
                <a:srgbClr val="000000"/>
              </a:solidFill>
              <a:latin typeface="Arial"/>
              <a:ea typeface="Arial"/>
              <a:cs typeface="Arial"/>
              <a:sym typeface="Arial"/>
            </a:endParaRPr>
          </a:p>
        </p:txBody>
      </p:sp>
      <p:pic>
        <p:nvPicPr>
          <p:cNvPr id="243" name="Google Shape;243;p29"/>
          <p:cNvPicPr preferRelativeResize="0"/>
          <p:nvPr/>
        </p:nvPicPr>
        <p:blipFill rotWithShape="1">
          <a:blip r:embed="rId3">
            <a:alphaModFix/>
          </a:blip>
          <a:srcRect/>
          <a:stretch/>
        </p:blipFill>
        <p:spPr>
          <a:xfrm>
            <a:off x="440540" y="1504427"/>
            <a:ext cx="7020970" cy="4153494"/>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500"/>
                                        <p:tgtEl>
                                          <p:spTgt spid="238"/>
                                        </p:tgtEl>
                                      </p:cBhvr>
                                    </p:animEffect>
                                  </p:childTnLst>
                                </p:cTn>
                              </p:par>
                              <p:par>
                                <p:cTn id="8" presetID="10" presetClass="entr" presetSubtype="0" fill="hold" nodeType="withEffect">
                                  <p:stCondLst>
                                    <p:cond delay="0"/>
                                  </p:stCondLst>
                                  <p:childTnLst>
                                    <p:set>
                                      <p:cBhvr>
                                        <p:cTn id="9" dur="1" fill="hold">
                                          <p:stCondLst>
                                            <p:cond delay="0"/>
                                          </p:stCondLst>
                                        </p:cTn>
                                        <p:tgtEl>
                                          <p:spTgt spid="241"/>
                                        </p:tgtEl>
                                        <p:attrNameLst>
                                          <p:attrName>style.visibility</p:attrName>
                                        </p:attrNameLst>
                                      </p:cBhvr>
                                      <p:to>
                                        <p:strVal val="visible"/>
                                      </p:to>
                                    </p:set>
                                    <p:animEffect transition="in" filter="fade">
                                      <p:cBhvr>
                                        <p:cTn id="10" dur="1250"/>
                                        <p:tgtEl>
                                          <p:spTgt spid="241"/>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43"/>
                                        </p:tgtEl>
                                        <p:attrNameLst>
                                          <p:attrName>style.visibility</p:attrName>
                                        </p:attrNameLst>
                                      </p:cBhvr>
                                      <p:to>
                                        <p:strVal val="visible"/>
                                      </p:to>
                                    </p:set>
                                    <p:animEffect transition="in" filter="fade">
                                      <p:cBhvr>
                                        <p:cTn id="14" dur="1250"/>
                                        <p:tgtEl>
                                          <p:spTgt spid="243"/>
                                        </p:tgtEl>
                                      </p:cBhvr>
                                    </p:animEffect>
                                  </p:childTnLst>
                                </p:cTn>
                              </p:par>
                            </p:childTnLst>
                          </p:cTn>
                        </p:par>
                        <p:par>
                          <p:cTn id="15" fill="hold">
                            <p:stCondLst>
                              <p:cond delay="2750"/>
                            </p:stCondLst>
                            <p:childTnLst>
                              <p:par>
                                <p:cTn id="16" presetID="10" presetClass="entr" presetSubtype="0" fill="hold" nodeType="afterEffect">
                                  <p:stCondLst>
                                    <p:cond delay="0"/>
                                  </p:stCondLst>
                                  <p:childTnLst>
                                    <p:set>
                                      <p:cBhvr>
                                        <p:cTn id="17" dur="1" fill="hold">
                                          <p:stCondLst>
                                            <p:cond delay="0"/>
                                          </p:stCondLst>
                                        </p:cTn>
                                        <p:tgtEl>
                                          <p:spTgt spid="242"/>
                                        </p:tgtEl>
                                        <p:attrNameLst>
                                          <p:attrName>style.visibility</p:attrName>
                                        </p:attrNameLst>
                                      </p:cBhvr>
                                      <p:to>
                                        <p:strVal val="visible"/>
                                      </p:to>
                                    </p:set>
                                    <p:animEffect transition="in" filter="fade">
                                      <p:cBhvr>
                                        <p:cTn id="18" dur="750"/>
                                        <p:tgtEl>
                                          <p:spTgt spid="242"/>
                                        </p:tgtEl>
                                      </p:cBhvr>
                                    </p:animEffect>
                                  </p:childTnLst>
                                </p:cTn>
                              </p:par>
                            </p:childTnLst>
                          </p:cTn>
                        </p:par>
                        <p:par>
                          <p:cTn id="19" fill="hold">
                            <p:stCondLst>
                              <p:cond delay="3500"/>
                            </p:stCondLst>
                            <p:childTnLst>
                              <p:par>
                                <p:cTn id="20" presetID="10" presetClass="entr" presetSubtype="0" fill="hold" nodeType="afterEffect">
                                  <p:stCondLst>
                                    <p:cond delay="0"/>
                                  </p:stCondLst>
                                  <p:childTnLst>
                                    <p:set>
                                      <p:cBhvr>
                                        <p:cTn id="21" dur="1" fill="hold">
                                          <p:stCondLst>
                                            <p:cond delay="0"/>
                                          </p:stCondLst>
                                        </p:cTn>
                                        <p:tgtEl>
                                          <p:spTgt spid="237"/>
                                        </p:tgtEl>
                                        <p:attrNameLst>
                                          <p:attrName>style.visibility</p:attrName>
                                        </p:attrNameLst>
                                      </p:cBhvr>
                                      <p:to>
                                        <p:strVal val="visible"/>
                                      </p:to>
                                    </p:set>
                                    <p:animEffect transition="in" filter="fade">
                                      <p:cBhvr>
                                        <p:cTn id="22" dur="1250"/>
                                        <p:tgtEl>
                                          <p:spTgt spid="237"/>
                                        </p:tgtEl>
                                      </p:cBhvr>
                                    </p:animEffect>
                                  </p:childTnLst>
                                </p:cTn>
                              </p:par>
                            </p:childTnLst>
                          </p:cTn>
                        </p:par>
                        <p:par>
                          <p:cTn id="23" fill="hold">
                            <p:stCondLst>
                              <p:cond delay="4750"/>
                            </p:stCondLst>
                            <p:childTnLst>
                              <p:par>
                                <p:cTn id="24" presetID="23" presetClass="entr" presetSubtype="16" fill="hold" nodeType="afterEffect">
                                  <p:stCondLst>
                                    <p:cond delay="0"/>
                                  </p:stCondLst>
                                  <p:childTnLst>
                                    <p:set>
                                      <p:cBhvr>
                                        <p:cTn id="25" dur="1" fill="hold">
                                          <p:stCondLst>
                                            <p:cond delay="0"/>
                                          </p:stCondLst>
                                        </p:cTn>
                                        <p:tgtEl>
                                          <p:spTgt spid="239">
                                            <p:txEl>
                                              <p:pRg st="0" end="0"/>
                                            </p:txEl>
                                          </p:spTgt>
                                        </p:tgtEl>
                                        <p:attrNameLst>
                                          <p:attrName>style.visibility</p:attrName>
                                        </p:attrNameLst>
                                      </p:cBhvr>
                                      <p:to>
                                        <p:strVal val="visible"/>
                                      </p:to>
                                    </p:set>
                                    <p:anim calcmode="lin" valueType="num">
                                      <p:cBhvr additive="base">
                                        <p:cTn id="26" dur="1000"/>
                                        <p:tgtEl>
                                          <p:spTgt spid="239">
                                            <p:txEl>
                                              <p:pRg st="0" end="0"/>
                                            </p:txEl>
                                          </p:spTgt>
                                        </p:tgtEl>
                                        <p:attrNameLst>
                                          <p:attrName>ppt_w</p:attrName>
                                        </p:attrNameLst>
                                      </p:cBhvr>
                                      <p:tavLst>
                                        <p:tav tm="0">
                                          <p:val>
                                            <p:strVal val="0"/>
                                          </p:val>
                                        </p:tav>
                                        <p:tav tm="100000">
                                          <p:val>
                                            <p:strVal val="#ppt_w"/>
                                          </p:val>
                                        </p:tav>
                                      </p:tavLst>
                                    </p:anim>
                                    <p:anim calcmode="lin" valueType="num">
                                      <p:cBhvr additive="base">
                                        <p:cTn id="27" dur="1000"/>
                                        <p:tgtEl>
                                          <p:spTgt spid="239">
                                            <p:txEl>
                                              <p:pRg st="0" end="0"/>
                                            </p:txEl>
                                          </p:spTgt>
                                        </p:tgtEl>
                                        <p:attrNameLst>
                                          <p:attrName>ppt_h</p:attrName>
                                        </p:attrNameLst>
                                      </p:cBhvr>
                                      <p:tavLst>
                                        <p:tav tm="0">
                                          <p:val>
                                            <p:strVal val="0"/>
                                          </p:val>
                                        </p:tav>
                                        <p:tav tm="100000">
                                          <p:val>
                                            <p:strVal val="#ppt_h"/>
                                          </p:val>
                                        </p:tav>
                                      </p:tavLst>
                                    </p:anim>
                                  </p:childTnLst>
                                </p:cTn>
                              </p:par>
                            </p:childTnLst>
                          </p:cTn>
                        </p:par>
                        <p:par>
                          <p:cTn id="28" fill="hold">
                            <p:stCondLst>
                              <p:cond delay="5750"/>
                            </p:stCondLst>
                            <p:childTnLst>
                              <p:par>
                                <p:cTn id="29" presetID="23" presetClass="entr" presetSubtype="16" fill="hold" nodeType="afterEffect">
                                  <p:stCondLst>
                                    <p:cond delay="0"/>
                                  </p:stCondLst>
                                  <p:childTnLst>
                                    <p:set>
                                      <p:cBhvr>
                                        <p:cTn id="30" dur="1" fill="hold">
                                          <p:stCondLst>
                                            <p:cond delay="0"/>
                                          </p:stCondLst>
                                        </p:cTn>
                                        <p:tgtEl>
                                          <p:spTgt spid="239">
                                            <p:txEl>
                                              <p:pRg st="1" end="1"/>
                                            </p:txEl>
                                          </p:spTgt>
                                        </p:tgtEl>
                                        <p:attrNameLst>
                                          <p:attrName>style.visibility</p:attrName>
                                        </p:attrNameLst>
                                      </p:cBhvr>
                                      <p:to>
                                        <p:strVal val="visible"/>
                                      </p:to>
                                    </p:set>
                                    <p:anim calcmode="lin" valueType="num">
                                      <p:cBhvr additive="base">
                                        <p:cTn id="31" dur="1000"/>
                                        <p:tgtEl>
                                          <p:spTgt spid="239">
                                            <p:txEl>
                                              <p:pRg st="1" end="1"/>
                                            </p:txEl>
                                          </p:spTgt>
                                        </p:tgtEl>
                                        <p:attrNameLst>
                                          <p:attrName>ppt_w</p:attrName>
                                        </p:attrNameLst>
                                      </p:cBhvr>
                                      <p:tavLst>
                                        <p:tav tm="0">
                                          <p:val>
                                            <p:strVal val="0"/>
                                          </p:val>
                                        </p:tav>
                                        <p:tav tm="100000">
                                          <p:val>
                                            <p:strVal val="#ppt_w"/>
                                          </p:val>
                                        </p:tav>
                                      </p:tavLst>
                                    </p:anim>
                                    <p:anim calcmode="lin" valueType="num">
                                      <p:cBhvr additive="base">
                                        <p:cTn id="32" dur="1000"/>
                                        <p:tgtEl>
                                          <p:spTgt spid="239">
                                            <p:txEl>
                                              <p:pRg st="1" end="1"/>
                                            </p:txEl>
                                          </p:spTgt>
                                        </p:tgtEl>
                                        <p:attrNameLst>
                                          <p:attrName>ppt_h</p:attrName>
                                        </p:attrNameLst>
                                      </p:cBhvr>
                                      <p:tavLst>
                                        <p:tav tm="0">
                                          <p:val>
                                            <p:strVal val="0"/>
                                          </p:val>
                                        </p:tav>
                                        <p:tav tm="100000">
                                          <p:val>
                                            <p:strVal val="#ppt_h"/>
                                          </p:val>
                                        </p:tav>
                                      </p:tavLst>
                                    </p:anim>
                                  </p:childTnLst>
                                </p:cTn>
                              </p:par>
                            </p:childTnLst>
                          </p:cTn>
                        </p:par>
                        <p:par>
                          <p:cTn id="33" fill="hold">
                            <p:stCondLst>
                              <p:cond delay="6750"/>
                            </p:stCondLst>
                            <p:childTnLst>
                              <p:par>
                                <p:cTn id="34" presetID="23" presetClass="entr" presetSubtype="16" fill="hold" nodeType="afterEffect">
                                  <p:stCondLst>
                                    <p:cond delay="0"/>
                                  </p:stCondLst>
                                  <p:childTnLst>
                                    <p:set>
                                      <p:cBhvr>
                                        <p:cTn id="35" dur="1" fill="hold">
                                          <p:stCondLst>
                                            <p:cond delay="0"/>
                                          </p:stCondLst>
                                        </p:cTn>
                                        <p:tgtEl>
                                          <p:spTgt spid="239">
                                            <p:txEl>
                                              <p:pRg st="2" end="2"/>
                                            </p:txEl>
                                          </p:spTgt>
                                        </p:tgtEl>
                                        <p:attrNameLst>
                                          <p:attrName>style.visibility</p:attrName>
                                        </p:attrNameLst>
                                      </p:cBhvr>
                                      <p:to>
                                        <p:strVal val="visible"/>
                                      </p:to>
                                    </p:set>
                                    <p:anim calcmode="lin" valueType="num">
                                      <p:cBhvr additive="base">
                                        <p:cTn id="36" dur="1000"/>
                                        <p:tgtEl>
                                          <p:spTgt spid="239">
                                            <p:txEl>
                                              <p:pRg st="2" end="2"/>
                                            </p:txEl>
                                          </p:spTgt>
                                        </p:tgtEl>
                                        <p:attrNameLst>
                                          <p:attrName>ppt_w</p:attrName>
                                        </p:attrNameLst>
                                      </p:cBhvr>
                                      <p:tavLst>
                                        <p:tav tm="0">
                                          <p:val>
                                            <p:strVal val="0"/>
                                          </p:val>
                                        </p:tav>
                                        <p:tav tm="100000">
                                          <p:val>
                                            <p:strVal val="#ppt_w"/>
                                          </p:val>
                                        </p:tav>
                                      </p:tavLst>
                                    </p:anim>
                                    <p:anim calcmode="lin" valueType="num">
                                      <p:cBhvr additive="base">
                                        <p:cTn id="37" dur="1000"/>
                                        <p:tgtEl>
                                          <p:spTgt spid="239">
                                            <p:txEl>
                                              <p:pRg st="2" end="2"/>
                                            </p:txEl>
                                          </p:spTgt>
                                        </p:tgtEl>
                                        <p:attrNameLst>
                                          <p:attrName>ppt_h</p:attrName>
                                        </p:attrNameLst>
                                      </p:cBhvr>
                                      <p:tavLst>
                                        <p:tav tm="0">
                                          <p:val>
                                            <p:strVal val="0"/>
                                          </p:val>
                                        </p:tav>
                                        <p:tav tm="100000">
                                          <p:val>
                                            <p:strVal val="#ppt_h"/>
                                          </p:val>
                                        </p:tav>
                                      </p:tavLst>
                                    </p:anim>
                                  </p:childTnLst>
                                </p:cTn>
                              </p:par>
                            </p:childTnLst>
                          </p:cTn>
                        </p:par>
                        <p:par>
                          <p:cTn id="38" fill="hold">
                            <p:stCondLst>
                              <p:cond delay="7750"/>
                            </p:stCondLst>
                            <p:childTnLst>
                              <p:par>
                                <p:cTn id="39" presetID="23" presetClass="entr" presetSubtype="16" fill="hold" nodeType="afterEffect">
                                  <p:stCondLst>
                                    <p:cond delay="0"/>
                                  </p:stCondLst>
                                  <p:childTnLst>
                                    <p:set>
                                      <p:cBhvr>
                                        <p:cTn id="40" dur="1" fill="hold">
                                          <p:stCondLst>
                                            <p:cond delay="0"/>
                                          </p:stCondLst>
                                        </p:cTn>
                                        <p:tgtEl>
                                          <p:spTgt spid="239">
                                            <p:txEl>
                                              <p:pRg st="3" end="3"/>
                                            </p:txEl>
                                          </p:spTgt>
                                        </p:tgtEl>
                                        <p:attrNameLst>
                                          <p:attrName>style.visibility</p:attrName>
                                        </p:attrNameLst>
                                      </p:cBhvr>
                                      <p:to>
                                        <p:strVal val="visible"/>
                                      </p:to>
                                    </p:set>
                                    <p:anim calcmode="lin" valueType="num">
                                      <p:cBhvr additive="base">
                                        <p:cTn id="41" dur="1000"/>
                                        <p:tgtEl>
                                          <p:spTgt spid="239">
                                            <p:txEl>
                                              <p:pRg st="3" end="3"/>
                                            </p:txEl>
                                          </p:spTgt>
                                        </p:tgtEl>
                                        <p:attrNameLst>
                                          <p:attrName>ppt_w</p:attrName>
                                        </p:attrNameLst>
                                      </p:cBhvr>
                                      <p:tavLst>
                                        <p:tav tm="0">
                                          <p:val>
                                            <p:strVal val="0"/>
                                          </p:val>
                                        </p:tav>
                                        <p:tav tm="100000">
                                          <p:val>
                                            <p:strVal val="#ppt_w"/>
                                          </p:val>
                                        </p:tav>
                                      </p:tavLst>
                                    </p:anim>
                                    <p:anim calcmode="lin" valueType="num">
                                      <p:cBhvr additive="base">
                                        <p:cTn id="42" dur="1000"/>
                                        <p:tgtEl>
                                          <p:spTgt spid="239">
                                            <p:txEl>
                                              <p:pRg st="3" end="3"/>
                                            </p:txEl>
                                          </p:spTgt>
                                        </p:tgtEl>
                                        <p:attrNameLst>
                                          <p:attrName>ppt_h</p:attrName>
                                        </p:attrNameLst>
                                      </p:cBhvr>
                                      <p:tavLst>
                                        <p:tav tm="0">
                                          <p:val>
                                            <p:strVal val="0"/>
                                          </p:val>
                                        </p:tav>
                                        <p:tav tm="100000">
                                          <p:val>
                                            <p:strVal val="#ppt_h"/>
                                          </p:val>
                                        </p:tav>
                                      </p:tavLst>
                                    </p:anim>
                                  </p:childTnLst>
                                </p:cTn>
                              </p:par>
                            </p:childTnLst>
                          </p:cTn>
                        </p:par>
                        <p:par>
                          <p:cTn id="43" fill="hold">
                            <p:stCondLst>
                              <p:cond delay="8750"/>
                            </p:stCondLst>
                            <p:childTnLst>
                              <p:par>
                                <p:cTn id="44" presetID="23" presetClass="entr" presetSubtype="16" fill="hold" nodeType="afterEffect">
                                  <p:stCondLst>
                                    <p:cond delay="0"/>
                                  </p:stCondLst>
                                  <p:childTnLst>
                                    <p:set>
                                      <p:cBhvr>
                                        <p:cTn id="45" dur="1" fill="hold">
                                          <p:stCondLst>
                                            <p:cond delay="0"/>
                                          </p:stCondLst>
                                        </p:cTn>
                                        <p:tgtEl>
                                          <p:spTgt spid="239">
                                            <p:txEl>
                                              <p:pRg st="4" end="4"/>
                                            </p:txEl>
                                          </p:spTgt>
                                        </p:tgtEl>
                                        <p:attrNameLst>
                                          <p:attrName>style.visibility</p:attrName>
                                        </p:attrNameLst>
                                      </p:cBhvr>
                                      <p:to>
                                        <p:strVal val="visible"/>
                                      </p:to>
                                    </p:set>
                                    <p:anim calcmode="lin" valueType="num">
                                      <p:cBhvr additive="base">
                                        <p:cTn id="46" dur="1000"/>
                                        <p:tgtEl>
                                          <p:spTgt spid="239">
                                            <p:txEl>
                                              <p:pRg st="4" end="4"/>
                                            </p:txEl>
                                          </p:spTgt>
                                        </p:tgtEl>
                                        <p:attrNameLst>
                                          <p:attrName>ppt_w</p:attrName>
                                        </p:attrNameLst>
                                      </p:cBhvr>
                                      <p:tavLst>
                                        <p:tav tm="0">
                                          <p:val>
                                            <p:strVal val="0"/>
                                          </p:val>
                                        </p:tav>
                                        <p:tav tm="100000">
                                          <p:val>
                                            <p:strVal val="#ppt_w"/>
                                          </p:val>
                                        </p:tav>
                                      </p:tavLst>
                                    </p:anim>
                                    <p:anim calcmode="lin" valueType="num">
                                      <p:cBhvr additive="base">
                                        <p:cTn id="47" dur="1000"/>
                                        <p:tgtEl>
                                          <p:spTgt spid="239">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49" name="Google Shape;249;p30"/>
          <p:cNvSpPr/>
          <p:nvPr/>
        </p:nvSpPr>
        <p:spPr>
          <a:xfrm>
            <a:off x="543575" y="4275875"/>
            <a:ext cx="10461600" cy="1993700"/>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D8D8D8">
                <a:alpha val="2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50" name="Google Shape;250;p30"/>
          <p:cNvSpPr txBox="1">
            <a:spLocks noGrp="1"/>
          </p:cNvSpPr>
          <p:nvPr>
            <p:ph type="title"/>
          </p:nvPr>
        </p:nvSpPr>
        <p:spPr>
          <a:xfrm>
            <a:off x="429768" y="185630"/>
            <a:ext cx="11201400" cy="1106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Market Basket Analysis</a:t>
            </a:r>
            <a:endParaRPr/>
          </a:p>
        </p:txBody>
      </p:sp>
      <p:sp>
        <p:nvSpPr>
          <p:cNvPr id="251" name="Google Shape;251;p30"/>
          <p:cNvSpPr txBox="1">
            <a:spLocks noGrp="1"/>
          </p:cNvSpPr>
          <p:nvPr>
            <p:ph type="body" idx="1"/>
          </p:nvPr>
        </p:nvSpPr>
        <p:spPr>
          <a:xfrm>
            <a:off x="829050" y="4417255"/>
            <a:ext cx="9704700" cy="1659720"/>
          </a:xfrm>
          <a:prstGeom prst="rect">
            <a:avLst/>
          </a:prstGeom>
          <a:noFill/>
          <a:ln>
            <a:noFill/>
          </a:ln>
        </p:spPr>
        <p:txBody>
          <a:bodyPr spcFirstLastPara="1" wrap="square" lIns="91425" tIns="45700" rIns="91425" bIns="45700" anchor="ctr" anchorCtr="0">
            <a:noAutofit/>
          </a:bodyPr>
          <a:lstStyle/>
          <a:p>
            <a:pPr marL="228600" lvl="0" indent="-201930" algn="l" rtl="0">
              <a:lnSpc>
                <a:spcPct val="90000"/>
              </a:lnSpc>
              <a:spcBef>
                <a:spcPts val="0"/>
              </a:spcBef>
              <a:spcAft>
                <a:spcPts val="0"/>
              </a:spcAft>
              <a:buClr>
                <a:schemeClr val="dk1"/>
              </a:buClr>
              <a:buSzPts val="980"/>
              <a:buChar char="•"/>
            </a:pPr>
            <a:r>
              <a:rPr lang="en-US" sz="1380"/>
              <a:t>Metric</a:t>
            </a:r>
            <a:r>
              <a:rPr lang="en-US" sz="1170"/>
              <a:t>: </a:t>
            </a:r>
            <a:endParaRPr sz="2360"/>
          </a:p>
          <a:p>
            <a:pPr marL="685800" lvl="1" indent="-233044" algn="l" rtl="0">
              <a:lnSpc>
                <a:spcPct val="90000"/>
              </a:lnSpc>
              <a:spcBef>
                <a:spcPts val="500"/>
              </a:spcBef>
              <a:spcAft>
                <a:spcPts val="0"/>
              </a:spcAft>
              <a:buClr>
                <a:schemeClr val="dk1"/>
              </a:buClr>
              <a:buSzPts val="1170"/>
              <a:buChar char="•"/>
            </a:pPr>
            <a:r>
              <a:rPr lang="en-US" sz="1170"/>
              <a:t>Total Product Used by Postal Codes</a:t>
            </a:r>
            <a:endParaRPr sz="1170"/>
          </a:p>
          <a:p>
            <a:pPr marL="685800" lvl="1" indent="-233044" algn="l" rtl="0">
              <a:lnSpc>
                <a:spcPct val="90000"/>
              </a:lnSpc>
              <a:spcBef>
                <a:spcPts val="500"/>
              </a:spcBef>
              <a:spcAft>
                <a:spcPts val="0"/>
              </a:spcAft>
              <a:buClr>
                <a:schemeClr val="dk1"/>
              </a:buClr>
              <a:buSzPts val="1170"/>
              <a:buChar char="•"/>
            </a:pPr>
            <a:r>
              <a:rPr lang="en-US" sz="1170"/>
              <a:t>Top Cities in terms of usage by Postal Codes</a:t>
            </a:r>
            <a:endParaRPr sz="1170"/>
          </a:p>
          <a:p>
            <a:pPr marL="228600" lvl="0" indent="-201930" algn="l" rtl="0">
              <a:lnSpc>
                <a:spcPct val="90000"/>
              </a:lnSpc>
              <a:spcBef>
                <a:spcPts val="1000"/>
              </a:spcBef>
              <a:spcAft>
                <a:spcPts val="0"/>
              </a:spcAft>
              <a:buClr>
                <a:schemeClr val="dk1"/>
              </a:buClr>
              <a:buSzPts val="980"/>
              <a:buChar char="•"/>
            </a:pPr>
            <a:r>
              <a:rPr lang="en-US" sz="1380"/>
              <a:t>Insights</a:t>
            </a:r>
            <a:r>
              <a:rPr lang="en-US" sz="1170"/>
              <a:t>:</a:t>
            </a:r>
            <a:endParaRPr sz="2360"/>
          </a:p>
          <a:p>
            <a:pPr marL="685800" lvl="1" indent="-233044" algn="l" rtl="0">
              <a:lnSpc>
                <a:spcPct val="90000"/>
              </a:lnSpc>
              <a:spcBef>
                <a:spcPts val="500"/>
              </a:spcBef>
              <a:spcAft>
                <a:spcPts val="0"/>
              </a:spcAft>
              <a:buClr>
                <a:schemeClr val="dk1"/>
              </a:buClr>
              <a:buSzPts val="1170"/>
              <a:buChar char="•"/>
            </a:pPr>
            <a:r>
              <a:rPr lang="en-US" sz="1170"/>
              <a:t>Barrie, Collingwood and Innisfil are among the top three cities that use the greatest number of products</a:t>
            </a:r>
            <a:endParaRPr sz="1170"/>
          </a:p>
          <a:p>
            <a:pPr marL="685800" lvl="1" indent="-233044" algn="l" rtl="0">
              <a:lnSpc>
                <a:spcPct val="90000"/>
              </a:lnSpc>
              <a:spcBef>
                <a:spcPts val="500"/>
              </a:spcBef>
              <a:spcAft>
                <a:spcPts val="0"/>
              </a:spcAft>
              <a:buClr>
                <a:schemeClr val="dk1"/>
              </a:buClr>
              <a:buSzPts val="1170"/>
              <a:buChar char="•"/>
            </a:pPr>
            <a:r>
              <a:rPr lang="en-US" sz="1170"/>
              <a:t>One-third of the customers use only a single product.</a:t>
            </a:r>
            <a:endParaRPr sz="1170"/>
          </a:p>
          <a:p>
            <a:pPr marL="685800" lvl="1" indent="-233044" algn="l" rtl="0">
              <a:lnSpc>
                <a:spcPct val="90000"/>
              </a:lnSpc>
              <a:spcBef>
                <a:spcPts val="500"/>
              </a:spcBef>
              <a:spcAft>
                <a:spcPts val="0"/>
              </a:spcAft>
              <a:buClr>
                <a:schemeClr val="dk1"/>
              </a:buClr>
              <a:buSzPts val="1170"/>
              <a:buChar char="•"/>
            </a:pPr>
            <a:r>
              <a:rPr lang="en-US" sz="1170"/>
              <a:t>Only a mere 1% of the total customers use all five products.</a:t>
            </a:r>
            <a:endParaRPr/>
          </a:p>
          <a:p>
            <a:pPr marL="685800" lvl="1" indent="-233044" algn="l" rtl="0">
              <a:lnSpc>
                <a:spcPct val="90000"/>
              </a:lnSpc>
              <a:spcBef>
                <a:spcPts val="500"/>
              </a:spcBef>
              <a:spcAft>
                <a:spcPts val="0"/>
              </a:spcAft>
              <a:buClr>
                <a:schemeClr val="dk1"/>
              </a:buClr>
              <a:buSzPts val="1170"/>
              <a:buChar char="•"/>
            </a:pPr>
            <a:r>
              <a:rPr lang="en-US" sz="1170"/>
              <a:t>There is opportunity for marketing to promote multiple services to clients since 58% of clients purchase two and three services.</a:t>
            </a:r>
            <a:endParaRPr sz="1170"/>
          </a:p>
        </p:txBody>
      </p:sp>
      <p:sp>
        <p:nvSpPr>
          <p:cNvPr id="252" name="Google Shape;25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13</a:t>
            </a:fld>
            <a:endParaRPr/>
          </a:p>
        </p:txBody>
      </p:sp>
      <p:sp>
        <p:nvSpPr>
          <p:cNvPr id="253" name="Google Shape;253;p30"/>
          <p:cNvSpPr/>
          <p:nvPr/>
        </p:nvSpPr>
        <p:spPr>
          <a:xfrm>
            <a:off x="0" y="587931"/>
            <a:ext cx="128100" cy="704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54" name="Google Shape;254;p30"/>
          <p:cNvSpPr txBox="1"/>
          <p:nvPr/>
        </p:nvSpPr>
        <p:spPr>
          <a:xfrm>
            <a:off x="429775" y="6475175"/>
            <a:ext cx="25260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Excel</a:t>
            </a:r>
            <a:endParaRPr sz="1400" b="0" i="0" u="none" strike="noStrike" cap="none">
              <a:solidFill>
                <a:srgbClr val="000000"/>
              </a:solidFill>
              <a:latin typeface="Arial"/>
              <a:ea typeface="Arial"/>
              <a:cs typeface="Arial"/>
              <a:sym typeface="Arial"/>
            </a:endParaRPr>
          </a:p>
        </p:txBody>
      </p:sp>
      <p:pic>
        <p:nvPicPr>
          <p:cNvPr id="255" name="Google Shape;255;p30"/>
          <p:cNvPicPr preferRelativeResize="0"/>
          <p:nvPr/>
        </p:nvPicPr>
        <p:blipFill rotWithShape="1">
          <a:blip r:embed="rId3">
            <a:alphaModFix/>
          </a:blip>
          <a:srcRect/>
          <a:stretch/>
        </p:blipFill>
        <p:spPr>
          <a:xfrm>
            <a:off x="543575" y="1292025"/>
            <a:ext cx="6265775" cy="2820750"/>
          </a:xfrm>
          <a:prstGeom prst="rect">
            <a:avLst/>
          </a:prstGeom>
          <a:noFill/>
          <a:ln>
            <a:noFill/>
          </a:ln>
        </p:spPr>
      </p:pic>
      <p:pic>
        <p:nvPicPr>
          <p:cNvPr id="256" name="Google Shape;256;p30"/>
          <p:cNvPicPr preferRelativeResize="0"/>
          <p:nvPr/>
        </p:nvPicPr>
        <p:blipFill rotWithShape="1">
          <a:blip r:embed="rId4">
            <a:alphaModFix/>
          </a:blip>
          <a:srcRect/>
          <a:stretch/>
        </p:blipFill>
        <p:spPr>
          <a:xfrm>
            <a:off x="7239125" y="1292025"/>
            <a:ext cx="3766050" cy="1871951"/>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animEffect transition="in" filter="fade">
                                      <p:cBhvr>
                                        <p:cTn id="11" dur="500"/>
                                        <p:tgtEl>
                                          <p:spTgt spid="2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55"/>
                                        </p:tgtEl>
                                        <p:attrNameLst>
                                          <p:attrName>style.visibility</p:attrName>
                                        </p:attrNameLst>
                                      </p:cBhvr>
                                      <p:to>
                                        <p:strVal val="visible"/>
                                      </p:to>
                                    </p:set>
                                    <p:animEffect transition="in" filter="fade">
                                      <p:cBhvr>
                                        <p:cTn id="19" dur="1000"/>
                                        <p:tgtEl>
                                          <p:spTgt spid="255"/>
                                        </p:tgtEl>
                                      </p:cBhvr>
                                    </p:animEffect>
                                  </p:childTnLst>
                                </p:cTn>
                              </p:par>
                              <p:par>
                                <p:cTn id="20" presetID="10" presetClass="entr" presetSubtype="0" fill="hold" nodeType="with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fade">
                                      <p:cBhvr>
                                        <p:cTn id="22" dur="1000"/>
                                        <p:tgtEl>
                                          <p:spTgt spid="256"/>
                                        </p:tgtEl>
                                      </p:cBhvr>
                                    </p:animEffec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249"/>
                                        </p:tgtEl>
                                        <p:attrNameLst>
                                          <p:attrName>style.visibility</p:attrName>
                                        </p:attrNameLst>
                                      </p:cBhvr>
                                      <p:to>
                                        <p:strVal val="visible"/>
                                      </p:to>
                                    </p:set>
                                    <p:animEffect transition="in" filter="fade">
                                      <p:cBhvr>
                                        <p:cTn id="26" dur="1000"/>
                                        <p:tgtEl>
                                          <p:spTgt spid="249"/>
                                        </p:tgtEl>
                                      </p:cBhvr>
                                    </p:animEffect>
                                  </p:childTnLst>
                                </p:cTn>
                              </p:par>
                              <p:par>
                                <p:cTn id="27" presetID="10" presetClass="entr" presetSubtype="0" fill="hold" nodeType="withEffect">
                                  <p:stCondLst>
                                    <p:cond delay="0"/>
                                  </p:stCondLst>
                                  <p:childTnLst>
                                    <p:set>
                                      <p:cBhvr>
                                        <p:cTn id="28" dur="1" fill="hold">
                                          <p:stCondLst>
                                            <p:cond delay="0"/>
                                          </p:stCondLst>
                                        </p:cTn>
                                        <p:tgtEl>
                                          <p:spTgt spid="251">
                                            <p:txEl>
                                              <p:pRg st="0" end="0"/>
                                            </p:txEl>
                                          </p:spTgt>
                                        </p:tgtEl>
                                        <p:attrNameLst>
                                          <p:attrName>style.visibility</p:attrName>
                                        </p:attrNameLst>
                                      </p:cBhvr>
                                      <p:to>
                                        <p:strVal val="visible"/>
                                      </p:to>
                                    </p:set>
                                    <p:animEffect transition="in" filter="fade">
                                      <p:cBhvr>
                                        <p:cTn id="29" dur="1000"/>
                                        <p:tgtEl>
                                          <p:spTgt spid="251">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51">
                                            <p:txEl>
                                              <p:pRg st="1" end="1"/>
                                            </p:txEl>
                                          </p:spTgt>
                                        </p:tgtEl>
                                        <p:attrNameLst>
                                          <p:attrName>style.visibility</p:attrName>
                                        </p:attrNameLst>
                                      </p:cBhvr>
                                      <p:to>
                                        <p:strVal val="visible"/>
                                      </p:to>
                                    </p:set>
                                    <p:animEffect transition="in" filter="fade">
                                      <p:cBhvr>
                                        <p:cTn id="32" dur="1000"/>
                                        <p:tgtEl>
                                          <p:spTgt spid="251">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51">
                                            <p:txEl>
                                              <p:pRg st="2" end="2"/>
                                            </p:txEl>
                                          </p:spTgt>
                                        </p:tgtEl>
                                        <p:attrNameLst>
                                          <p:attrName>style.visibility</p:attrName>
                                        </p:attrNameLst>
                                      </p:cBhvr>
                                      <p:to>
                                        <p:strVal val="visible"/>
                                      </p:to>
                                    </p:set>
                                    <p:animEffect transition="in" filter="fade">
                                      <p:cBhvr>
                                        <p:cTn id="35" dur="1000"/>
                                        <p:tgtEl>
                                          <p:spTgt spid="251">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51">
                                            <p:txEl>
                                              <p:pRg st="3" end="3"/>
                                            </p:txEl>
                                          </p:spTgt>
                                        </p:tgtEl>
                                        <p:attrNameLst>
                                          <p:attrName>style.visibility</p:attrName>
                                        </p:attrNameLst>
                                      </p:cBhvr>
                                      <p:to>
                                        <p:strVal val="visible"/>
                                      </p:to>
                                    </p:set>
                                    <p:animEffect transition="in" filter="fade">
                                      <p:cBhvr>
                                        <p:cTn id="38" dur="1000"/>
                                        <p:tgtEl>
                                          <p:spTgt spid="251">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51">
                                            <p:txEl>
                                              <p:pRg st="4" end="4"/>
                                            </p:txEl>
                                          </p:spTgt>
                                        </p:tgtEl>
                                        <p:attrNameLst>
                                          <p:attrName>style.visibility</p:attrName>
                                        </p:attrNameLst>
                                      </p:cBhvr>
                                      <p:to>
                                        <p:strVal val="visible"/>
                                      </p:to>
                                    </p:set>
                                    <p:animEffect transition="in" filter="fade">
                                      <p:cBhvr>
                                        <p:cTn id="41" dur="1000"/>
                                        <p:tgtEl>
                                          <p:spTgt spid="251">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51">
                                            <p:txEl>
                                              <p:pRg st="5" end="5"/>
                                            </p:txEl>
                                          </p:spTgt>
                                        </p:tgtEl>
                                        <p:attrNameLst>
                                          <p:attrName>style.visibility</p:attrName>
                                        </p:attrNameLst>
                                      </p:cBhvr>
                                      <p:to>
                                        <p:strVal val="visible"/>
                                      </p:to>
                                    </p:set>
                                    <p:animEffect transition="in" filter="fade">
                                      <p:cBhvr>
                                        <p:cTn id="44" dur="1000"/>
                                        <p:tgtEl>
                                          <p:spTgt spid="251">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51">
                                            <p:txEl>
                                              <p:pRg st="6" end="6"/>
                                            </p:txEl>
                                          </p:spTgt>
                                        </p:tgtEl>
                                        <p:attrNameLst>
                                          <p:attrName>style.visibility</p:attrName>
                                        </p:attrNameLst>
                                      </p:cBhvr>
                                      <p:to>
                                        <p:strVal val="visible"/>
                                      </p:to>
                                    </p:set>
                                    <p:animEffect transition="in" filter="fade">
                                      <p:cBhvr>
                                        <p:cTn id="47" dur="1000"/>
                                        <p:tgtEl>
                                          <p:spTgt spid="251">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51">
                                            <p:txEl>
                                              <p:pRg st="7" end="7"/>
                                            </p:txEl>
                                          </p:spTgt>
                                        </p:tgtEl>
                                        <p:attrNameLst>
                                          <p:attrName>style.visibility</p:attrName>
                                        </p:attrNameLst>
                                      </p:cBhvr>
                                      <p:to>
                                        <p:strVal val="visible"/>
                                      </p:to>
                                    </p:set>
                                    <p:animEffect transition="in" filter="fade">
                                      <p:cBhvr>
                                        <p:cTn id="50" dur="1000"/>
                                        <p:tgtEl>
                                          <p:spTgt spid="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62" name="Google Shape;262;p31"/>
          <p:cNvSpPr/>
          <p:nvPr/>
        </p:nvSpPr>
        <p:spPr>
          <a:xfrm>
            <a:off x="327925" y="4528525"/>
            <a:ext cx="11025900" cy="1645200"/>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D8D8D8">
                <a:alpha val="2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3" name="Google Shape;263;p31"/>
          <p:cNvSpPr txBox="1">
            <a:spLocks noGrp="1"/>
          </p:cNvSpPr>
          <p:nvPr>
            <p:ph type="title"/>
          </p:nvPr>
        </p:nvSpPr>
        <p:spPr>
          <a:xfrm>
            <a:off x="429768" y="411480"/>
            <a:ext cx="11201400" cy="1106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600"/>
              <a:t>Underrepresented cities in terms of CC centers</a:t>
            </a:r>
            <a:endParaRPr/>
          </a:p>
        </p:txBody>
      </p:sp>
      <p:sp>
        <p:nvSpPr>
          <p:cNvPr id="264" name="Google Shape;264;p31"/>
          <p:cNvSpPr txBox="1">
            <a:spLocks noGrp="1"/>
          </p:cNvSpPr>
          <p:nvPr>
            <p:ph type="body" idx="1"/>
          </p:nvPr>
        </p:nvSpPr>
        <p:spPr>
          <a:xfrm>
            <a:off x="645750" y="4711797"/>
            <a:ext cx="10900500" cy="11871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500"/>
              </a:spcBef>
              <a:spcAft>
                <a:spcPts val="0"/>
              </a:spcAft>
              <a:buClr>
                <a:schemeClr val="dk1"/>
              </a:buClr>
              <a:buSzPts val="1960"/>
              <a:buNone/>
            </a:pPr>
            <a:endParaRPr sz="1960"/>
          </a:p>
          <a:p>
            <a:pPr marL="228600" lvl="0" indent="-168592" algn="l" rtl="0">
              <a:lnSpc>
                <a:spcPct val="90000"/>
              </a:lnSpc>
              <a:spcBef>
                <a:spcPts val="1000"/>
              </a:spcBef>
              <a:spcAft>
                <a:spcPts val="0"/>
              </a:spcAft>
              <a:buClr>
                <a:schemeClr val="dk1"/>
              </a:buClr>
              <a:buSzPts val="560"/>
              <a:buChar char="●"/>
            </a:pPr>
            <a:r>
              <a:rPr lang="en-US" sz="1560"/>
              <a:t>Insight:</a:t>
            </a:r>
            <a:endParaRPr sz="1440"/>
          </a:p>
          <a:p>
            <a:pPr marL="685800" lvl="1" indent="-244949" algn="l" rtl="0">
              <a:lnSpc>
                <a:spcPct val="90000"/>
              </a:lnSpc>
              <a:spcBef>
                <a:spcPts val="500"/>
              </a:spcBef>
              <a:spcAft>
                <a:spcPts val="0"/>
              </a:spcAft>
              <a:buClr>
                <a:schemeClr val="dk1"/>
              </a:buClr>
              <a:buSzPts val="1440"/>
              <a:buChar char="○"/>
            </a:pPr>
            <a:r>
              <a:rPr lang="en-US" sz="1440"/>
              <a:t>The cities Alliston and Barrie are the among the most underrepresented cities in terms of childcare centres.</a:t>
            </a:r>
            <a:endParaRPr/>
          </a:p>
          <a:p>
            <a:pPr marL="685800" lvl="1" indent="-244949" algn="l" rtl="0">
              <a:lnSpc>
                <a:spcPct val="90000"/>
              </a:lnSpc>
              <a:spcBef>
                <a:spcPts val="500"/>
              </a:spcBef>
              <a:spcAft>
                <a:spcPts val="0"/>
              </a:spcAft>
              <a:buClr>
                <a:schemeClr val="dk1"/>
              </a:buClr>
              <a:buSzPts val="1440"/>
              <a:buChar char="○"/>
            </a:pPr>
            <a:r>
              <a:rPr lang="en-US" sz="1440"/>
              <a:t>There is a huge opportunity to expand childcare centres particularly in South Simcoe.</a:t>
            </a:r>
            <a:endParaRPr/>
          </a:p>
          <a:p>
            <a:pPr marL="685800" lvl="1" indent="-244949" algn="l" rtl="0">
              <a:lnSpc>
                <a:spcPct val="90000"/>
              </a:lnSpc>
              <a:spcBef>
                <a:spcPts val="500"/>
              </a:spcBef>
              <a:spcAft>
                <a:spcPts val="0"/>
              </a:spcAft>
              <a:buClr>
                <a:schemeClr val="dk1"/>
              </a:buClr>
              <a:buSzPts val="1440"/>
              <a:buChar char="○"/>
            </a:pPr>
            <a:r>
              <a:rPr lang="en-US" sz="1440"/>
              <a:t>With the advent of government supported $10 per day childcare the need for space is even more important to capitalize on the revenue opportunities.</a:t>
            </a:r>
            <a:endParaRPr sz="1440"/>
          </a:p>
          <a:p>
            <a:pPr marL="0" lvl="0" indent="0" algn="l" rtl="0">
              <a:lnSpc>
                <a:spcPct val="90000"/>
              </a:lnSpc>
              <a:spcBef>
                <a:spcPts val="500"/>
              </a:spcBef>
              <a:spcAft>
                <a:spcPts val="0"/>
              </a:spcAft>
              <a:buClr>
                <a:schemeClr val="dk1"/>
              </a:buClr>
              <a:buSzPts val="1280"/>
              <a:buNone/>
            </a:pPr>
            <a:endParaRPr sz="1280"/>
          </a:p>
        </p:txBody>
      </p:sp>
      <p:sp>
        <p:nvSpPr>
          <p:cNvPr id="265" name="Google Shape;26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14</a:t>
            </a:fld>
            <a:endParaRPr/>
          </a:p>
        </p:txBody>
      </p:sp>
      <p:sp>
        <p:nvSpPr>
          <p:cNvPr id="266" name="Google Shape;266;p31"/>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267" name="Google Shape;267;p31"/>
          <p:cNvPicPr preferRelativeResize="0"/>
          <p:nvPr/>
        </p:nvPicPr>
        <p:blipFill rotWithShape="1">
          <a:blip r:embed="rId3">
            <a:alphaModFix/>
          </a:blip>
          <a:srcRect/>
          <a:stretch/>
        </p:blipFill>
        <p:spPr>
          <a:xfrm>
            <a:off x="2616200" y="1517881"/>
            <a:ext cx="6629400" cy="2961690"/>
          </a:xfrm>
          <a:prstGeom prst="rect">
            <a:avLst/>
          </a:prstGeom>
          <a:noFill/>
          <a:ln>
            <a:noFill/>
          </a:ln>
        </p:spPr>
      </p:pic>
      <p:pic>
        <p:nvPicPr>
          <p:cNvPr id="268" name="Google Shape;268;p31"/>
          <p:cNvPicPr preferRelativeResize="0"/>
          <p:nvPr/>
        </p:nvPicPr>
        <p:blipFill rotWithShape="1">
          <a:blip r:embed="rId4">
            <a:alphaModFix/>
          </a:blip>
          <a:srcRect/>
          <a:stretch/>
        </p:blipFill>
        <p:spPr>
          <a:xfrm>
            <a:off x="327925" y="6310230"/>
            <a:ext cx="2839900" cy="315544"/>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1000"/>
                                        <p:tgtEl>
                                          <p:spTgt spid="263"/>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67"/>
                                        </p:tgtEl>
                                        <p:attrNameLst>
                                          <p:attrName>style.visibility</p:attrName>
                                        </p:attrNameLst>
                                      </p:cBhvr>
                                      <p:to>
                                        <p:strVal val="visible"/>
                                      </p:to>
                                    </p:set>
                                    <p:animEffect transition="in" filter="fade">
                                      <p:cBhvr>
                                        <p:cTn id="19" dur="1000"/>
                                        <p:tgtEl>
                                          <p:spTgt spid="267"/>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264"/>
                                        </p:tgtEl>
                                        <p:attrNameLst>
                                          <p:attrName>style.visibility</p:attrName>
                                        </p:attrNameLst>
                                      </p:cBhvr>
                                      <p:to>
                                        <p:strVal val="visible"/>
                                      </p:to>
                                    </p:set>
                                    <p:animEffect transition="in" filter="fade">
                                      <p:cBhvr>
                                        <p:cTn id="23" dur="1000"/>
                                        <p:tgtEl>
                                          <p:spTgt spid="264"/>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262"/>
                                        </p:tgtEl>
                                        <p:attrNameLst>
                                          <p:attrName>style.visibility</p:attrName>
                                        </p:attrNameLst>
                                      </p:cBhvr>
                                      <p:to>
                                        <p:strVal val="visible"/>
                                      </p:to>
                                    </p:set>
                                    <p:animEffect transition="in" filter="fade">
                                      <p:cBhvr>
                                        <p:cTn id="27" dur="75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p:nvPr/>
        </p:nvSpPr>
        <p:spPr>
          <a:xfrm>
            <a:off x="256350" y="136524"/>
            <a:ext cx="11263800" cy="73918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32"/>
          <p:cNvSpPr txBox="1">
            <a:spLocks noGrp="1"/>
          </p:cNvSpPr>
          <p:nvPr>
            <p:ph type="title"/>
          </p:nvPr>
        </p:nvSpPr>
        <p:spPr>
          <a:xfrm>
            <a:off x="585300" y="675856"/>
            <a:ext cx="10515600" cy="4731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35802"/>
              <a:buFont typeface="Calibri"/>
              <a:buNone/>
            </a:pPr>
            <a:r>
              <a:rPr lang="en-US" sz="3600"/>
              <a:t>Key Insights</a:t>
            </a:r>
            <a:endParaRPr sz="3600"/>
          </a:p>
        </p:txBody>
      </p:sp>
      <p:sp>
        <p:nvSpPr>
          <p:cNvPr id="275" name="Google Shape;275;p32"/>
          <p:cNvSpPr txBox="1">
            <a:spLocks noGrp="1"/>
          </p:cNvSpPr>
          <p:nvPr>
            <p:ph type="body" idx="1"/>
          </p:nvPr>
        </p:nvSpPr>
        <p:spPr>
          <a:xfrm>
            <a:off x="256350" y="3685799"/>
            <a:ext cx="11263800" cy="250875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1000"/>
              </a:spcBef>
              <a:spcAft>
                <a:spcPts val="0"/>
              </a:spcAft>
              <a:buClr>
                <a:schemeClr val="dk1"/>
              </a:buClr>
              <a:buSzPct val="178060"/>
              <a:buNone/>
            </a:pPr>
            <a:r>
              <a:rPr lang="en-US" sz="1700" b="1" u="sng"/>
              <a:t>Customers - Donors Conversion</a:t>
            </a:r>
            <a:endParaRPr sz="1700" b="1" u="sng"/>
          </a:p>
          <a:p>
            <a:pPr marL="457200" lvl="0" indent="-269481" algn="l" rtl="0">
              <a:lnSpc>
                <a:spcPct val="90000"/>
              </a:lnSpc>
              <a:spcBef>
                <a:spcPts val="1000"/>
              </a:spcBef>
              <a:spcAft>
                <a:spcPts val="0"/>
              </a:spcAft>
              <a:buClr>
                <a:schemeClr val="dk1"/>
              </a:buClr>
              <a:buSzPct val="66645"/>
              <a:buChar char="•"/>
            </a:pPr>
            <a:r>
              <a:rPr lang="en-US" sz="1700"/>
              <a:t>The results of different forecasting techniques confirmed that the Day Camp channel has the highest conversion rate </a:t>
            </a:r>
            <a:br>
              <a:rPr lang="en-US" sz="1700"/>
            </a:br>
            <a:r>
              <a:rPr lang="en-US" sz="1700" b="1">
                <a:solidFill>
                  <a:schemeClr val="dk1"/>
                </a:solidFill>
              </a:rPr>
              <a:t>(close to 54%) </a:t>
            </a:r>
            <a:r>
              <a:rPr lang="en-US" sz="1700"/>
              <a:t>in terms of converting the customers to donors and hence YMCA should spend its bulk of resources to this process.</a:t>
            </a:r>
            <a:endParaRPr sz="1700"/>
          </a:p>
          <a:p>
            <a:pPr marL="0" lvl="0" indent="0" algn="l" rtl="0">
              <a:lnSpc>
                <a:spcPct val="90000"/>
              </a:lnSpc>
              <a:spcBef>
                <a:spcPts val="1000"/>
              </a:spcBef>
              <a:spcAft>
                <a:spcPts val="0"/>
              </a:spcAft>
              <a:buClr>
                <a:schemeClr val="dk1"/>
              </a:buClr>
              <a:buSzPct val="178060"/>
              <a:buNone/>
            </a:pPr>
            <a:r>
              <a:rPr lang="en-US" sz="1700" b="1" u="sng"/>
              <a:t>Expanding Facilities</a:t>
            </a:r>
            <a:endParaRPr sz="1700" b="1" u="sng"/>
          </a:p>
          <a:p>
            <a:pPr marL="457200" lvl="0" indent="-269481" algn="l" rtl="0">
              <a:lnSpc>
                <a:spcPct val="90000"/>
              </a:lnSpc>
              <a:spcBef>
                <a:spcPts val="1000"/>
              </a:spcBef>
              <a:spcAft>
                <a:spcPts val="0"/>
              </a:spcAft>
              <a:buClr>
                <a:schemeClr val="dk1"/>
              </a:buClr>
              <a:buSzPct val="66645"/>
              <a:buChar char="•"/>
            </a:pPr>
            <a:r>
              <a:rPr lang="en-US" sz="1700"/>
              <a:t>Based on the population statistics of Simcoe Muskoka regions, most of the areas have enough Child Care centres baring two cities namely - Alliston and Barrie.</a:t>
            </a:r>
            <a:endParaRPr sz="1700"/>
          </a:p>
          <a:p>
            <a:pPr marL="457200" lvl="0" indent="-269481" algn="l" rtl="0">
              <a:lnSpc>
                <a:spcPct val="90000"/>
              </a:lnSpc>
              <a:spcBef>
                <a:spcPts val="0"/>
              </a:spcBef>
              <a:spcAft>
                <a:spcPts val="0"/>
              </a:spcAft>
              <a:buClr>
                <a:schemeClr val="dk1"/>
              </a:buClr>
              <a:buSzPct val="66645"/>
              <a:buChar char="•"/>
            </a:pPr>
            <a:r>
              <a:rPr lang="en-US" sz="1700"/>
              <a:t>Only </a:t>
            </a:r>
            <a:r>
              <a:rPr lang="en-US" sz="1700" b="1">
                <a:solidFill>
                  <a:schemeClr val="dk1"/>
                </a:solidFill>
              </a:rPr>
              <a:t>9% </a:t>
            </a:r>
            <a:r>
              <a:rPr lang="en-US" sz="1700"/>
              <a:t>of the total centres are allocated to Alliston area which covers </a:t>
            </a:r>
            <a:r>
              <a:rPr lang="en-US" sz="1700" b="1"/>
              <a:t>20% </a:t>
            </a:r>
            <a:r>
              <a:rPr lang="en-US" sz="1700"/>
              <a:t>of the Simcoe Muskoka’s total population and Barrie which covers one-third of Simcoe Muskoka’s total population has only </a:t>
            </a:r>
            <a:r>
              <a:rPr lang="en-US" sz="1700" b="1">
                <a:solidFill>
                  <a:schemeClr val="dk1"/>
                </a:solidFill>
              </a:rPr>
              <a:t>19</a:t>
            </a:r>
            <a:r>
              <a:rPr lang="en-US" sz="1700"/>
              <a:t> centres. And, hence, necessary steps must be taken to build enough centres for these underrepresented cities.</a:t>
            </a:r>
            <a:endParaRPr sz="1700"/>
          </a:p>
          <a:p>
            <a:pPr marL="0" lvl="0" indent="0" algn="l" rtl="0">
              <a:lnSpc>
                <a:spcPct val="90000"/>
              </a:lnSpc>
              <a:spcBef>
                <a:spcPts val="1000"/>
              </a:spcBef>
              <a:spcAft>
                <a:spcPts val="0"/>
              </a:spcAft>
              <a:buClr>
                <a:schemeClr val="dk1"/>
              </a:buClr>
              <a:buSzPct val="216216"/>
              <a:buNone/>
            </a:pPr>
            <a:endParaRPr sz="1400"/>
          </a:p>
        </p:txBody>
      </p:sp>
      <p:sp>
        <p:nvSpPr>
          <p:cNvPr id="276" name="Google Shape;27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
        <p:nvSpPr>
          <p:cNvPr id="277" name="Google Shape;277;p32"/>
          <p:cNvSpPr/>
          <p:nvPr/>
        </p:nvSpPr>
        <p:spPr>
          <a:xfrm>
            <a:off x="0" y="675856"/>
            <a:ext cx="128100" cy="704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278" name="Google Shape;278;p32"/>
          <p:cNvPicPr preferRelativeResize="0"/>
          <p:nvPr/>
        </p:nvPicPr>
        <p:blipFill rotWithShape="1">
          <a:blip r:embed="rId3">
            <a:alphaModFix/>
          </a:blip>
          <a:srcRect/>
          <a:stretch/>
        </p:blipFill>
        <p:spPr>
          <a:xfrm>
            <a:off x="5289756" y="1281850"/>
            <a:ext cx="5385144" cy="2147150"/>
          </a:xfrm>
          <a:prstGeom prst="rect">
            <a:avLst/>
          </a:prstGeom>
          <a:noFill/>
          <a:ln>
            <a:noFill/>
          </a:ln>
        </p:spPr>
      </p:pic>
      <p:pic>
        <p:nvPicPr>
          <p:cNvPr id="279" name="Google Shape;279;p32"/>
          <p:cNvPicPr preferRelativeResize="0"/>
          <p:nvPr/>
        </p:nvPicPr>
        <p:blipFill rotWithShape="1">
          <a:blip r:embed="rId4">
            <a:alphaModFix/>
          </a:blip>
          <a:srcRect/>
          <a:stretch/>
        </p:blipFill>
        <p:spPr>
          <a:xfrm>
            <a:off x="585300" y="1281850"/>
            <a:ext cx="3731061" cy="18019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500"/>
                                        <p:tgtEl>
                                          <p:spTgt spid="2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4"/>
                                        </p:tgtEl>
                                        <p:attrNameLst>
                                          <p:attrName>style.visibility</p:attrName>
                                        </p:attrNameLst>
                                      </p:cBhvr>
                                      <p:to>
                                        <p:strVal val="visible"/>
                                      </p:to>
                                    </p:set>
                                    <p:animEffect transition="in" filter="fade">
                                      <p:cBhvr>
                                        <p:cTn id="11" dur="1000"/>
                                        <p:tgtEl>
                                          <p:spTgt spid="27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79"/>
                                        </p:tgtEl>
                                        <p:attrNameLst>
                                          <p:attrName>style.visibility</p:attrName>
                                        </p:attrNameLst>
                                      </p:cBhvr>
                                      <p:to>
                                        <p:strVal val="visible"/>
                                      </p:to>
                                    </p:set>
                                    <p:animEffect transition="in" filter="fade">
                                      <p:cBhvr>
                                        <p:cTn id="15" dur="500"/>
                                        <p:tgtEl>
                                          <p:spTgt spid="279"/>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78"/>
                                        </p:tgtEl>
                                        <p:attrNameLst>
                                          <p:attrName>style.visibility</p:attrName>
                                        </p:attrNameLst>
                                      </p:cBhvr>
                                      <p:to>
                                        <p:strVal val="visible"/>
                                      </p:to>
                                    </p:set>
                                    <p:animEffect transition="in" filter="fade">
                                      <p:cBhvr>
                                        <p:cTn id="19" dur="500"/>
                                        <p:tgtEl>
                                          <p:spTgt spid="278"/>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275">
                                            <p:txEl>
                                              <p:pRg st="0" end="0"/>
                                            </p:txEl>
                                          </p:spTgt>
                                        </p:tgtEl>
                                        <p:attrNameLst>
                                          <p:attrName>style.visibility</p:attrName>
                                        </p:attrNameLst>
                                      </p:cBhvr>
                                      <p:to>
                                        <p:strVal val="visible"/>
                                      </p:to>
                                    </p:set>
                                    <p:animEffect transition="in" filter="fade">
                                      <p:cBhvr>
                                        <p:cTn id="23" dur="500"/>
                                        <p:tgtEl>
                                          <p:spTgt spid="275">
                                            <p:txEl>
                                              <p:pRg st="0" end="0"/>
                                            </p:txEl>
                                          </p:spTgt>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275">
                                            <p:txEl>
                                              <p:pRg st="1" end="1"/>
                                            </p:txEl>
                                          </p:spTgt>
                                        </p:tgtEl>
                                        <p:attrNameLst>
                                          <p:attrName>style.visibility</p:attrName>
                                        </p:attrNameLst>
                                      </p:cBhvr>
                                      <p:to>
                                        <p:strVal val="visible"/>
                                      </p:to>
                                    </p:set>
                                    <p:animEffect transition="in" filter="fade">
                                      <p:cBhvr>
                                        <p:cTn id="27" dur="500"/>
                                        <p:tgtEl>
                                          <p:spTgt spid="275">
                                            <p:txEl>
                                              <p:pRg st="1" end="1"/>
                                            </p:txEl>
                                          </p:spTgt>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275">
                                            <p:txEl>
                                              <p:pRg st="2" end="2"/>
                                            </p:txEl>
                                          </p:spTgt>
                                        </p:tgtEl>
                                        <p:attrNameLst>
                                          <p:attrName>style.visibility</p:attrName>
                                        </p:attrNameLst>
                                      </p:cBhvr>
                                      <p:to>
                                        <p:strVal val="visible"/>
                                      </p:to>
                                    </p:set>
                                    <p:animEffect transition="in" filter="fade">
                                      <p:cBhvr>
                                        <p:cTn id="31" dur="500"/>
                                        <p:tgtEl>
                                          <p:spTgt spid="275">
                                            <p:txEl>
                                              <p:pRg st="2" end="2"/>
                                            </p:txEl>
                                          </p:spTgt>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275">
                                            <p:txEl>
                                              <p:pRg st="3" end="3"/>
                                            </p:txEl>
                                          </p:spTgt>
                                        </p:tgtEl>
                                        <p:attrNameLst>
                                          <p:attrName>style.visibility</p:attrName>
                                        </p:attrNameLst>
                                      </p:cBhvr>
                                      <p:to>
                                        <p:strVal val="visible"/>
                                      </p:to>
                                    </p:set>
                                    <p:animEffect transition="in" filter="fade">
                                      <p:cBhvr>
                                        <p:cTn id="35" dur="500"/>
                                        <p:tgtEl>
                                          <p:spTgt spid="275">
                                            <p:txEl>
                                              <p:pRg st="3" end="3"/>
                                            </p:txEl>
                                          </p:spTgt>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275">
                                            <p:txEl>
                                              <p:pRg st="4" end="4"/>
                                            </p:txEl>
                                          </p:spTgt>
                                        </p:tgtEl>
                                        <p:attrNameLst>
                                          <p:attrName>style.visibility</p:attrName>
                                        </p:attrNameLst>
                                      </p:cBhvr>
                                      <p:to>
                                        <p:strVal val="visible"/>
                                      </p:to>
                                    </p:set>
                                    <p:animEffect transition="in" filter="fade">
                                      <p:cBhvr>
                                        <p:cTn id="39" dur="500"/>
                                        <p:tgtEl>
                                          <p:spTgt spid="275">
                                            <p:txEl>
                                              <p:pRg st="4" end="4"/>
                                            </p:txEl>
                                          </p:spTgt>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275">
                                            <p:txEl>
                                              <p:pRg st="5" end="5"/>
                                            </p:txEl>
                                          </p:spTgt>
                                        </p:tgtEl>
                                        <p:attrNameLst>
                                          <p:attrName>style.visibility</p:attrName>
                                        </p:attrNameLst>
                                      </p:cBhvr>
                                      <p:to>
                                        <p:strVal val="visible"/>
                                      </p:to>
                                    </p:set>
                                    <p:animEffect transition="in" filter="fade">
                                      <p:cBhvr>
                                        <p:cTn id="43" dur="500"/>
                                        <p:tgtEl>
                                          <p:spTgt spid="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p:nvPr/>
        </p:nvSpPr>
        <p:spPr>
          <a:xfrm>
            <a:off x="339700" y="0"/>
            <a:ext cx="11263800" cy="16908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5" name="Google Shape;285;p33"/>
          <p:cNvSpPr txBox="1">
            <a:spLocks noGrp="1"/>
          </p:cNvSpPr>
          <p:nvPr>
            <p:ph type="title"/>
          </p:nvPr>
        </p:nvSpPr>
        <p:spPr>
          <a:xfrm>
            <a:off x="526475" y="548650"/>
            <a:ext cx="10168200" cy="1017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Appendix</a:t>
            </a:r>
            <a:endParaRPr/>
          </a:p>
        </p:txBody>
      </p:sp>
      <p:sp>
        <p:nvSpPr>
          <p:cNvPr id="286" name="Google Shape;28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pic>
        <p:nvPicPr>
          <p:cNvPr id="287" name="Google Shape;287;p33"/>
          <p:cNvPicPr preferRelativeResize="0"/>
          <p:nvPr/>
        </p:nvPicPr>
        <p:blipFill rotWithShape="1">
          <a:blip r:embed="rId3">
            <a:alphaModFix/>
          </a:blip>
          <a:srcRect/>
          <a:stretch/>
        </p:blipFill>
        <p:spPr>
          <a:xfrm>
            <a:off x="339700" y="1827025"/>
            <a:ext cx="4363501" cy="3485825"/>
          </a:xfrm>
          <a:prstGeom prst="rect">
            <a:avLst/>
          </a:prstGeom>
          <a:noFill/>
          <a:ln>
            <a:noFill/>
          </a:ln>
        </p:spPr>
      </p:pic>
      <p:pic>
        <p:nvPicPr>
          <p:cNvPr id="288" name="Google Shape;288;p33"/>
          <p:cNvPicPr preferRelativeResize="0"/>
          <p:nvPr/>
        </p:nvPicPr>
        <p:blipFill rotWithShape="1">
          <a:blip r:embed="rId4">
            <a:alphaModFix/>
          </a:blip>
          <a:srcRect/>
          <a:stretch/>
        </p:blipFill>
        <p:spPr>
          <a:xfrm>
            <a:off x="4939550" y="1690800"/>
            <a:ext cx="4336474" cy="3560625"/>
          </a:xfrm>
          <a:prstGeom prst="rect">
            <a:avLst/>
          </a:prstGeom>
          <a:noFill/>
          <a:ln>
            <a:noFill/>
          </a:ln>
        </p:spPr>
      </p:pic>
      <p:sp>
        <p:nvSpPr>
          <p:cNvPr id="289" name="Google Shape;289;p33"/>
          <p:cNvSpPr txBox="1"/>
          <p:nvPr/>
        </p:nvSpPr>
        <p:spPr>
          <a:xfrm>
            <a:off x="526476" y="6196500"/>
            <a:ext cx="38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Statistical Programming Language: Python</a:t>
            </a:r>
            <a:endParaRPr sz="1000" b="0" i="1"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Data Science Software: Jupyter Notebook</a:t>
            </a:r>
            <a:endParaRPr sz="1000" b="0" i="1" u="none" strike="noStrike" cap="none">
              <a:solidFill>
                <a:schemeClr val="dk1"/>
              </a:solidFill>
              <a:latin typeface="Avenir"/>
              <a:ea typeface="Avenir"/>
              <a:cs typeface="Avenir"/>
              <a:sym typeface="Avenir"/>
            </a:endParaRPr>
          </a:p>
        </p:txBody>
      </p:sp>
      <p:sp>
        <p:nvSpPr>
          <p:cNvPr id="290" name="Google Shape;290;p33"/>
          <p:cNvSpPr/>
          <p:nvPr/>
        </p:nvSpPr>
        <p:spPr>
          <a:xfrm>
            <a:off x="0" y="705100"/>
            <a:ext cx="128100" cy="704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0"/>
                                        </p:tgtEl>
                                        <p:attrNameLst>
                                          <p:attrName>style.visibility</p:attrName>
                                        </p:attrNameLst>
                                      </p:cBhvr>
                                      <p:to>
                                        <p:strVal val="visible"/>
                                      </p:to>
                                    </p:set>
                                    <p:animEffect transition="in" filter="fade">
                                      <p:cBhvr>
                                        <p:cTn id="11" dur="500"/>
                                        <p:tgtEl>
                                          <p:spTgt spid="29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5"/>
                                        </p:tgtEl>
                                        <p:attrNameLst>
                                          <p:attrName>style.visibility</p:attrName>
                                        </p:attrNameLst>
                                      </p:cBhvr>
                                      <p:to>
                                        <p:strVal val="visible"/>
                                      </p:to>
                                    </p:set>
                                    <p:animEffect transition="in" filter="fade">
                                      <p:cBhvr>
                                        <p:cTn id="15" dur="1000"/>
                                        <p:tgtEl>
                                          <p:spTgt spid="28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87"/>
                                        </p:tgtEl>
                                        <p:attrNameLst>
                                          <p:attrName>style.visibility</p:attrName>
                                        </p:attrNameLst>
                                      </p:cBhvr>
                                      <p:to>
                                        <p:strVal val="visible"/>
                                      </p:to>
                                    </p:set>
                                    <p:animEffect transition="in" filter="fade">
                                      <p:cBhvr>
                                        <p:cTn id="19" dur="500"/>
                                        <p:tgtEl>
                                          <p:spTgt spid="287"/>
                                        </p:tgtEl>
                                      </p:cBhvr>
                                    </p:animEffect>
                                  </p:childTnLst>
                                </p:cTn>
                              </p:par>
                              <p:par>
                                <p:cTn id="20" presetID="10" presetClass="entr" presetSubtype="0" fill="hold" nodeType="withEffect">
                                  <p:stCondLst>
                                    <p:cond delay="0"/>
                                  </p:stCondLst>
                                  <p:childTnLst>
                                    <p:set>
                                      <p:cBhvr>
                                        <p:cTn id="21" dur="1" fill="hold">
                                          <p:stCondLst>
                                            <p:cond delay="0"/>
                                          </p:stCondLst>
                                        </p:cTn>
                                        <p:tgtEl>
                                          <p:spTgt spid="288"/>
                                        </p:tgtEl>
                                        <p:attrNameLst>
                                          <p:attrName>style.visibility</p:attrName>
                                        </p:attrNameLst>
                                      </p:cBhvr>
                                      <p:to>
                                        <p:strVal val="visible"/>
                                      </p:to>
                                    </p:set>
                                    <p:animEffect transition="in" filter="fade">
                                      <p:cBhvr>
                                        <p:cTn id="22" dur="500"/>
                                        <p:tgtEl>
                                          <p:spTgt spid="288"/>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289"/>
                                        </p:tgtEl>
                                        <p:attrNameLst>
                                          <p:attrName>style.visibility</p:attrName>
                                        </p:attrNameLst>
                                      </p:cBhvr>
                                      <p:to>
                                        <p:strVal val="visible"/>
                                      </p:to>
                                    </p:set>
                                    <p:animEffect transition="in" filter="fade">
                                      <p:cBhvr>
                                        <p:cTn id="26"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p:nvPr/>
        </p:nvSpPr>
        <p:spPr>
          <a:xfrm>
            <a:off x="464100" y="365125"/>
            <a:ext cx="11263800" cy="16908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34"/>
          <p:cNvSpPr txBox="1">
            <a:spLocks noGrp="1"/>
          </p:cNvSpPr>
          <p:nvPr>
            <p:ph type="title"/>
          </p:nvPr>
        </p:nvSpPr>
        <p:spPr>
          <a:xfrm>
            <a:off x="595750" y="3650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Appendix</a:t>
            </a:r>
            <a:endParaRPr/>
          </a:p>
        </p:txBody>
      </p:sp>
      <p:sp>
        <p:nvSpPr>
          <p:cNvPr id="297" name="Google Shape;297;p34"/>
          <p:cNvSpPr txBox="1">
            <a:spLocks noGrp="1"/>
          </p:cNvSpPr>
          <p:nvPr>
            <p:ph type="body" idx="1"/>
          </p:nvPr>
        </p:nvSpPr>
        <p:spPr>
          <a:xfrm>
            <a:off x="595750" y="1804750"/>
            <a:ext cx="10688100" cy="3694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sz="2043" u="sng"/>
              <a:t>Statistical Test:</a:t>
            </a:r>
            <a:r>
              <a:rPr lang="en-US" sz="2043" b="1"/>
              <a:t> </a:t>
            </a:r>
            <a:endParaRPr sz="2043" b="1"/>
          </a:p>
          <a:p>
            <a:pPr marL="0" lvl="0" indent="0" algn="l" rtl="0">
              <a:lnSpc>
                <a:spcPct val="90000"/>
              </a:lnSpc>
              <a:spcBef>
                <a:spcPts val="1000"/>
              </a:spcBef>
              <a:spcAft>
                <a:spcPts val="0"/>
              </a:spcAft>
              <a:buClr>
                <a:schemeClr val="dk1"/>
              </a:buClr>
              <a:buSzPts val="2800"/>
              <a:buNone/>
            </a:pPr>
            <a:r>
              <a:rPr lang="en-US" sz="2043"/>
              <a:t>Context: Results from Descriptive Statistics show that:</a:t>
            </a:r>
            <a:endParaRPr sz="2043"/>
          </a:p>
          <a:p>
            <a:pPr marL="457200" lvl="0" indent="-277699" algn="l" rtl="0">
              <a:lnSpc>
                <a:spcPct val="90000"/>
              </a:lnSpc>
              <a:spcBef>
                <a:spcPts val="1000"/>
              </a:spcBef>
              <a:spcAft>
                <a:spcPts val="0"/>
              </a:spcAft>
              <a:buClr>
                <a:schemeClr val="dk1"/>
              </a:buClr>
              <a:buSzPts val="1043"/>
              <a:buChar char="•"/>
            </a:pPr>
            <a:r>
              <a:rPr lang="en-US" sz="2043"/>
              <a:t>The biggest proportion of clients who also are donors is from Day Camp (53.9%) </a:t>
            </a:r>
            <a:endParaRPr sz="2043"/>
          </a:p>
          <a:p>
            <a:pPr marL="457200" lvl="0" indent="-277699" algn="l" rtl="0">
              <a:lnSpc>
                <a:spcPct val="90000"/>
              </a:lnSpc>
              <a:spcBef>
                <a:spcPts val="0"/>
              </a:spcBef>
              <a:spcAft>
                <a:spcPts val="0"/>
              </a:spcAft>
              <a:buClr>
                <a:schemeClr val="dk1"/>
              </a:buClr>
              <a:buSzPts val="1043"/>
              <a:buChar char="•"/>
            </a:pPr>
            <a:r>
              <a:rPr lang="en-US" sz="2043"/>
              <a:t>The second biggest proportion is from Child Care (37.0%)</a:t>
            </a:r>
            <a:endParaRPr/>
          </a:p>
          <a:p>
            <a:pPr marL="457200" lvl="0" indent="-277699" algn="l" rtl="0">
              <a:lnSpc>
                <a:spcPct val="90000"/>
              </a:lnSpc>
              <a:spcBef>
                <a:spcPts val="0"/>
              </a:spcBef>
              <a:spcAft>
                <a:spcPts val="0"/>
              </a:spcAft>
              <a:buClr>
                <a:schemeClr val="dk1"/>
              </a:buClr>
              <a:buSzPts val="1043"/>
              <a:buChar char="•"/>
            </a:pPr>
            <a:r>
              <a:rPr lang="en-US" sz="2043"/>
              <a:t>The third biggest proportion is from Camp Kitchi (34.3%)</a:t>
            </a:r>
            <a:endParaRPr sz="2043"/>
          </a:p>
          <a:p>
            <a:pPr marL="0" lvl="0" indent="0" algn="l" rtl="0">
              <a:lnSpc>
                <a:spcPct val="90000"/>
              </a:lnSpc>
              <a:spcBef>
                <a:spcPts val="1000"/>
              </a:spcBef>
              <a:spcAft>
                <a:spcPts val="0"/>
              </a:spcAft>
              <a:buClr>
                <a:schemeClr val="dk1"/>
              </a:buClr>
              <a:buSzPts val="2800"/>
              <a:buNone/>
            </a:pPr>
            <a:r>
              <a:rPr lang="en-US" sz="2043" u="sng"/>
              <a:t>Insights:</a:t>
            </a:r>
            <a:endParaRPr sz="2043" u="sng"/>
          </a:p>
          <a:p>
            <a:pPr marL="457200" lvl="0" indent="-277699" algn="l" rtl="0">
              <a:lnSpc>
                <a:spcPct val="90000"/>
              </a:lnSpc>
              <a:spcBef>
                <a:spcPts val="1000"/>
              </a:spcBef>
              <a:spcAft>
                <a:spcPts val="0"/>
              </a:spcAft>
              <a:buClr>
                <a:schemeClr val="dk1"/>
              </a:buClr>
              <a:buSzPts val="1043"/>
              <a:buChar char="•"/>
            </a:pPr>
            <a:r>
              <a:rPr lang="en-US" sz="2043"/>
              <a:t>YMCA should spend resources in converting Day Camp customers into Donors since the channel has the biggest conversion rate.</a:t>
            </a:r>
            <a:endParaRPr sz="2043"/>
          </a:p>
          <a:p>
            <a:pPr marL="457200" lvl="0" indent="-277699" algn="l" rtl="0">
              <a:lnSpc>
                <a:spcPct val="90000"/>
              </a:lnSpc>
              <a:spcBef>
                <a:spcPts val="0"/>
              </a:spcBef>
              <a:spcAft>
                <a:spcPts val="0"/>
              </a:spcAft>
              <a:buClr>
                <a:schemeClr val="dk1"/>
              </a:buClr>
              <a:buSzPts val="1043"/>
              <a:buChar char="•"/>
            </a:pPr>
            <a:r>
              <a:rPr lang="en-US" sz="2043"/>
              <a:t>Interval Estimation: YMCA has roughly 50% - 58% chance to convert a Day Camp customer into a Donor.</a:t>
            </a:r>
            <a:endParaRPr sz="2043"/>
          </a:p>
          <a:p>
            <a:pPr marL="0" lvl="0" indent="0" algn="l" rtl="0">
              <a:lnSpc>
                <a:spcPct val="90000"/>
              </a:lnSpc>
              <a:spcBef>
                <a:spcPts val="1000"/>
              </a:spcBef>
              <a:spcAft>
                <a:spcPts val="0"/>
              </a:spcAft>
              <a:buClr>
                <a:schemeClr val="dk1"/>
              </a:buClr>
              <a:buSzPts val="2800"/>
              <a:buNone/>
            </a:pPr>
            <a:endParaRPr/>
          </a:p>
        </p:txBody>
      </p:sp>
      <p:sp>
        <p:nvSpPr>
          <p:cNvPr id="298" name="Google Shape;29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
        <p:nvSpPr>
          <p:cNvPr id="299" name="Google Shape;299;p34"/>
          <p:cNvSpPr/>
          <p:nvPr/>
        </p:nvSpPr>
        <p:spPr>
          <a:xfrm>
            <a:off x="0" y="675856"/>
            <a:ext cx="128100" cy="704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9"/>
                                        </p:tgtEl>
                                        <p:attrNameLst>
                                          <p:attrName>style.visibility</p:attrName>
                                        </p:attrNameLst>
                                      </p:cBhvr>
                                      <p:to>
                                        <p:strVal val="visible"/>
                                      </p:to>
                                    </p:set>
                                    <p:animEffect transition="in" filter="fade">
                                      <p:cBhvr>
                                        <p:cTn id="11" dur="750"/>
                                        <p:tgtEl>
                                          <p:spTgt spid="299"/>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296"/>
                                        </p:tgtEl>
                                        <p:attrNameLst>
                                          <p:attrName>style.visibility</p:attrName>
                                        </p:attrNameLst>
                                      </p:cBhvr>
                                      <p:to>
                                        <p:strVal val="visible"/>
                                      </p:to>
                                    </p:set>
                                    <p:animEffect transition="in" filter="fade">
                                      <p:cBhvr>
                                        <p:cTn id="15" dur="1000"/>
                                        <p:tgtEl>
                                          <p:spTgt spid="296"/>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297">
                                            <p:txEl>
                                              <p:pRg st="0" end="0"/>
                                            </p:txEl>
                                          </p:spTgt>
                                        </p:tgtEl>
                                        <p:attrNameLst>
                                          <p:attrName>style.visibility</p:attrName>
                                        </p:attrNameLst>
                                      </p:cBhvr>
                                      <p:to>
                                        <p:strVal val="visible"/>
                                      </p:to>
                                    </p:set>
                                    <p:animEffect transition="in" filter="fade">
                                      <p:cBhvr>
                                        <p:cTn id="19" dur="500"/>
                                        <p:tgtEl>
                                          <p:spTgt spid="297">
                                            <p:txEl>
                                              <p:pRg st="0" end="0"/>
                                            </p:txEl>
                                          </p:spTgt>
                                        </p:tgtEl>
                                      </p:cBhvr>
                                    </p:animEffect>
                                  </p:childTnLst>
                                </p:cTn>
                              </p:par>
                            </p:childTnLst>
                          </p:cTn>
                        </p:par>
                        <p:par>
                          <p:cTn id="20" fill="hold">
                            <p:stCondLst>
                              <p:cond delay="2750"/>
                            </p:stCondLst>
                            <p:childTnLst>
                              <p:par>
                                <p:cTn id="21" presetID="10" presetClass="entr" presetSubtype="0" fill="hold" nodeType="afterEffect">
                                  <p:stCondLst>
                                    <p:cond delay="0"/>
                                  </p:stCondLst>
                                  <p:childTnLst>
                                    <p:set>
                                      <p:cBhvr>
                                        <p:cTn id="22" dur="1" fill="hold">
                                          <p:stCondLst>
                                            <p:cond delay="0"/>
                                          </p:stCondLst>
                                        </p:cTn>
                                        <p:tgtEl>
                                          <p:spTgt spid="297">
                                            <p:txEl>
                                              <p:pRg st="1" end="1"/>
                                            </p:txEl>
                                          </p:spTgt>
                                        </p:tgtEl>
                                        <p:attrNameLst>
                                          <p:attrName>style.visibility</p:attrName>
                                        </p:attrNameLst>
                                      </p:cBhvr>
                                      <p:to>
                                        <p:strVal val="visible"/>
                                      </p:to>
                                    </p:set>
                                    <p:animEffect transition="in" filter="fade">
                                      <p:cBhvr>
                                        <p:cTn id="23" dur="500"/>
                                        <p:tgtEl>
                                          <p:spTgt spid="297">
                                            <p:txEl>
                                              <p:pRg st="1" end="1"/>
                                            </p:txEl>
                                          </p:spTgt>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297">
                                            <p:txEl>
                                              <p:pRg st="2" end="2"/>
                                            </p:txEl>
                                          </p:spTgt>
                                        </p:tgtEl>
                                        <p:attrNameLst>
                                          <p:attrName>style.visibility</p:attrName>
                                        </p:attrNameLst>
                                      </p:cBhvr>
                                      <p:to>
                                        <p:strVal val="visible"/>
                                      </p:to>
                                    </p:set>
                                    <p:animEffect transition="in" filter="fade">
                                      <p:cBhvr>
                                        <p:cTn id="27" dur="500"/>
                                        <p:tgtEl>
                                          <p:spTgt spid="297">
                                            <p:txEl>
                                              <p:pRg st="2" end="2"/>
                                            </p:txEl>
                                          </p:spTgt>
                                        </p:tgtEl>
                                      </p:cBhvr>
                                    </p:animEffect>
                                  </p:childTnLst>
                                </p:cTn>
                              </p:par>
                            </p:childTnLst>
                          </p:cTn>
                        </p:par>
                        <p:par>
                          <p:cTn id="28" fill="hold">
                            <p:stCondLst>
                              <p:cond delay="3750"/>
                            </p:stCondLst>
                            <p:childTnLst>
                              <p:par>
                                <p:cTn id="29" presetID="10" presetClass="entr" presetSubtype="0" fill="hold" nodeType="afterEffect">
                                  <p:stCondLst>
                                    <p:cond delay="0"/>
                                  </p:stCondLst>
                                  <p:childTnLst>
                                    <p:set>
                                      <p:cBhvr>
                                        <p:cTn id="30" dur="1" fill="hold">
                                          <p:stCondLst>
                                            <p:cond delay="0"/>
                                          </p:stCondLst>
                                        </p:cTn>
                                        <p:tgtEl>
                                          <p:spTgt spid="297">
                                            <p:txEl>
                                              <p:pRg st="3" end="3"/>
                                            </p:txEl>
                                          </p:spTgt>
                                        </p:tgtEl>
                                        <p:attrNameLst>
                                          <p:attrName>style.visibility</p:attrName>
                                        </p:attrNameLst>
                                      </p:cBhvr>
                                      <p:to>
                                        <p:strVal val="visible"/>
                                      </p:to>
                                    </p:set>
                                    <p:animEffect transition="in" filter="fade">
                                      <p:cBhvr>
                                        <p:cTn id="31" dur="500"/>
                                        <p:tgtEl>
                                          <p:spTgt spid="297">
                                            <p:txEl>
                                              <p:pRg st="3" end="3"/>
                                            </p:txEl>
                                          </p:spTgt>
                                        </p:tgtEl>
                                      </p:cBhvr>
                                    </p:animEffect>
                                  </p:childTnLst>
                                </p:cTn>
                              </p:par>
                            </p:childTnLst>
                          </p:cTn>
                        </p:par>
                        <p:par>
                          <p:cTn id="32" fill="hold">
                            <p:stCondLst>
                              <p:cond delay="4250"/>
                            </p:stCondLst>
                            <p:childTnLst>
                              <p:par>
                                <p:cTn id="33" presetID="10" presetClass="entr" presetSubtype="0" fill="hold" nodeType="afterEffect">
                                  <p:stCondLst>
                                    <p:cond delay="0"/>
                                  </p:stCondLst>
                                  <p:childTnLst>
                                    <p:set>
                                      <p:cBhvr>
                                        <p:cTn id="34" dur="1" fill="hold">
                                          <p:stCondLst>
                                            <p:cond delay="0"/>
                                          </p:stCondLst>
                                        </p:cTn>
                                        <p:tgtEl>
                                          <p:spTgt spid="297">
                                            <p:txEl>
                                              <p:pRg st="4" end="4"/>
                                            </p:txEl>
                                          </p:spTgt>
                                        </p:tgtEl>
                                        <p:attrNameLst>
                                          <p:attrName>style.visibility</p:attrName>
                                        </p:attrNameLst>
                                      </p:cBhvr>
                                      <p:to>
                                        <p:strVal val="visible"/>
                                      </p:to>
                                    </p:set>
                                    <p:animEffect transition="in" filter="fade">
                                      <p:cBhvr>
                                        <p:cTn id="35" dur="500"/>
                                        <p:tgtEl>
                                          <p:spTgt spid="297">
                                            <p:txEl>
                                              <p:pRg st="4" end="4"/>
                                            </p:txEl>
                                          </p:spTgt>
                                        </p:tgtEl>
                                      </p:cBhvr>
                                    </p:animEffect>
                                  </p:childTnLst>
                                </p:cTn>
                              </p:par>
                            </p:childTnLst>
                          </p:cTn>
                        </p:par>
                        <p:par>
                          <p:cTn id="36" fill="hold">
                            <p:stCondLst>
                              <p:cond delay="4750"/>
                            </p:stCondLst>
                            <p:childTnLst>
                              <p:par>
                                <p:cTn id="37" presetID="10" presetClass="entr" presetSubtype="0" fill="hold" nodeType="afterEffect">
                                  <p:stCondLst>
                                    <p:cond delay="0"/>
                                  </p:stCondLst>
                                  <p:childTnLst>
                                    <p:set>
                                      <p:cBhvr>
                                        <p:cTn id="38" dur="1" fill="hold">
                                          <p:stCondLst>
                                            <p:cond delay="0"/>
                                          </p:stCondLst>
                                        </p:cTn>
                                        <p:tgtEl>
                                          <p:spTgt spid="297">
                                            <p:txEl>
                                              <p:pRg st="5" end="5"/>
                                            </p:txEl>
                                          </p:spTgt>
                                        </p:tgtEl>
                                        <p:attrNameLst>
                                          <p:attrName>style.visibility</p:attrName>
                                        </p:attrNameLst>
                                      </p:cBhvr>
                                      <p:to>
                                        <p:strVal val="visible"/>
                                      </p:to>
                                    </p:set>
                                    <p:animEffect transition="in" filter="fade">
                                      <p:cBhvr>
                                        <p:cTn id="39" dur="500"/>
                                        <p:tgtEl>
                                          <p:spTgt spid="297">
                                            <p:txEl>
                                              <p:pRg st="5" end="5"/>
                                            </p:txEl>
                                          </p:spTgt>
                                        </p:tgtEl>
                                      </p:cBhvr>
                                    </p:animEffect>
                                  </p:childTnLst>
                                </p:cTn>
                              </p:par>
                            </p:childTnLst>
                          </p:cTn>
                        </p:par>
                        <p:par>
                          <p:cTn id="40" fill="hold">
                            <p:stCondLst>
                              <p:cond delay="5250"/>
                            </p:stCondLst>
                            <p:childTnLst>
                              <p:par>
                                <p:cTn id="41" presetID="10" presetClass="entr" presetSubtype="0" fill="hold" nodeType="afterEffect">
                                  <p:stCondLst>
                                    <p:cond delay="0"/>
                                  </p:stCondLst>
                                  <p:childTnLst>
                                    <p:set>
                                      <p:cBhvr>
                                        <p:cTn id="42" dur="1" fill="hold">
                                          <p:stCondLst>
                                            <p:cond delay="0"/>
                                          </p:stCondLst>
                                        </p:cTn>
                                        <p:tgtEl>
                                          <p:spTgt spid="297">
                                            <p:txEl>
                                              <p:pRg st="6" end="6"/>
                                            </p:txEl>
                                          </p:spTgt>
                                        </p:tgtEl>
                                        <p:attrNameLst>
                                          <p:attrName>style.visibility</p:attrName>
                                        </p:attrNameLst>
                                      </p:cBhvr>
                                      <p:to>
                                        <p:strVal val="visible"/>
                                      </p:to>
                                    </p:set>
                                    <p:animEffect transition="in" filter="fade">
                                      <p:cBhvr>
                                        <p:cTn id="43" dur="500"/>
                                        <p:tgtEl>
                                          <p:spTgt spid="297">
                                            <p:txEl>
                                              <p:pRg st="6" end="6"/>
                                            </p:txEl>
                                          </p:spTgt>
                                        </p:tgtEl>
                                      </p:cBhvr>
                                    </p:animEffect>
                                  </p:childTnLst>
                                </p:cTn>
                              </p:par>
                            </p:childTnLst>
                          </p:cTn>
                        </p:par>
                        <p:par>
                          <p:cTn id="44" fill="hold">
                            <p:stCondLst>
                              <p:cond delay="5750"/>
                            </p:stCondLst>
                            <p:childTnLst>
                              <p:par>
                                <p:cTn id="45" presetID="10" presetClass="entr" presetSubtype="0" fill="hold" nodeType="afterEffect">
                                  <p:stCondLst>
                                    <p:cond delay="0"/>
                                  </p:stCondLst>
                                  <p:childTnLst>
                                    <p:set>
                                      <p:cBhvr>
                                        <p:cTn id="46" dur="1" fill="hold">
                                          <p:stCondLst>
                                            <p:cond delay="0"/>
                                          </p:stCondLst>
                                        </p:cTn>
                                        <p:tgtEl>
                                          <p:spTgt spid="297">
                                            <p:txEl>
                                              <p:pRg st="7" end="7"/>
                                            </p:txEl>
                                          </p:spTgt>
                                        </p:tgtEl>
                                        <p:attrNameLst>
                                          <p:attrName>style.visibility</p:attrName>
                                        </p:attrNameLst>
                                      </p:cBhvr>
                                      <p:to>
                                        <p:strVal val="visible"/>
                                      </p:to>
                                    </p:set>
                                    <p:animEffect transition="in" filter="fade">
                                      <p:cBhvr>
                                        <p:cTn id="47" dur="500"/>
                                        <p:tgtEl>
                                          <p:spTgt spid="297">
                                            <p:txEl>
                                              <p:pRg st="7" end="7"/>
                                            </p:txEl>
                                          </p:spTgt>
                                        </p:tgtEl>
                                      </p:cBhvr>
                                    </p:animEffect>
                                  </p:childTnLst>
                                </p:cTn>
                              </p:par>
                            </p:childTnLst>
                          </p:cTn>
                        </p:par>
                        <p:par>
                          <p:cTn id="48" fill="hold">
                            <p:stCondLst>
                              <p:cond delay="6250"/>
                            </p:stCondLst>
                            <p:childTnLst>
                              <p:par>
                                <p:cTn id="49" presetID="10" presetClass="entr" presetSubtype="0" fill="hold" nodeType="afterEffect">
                                  <p:stCondLst>
                                    <p:cond delay="0"/>
                                  </p:stCondLst>
                                  <p:childTnLst>
                                    <p:set>
                                      <p:cBhvr>
                                        <p:cTn id="50" dur="1" fill="hold">
                                          <p:stCondLst>
                                            <p:cond delay="0"/>
                                          </p:stCondLst>
                                        </p:cTn>
                                        <p:tgtEl>
                                          <p:spTgt spid="297">
                                            <p:txEl>
                                              <p:pRg st="8" end="8"/>
                                            </p:txEl>
                                          </p:spTgt>
                                        </p:tgtEl>
                                        <p:attrNameLst>
                                          <p:attrName>style.visibility</p:attrName>
                                        </p:attrNameLst>
                                      </p:cBhvr>
                                      <p:to>
                                        <p:strVal val="visible"/>
                                      </p:to>
                                    </p:set>
                                    <p:animEffect transition="in" filter="fade">
                                      <p:cBhvr>
                                        <p:cTn id="51" dur="500"/>
                                        <p:tgtEl>
                                          <p:spTgt spid="2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0"/>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05" name="Google Shape;305;p10"/>
          <p:cNvSpPr/>
          <p:nvPr/>
        </p:nvSpPr>
        <p:spPr>
          <a:xfrm rot="10800000" flipH="1">
            <a:off x="578652" y="4501201"/>
            <a:ext cx="11034696" cy="18288"/>
          </a:xfrm>
          <a:prstGeom prst="rect">
            <a:avLst/>
          </a:prstGeom>
          <a:solidFill>
            <a:srgbClr val="BDC5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06" name="Google Shape;306;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07" name="Google Shape;307;p10"/>
          <p:cNvSpPr txBox="1">
            <a:spLocks noGrp="1"/>
          </p:cNvSpPr>
          <p:nvPr>
            <p:ph type="title"/>
          </p:nvPr>
        </p:nvSpPr>
        <p:spPr>
          <a:xfrm>
            <a:off x="477981"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venir"/>
              <a:buNone/>
            </a:pPr>
            <a:r>
              <a:rPr lang="en-US" sz="4800"/>
              <a:t>Thank you</a:t>
            </a:r>
            <a:endParaRPr/>
          </a:p>
        </p:txBody>
      </p:sp>
      <p:sp>
        <p:nvSpPr>
          <p:cNvPr id="308" name="Google Shape;30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18</a:t>
            </a:fld>
            <a:endParaRPr/>
          </a:p>
        </p:txBody>
      </p:sp>
      <p:sp>
        <p:nvSpPr>
          <p:cNvPr id="309" name="Google Shape;309;p10"/>
          <p:cNvSpPr/>
          <p:nvPr/>
        </p:nvSpPr>
        <p:spPr>
          <a:xfrm rot="5400000">
            <a:off x="759921"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10" name="Google Shape;310;p10"/>
          <p:cNvSpPr/>
          <p:nvPr/>
        </p:nvSpPr>
        <p:spPr>
          <a:xfrm>
            <a:off x="481029" y="4546920"/>
            <a:ext cx="4023360" cy="18288"/>
          </a:xfrm>
          <a:prstGeom prst="rect">
            <a:avLst/>
          </a:prstGeom>
          <a:solidFill>
            <a:srgbClr val="BDC5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311" name="Google Shape;311;p10"/>
          <p:cNvPicPr preferRelativeResize="0"/>
          <p:nvPr/>
        </p:nvPicPr>
        <p:blipFill rotWithShape="1">
          <a:blip r:embed="rId3">
            <a:alphaModFix/>
          </a:blip>
          <a:srcRect/>
          <a:stretch/>
        </p:blipFill>
        <p:spPr>
          <a:xfrm>
            <a:off x="5775300" y="730125"/>
            <a:ext cx="5390200" cy="4948626"/>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1000"/>
                                        <p:tgtEl>
                                          <p:spTgt spid="309"/>
                                        </p:tgtEl>
                                      </p:cBhvr>
                                    </p:animEffect>
                                  </p:childTnLst>
                                </p:cTn>
                              </p:par>
                              <p:par>
                                <p:cTn id="8" presetID="10" presetClass="entr" presetSubtype="0" fill="hold" nodeType="with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1000"/>
                                        <p:tgtEl>
                                          <p:spTgt spid="311"/>
                                        </p:tgtEl>
                                      </p:cBhvr>
                                    </p:animEffect>
                                  </p:childTnLst>
                                </p:cTn>
                              </p:par>
                              <p:par>
                                <p:cTn id="11" presetID="10" presetClass="entr" presetSubtype="0" fill="hold" nodeType="withEffect">
                                  <p:stCondLst>
                                    <p:cond delay="0"/>
                                  </p:stCondLst>
                                  <p:childTnLst>
                                    <p:set>
                                      <p:cBhvr>
                                        <p:cTn id="12" dur="1" fill="hold">
                                          <p:stCondLst>
                                            <p:cond delay="0"/>
                                          </p:stCondLst>
                                        </p:cTn>
                                        <p:tgtEl>
                                          <p:spTgt spid="310"/>
                                        </p:tgtEl>
                                        <p:attrNameLst>
                                          <p:attrName>style.visibility</p:attrName>
                                        </p:attrNameLst>
                                      </p:cBhvr>
                                      <p:to>
                                        <p:strVal val="visible"/>
                                      </p:to>
                                    </p:set>
                                    <p:animEffect transition="in" filter="fade">
                                      <p:cBhvr>
                                        <p:cTn id="13" dur="1000"/>
                                        <p:tgtEl>
                                          <p:spTgt spid="31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07"/>
                                        </p:tgtEl>
                                        <p:attrNameLst>
                                          <p:attrName>style.visibility</p:attrName>
                                        </p:attrNameLst>
                                      </p:cBhvr>
                                      <p:to>
                                        <p:strVal val="visible"/>
                                      </p:to>
                                    </p:set>
                                    <p:animEffect transition="in" filter="fade">
                                      <p:cBhvr>
                                        <p:cTn id="17"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96" name="Google Shape;96;p2"/>
          <p:cNvSpPr txBox="1">
            <a:spLocks noGrp="1"/>
          </p:cNvSpPr>
          <p:nvPr>
            <p:ph type="title"/>
          </p:nvPr>
        </p:nvSpPr>
        <p:spPr>
          <a:xfrm>
            <a:off x="841248" y="251312"/>
            <a:ext cx="3013194" cy="10102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1010"/>
              <a:buFont typeface="Avenir"/>
              <a:buNone/>
            </a:pPr>
            <a:r>
              <a:rPr lang="en-US"/>
              <a:t>Project Goals</a:t>
            </a:r>
            <a:endParaRPr/>
          </a:p>
        </p:txBody>
      </p:sp>
      <p:sp>
        <p:nvSpPr>
          <p:cNvPr id="97" name="Google Shape;9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2</a:t>
            </a:fld>
            <a:endParaRPr/>
          </a:p>
        </p:txBody>
      </p:sp>
      <p:sp>
        <p:nvSpPr>
          <p:cNvPr id="98" name="Google Shape;98;p2"/>
          <p:cNvSpPr/>
          <p:nvPr/>
        </p:nvSpPr>
        <p:spPr>
          <a:xfrm>
            <a:off x="0" y="417618"/>
            <a:ext cx="128016" cy="6314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a:off x="841248" y="1380864"/>
            <a:ext cx="10506456" cy="18288"/>
          </a:xfrm>
          <a:prstGeom prst="rect">
            <a:avLst/>
          </a:prstGeom>
          <a:solidFill>
            <a:srgbClr val="BDC5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100" name="Google Shape;100;p2" descr="Shape, arrow, circle&#10;&#10;Description automatically generated"/>
          <p:cNvPicPr preferRelativeResize="0"/>
          <p:nvPr/>
        </p:nvPicPr>
        <p:blipFill rotWithShape="1">
          <a:blip r:embed="rId3">
            <a:alphaModFix/>
          </a:blip>
          <a:srcRect/>
          <a:stretch/>
        </p:blipFill>
        <p:spPr>
          <a:xfrm>
            <a:off x="3726426" y="118637"/>
            <a:ext cx="1143590" cy="1143590"/>
          </a:xfrm>
          <a:prstGeom prst="rect">
            <a:avLst/>
          </a:prstGeom>
          <a:noFill/>
          <a:ln>
            <a:noFill/>
          </a:ln>
        </p:spPr>
      </p:pic>
      <p:sp>
        <p:nvSpPr>
          <p:cNvPr id="101" name="Google Shape;101;p2"/>
          <p:cNvSpPr/>
          <p:nvPr/>
        </p:nvSpPr>
        <p:spPr>
          <a:xfrm>
            <a:off x="777250" y="1559300"/>
            <a:ext cx="10506300" cy="3779713"/>
          </a:xfrm>
          <a:prstGeom prst="roundRect">
            <a:avLst>
              <a:gd name="adj" fmla="val 16667"/>
            </a:avLst>
          </a:prstGeom>
          <a:solidFill>
            <a:srgbClr val="C4E0B2">
              <a:alpha val="25882"/>
            </a:srgbClr>
          </a:solid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Generate a heat map of all YSM members, clients, and donors to see where overlaps and opportunities exists for the marketing group. </a:t>
            </a:r>
            <a:endParaRPr sz="1400" b="0" i="0" u="none" strike="noStrike" cap="none">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endParaRPr>
          </a:p>
          <a:p>
            <a:pPr marL="457200" marR="0" lvl="0" indent="-4572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Review revenue/donations from various market sectors and suggest cross-selling opportunities to boost philanthropic donations.</a:t>
            </a:r>
            <a:endParaRPr sz="1400" b="0" i="0" u="none" strike="noStrike" cap="none">
              <a:solidFill>
                <a:srgbClr val="000000"/>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Based on important findings, make recommendations about how to best execute action plans.</a:t>
            </a:r>
            <a:endParaRPr sz="1400" b="0" i="0" u="none" strike="noStrike" cap="none">
              <a:solidFill>
                <a:srgbClr val="000000"/>
              </a:solidFill>
              <a:latin typeface="Calibri"/>
              <a:ea typeface="Calibri"/>
              <a:cs typeface="Calibri"/>
              <a:sym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500"/>
                                        <p:tgtEl>
                                          <p:spTgt spid="99"/>
                                        </p:tgtEl>
                                      </p:cBhvr>
                                    </p:animEffect>
                                  </p:childTnLst>
                                </p:cTn>
                              </p:par>
                              <p:par>
                                <p:cTn id="16" presetID="10" presetClass="entr" presetSubtype="0"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1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p:nvPr/>
        </p:nvSpPr>
        <p:spPr>
          <a:xfrm>
            <a:off x="0" y="0"/>
            <a:ext cx="1219200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28" name="Google Shape;128;p3"/>
          <p:cNvSpPr/>
          <p:nvPr/>
        </p:nvSpPr>
        <p:spPr>
          <a:xfrm>
            <a:off x="-1" y="0"/>
            <a:ext cx="4818889" cy="6858000"/>
          </a:xfrm>
          <a:custGeom>
            <a:avLst/>
            <a:gdLst/>
            <a:ahLst/>
            <a:cxnLst/>
            <a:rect l="l" t="t" r="r" b="b"/>
            <a:pathLst>
              <a:path w="4818889" h="6858000" extrusionOk="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w="9525" cap="flat" cmpd="sng">
            <a:solidFill>
              <a:srgbClr val="E3E7F1"/>
            </a:solidFill>
            <a:prstDash val="solid"/>
            <a:miter lim="800000"/>
            <a:headEnd type="none" w="sm" len="sm"/>
            <a:tailEnd type="none" w="sm" len="sm"/>
          </a:ln>
          <a:effectLst>
            <a:outerShdw blurRad="50800" dist="38100" algn="l" rotWithShape="0">
              <a:srgbClr val="D8D8D8">
                <a:alpha val="2823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29" name="Google Shape;129;p3"/>
          <p:cNvSpPr/>
          <p:nvPr/>
        </p:nvSpPr>
        <p:spPr>
          <a:xfrm>
            <a:off x="1" y="0"/>
            <a:ext cx="4811477" cy="6858000"/>
          </a:xfrm>
          <a:custGeom>
            <a:avLst/>
            <a:gdLst/>
            <a:ahLst/>
            <a:cxnLst/>
            <a:rect l="l" t="t" r="r" b="b"/>
            <a:pathLst>
              <a:path w="4811477" h="6858000" extrusionOk="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0" name="Google Shape;130;p3"/>
          <p:cNvSpPr txBox="1">
            <a:spLocks noGrp="1"/>
          </p:cNvSpPr>
          <p:nvPr>
            <p:ph type="title"/>
          </p:nvPr>
        </p:nvSpPr>
        <p:spPr>
          <a:xfrm>
            <a:off x="604371" y="1533231"/>
            <a:ext cx="3602736" cy="2393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venir"/>
              <a:buNone/>
            </a:pPr>
            <a:r>
              <a:rPr lang="en-US"/>
              <a:t>About the datasets</a:t>
            </a:r>
            <a:endParaRPr/>
          </a:p>
        </p:txBody>
      </p:sp>
      <p:sp>
        <p:nvSpPr>
          <p:cNvPr id="131" name="Google Shape;131;p3"/>
          <p:cNvSpPr txBox="1">
            <a:spLocks noGrp="1"/>
          </p:cNvSpPr>
          <p:nvPr>
            <p:ph type="body" idx="1"/>
          </p:nvPr>
        </p:nvSpPr>
        <p:spPr>
          <a:xfrm>
            <a:off x="5434150" y="727587"/>
            <a:ext cx="5916600" cy="5628762"/>
          </a:xfrm>
          <a:prstGeom prst="rect">
            <a:avLst/>
          </a:prstGeom>
          <a:solidFill>
            <a:srgbClr val="D8E2F3">
              <a:alpha val="40000"/>
            </a:srgbClr>
          </a:solidFill>
          <a:ln>
            <a:noFill/>
          </a:ln>
        </p:spPr>
        <p:txBody>
          <a:bodyPr spcFirstLastPara="1" wrap="square" lIns="91425" tIns="45700" rIns="91425" bIns="45700" anchor="ctr" anchorCtr="0">
            <a:normAutofit/>
          </a:bodyPr>
          <a:lstStyle/>
          <a:p>
            <a:pPr marL="228600" lvl="0" indent="-180975" algn="l" rtl="0">
              <a:lnSpc>
                <a:spcPct val="110000"/>
              </a:lnSpc>
              <a:spcBef>
                <a:spcPts val="0"/>
              </a:spcBef>
              <a:spcAft>
                <a:spcPts val="0"/>
              </a:spcAft>
              <a:buClr>
                <a:schemeClr val="dk1"/>
              </a:buClr>
              <a:buSzPts val="2400"/>
              <a:buFont typeface="Noto Sans Symbols"/>
              <a:buChar char="❖"/>
            </a:pPr>
            <a:r>
              <a:rPr lang="en-US" sz="2400"/>
              <a:t> </a:t>
            </a:r>
            <a:r>
              <a:rPr lang="en-US" sz="3200" b="1">
                <a:solidFill>
                  <a:srgbClr val="1F3864"/>
                </a:solidFill>
              </a:rPr>
              <a:t>Information contained</a:t>
            </a:r>
            <a:endParaRPr sz="4000" b="1">
              <a:solidFill>
                <a:srgbClr val="1F3864"/>
              </a:solidFill>
            </a:endParaRPr>
          </a:p>
          <a:p>
            <a:pPr marL="679450" lvl="0" indent="-222250" algn="l" rtl="0">
              <a:lnSpc>
                <a:spcPct val="110000"/>
              </a:lnSpc>
              <a:spcBef>
                <a:spcPts val="0"/>
              </a:spcBef>
              <a:spcAft>
                <a:spcPts val="0"/>
              </a:spcAft>
              <a:buClr>
                <a:schemeClr val="dk1"/>
              </a:buClr>
              <a:buSzPts val="2200"/>
              <a:buAutoNum type="arabicPeriod"/>
            </a:pPr>
            <a:r>
              <a:rPr lang="en-US" sz="2200"/>
              <a:t>Postal Codes of clients &amp; donors</a:t>
            </a:r>
            <a:endParaRPr sz="2200"/>
          </a:p>
          <a:p>
            <a:pPr marL="1257300" lvl="2" indent="-304800" algn="l" rtl="0">
              <a:lnSpc>
                <a:spcPct val="110000"/>
              </a:lnSpc>
              <a:spcBef>
                <a:spcPts val="500"/>
              </a:spcBef>
              <a:spcAft>
                <a:spcPts val="0"/>
              </a:spcAft>
              <a:buClr>
                <a:schemeClr val="dk1"/>
              </a:buClr>
              <a:buSzPts val="1800"/>
              <a:buFont typeface="Avenir"/>
              <a:buChar char="•"/>
            </a:pPr>
            <a:r>
              <a:rPr lang="en-US" sz="1800"/>
              <a:t>Camp Kitchi</a:t>
            </a:r>
            <a:endParaRPr sz="2400"/>
          </a:p>
          <a:p>
            <a:pPr marL="1257300" lvl="2" indent="-304800" algn="l" rtl="0">
              <a:lnSpc>
                <a:spcPct val="110000"/>
              </a:lnSpc>
              <a:spcBef>
                <a:spcPts val="500"/>
              </a:spcBef>
              <a:spcAft>
                <a:spcPts val="0"/>
              </a:spcAft>
              <a:buClr>
                <a:schemeClr val="dk1"/>
              </a:buClr>
              <a:buSzPts val="1800"/>
              <a:buFont typeface="Avenir"/>
              <a:buChar char="•"/>
            </a:pPr>
            <a:r>
              <a:rPr lang="en-US" sz="1800"/>
              <a:t>Day Camp	</a:t>
            </a:r>
            <a:endParaRPr sz="2400"/>
          </a:p>
          <a:p>
            <a:pPr marL="1257300" lvl="2" indent="-304800" algn="l" rtl="0">
              <a:lnSpc>
                <a:spcPct val="110000"/>
              </a:lnSpc>
              <a:spcBef>
                <a:spcPts val="500"/>
              </a:spcBef>
              <a:spcAft>
                <a:spcPts val="0"/>
              </a:spcAft>
              <a:buClr>
                <a:schemeClr val="dk1"/>
              </a:buClr>
              <a:buSzPts val="1800"/>
              <a:buFont typeface="Avenir"/>
              <a:buChar char="•"/>
            </a:pPr>
            <a:r>
              <a:rPr lang="en-US" sz="1800"/>
              <a:t>Child Care</a:t>
            </a:r>
            <a:endParaRPr sz="2400"/>
          </a:p>
          <a:p>
            <a:pPr marL="1257300" lvl="2" indent="-304800" algn="l" rtl="0">
              <a:lnSpc>
                <a:spcPct val="110000"/>
              </a:lnSpc>
              <a:spcBef>
                <a:spcPts val="500"/>
              </a:spcBef>
              <a:spcAft>
                <a:spcPts val="0"/>
              </a:spcAft>
              <a:buClr>
                <a:schemeClr val="dk1"/>
              </a:buClr>
              <a:buSzPts val="1800"/>
              <a:buFont typeface="Avenir"/>
              <a:buChar char="•"/>
            </a:pPr>
            <a:r>
              <a:rPr lang="en-US" sz="1800"/>
              <a:t>HFA (Health, Fitness, and Aquatics)</a:t>
            </a:r>
            <a:endParaRPr sz="1800"/>
          </a:p>
          <a:p>
            <a:pPr marL="1257300" lvl="2" indent="-304800" algn="l" rtl="0">
              <a:lnSpc>
                <a:spcPct val="110000"/>
              </a:lnSpc>
              <a:spcBef>
                <a:spcPts val="500"/>
              </a:spcBef>
              <a:spcAft>
                <a:spcPts val="0"/>
              </a:spcAft>
              <a:buClr>
                <a:schemeClr val="dk1"/>
              </a:buClr>
              <a:buSzPts val="1800"/>
              <a:buFont typeface="Avenir"/>
              <a:buChar char="•"/>
            </a:pPr>
            <a:r>
              <a:rPr lang="en-US" sz="1800"/>
              <a:t>Philanthropy</a:t>
            </a:r>
            <a:endParaRPr sz="1800"/>
          </a:p>
          <a:p>
            <a:pPr marL="679450" lvl="0" indent="-222250" algn="l" rtl="0">
              <a:lnSpc>
                <a:spcPct val="90000"/>
              </a:lnSpc>
              <a:spcBef>
                <a:spcPts val="0"/>
              </a:spcBef>
              <a:spcAft>
                <a:spcPts val="0"/>
              </a:spcAft>
              <a:buClr>
                <a:schemeClr val="dk1"/>
              </a:buClr>
              <a:buSzPts val="2200"/>
              <a:buAutoNum type="arabicPeriod"/>
            </a:pPr>
            <a:r>
              <a:rPr lang="en-US" sz="2200"/>
              <a:t>Postal Codes of YMCA Child Care Facilities</a:t>
            </a:r>
            <a:endParaRPr sz="2200"/>
          </a:p>
          <a:p>
            <a:pPr marL="679450" lvl="0" indent="-222250" algn="l" rtl="0">
              <a:lnSpc>
                <a:spcPct val="90000"/>
              </a:lnSpc>
              <a:spcBef>
                <a:spcPts val="0"/>
              </a:spcBef>
              <a:spcAft>
                <a:spcPts val="0"/>
              </a:spcAft>
              <a:buClr>
                <a:schemeClr val="dk1"/>
              </a:buClr>
              <a:buSzPts val="2200"/>
              <a:buAutoNum type="arabicPeriod"/>
            </a:pPr>
            <a:r>
              <a:rPr lang="en-US" sz="2200"/>
              <a:t>Philanthropy Gift Information </a:t>
            </a:r>
            <a:endParaRPr sz="2200"/>
          </a:p>
          <a:p>
            <a:pPr marL="1257300" lvl="2" indent="-304800" algn="l" rtl="0">
              <a:lnSpc>
                <a:spcPct val="90000"/>
              </a:lnSpc>
              <a:spcBef>
                <a:spcPts val="500"/>
              </a:spcBef>
              <a:spcAft>
                <a:spcPts val="0"/>
              </a:spcAft>
              <a:buClr>
                <a:schemeClr val="dk1"/>
              </a:buClr>
              <a:buSzPts val="1800"/>
              <a:buFont typeface="Avenir"/>
              <a:buChar char="•"/>
            </a:pPr>
            <a:r>
              <a:rPr lang="en-US" sz="1800"/>
              <a:t>Amount</a:t>
            </a:r>
            <a:endParaRPr sz="1800"/>
          </a:p>
          <a:p>
            <a:pPr marL="1257300" lvl="2" indent="-304800" algn="l" rtl="0">
              <a:lnSpc>
                <a:spcPct val="90000"/>
              </a:lnSpc>
              <a:spcBef>
                <a:spcPts val="500"/>
              </a:spcBef>
              <a:spcAft>
                <a:spcPts val="0"/>
              </a:spcAft>
              <a:buClr>
                <a:schemeClr val="dk1"/>
              </a:buClr>
              <a:buSzPts val="1800"/>
              <a:buFont typeface="Avenir"/>
              <a:buChar char="•"/>
            </a:pPr>
            <a:r>
              <a:rPr lang="en-US" sz="1800"/>
              <a:t>Date</a:t>
            </a:r>
            <a:endParaRPr sz="1800"/>
          </a:p>
          <a:p>
            <a:pPr marL="1257300" lvl="2" indent="-304800" algn="l" rtl="0">
              <a:lnSpc>
                <a:spcPct val="90000"/>
              </a:lnSpc>
              <a:spcBef>
                <a:spcPts val="500"/>
              </a:spcBef>
              <a:spcAft>
                <a:spcPts val="0"/>
              </a:spcAft>
              <a:buClr>
                <a:schemeClr val="dk1"/>
              </a:buClr>
              <a:buSzPts val="1800"/>
              <a:buFont typeface="Avenir"/>
              <a:buChar char="•"/>
            </a:pPr>
            <a:r>
              <a:rPr lang="en-US" sz="1800"/>
              <a:t>YMCA Campaign</a:t>
            </a:r>
            <a:endParaRPr sz="1800"/>
          </a:p>
          <a:p>
            <a:pPr marL="1257300" lvl="2" indent="-304800" algn="l" rtl="0">
              <a:lnSpc>
                <a:spcPct val="90000"/>
              </a:lnSpc>
              <a:spcBef>
                <a:spcPts val="500"/>
              </a:spcBef>
              <a:spcAft>
                <a:spcPts val="0"/>
              </a:spcAft>
              <a:buClr>
                <a:schemeClr val="dk1"/>
              </a:buClr>
              <a:buSzPts val="1800"/>
              <a:buFont typeface="Avenir"/>
              <a:buChar char="•"/>
            </a:pPr>
            <a:r>
              <a:rPr lang="en-US" sz="1800"/>
              <a:t>Constituent Type (Individual &amp; Organization)</a:t>
            </a:r>
            <a:endParaRPr/>
          </a:p>
        </p:txBody>
      </p:sp>
      <p:sp>
        <p:nvSpPr>
          <p:cNvPr id="132" name="Google Shape;13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3</a:t>
            </a:fld>
            <a:endParaRPr/>
          </a:p>
        </p:txBody>
      </p:sp>
      <p:sp>
        <p:nvSpPr>
          <p:cNvPr id="133" name="Google Shape;133;p3"/>
          <p:cNvSpPr/>
          <p:nvPr/>
        </p:nvSpPr>
        <p:spPr>
          <a:xfrm>
            <a:off x="0" y="2403160"/>
            <a:ext cx="128016" cy="6539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134" name="Google Shape;134;p3" descr="A picture containing icon&#10;&#10;Description automatically generated"/>
          <p:cNvPicPr preferRelativeResize="0"/>
          <p:nvPr/>
        </p:nvPicPr>
        <p:blipFill rotWithShape="1">
          <a:blip r:embed="rId3">
            <a:alphaModFix/>
          </a:blip>
          <a:srcRect/>
          <a:stretch/>
        </p:blipFill>
        <p:spPr>
          <a:xfrm>
            <a:off x="537314" y="3755952"/>
            <a:ext cx="2726946" cy="1559680"/>
          </a:xfrm>
          <a:prstGeom prst="rect">
            <a:avLst/>
          </a:prstGeom>
          <a:noFill/>
          <a:ln>
            <a:noFill/>
          </a:ln>
          <a:effectLst>
            <a:outerShdw blurRad="292100" dist="139700" dir="2700000" algn="tl" rotWithShape="0">
              <a:srgbClr val="333333">
                <a:alpha val="63921"/>
              </a:srgbClr>
            </a:outerShdw>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fade">
                                      <p:cBhvr>
                                        <p:cTn id="11" dur="1000"/>
                                        <p:tgtEl>
                                          <p:spTgt spid="130"/>
                                        </p:tgtEl>
                                      </p:cBhvr>
                                    </p:animEffect>
                                  </p:childTnLst>
                                </p:cTn>
                              </p:par>
                              <p:par>
                                <p:cTn id="12" presetID="10" presetClass="entr" presetSubtype="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fade">
                                      <p:cBhvr>
                                        <p:cTn id="14" dur="500"/>
                                        <p:tgtEl>
                                          <p:spTgt spid="134"/>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131">
                                            <p:txEl>
                                              <p:pRg st="0" end="0"/>
                                            </p:txEl>
                                          </p:spTgt>
                                        </p:tgtEl>
                                        <p:attrNameLst>
                                          <p:attrName>style.visibility</p:attrName>
                                        </p:attrNameLst>
                                      </p:cBhvr>
                                      <p:to>
                                        <p:strVal val="visible"/>
                                      </p:to>
                                    </p:set>
                                    <p:animEffect transition="in" filter="fade">
                                      <p:cBhvr>
                                        <p:cTn id="18" dur="1000"/>
                                        <p:tgtEl>
                                          <p:spTgt spid="131">
                                            <p:txEl>
                                              <p:pRg st="0" end="0"/>
                                            </p:txEl>
                                          </p:spTgt>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31">
                                            <p:txEl>
                                              <p:pRg st="1" end="1"/>
                                            </p:txEl>
                                          </p:spTgt>
                                        </p:tgtEl>
                                        <p:attrNameLst>
                                          <p:attrName>style.visibility</p:attrName>
                                        </p:attrNameLst>
                                      </p:cBhvr>
                                      <p:to>
                                        <p:strVal val="visible"/>
                                      </p:to>
                                    </p:set>
                                    <p:animEffect transition="in" filter="fade">
                                      <p:cBhvr>
                                        <p:cTn id="22" dur="1000"/>
                                        <p:tgtEl>
                                          <p:spTgt spid="131">
                                            <p:txEl>
                                              <p:pRg st="1" end="1"/>
                                            </p:txEl>
                                          </p:spTgt>
                                        </p:tgtEl>
                                      </p:cBhvr>
                                    </p:animEffect>
                                  </p:childTnLst>
                                </p:cTn>
                              </p:par>
                            </p:childTnLst>
                          </p:cTn>
                        </p:par>
                        <p:par>
                          <p:cTn id="23" fill="hold">
                            <p:stCondLst>
                              <p:cond delay="4000"/>
                            </p:stCondLst>
                            <p:childTnLst>
                              <p:par>
                                <p:cTn id="24" presetID="10" presetClass="entr" presetSubtype="0" fill="hold" nodeType="afterEffect">
                                  <p:stCondLst>
                                    <p:cond delay="0"/>
                                  </p:stCondLst>
                                  <p:childTnLst>
                                    <p:set>
                                      <p:cBhvr>
                                        <p:cTn id="25" dur="1" fill="hold">
                                          <p:stCondLst>
                                            <p:cond delay="0"/>
                                          </p:stCondLst>
                                        </p:cTn>
                                        <p:tgtEl>
                                          <p:spTgt spid="131">
                                            <p:txEl>
                                              <p:pRg st="2" end="2"/>
                                            </p:txEl>
                                          </p:spTgt>
                                        </p:tgtEl>
                                        <p:attrNameLst>
                                          <p:attrName>style.visibility</p:attrName>
                                        </p:attrNameLst>
                                      </p:cBhvr>
                                      <p:to>
                                        <p:strVal val="visible"/>
                                      </p:to>
                                    </p:set>
                                    <p:animEffect transition="in" filter="fade">
                                      <p:cBhvr>
                                        <p:cTn id="26" dur="1000"/>
                                        <p:tgtEl>
                                          <p:spTgt spid="131">
                                            <p:txEl>
                                              <p:pRg st="2" end="2"/>
                                            </p:txEl>
                                          </p:spTgt>
                                        </p:tgtEl>
                                      </p:cBhvr>
                                    </p:animEffect>
                                  </p:childTnLst>
                                </p:cTn>
                              </p:par>
                            </p:childTnLst>
                          </p:cTn>
                        </p:par>
                        <p:par>
                          <p:cTn id="27" fill="hold">
                            <p:stCondLst>
                              <p:cond delay="5000"/>
                            </p:stCondLst>
                            <p:childTnLst>
                              <p:par>
                                <p:cTn id="28" presetID="10" presetClass="entr" presetSubtype="0" fill="hold" nodeType="afterEffect">
                                  <p:stCondLst>
                                    <p:cond delay="0"/>
                                  </p:stCondLst>
                                  <p:childTnLst>
                                    <p:set>
                                      <p:cBhvr>
                                        <p:cTn id="29" dur="1" fill="hold">
                                          <p:stCondLst>
                                            <p:cond delay="0"/>
                                          </p:stCondLst>
                                        </p:cTn>
                                        <p:tgtEl>
                                          <p:spTgt spid="131">
                                            <p:txEl>
                                              <p:pRg st="3" end="3"/>
                                            </p:txEl>
                                          </p:spTgt>
                                        </p:tgtEl>
                                        <p:attrNameLst>
                                          <p:attrName>style.visibility</p:attrName>
                                        </p:attrNameLst>
                                      </p:cBhvr>
                                      <p:to>
                                        <p:strVal val="visible"/>
                                      </p:to>
                                    </p:set>
                                    <p:animEffect transition="in" filter="fade">
                                      <p:cBhvr>
                                        <p:cTn id="30" dur="1000"/>
                                        <p:tgtEl>
                                          <p:spTgt spid="131">
                                            <p:txEl>
                                              <p:pRg st="3" end="3"/>
                                            </p:txEl>
                                          </p:spTgt>
                                        </p:tgtEl>
                                      </p:cBhvr>
                                    </p:animEffect>
                                  </p:childTnLst>
                                </p:cTn>
                              </p:par>
                            </p:childTnLst>
                          </p:cTn>
                        </p:par>
                        <p:par>
                          <p:cTn id="31" fill="hold">
                            <p:stCondLst>
                              <p:cond delay="6000"/>
                            </p:stCondLst>
                            <p:childTnLst>
                              <p:par>
                                <p:cTn id="32" presetID="10" presetClass="entr" presetSubtype="0" fill="hold" nodeType="afterEffect">
                                  <p:stCondLst>
                                    <p:cond delay="0"/>
                                  </p:stCondLst>
                                  <p:childTnLst>
                                    <p:set>
                                      <p:cBhvr>
                                        <p:cTn id="33" dur="1" fill="hold">
                                          <p:stCondLst>
                                            <p:cond delay="0"/>
                                          </p:stCondLst>
                                        </p:cTn>
                                        <p:tgtEl>
                                          <p:spTgt spid="131">
                                            <p:txEl>
                                              <p:pRg st="4" end="4"/>
                                            </p:txEl>
                                          </p:spTgt>
                                        </p:tgtEl>
                                        <p:attrNameLst>
                                          <p:attrName>style.visibility</p:attrName>
                                        </p:attrNameLst>
                                      </p:cBhvr>
                                      <p:to>
                                        <p:strVal val="visible"/>
                                      </p:to>
                                    </p:set>
                                    <p:animEffect transition="in" filter="fade">
                                      <p:cBhvr>
                                        <p:cTn id="34" dur="1000"/>
                                        <p:tgtEl>
                                          <p:spTgt spid="131">
                                            <p:txEl>
                                              <p:pRg st="4" end="4"/>
                                            </p:txEl>
                                          </p:spTgt>
                                        </p:tgtEl>
                                      </p:cBhvr>
                                    </p:animEffect>
                                  </p:childTnLst>
                                </p:cTn>
                              </p:par>
                            </p:childTnLst>
                          </p:cTn>
                        </p:par>
                        <p:par>
                          <p:cTn id="35" fill="hold">
                            <p:stCondLst>
                              <p:cond delay="7000"/>
                            </p:stCondLst>
                            <p:childTnLst>
                              <p:par>
                                <p:cTn id="36" presetID="10" presetClass="entr" presetSubtype="0" fill="hold" nodeType="afterEffect">
                                  <p:stCondLst>
                                    <p:cond delay="0"/>
                                  </p:stCondLst>
                                  <p:childTnLst>
                                    <p:set>
                                      <p:cBhvr>
                                        <p:cTn id="37" dur="1" fill="hold">
                                          <p:stCondLst>
                                            <p:cond delay="0"/>
                                          </p:stCondLst>
                                        </p:cTn>
                                        <p:tgtEl>
                                          <p:spTgt spid="131">
                                            <p:txEl>
                                              <p:pRg st="5" end="5"/>
                                            </p:txEl>
                                          </p:spTgt>
                                        </p:tgtEl>
                                        <p:attrNameLst>
                                          <p:attrName>style.visibility</p:attrName>
                                        </p:attrNameLst>
                                      </p:cBhvr>
                                      <p:to>
                                        <p:strVal val="visible"/>
                                      </p:to>
                                    </p:set>
                                    <p:animEffect transition="in" filter="fade">
                                      <p:cBhvr>
                                        <p:cTn id="38" dur="1000"/>
                                        <p:tgtEl>
                                          <p:spTgt spid="131">
                                            <p:txEl>
                                              <p:pRg st="5" end="5"/>
                                            </p:txEl>
                                          </p:spTgt>
                                        </p:tgtEl>
                                      </p:cBhvr>
                                    </p:animEffect>
                                  </p:childTnLst>
                                </p:cTn>
                              </p:par>
                            </p:childTnLst>
                          </p:cTn>
                        </p:par>
                        <p:par>
                          <p:cTn id="39" fill="hold">
                            <p:stCondLst>
                              <p:cond delay="8000"/>
                            </p:stCondLst>
                            <p:childTnLst>
                              <p:par>
                                <p:cTn id="40" presetID="10" presetClass="entr" presetSubtype="0" fill="hold" nodeType="afterEffect">
                                  <p:stCondLst>
                                    <p:cond delay="0"/>
                                  </p:stCondLst>
                                  <p:childTnLst>
                                    <p:set>
                                      <p:cBhvr>
                                        <p:cTn id="41" dur="1" fill="hold">
                                          <p:stCondLst>
                                            <p:cond delay="0"/>
                                          </p:stCondLst>
                                        </p:cTn>
                                        <p:tgtEl>
                                          <p:spTgt spid="131">
                                            <p:txEl>
                                              <p:pRg st="6" end="6"/>
                                            </p:txEl>
                                          </p:spTgt>
                                        </p:tgtEl>
                                        <p:attrNameLst>
                                          <p:attrName>style.visibility</p:attrName>
                                        </p:attrNameLst>
                                      </p:cBhvr>
                                      <p:to>
                                        <p:strVal val="visible"/>
                                      </p:to>
                                    </p:set>
                                    <p:animEffect transition="in" filter="fade">
                                      <p:cBhvr>
                                        <p:cTn id="42" dur="1000"/>
                                        <p:tgtEl>
                                          <p:spTgt spid="131">
                                            <p:txEl>
                                              <p:pRg st="6" end="6"/>
                                            </p:txEl>
                                          </p:spTgt>
                                        </p:tgtEl>
                                      </p:cBhvr>
                                    </p:animEffect>
                                  </p:childTnLst>
                                </p:cTn>
                              </p:par>
                            </p:childTnLst>
                          </p:cTn>
                        </p:par>
                        <p:par>
                          <p:cTn id="43" fill="hold">
                            <p:stCondLst>
                              <p:cond delay="9000"/>
                            </p:stCondLst>
                            <p:childTnLst>
                              <p:par>
                                <p:cTn id="44" presetID="10" presetClass="entr" presetSubtype="0" fill="hold" nodeType="afterEffect">
                                  <p:stCondLst>
                                    <p:cond delay="0"/>
                                  </p:stCondLst>
                                  <p:childTnLst>
                                    <p:set>
                                      <p:cBhvr>
                                        <p:cTn id="45" dur="1" fill="hold">
                                          <p:stCondLst>
                                            <p:cond delay="0"/>
                                          </p:stCondLst>
                                        </p:cTn>
                                        <p:tgtEl>
                                          <p:spTgt spid="131">
                                            <p:txEl>
                                              <p:pRg st="7" end="7"/>
                                            </p:txEl>
                                          </p:spTgt>
                                        </p:tgtEl>
                                        <p:attrNameLst>
                                          <p:attrName>style.visibility</p:attrName>
                                        </p:attrNameLst>
                                      </p:cBhvr>
                                      <p:to>
                                        <p:strVal val="visible"/>
                                      </p:to>
                                    </p:set>
                                    <p:animEffect transition="in" filter="fade">
                                      <p:cBhvr>
                                        <p:cTn id="46" dur="1000"/>
                                        <p:tgtEl>
                                          <p:spTgt spid="131">
                                            <p:txEl>
                                              <p:pRg st="7" end="7"/>
                                            </p:txEl>
                                          </p:spTgt>
                                        </p:tgtEl>
                                      </p:cBhvr>
                                    </p:animEffect>
                                  </p:childTnLst>
                                </p:cTn>
                              </p:par>
                            </p:childTnLst>
                          </p:cTn>
                        </p:par>
                        <p:par>
                          <p:cTn id="47" fill="hold">
                            <p:stCondLst>
                              <p:cond delay="10000"/>
                            </p:stCondLst>
                            <p:childTnLst>
                              <p:par>
                                <p:cTn id="48" presetID="10" presetClass="entr" presetSubtype="0" fill="hold" nodeType="afterEffect">
                                  <p:stCondLst>
                                    <p:cond delay="0"/>
                                  </p:stCondLst>
                                  <p:childTnLst>
                                    <p:set>
                                      <p:cBhvr>
                                        <p:cTn id="49" dur="1" fill="hold">
                                          <p:stCondLst>
                                            <p:cond delay="0"/>
                                          </p:stCondLst>
                                        </p:cTn>
                                        <p:tgtEl>
                                          <p:spTgt spid="131">
                                            <p:txEl>
                                              <p:pRg st="8" end="8"/>
                                            </p:txEl>
                                          </p:spTgt>
                                        </p:tgtEl>
                                        <p:attrNameLst>
                                          <p:attrName>style.visibility</p:attrName>
                                        </p:attrNameLst>
                                      </p:cBhvr>
                                      <p:to>
                                        <p:strVal val="visible"/>
                                      </p:to>
                                    </p:set>
                                    <p:animEffect transition="in" filter="fade">
                                      <p:cBhvr>
                                        <p:cTn id="50" dur="1000"/>
                                        <p:tgtEl>
                                          <p:spTgt spid="131">
                                            <p:txEl>
                                              <p:pRg st="8" end="8"/>
                                            </p:txEl>
                                          </p:spTgt>
                                        </p:tgtEl>
                                      </p:cBhvr>
                                    </p:animEffect>
                                  </p:childTnLst>
                                </p:cTn>
                              </p:par>
                            </p:childTnLst>
                          </p:cTn>
                        </p:par>
                        <p:par>
                          <p:cTn id="51" fill="hold">
                            <p:stCondLst>
                              <p:cond delay="11000"/>
                            </p:stCondLst>
                            <p:childTnLst>
                              <p:par>
                                <p:cTn id="52" presetID="10" presetClass="entr" presetSubtype="0" fill="hold" nodeType="afterEffect">
                                  <p:stCondLst>
                                    <p:cond delay="0"/>
                                  </p:stCondLst>
                                  <p:childTnLst>
                                    <p:set>
                                      <p:cBhvr>
                                        <p:cTn id="53" dur="1" fill="hold">
                                          <p:stCondLst>
                                            <p:cond delay="0"/>
                                          </p:stCondLst>
                                        </p:cTn>
                                        <p:tgtEl>
                                          <p:spTgt spid="131">
                                            <p:txEl>
                                              <p:pRg st="9" end="9"/>
                                            </p:txEl>
                                          </p:spTgt>
                                        </p:tgtEl>
                                        <p:attrNameLst>
                                          <p:attrName>style.visibility</p:attrName>
                                        </p:attrNameLst>
                                      </p:cBhvr>
                                      <p:to>
                                        <p:strVal val="visible"/>
                                      </p:to>
                                    </p:set>
                                    <p:animEffect transition="in" filter="fade">
                                      <p:cBhvr>
                                        <p:cTn id="54" dur="1000"/>
                                        <p:tgtEl>
                                          <p:spTgt spid="131">
                                            <p:txEl>
                                              <p:pRg st="9" end="9"/>
                                            </p:txEl>
                                          </p:spTgt>
                                        </p:tgtEl>
                                      </p:cBhvr>
                                    </p:animEffect>
                                  </p:childTnLst>
                                </p:cTn>
                              </p:par>
                            </p:childTnLst>
                          </p:cTn>
                        </p:par>
                        <p:par>
                          <p:cTn id="55" fill="hold">
                            <p:stCondLst>
                              <p:cond delay="12000"/>
                            </p:stCondLst>
                            <p:childTnLst>
                              <p:par>
                                <p:cTn id="56" presetID="10" presetClass="entr" presetSubtype="0" fill="hold" nodeType="afterEffect">
                                  <p:stCondLst>
                                    <p:cond delay="0"/>
                                  </p:stCondLst>
                                  <p:childTnLst>
                                    <p:set>
                                      <p:cBhvr>
                                        <p:cTn id="57" dur="1" fill="hold">
                                          <p:stCondLst>
                                            <p:cond delay="0"/>
                                          </p:stCondLst>
                                        </p:cTn>
                                        <p:tgtEl>
                                          <p:spTgt spid="131">
                                            <p:txEl>
                                              <p:pRg st="10" end="10"/>
                                            </p:txEl>
                                          </p:spTgt>
                                        </p:tgtEl>
                                        <p:attrNameLst>
                                          <p:attrName>style.visibility</p:attrName>
                                        </p:attrNameLst>
                                      </p:cBhvr>
                                      <p:to>
                                        <p:strVal val="visible"/>
                                      </p:to>
                                    </p:set>
                                    <p:animEffect transition="in" filter="fade">
                                      <p:cBhvr>
                                        <p:cTn id="58" dur="1000"/>
                                        <p:tgtEl>
                                          <p:spTgt spid="131">
                                            <p:txEl>
                                              <p:pRg st="10" end="10"/>
                                            </p:txEl>
                                          </p:spTgt>
                                        </p:tgtEl>
                                      </p:cBhvr>
                                    </p:animEffect>
                                  </p:childTnLst>
                                </p:cTn>
                              </p:par>
                            </p:childTnLst>
                          </p:cTn>
                        </p:par>
                        <p:par>
                          <p:cTn id="59" fill="hold">
                            <p:stCondLst>
                              <p:cond delay="13000"/>
                            </p:stCondLst>
                            <p:childTnLst>
                              <p:par>
                                <p:cTn id="60" presetID="10" presetClass="entr" presetSubtype="0" fill="hold" nodeType="afterEffect">
                                  <p:stCondLst>
                                    <p:cond delay="0"/>
                                  </p:stCondLst>
                                  <p:childTnLst>
                                    <p:set>
                                      <p:cBhvr>
                                        <p:cTn id="61" dur="1" fill="hold">
                                          <p:stCondLst>
                                            <p:cond delay="0"/>
                                          </p:stCondLst>
                                        </p:cTn>
                                        <p:tgtEl>
                                          <p:spTgt spid="131">
                                            <p:txEl>
                                              <p:pRg st="11" end="11"/>
                                            </p:txEl>
                                          </p:spTgt>
                                        </p:tgtEl>
                                        <p:attrNameLst>
                                          <p:attrName>style.visibility</p:attrName>
                                        </p:attrNameLst>
                                      </p:cBhvr>
                                      <p:to>
                                        <p:strVal val="visible"/>
                                      </p:to>
                                    </p:set>
                                    <p:animEffect transition="in" filter="fade">
                                      <p:cBhvr>
                                        <p:cTn id="62" dur="1000"/>
                                        <p:tgtEl>
                                          <p:spTgt spid="131">
                                            <p:txEl>
                                              <p:pRg st="11" end="11"/>
                                            </p:txEl>
                                          </p:spTgt>
                                        </p:tgtEl>
                                      </p:cBhvr>
                                    </p:animEffect>
                                  </p:childTnLst>
                                </p:cTn>
                              </p:par>
                            </p:childTnLst>
                          </p:cTn>
                        </p:par>
                        <p:par>
                          <p:cTn id="63" fill="hold">
                            <p:stCondLst>
                              <p:cond delay="14000"/>
                            </p:stCondLst>
                            <p:childTnLst>
                              <p:par>
                                <p:cTn id="64" presetID="10" presetClass="entr" presetSubtype="0" fill="hold" nodeType="afterEffect">
                                  <p:stCondLst>
                                    <p:cond delay="0"/>
                                  </p:stCondLst>
                                  <p:childTnLst>
                                    <p:set>
                                      <p:cBhvr>
                                        <p:cTn id="65" dur="1" fill="hold">
                                          <p:stCondLst>
                                            <p:cond delay="0"/>
                                          </p:stCondLst>
                                        </p:cTn>
                                        <p:tgtEl>
                                          <p:spTgt spid="131">
                                            <p:txEl>
                                              <p:pRg st="12" end="12"/>
                                            </p:txEl>
                                          </p:spTgt>
                                        </p:tgtEl>
                                        <p:attrNameLst>
                                          <p:attrName>style.visibility</p:attrName>
                                        </p:attrNameLst>
                                      </p:cBhvr>
                                      <p:to>
                                        <p:strVal val="visible"/>
                                      </p:to>
                                    </p:set>
                                    <p:animEffect transition="in" filter="fade">
                                      <p:cBhvr>
                                        <p:cTn id="66" dur="1000"/>
                                        <p:tgtEl>
                                          <p:spTgt spid="1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p:nvPr/>
        </p:nvSpPr>
        <p:spPr>
          <a:xfrm>
            <a:off x="0" y="0"/>
            <a:ext cx="1219200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40" name="Google Shape;140;p23"/>
          <p:cNvSpPr/>
          <p:nvPr/>
        </p:nvSpPr>
        <p:spPr>
          <a:xfrm>
            <a:off x="-1" y="0"/>
            <a:ext cx="4818889" cy="6858000"/>
          </a:xfrm>
          <a:custGeom>
            <a:avLst/>
            <a:gdLst/>
            <a:ahLst/>
            <a:cxnLst/>
            <a:rect l="l" t="t" r="r" b="b"/>
            <a:pathLst>
              <a:path w="4818889" h="6858000" extrusionOk="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w="9525" cap="flat" cmpd="sng">
            <a:solidFill>
              <a:srgbClr val="E3E7F1"/>
            </a:solidFill>
            <a:prstDash val="solid"/>
            <a:miter lim="800000"/>
            <a:headEnd type="none" w="sm" len="sm"/>
            <a:tailEnd type="none" w="sm" len="sm"/>
          </a:ln>
          <a:effectLst>
            <a:outerShdw blurRad="50800" dist="38100" algn="l" rotWithShape="0">
              <a:srgbClr val="D8D8D8">
                <a:alpha val="2823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41" name="Google Shape;141;p23"/>
          <p:cNvSpPr/>
          <p:nvPr/>
        </p:nvSpPr>
        <p:spPr>
          <a:xfrm>
            <a:off x="1" y="0"/>
            <a:ext cx="4811477" cy="6858000"/>
          </a:xfrm>
          <a:custGeom>
            <a:avLst/>
            <a:gdLst/>
            <a:ahLst/>
            <a:cxnLst/>
            <a:rect l="l" t="t" r="r" b="b"/>
            <a:pathLst>
              <a:path w="4811477" h="6858000" extrusionOk="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42" name="Google Shape;142;p23"/>
          <p:cNvSpPr txBox="1">
            <a:spLocks noGrp="1"/>
          </p:cNvSpPr>
          <p:nvPr>
            <p:ph type="title"/>
          </p:nvPr>
        </p:nvSpPr>
        <p:spPr>
          <a:xfrm>
            <a:off x="604370" y="2290916"/>
            <a:ext cx="3063061" cy="10264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venir"/>
              <a:buNone/>
            </a:pPr>
            <a:r>
              <a:rPr lang="en-US"/>
              <a:t>Metadata</a:t>
            </a:r>
            <a:endParaRPr/>
          </a:p>
        </p:txBody>
      </p:sp>
      <p:sp>
        <p:nvSpPr>
          <p:cNvPr id="143" name="Google Shape;143;p23"/>
          <p:cNvSpPr txBox="1">
            <a:spLocks noGrp="1"/>
          </p:cNvSpPr>
          <p:nvPr>
            <p:ph type="body" idx="1"/>
          </p:nvPr>
        </p:nvSpPr>
        <p:spPr>
          <a:xfrm>
            <a:off x="5830480" y="446691"/>
            <a:ext cx="5349928" cy="1074685"/>
          </a:xfrm>
          <a:prstGeom prst="rect">
            <a:avLst/>
          </a:prstGeom>
          <a:solidFill>
            <a:srgbClr val="CDF6E5">
              <a:alpha val="40000"/>
            </a:srgbClr>
          </a:solidFill>
          <a:ln>
            <a:noFill/>
          </a:ln>
        </p:spPr>
        <p:txBody>
          <a:bodyPr spcFirstLastPara="1" wrap="square" lIns="91425" tIns="45700" rIns="91425" bIns="45700" anchor="ctr" anchorCtr="0">
            <a:normAutofit/>
          </a:bodyPr>
          <a:lstStyle/>
          <a:p>
            <a:pPr marL="228600" lvl="0" indent="0" algn="l" rtl="0">
              <a:lnSpc>
                <a:spcPct val="90000"/>
              </a:lnSpc>
              <a:spcBef>
                <a:spcPts val="0"/>
              </a:spcBef>
              <a:spcAft>
                <a:spcPts val="0"/>
              </a:spcAft>
              <a:buClr>
                <a:schemeClr val="dk1"/>
              </a:buClr>
              <a:buSzPts val="3200"/>
              <a:buNone/>
            </a:pPr>
            <a:r>
              <a:rPr lang="en-US" sz="3200"/>
              <a:t>Data Source: </a:t>
            </a:r>
            <a:r>
              <a:rPr lang="en-US"/>
              <a:t>YMCA Systems</a:t>
            </a:r>
            <a:endParaRPr sz="3200"/>
          </a:p>
          <a:p>
            <a:pPr marL="0" lvl="0" indent="0" algn="l" rtl="0">
              <a:lnSpc>
                <a:spcPct val="90000"/>
              </a:lnSpc>
              <a:spcBef>
                <a:spcPts val="0"/>
              </a:spcBef>
              <a:spcAft>
                <a:spcPts val="0"/>
              </a:spcAft>
              <a:buSzPts val="1800"/>
              <a:buNone/>
            </a:pPr>
            <a:r>
              <a:rPr lang="en-US" sz="1800"/>
              <a:t> 		Number of Records &amp; Time Frame</a:t>
            </a:r>
            <a:endParaRPr sz="3200"/>
          </a:p>
        </p:txBody>
      </p:sp>
      <p:sp>
        <p:nvSpPr>
          <p:cNvPr id="144" name="Google Shape;1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4</a:t>
            </a:fld>
            <a:endParaRPr/>
          </a:p>
        </p:txBody>
      </p:sp>
      <p:sp>
        <p:nvSpPr>
          <p:cNvPr id="145" name="Google Shape;145;p23"/>
          <p:cNvSpPr/>
          <p:nvPr/>
        </p:nvSpPr>
        <p:spPr>
          <a:xfrm>
            <a:off x="0" y="3102049"/>
            <a:ext cx="128016" cy="6539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graphicFrame>
        <p:nvGraphicFramePr>
          <p:cNvPr id="146" name="Google Shape;146;p23"/>
          <p:cNvGraphicFramePr/>
          <p:nvPr/>
        </p:nvGraphicFramePr>
        <p:xfrm>
          <a:off x="5830480" y="1657901"/>
          <a:ext cx="3000000" cy="3000000"/>
        </p:xfrm>
        <a:graphic>
          <a:graphicData uri="http://schemas.openxmlformats.org/drawingml/2006/table">
            <a:tbl>
              <a:tblPr>
                <a:noFill/>
                <a:tableStyleId>{B3FD25E3-2A52-4DF1-81BD-EFC825CC2AA5}</a:tableStyleId>
              </a:tblPr>
              <a:tblGrid>
                <a:gridCol w="1783325">
                  <a:extLst>
                    <a:ext uri="{9D8B030D-6E8A-4147-A177-3AD203B41FA5}">
                      <a16:colId xmlns:a16="http://schemas.microsoft.com/office/drawing/2014/main" val="20000"/>
                    </a:ext>
                  </a:extLst>
                </a:gridCol>
                <a:gridCol w="1835000">
                  <a:extLst>
                    <a:ext uri="{9D8B030D-6E8A-4147-A177-3AD203B41FA5}">
                      <a16:colId xmlns:a16="http://schemas.microsoft.com/office/drawing/2014/main" val="20001"/>
                    </a:ext>
                  </a:extLst>
                </a:gridCol>
                <a:gridCol w="1731600">
                  <a:extLst>
                    <a:ext uri="{9D8B030D-6E8A-4147-A177-3AD203B41FA5}">
                      <a16:colId xmlns:a16="http://schemas.microsoft.com/office/drawing/2014/main" val="20002"/>
                    </a:ext>
                  </a:extLst>
                </a:gridCol>
              </a:tblGrid>
              <a:tr h="618600">
                <a:tc>
                  <a:txBody>
                    <a:bodyPr/>
                    <a:lstStyle/>
                    <a:p>
                      <a:pPr marL="0" marR="0" lvl="0" indent="0" algn="ctr" rtl="0">
                        <a:lnSpc>
                          <a:spcPct val="100000"/>
                        </a:lnSpc>
                        <a:spcBef>
                          <a:spcPts val="0"/>
                        </a:spcBef>
                        <a:spcAft>
                          <a:spcPts val="0"/>
                        </a:spcAft>
                        <a:buClr>
                          <a:schemeClr val="dk1"/>
                        </a:buClr>
                        <a:buSzPts val="1600"/>
                        <a:buFont typeface="Avenir"/>
                        <a:buNone/>
                      </a:pPr>
                      <a:r>
                        <a:rPr lang="en-US" sz="1600" b="1" u="none" strike="noStrike" cap="none">
                          <a:latin typeface="Avenir"/>
                          <a:ea typeface="Avenir"/>
                          <a:cs typeface="Avenir"/>
                          <a:sym typeface="Avenir"/>
                        </a:rPr>
                        <a:t>Dataset</a:t>
                      </a:r>
                      <a:endParaRPr sz="1600" b="1" u="none" strike="noStrike" cap="none">
                        <a:latin typeface="Avenir"/>
                        <a:ea typeface="Avenir"/>
                        <a:cs typeface="Avenir"/>
                        <a:sym typeface="Avenir"/>
                      </a:endParaRPr>
                    </a:p>
                  </a:txBody>
                  <a:tcPr marL="91425" marR="91425" marT="91425" marB="91425">
                    <a:solidFill>
                      <a:srgbClr val="D0E0E3"/>
                    </a:solidFill>
                  </a:tcPr>
                </a:tc>
                <a:tc>
                  <a:txBody>
                    <a:bodyPr/>
                    <a:lstStyle/>
                    <a:p>
                      <a:pPr marL="0" marR="0" lvl="0" indent="0" algn="ctr" rtl="0">
                        <a:lnSpc>
                          <a:spcPct val="110000"/>
                        </a:lnSpc>
                        <a:spcBef>
                          <a:spcPts val="0"/>
                        </a:spcBef>
                        <a:spcAft>
                          <a:spcPts val="0"/>
                        </a:spcAft>
                        <a:buClr>
                          <a:schemeClr val="dk1"/>
                        </a:buClr>
                        <a:buSzPts val="1600"/>
                        <a:buFont typeface="Avenir"/>
                        <a:buNone/>
                      </a:pPr>
                      <a:r>
                        <a:rPr lang="en-US" sz="1600" b="1" u="none" strike="noStrike" cap="none">
                          <a:solidFill>
                            <a:schemeClr val="dk1"/>
                          </a:solidFill>
                          <a:latin typeface="Avenir"/>
                          <a:ea typeface="Avenir"/>
                          <a:cs typeface="Avenir"/>
                          <a:sym typeface="Avenir"/>
                        </a:rPr>
                        <a:t>Number of records</a:t>
                      </a:r>
                      <a:endParaRPr sz="1600" b="1" u="none" strike="noStrike" cap="none">
                        <a:latin typeface="Avenir"/>
                        <a:ea typeface="Avenir"/>
                        <a:cs typeface="Avenir"/>
                        <a:sym typeface="Avenir"/>
                      </a:endParaRPr>
                    </a:p>
                  </a:txBody>
                  <a:tcPr marL="91425" marR="91425" marT="91425" marB="91425">
                    <a:solidFill>
                      <a:srgbClr val="D0E0E3"/>
                    </a:solidFill>
                  </a:tcPr>
                </a:tc>
                <a:tc>
                  <a:txBody>
                    <a:bodyPr/>
                    <a:lstStyle/>
                    <a:p>
                      <a:pPr marL="0" marR="0" lvl="0" indent="0" algn="ctr" rtl="0">
                        <a:lnSpc>
                          <a:spcPct val="110000"/>
                        </a:lnSpc>
                        <a:spcBef>
                          <a:spcPts val="0"/>
                        </a:spcBef>
                        <a:spcAft>
                          <a:spcPts val="0"/>
                        </a:spcAft>
                        <a:buClr>
                          <a:schemeClr val="dk1"/>
                        </a:buClr>
                        <a:buSzPts val="1600"/>
                        <a:buFont typeface="Avenir"/>
                        <a:buNone/>
                      </a:pPr>
                      <a:r>
                        <a:rPr lang="en-US" sz="1600" b="1" u="none" strike="noStrike" cap="none">
                          <a:solidFill>
                            <a:schemeClr val="dk1"/>
                          </a:solidFill>
                          <a:latin typeface="Avenir"/>
                          <a:ea typeface="Avenir"/>
                          <a:cs typeface="Avenir"/>
                          <a:sym typeface="Avenir"/>
                        </a:rPr>
                        <a:t>Time Frame</a:t>
                      </a:r>
                      <a:endParaRPr sz="1600" b="1" u="none" strike="noStrike" cap="none">
                        <a:latin typeface="Avenir"/>
                        <a:ea typeface="Avenir"/>
                        <a:cs typeface="Avenir"/>
                        <a:sym typeface="Avenir"/>
                      </a:endParaRPr>
                    </a:p>
                  </a:txBody>
                  <a:tcPr marL="91425" marR="91425" marT="91425" marB="91425">
                    <a:solidFill>
                      <a:srgbClr val="D0E0E3"/>
                    </a:solidFill>
                  </a:tcPr>
                </a:tc>
                <a:extLst>
                  <a:ext uri="{0D108BD9-81ED-4DB2-BD59-A6C34878D82A}">
                    <a16:rowId xmlns:a16="http://schemas.microsoft.com/office/drawing/2014/main" val="10000"/>
                  </a:ext>
                </a:extLst>
              </a:tr>
              <a:tr h="562375">
                <a:tc>
                  <a:txBody>
                    <a:bodyPr/>
                    <a:lstStyle/>
                    <a:p>
                      <a:pPr marL="0" marR="0" lvl="0" indent="0" algn="l" rtl="0">
                        <a:lnSpc>
                          <a:spcPct val="110000"/>
                        </a:lnSpc>
                        <a:spcBef>
                          <a:spcPts val="0"/>
                        </a:spcBef>
                        <a:spcAft>
                          <a:spcPts val="0"/>
                        </a:spcAft>
                        <a:buClr>
                          <a:schemeClr val="dk1"/>
                        </a:buClr>
                        <a:buSzPts val="1400"/>
                        <a:buFont typeface="Avenir"/>
                        <a:buNone/>
                      </a:pPr>
                      <a:r>
                        <a:rPr lang="en-US" sz="1400" u="none" strike="noStrike" cap="none">
                          <a:solidFill>
                            <a:schemeClr val="dk1"/>
                          </a:solidFill>
                          <a:latin typeface="Avenir"/>
                          <a:ea typeface="Avenir"/>
                          <a:cs typeface="Avenir"/>
                          <a:sym typeface="Avenir"/>
                        </a:rPr>
                        <a:t>Camp Kitchi</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729</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2019</a:t>
                      </a:r>
                      <a:endParaRPr sz="14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1"/>
                  </a:ext>
                </a:extLst>
              </a:tr>
              <a:tr h="562375">
                <a:tc>
                  <a:txBody>
                    <a:bodyPr/>
                    <a:lstStyle/>
                    <a:p>
                      <a:pPr marL="0" marR="0" lvl="0" indent="0" algn="l" rtl="0">
                        <a:lnSpc>
                          <a:spcPct val="110000"/>
                        </a:lnSpc>
                        <a:spcBef>
                          <a:spcPts val="0"/>
                        </a:spcBef>
                        <a:spcAft>
                          <a:spcPts val="0"/>
                        </a:spcAft>
                        <a:buClr>
                          <a:schemeClr val="dk1"/>
                        </a:buClr>
                        <a:buSzPts val="1400"/>
                        <a:buFont typeface="Avenir"/>
                        <a:buNone/>
                      </a:pPr>
                      <a:r>
                        <a:rPr lang="en-US" sz="1400" u="none" strike="noStrike" cap="none">
                          <a:solidFill>
                            <a:schemeClr val="dk1"/>
                          </a:solidFill>
                          <a:latin typeface="Avenir"/>
                          <a:ea typeface="Avenir"/>
                          <a:cs typeface="Avenir"/>
                          <a:sym typeface="Avenir"/>
                        </a:rPr>
                        <a:t>Day Camp</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915</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2021</a:t>
                      </a:r>
                      <a:endParaRPr sz="14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2"/>
                  </a:ext>
                </a:extLst>
              </a:tr>
              <a:tr h="647500">
                <a:tc>
                  <a:txBody>
                    <a:bodyPr/>
                    <a:lstStyle/>
                    <a:p>
                      <a:pPr marL="0" marR="0" lvl="0" indent="0" algn="l" rtl="0">
                        <a:lnSpc>
                          <a:spcPct val="110000"/>
                        </a:lnSpc>
                        <a:spcBef>
                          <a:spcPts val="0"/>
                        </a:spcBef>
                        <a:spcAft>
                          <a:spcPts val="0"/>
                        </a:spcAft>
                        <a:buClr>
                          <a:schemeClr val="dk1"/>
                        </a:buClr>
                        <a:buSzPts val="1400"/>
                        <a:buFont typeface="Avenir"/>
                        <a:buNone/>
                      </a:pPr>
                      <a:r>
                        <a:rPr lang="en-US" sz="1400" u="none" strike="noStrike" cap="none">
                          <a:solidFill>
                            <a:schemeClr val="dk1"/>
                          </a:solidFill>
                          <a:latin typeface="Avenir"/>
                          <a:ea typeface="Avenir"/>
                          <a:cs typeface="Avenir"/>
                          <a:sym typeface="Avenir"/>
                        </a:rPr>
                        <a:t>Child Care</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2099</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As of Jan 30, 2022</a:t>
                      </a:r>
                      <a:endParaRPr sz="14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3"/>
                  </a:ext>
                </a:extLst>
              </a:tr>
              <a:tr h="647500">
                <a:tc>
                  <a:txBody>
                    <a:bodyPr/>
                    <a:lstStyle/>
                    <a:p>
                      <a:pPr marL="0" marR="0" lvl="0" indent="0" algn="l" rtl="0">
                        <a:lnSpc>
                          <a:spcPct val="110000"/>
                        </a:lnSpc>
                        <a:spcBef>
                          <a:spcPts val="0"/>
                        </a:spcBef>
                        <a:spcAft>
                          <a:spcPts val="0"/>
                        </a:spcAft>
                        <a:buClr>
                          <a:schemeClr val="dk1"/>
                        </a:buClr>
                        <a:buSzPts val="1400"/>
                        <a:buFont typeface="Avenir"/>
                        <a:buNone/>
                      </a:pPr>
                      <a:r>
                        <a:rPr lang="en-US" sz="1400" u="none" strike="noStrike" cap="none">
                          <a:solidFill>
                            <a:schemeClr val="dk1"/>
                          </a:solidFill>
                          <a:latin typeface="Avenir"/>
                          <a:ea typeface="Avenir"/>
                          <a:cs typeface="Avenir"/>
                          <a:sym typeface="Avenir"/>
                        </a:rPr>
                        <a:t>Waitlist for Child Care</a:t>
                      </a:r>
                      <a:endParaRPr sz="1400" u="none" strike="noStrike" cap="none">
                        <a:solidFill>
                          <a:schemeClr val="dk1"/>
                        </a:solidFill>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2717</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400" u="none" strike="noStrike" cap="none">
                          <a:solidFill>
                            <a:schemeClr val="dk1"/>
                          </a:solidFill>
                          <a:latin typeface="Avenir"/>
                          <a:ea typeface="Avenir"/>
                          <a:cs typeface="Avenir"/>
                          <a:sym typeface="Avenir"/>
                        </a:rPr>
                        <a:t>As of Jan 30, 2022</a:t>
                      </a:r>
                      <a:endParaRPr sz="14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4"/>
                  </a:ext>
                </a:extLst>
              </a:tr>
              <a:tr h="775225">
                <a:tc>
                  <a:txBody>
                    <a:bodyPr/>
                    <a:lstStyle/>
                    <a:p>
                      <a:pPr marL="0" marR="0" lvl="0" indent="0" algn="l" rtl="0">
                        <a:lnSpc>
                          <a:spcPct val="100000"/>
                        </a:lnSpc>
                        <a:spcBef>
                          <a:spcPts val="0"/>
                        </a:spcBef>
                        <a:spcAft>
                          <a:spcPts val="0"/>
                        </a:spcAft>
                        <a:buClr>
                          <a:schemeClr val="dk1"/>
                        </a:buClr>
                        <a:buSzPts val="1400"/>
                        <a:buFont typeface="Avenir"/>
                        <a:buNone/>
                      </a:pPr>
                      <a:r>
                        <a:rPr lang="en-US" sz="1400" u="none" strike="noStrike" cap="none">
                          <a:solidFill>
                            <a:schemeClr val="dk1"/>
                          </a:solidFill>
                          <a:latin typeface="Avenir"/>
                          <a:ea typeface="Avenir"/>
                          <a:cs typeface="Avenir"/>
                          <a:sym typeface="Avenir"/>
                        </a:rPr>
                        <a:t>HFA</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93,672</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As of Jan 30, 2022</a:t>
                      </a:r>
                      <a:endParaRPr sz="14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5"/>
                  </a:ext>
                </a:extLst>
              </a:tr>
              <a:tr h="786350">
                <a:tc>
                  <a:txBody>
                    <a:bodyPr/>
                    <a:lstStyle/>
                    <a:p>
                      <a:pPr marL="0" marR="0" lvl="0" indent="0" algn="l" rtl="0">
                        <a:lnSpc>
                          <a:spcPct val="100000"/>
                        </a:lnSpc>
                        <a:spcBef>
                          <a:spcPts val="0"/>
                        </a:spcBef>
                        <a:spcAft>
                          <a:spcPts val="0"/>
                        </a:spcAft>
                        <a:buClr>
                          <a:schemeClr val="dk1"/>
                        </a:buClr>
                        <a:buSzPts val="1400"/>
                        <a:buFont typeface="Avenir"/>
                        <a:buNone/>
                      </a:pPr>
                      <a:r>
                        <a:rPr lang="en-US" sz="1400" u="none" strike="noStrike" cap="none">
                          <a:solidFill>
                            <a:schemeClr val="dk1"/>
                          </a:solidFill>
                          <a:latin typeface="Avenir"/>
                          <a:ea typeface="Avenir"/>
                          <a:cs typeface="Avenir"/>
                          <a:sym typeface="Avenir"/>
                        </a:rPr>
                        <a:t>Philanthropy</a:t>
                      </a:r>
                      <a:endParaRPr sz="1400" u="none" strike="noStrike" cap="none">
                        <a:solidFill>
                          <a:schemeClr val="dk1"/>
                        </a:solidFill>
                        <a:latin typeface="Avenir"/>
                        <a:ea typeface="Avenir"/>
                        <a:cs typeface="Avenir"/>
                        <a:sym typeface="Avenir"/>
                      </a:endParaRPr>
                    </a:p>
                  </a:txBody>
                  <a:tcPr marL="91425" marR="91425" marT="91425" marB="91425"/>
                </a:tc>
                <a:tc>
                  <a:txBody>
                    <a:bodyPr/>
                    <a:lstStyle/>
                    <a:p>
                      <a:pPr marL="0" marR="0" lvl="0" indent="0" algn="ctr" rtl="0">
                        <a:lnSpc>
                          <a:spcPct val="110000"/>
                        </a:lnSpc>
                        <a:spcBef>
                          <a:spcPts val="0"/>
                        </a:spcBef>
                        <a:spcAft>
                          <a:spcPts val="0"/>
                        </a:spcAft>
                        <a:buClr>
                          <a:schemeClr val="dk1"/>
                        </a:buClr>
                        <a:buSzPts val="1400"/>
                        <a:buFont typeface="Avenir"/>
                        <a:buNone/>
                      </a:pPr>
                      <a:r>
                        <a:rPr lang="en-US" sz="1400" u="none" strike="noStrike" cap="none">
                          <a:solidFill>
                            <a:schemeClr val="dk1"/>
                          </a:solidFill>
                          <a:latin typeface="Avenir"/>
                          <a:ea typeface="Avenir"/>
                          <a:cs typeface="Avenir"/>
                          <a:sym typeface="Avenir"/>
                        </a:rPr>
                        <a:t>26,031</a:t>
                      </a:r>
                      <a:endParaRPr sz="1400" u="none" strike="noStrike" cap="none">
                        <a:latin typeface="Avenir"/>
                        <a:ea typeface="Avenir"/>
                        <a:cs typeface="Avenir"/>
                        <a:sym typeface="Avenir"/>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venir"/>
                        <a:buNone/>
                      </a:pPr>
                      <a:r>
                        <a:rPr lang="en-US" sz="1400" u="none" strike="noStrike" cap="none">
                          <a:latin typeface="Avenir"/>
                          <a:ea typeface="Avenir"/>
                          <a:cs typeface="Avenir"/>
                          <a:sym typeface="Avenir"/>
                        </a:rPr>
                        <a:t>01/01/2016 - 06/30/2020</a:t>
                      </a:r>
                      <a:endParaRPr sz="1400" u="none" strike="noStrike" cap="none">
                        <a:latin typeface="Avenir"/>
                        <a:ea typeface="Avenir"/>
                        <a:cs typeface="Avenir"/>
                        <a:sym typeface="Avenir"/>
                      </a:endParaRPr>
                    </a:p>
                  </a:txBody>
                  <a:tcPr marL="91425" marR="91425" marT="91425" marB="91425"/>
                </a:tc>
                <a:extLst>
                  <a:ext uri="{0D108BD9-81ED-4DB2-BD59-A6C34878D82A}">
                    <a16:rowId xmlns:a16="http://schemas.microsoft.com/office/drawing/2014/main" val="10006"/>
                  </a:ext>
                </a:extLst>
              </a:tr>
            </a:tbl>
          </a:graphicData>
        </a:graphic>
      </p:graphicFrame>
      <p:pic>
        <p:nvPicPr>
          <p:cNvPr id="147" name="Google Shape;147;p23" descr="A picture containing text, electronics&#10;&#10;Description automatically generated"/>
          <p:cNvPicPr preferRelativeResize="0"/>
          <p:nvPr/>
        </p:nvPicPr>
        <p:blipFill rotWithShape="1">
          <a:blip r:embed="rId3">
            <a:alphaModFix/>
          </a:blip>
          <a:srcRect/>
          <a:stretch/>
        </p:blipFill>
        <p:spPr>
          <a:xfrm>
            <a:off x="1055251" y="3143741"/>
            <a:ext cx="1207572" cy="1224422"/>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fade">
                                      <p:cBhvr>
                                        <p:cTn id="11" dur="1000"/>
                                        <p:tgtEl>
                                          <p:spTgt spid="141"/>
                                        </p:tgtEl>
                                      </p:cBhvr>
                                    </p:animEffect>
                                  </p:childTnLst>
                                </p:cTn>
                              </p:par>
                              <p:par>
                                <p:cTn id="12" presetID="10" presetClass="entr" presetSubtype="0" fill="hold" nodeType="withEffect">
                                  <p:stCondLst>
                                    <p:cond delay="0"/>
                                  </p:stCondLst>
                                  <p:childTnLst>
                                    <p:set>
                                      <p:cBhvr>
                                        <p:cTn id="13" dur="1" fill="hold">
                                          <p:stCondLst>
                                            <p:cond delay="0"/>
                                          </p:stCondLst>
                                        </p:cTn>
                                        <p:tgtEl>
                                          <p:spTgt spid="147"/>
                                        </p:tgtEl>
                                        <p:attrNameLst>
                                          <p:attrName>style.visibility</p:attrName>
                                        </p:attrNameLst>
                                      </p:cBhvr>
                                      <p:to>
                                        <p:strVal val="visible"/>
                                      </p:to>
                                    </p:set>
                                    <p:animEffect transition="in" filter="fade">
                                      <p:cBhvr>
                                        <p:cTn id="14" dur="1000"/>
                                        <p:tgtEl>
                                          <p:spTgt spid="147"/>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143">
                                            <p:txEl>
                                              <p:pRg st="0" end="0"/>
                                            </p:txEl>
                                          </p:spTgt>
                                        </p:tgtEl>
                                        <p:attrNameLst>
                                          <p:attrName>style.visibility</p:attrName>
                                        </p:attrNameLst>
                                      </p:cBhvr>
                                      <p:to>
                                        <p:strVal val="visible"/>
                                      </p:to>
                                    </p:set>
                                    <p:animEffect transition="in" filter="fade">
                                      <p:cBhvr>
                                        <p:cTn id="18" dur="500"/>
                                        <p:tgtEl>
                                          <p:spTgt spid="143">
                                            <p:txEl>
                                              <p:pRg st="0" end="0"/>
                                            </p:txEl>
                                          </p:spTgt>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43">
                                            <p:txEl>
                                              <p:pRg st="1" end="1"/>
                                            </p:txEl>
                                          </p:spTgt>
                                        </p:tgtEl>
                                        <p:attrNameLst>
                                          <p:attrName>style.visibility</p:attrName>
                                        </p:attrNameLst>
                                      </p:cBhvr>
                                      <p:to>
                                        <p:strVal val="visible"/>
                                      </p:to>
                                    </p:set>
                                    <p:animEffect transition="in" filter="fade">
                                      <p:cBhvr>
                                        <p:cTn id="22" dur="500"/>
                                        <p:tgtEl>
                                          <p:spTgt spid="143">
                                            <p:txEl>
                                              <p:pRg st="1" end="1"/>
                                            </p:txEl>
                                          </p:spTgt>
                                        </p:tgtEl>
                                      </p:cBhvr>
                                    </p:animEffec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146"/>
                                        </p:tgtEl>
                                        <p:attrNameLst>
                                          <p:attrName>style.visibility</p:attrName>
                                        </p:attrNameLst>
                                      </p:cBhvr>
                                      <p:to>
                                        <p:strVal val="visible"/>
                                      </p:to>
                                    </p:set>
                                    <p:animEffect transition="in" filter="fade">
                                      <p:cBhvr>
                                        <p:cTn id="26" dur="2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3" name="Google Shape;153;p4"/>
          <p:cNvSpPr txBox="1">
            <a:spLocks noGrp="1"/>
          </p:cNvSpPr>
          <p:nvPr>
            <p:ph type="title"/>
          </p:nvPr>
        </p:nvSpPr>
        <p:spPr>
          <a:xfrm>
            <a:off x="731520" y="689538"/>
            <a:ext cx="4158488" cy="7812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1010"/>
              <a:buFont typeface="Avenir"/>
              <a:buNone/>
            </a:pPr>
            <a:r>
              <a:rPr lang="en-US"/>
              <a:t>Business Questions</a:t>
            </a:r>
            <a:endParaRPr/>
          </a:p>
        </p:txBody>
      </p:sp>
      <p:sp>
        <p:nvSpPr>
          <p:cNvPr id="154" name="Google Shape;154;p4"/>
          <p:cNvSpPr>
            <a:spLocks noGrp="1"/>
          </p:cNvSpPr>
          <p:nvPr>
            <p:ph type="body" idx="1"/>
          </p:nvPr>
        </p:nvSpPr>
        <p:spPr>
          <a:xfrm>
            <a:off x="841248" y="1800758"/>
            <a:ext cx="10506456" cy="4555592"/>
          </a:xfrm>
          <a:prstGeom prst="roundRect">
            <a:avLst>
              <a:gd name="adj" fmla="val 16667"/>
            </a:avLst>
          </a:prstGeom>
          <a:solidFill>
            <a:srgbClr val="DDEAF6">
              <a:alpha val="29019"/>
            </a:srgbClr>
          </a:solidFill>
          <a:ln>
            <a:noFill/>
          </a:ln>
        </p:spPr>
        <p:txBody>
          <a:bodyPr spcFirstLastPara="1" wrap="square" lIns="91425" tIns="45700" rIns="91425" bIns="45700" anchor="t" anchorCtr="0">
            <a:normAutofit/>
          </a:bodyPr>
          <a:lstStyle/>
          <a:p>
            <a:pPr marL="685800" lvl="1" indent="-457200" algn="just" rtl="0">
              <a:lnSpc>
                <a:spcPct val="150000"/>
              </a:lnSpc>
              <a:spcBef>
                <a:spcPts val="1100"/>
              </a:spcBef>
              <a:spcAft>
                <a:spcPts val="0"/>
              </a:spcAft>
              <a:buClr>
                <a:schemeClr val="dk1"/>
              </a:buClr>
              <a:buSzPts val="1700"/>
              <a:buFont typeface="Noto Sans Symbols"/>
              <a:buChar char="❖"/>
            </a:pPr>
            <a:r>
              <a:rPr lang="en-US" sz="2000"/>
              <a:t>How many unique members, clients and donors are there and what are the similarities and differences between the groups in terms of their involvement with Health and Fitness, Child Care, Camp and Philanthropy? </a:t>
            </a:r>
            <a:endParaRPr/>
          </a:p>
          <a:p>
            <a:pPr marL="685800" lvl="1" indent="-457200" algn="just" rtl="0">
              <a:lnSpc>
                <a:spcPct val="150000"/>
              </a:lnSpc>
              <a:spcBef>
                <a:spcPts val="1100"/>
              </a:spcBef>
              <a:spcAft>
                <a:spcPts val="0"/>
              </a:spcAft>
              <a:buClr>
                <a:schemeClr val="dk1"/>
              </a:buClr>
              <a:buSzPts val="1700"/>
              <a:buFont typeface="Noto Sans Symbols"/>
              <a:buChar char="❖"/>
            </a:pPr>
            <a:r>
              <a:rPr lang="en-US" sz="2000"/>
              <a:t>Which product has the best chance to convert its customers to donors?</a:t>
            </a:r>
            <a:endParaRPr/>
          </a:p>
          <a:p>
            <a:pPr marL="685800" lvl="1" indent="-457200" algn="just" rtl="0">
              <a:lnSpc>
                <a:spcPct val="150000"/>
              </a:lnSpc>
              <a:spcBef>
                <a:spcPts val="1100"/>
              </a:spcBef>
              <a:spcAft>
                <a:spcPts val="0"/>
              </a:spcAft>
              <a:buClr>
                <a:schemeClr val="dk1"/>
              </a:buClr>
              <a:buSzPts val="1700"/>
              <a:buFont typeface="Noto Sans Symbols"/>
              <a:buChar char="❖"/>
            </a:pPr>
            <a:r>
              <a:rPr lang="en-US" sz="2000"/>
              <a:t>What is the revenue/donations and participation of the various marketing channels?</a:t>
            </a:r>
            <a:endParaRPr/>
          </a:p>
          <a:p>
            <a:pPr marL="685800" lvl="1" indent="-457200" algn="just" rtl="0">
              <a:lnSpc>
                <a:spcPct val="150000"/>
              </a:lnSpc>
              <a:spcBef>
                <a:spcPts val="1100"/>
              </a:spcBef>
              <a:spcAft>
                <a:spcPts val="0"/>
              </a:spcAft>
              <a:buClr>
                <a:schemeClr val="dk1"/>
              </a:buClr>
              <a:buSzPts val="1700"/>
              <a:buFont typeface="Noto Sans Symbols"/>
              <a:buChar char="❖"/>
            </a:pPr>
            <a:r>
              <a:rPr lang="en-US" sz="2000"/>
              <a:t>Where are the overlaps and areas of opportunity?</a:t>
            </a:r>
            <a:endParaRPr/>
          </a:p>
          <a:p>
            <a:pPr marL="685800" lvl="1" indent="-457200" algn="just" rtl="0">
              <a:lnSpc>
                <a:spcPct val="150000"/>
              </a:lnSpc>
              <a:spcBef>
                <a:spcPts val="1100"/>
              </a:spcBef>
              <a:spcAft>
                <a:spcPts val="0"/>
              </a:spcAft>
              <a:buClr>
                <a:schemeClr val="dk1"/>
              </a:buClr>
              <a:buSzPts val="1700"/>
              <a:buFont typeface="Noto Sans Symbols"/>
              <a:buChar char="❖"/>
            </a:pPr>
            <a:r>
              <a:rPr lang="en-US" sz="2000"/>
              <a:t>How does this data compare to economic statistics in the county of Simcoe Muskoka?</a:t>
            </a:r>
            <a:endParaRPr/>
          </a:p>
        </p:txBody>
      </p:sp>
      <p:sp>
        <p:nvSpPr>
          <p:cNvPr id="155" name="Google Shape;15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5</a:t>
            </a:fld>
            <a:endParaRPr/>
          </a:p>
        </p:txBody>
      </p:sp>
      <p:sp>
        <p:nvSpPr>
          <p:cNvPr id="156" name="Google Shape;156;p4"/>
          <p:cNvSpPr/>
          <p:nvPr/>
        </p:nvSpPr>
        <p:spPr>
          <a:xfrm>
            <a:off x="841248" y="1695194"/>
            <a:ext cx="10506456" cy="18288"/>
          </a:xfrm>
          <a:prstGeom prst="rect">
            <a:avLst/>
          </a:prstGeom>
          <a:solidFill>
            <a:srgbClr val="BDC5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57" name="Google Shape;157;p4"/>
          <p:cNvSpPr/>
          <p:nvPr/>
        </p:nvSpPr>
        <p:spPr>
          <a:xfrm rot="10800000" flipH="1">
            <a:off x="841248" y="1558034"/>
            <a:ext cx="1873457" cy="137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500"/>
                                        <p:tgtEl>
                                          <p:spTgt spid="15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57"/>
                                        </p:tgtEl>
                                        <p:attrNameLst>
                                          <p:attrName>style.visibility</p:attrName>
                                        </p:attrNameLst>
                                      </p:cBhvr>
                                      <p:to>
                                        <p:strVal val="visible"/>
                                      </p:to>
                                    </p:set>
                                    <p:animEffect transition="in" filter="fade">
                                      <p:cBhvr>
                                        <p:cTn id="11" dur="500"/>
                                        <p:tgtEl>
                                          <p:spTgt spid="157"/>
                                        </p:tgtEl>
                                      </p:cBhvr>
                                    </p:animEffect>
                                  </p:childTnLst>
                                </p:cTn>
                              </p:par>
                              <p:par>
                                <p:cTn id="12" presetID="10" presetClass="entr" presetSubtype="0" fill="hold" nodeType="withEffect">
                                  <p:stCondLst>
                                    <p:cond delay="0"/>
                                  </p:stCondLst>
                                  <p:childTnLst>
                                    <p:set>
                                      <p:cBhvr>
                                        <p:cTn id="13" dur="1" fill="hold">
                                          <p:stCondLst>
                                            <p:cond delay="0"/>
                                          </p:stCondLst>
                                        </p:cTn>
                                        <p:tgtEl>
                                          <p:spTgt spid="156"/>
                                        </p:tgtEl>
                                        <p:attrNameLst>
                                          <p:attrName>style.visibility</p:attrName>
                                        </p:attrNameLst>
                                      </p:cBhvr>
                                      <p:to>
                                        <p:strVal val="visible"/>
                                      </p:to>
                                    </p:set>
                                    <p:animEffect transition="in" filter="fade">
                                      <p:cBhvr>
                                        <p:cTn id="14" dur="500"/>
                                        <p:tgtEl>
                                          <p:spTgt spid="156"/>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154">
                                            <p:txEl>
                                              <p:pRg st="0" end="0"/>
                                            </p:txEl>
                                          </p:spTgt>
                                        </p:tgtEl>
                                        <p:attrNameLst>
                                          <p:attrName>style.visibility</p:attrName>
                                        </p:attrNameLst>
                                      </p:cBhvr>
                                      <p:to>
                                        <p:strVal val="visible"/>
                                      </p:to>
                                    </p:set>
                                    <p:animEffect transition="in" filter="fade">
                                      <p:cBhvr>
                                        <p:cTn id="18" dur="750"/>
                                        <p:tgtEl>
                                          <p:spTgt spid="154">
                                            <p:txEl>
                                              <p:pRg st="0" end="0"/>
                                            </p:txEl>
                                          </p:spTgt>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154">
                                            <p:txEl>
                                              <p:pRg st="1" end="1"/>
                                            </p:txEl>
                                          </p:spTgt>
                                        </p:tgtEl>
                                        <p:attrNameLst>
                                          <p:attrName>style.visibility</p:attrName>
                                        </p:attrNameLst>
                                      </p:cBhvr>
                                      <p:to>
                                        <p:strVal val="visible"/>
                                      </p:to>
                                    </p:set>
                                    <p:animEffect transition="in" filter="fade">
                                      <p:cBhvr>
                                        <p:cTn id="22" dur="750"/>
                                        <p:tgtEl>
                                          <p:spTgt spid="154">
                                            <p:txEl>
                                              <p:pRg st="1" end="1"/>
                                            </p:txEl>
                                          </p:spTgt>
                                        </p:tgtEl>
                                      </p:cBhvr>
                                    </p:animEffect>
                                  </p:childTnLst>
                                </p:cTn>
                              </p:par>
                            </p:childTnLst>
                          </p:cTn>
                        </p:par>
                        <p:par>
                          <p:cTn id="23" fill="hold">
                            <p:stCondLst>
                              <p:cond delay="3500"/>
                            </p:stCondLst>
                            <p:childTnLst>
                              <p:par>
                                <p:cTn id="24" presetID="10" presetClass="entr" presetSubtype="0" fill="hold" nodeType="afterEffect">
                                  <p:stCondLst>
                                    <p:cond delay="0"/>
                                  </p:stCondLst>
                                  <p:childTnLst>
                                    <p:set>
                                      <p:cBhvr>
                                        <p:cTn id="25" dur="1" fill="hold">
                                          <p:stCondLst>
                                            <p:cond delay="0"/>
                                          </p:stCondLst>
                                        </p:cTn>
                                        <p:tgtEl>
                                          <p:spTgt spid="154">
                                            <p:txEl>
                                              <p:pRg st="2" end="2"/>
                                            </p:txEl>
                                          </p:spTgt>
                                        </p:tgtEl>
                                        <p:attrNameLst>
                                          <p:attrName>style.visibility</p:attrName>
                                        </p:attrNameLst>
                                      </p:cBhvr>
                                      <p:to>
                                        <p:strVal val="visible"/>
                                      </p:to>
                                    </p:set>
                                    <p:animEffect transition="in" filter="fade">
                                      <p:cBhvr>
                                        <p:cTn id="26" dur="750"/>
                                        <p:tgtEl>
                                          <p:spTgt spid="154">
                                            <p:txEl>
                                              <p:pRg st="2" end="2"/>
                                            </p:txEl>
                                          </p:spTgt>
                                        </p:tgtEl>
                                      </p:cBhvr>
                                    </p:animEffect>
                                  </p:childTnLst>
                                </p:cTn>
                              </p:par>
                            </p:childTnLst>
                          </p:cTn>
                        </p:par>
                        <p:par>
                          <p:cTn id="27" fill="hold">
                            <p:stCondLst>
                              <p:cond delay="4250"/>
                            </p:stCondLst>
                            <p:childTnLst>
                              <p:par>
                                <p:cTn id="28" presetID="10" presetClass="entr" presetSubtype="0" fill="hold" nodeType="afterEffect">
                                  <p:stCondLst>
                                    <p:cond delay="0"/>
                                  </p:stCondLst>
                                  <p:childTnLst>
                                    <p:set>
                                      <p:cBhvr>
                                        <p:cTn id="29" dur="1" fill="hold">
                                          <p:stCondLst>
                                            <p:cond delay="0"/>
                                          </p:stCondLst>
                                        </p:cTn>
                                        <p:tgtEl>
                                          <p:spTgt spid="154">
                                            <p:txEl>
                                              <p:pRg st="3" end="3"/>
                                            </p:txEl>
                                          </p:spTgt>
                                        </p:tgtEl>
                                        <p:attrNameLst>
                                          <p:attrName>style.visibility</p:attrName>
                                        </p:attrNameLst>
                                      </p:cBhvr>
                                      <p:to>
                                        <p:strVal val="visible"/>
                                      </p:to>
                                    </p:set>
                                    <p:animEffect transition="in" filter="fade">
                                      <p:cBhvr>
                                        <p:cTn id="30" dur="750"/>
                                        <p:tgtEl>
                                          <p:spTgt spid="154">
                                            <p:txEl>
                                              <p:pRg st="3" end="3"/>
                                            </p:txEl>
                                          </p:spTgt>
                                        </p:tgtEl>
                                      </p:cBhvr>
                                    </p:animEffect>
                                  </p:childTnLst>
                                </p:cTn>
                              </p:par>
                            </p:childTnLst>
                          </p:cTn>
                        </p:par>
                        <p:par>
                          <p:cTn id="31" fill="hold">
                            <p:stCondLst>
                              <p:cond delay="5000"/>
                            </p:stCondLst>
                            <p:childTnLst>
                              <p:par>
                                <p:cTn id="32" presetID="10" presetClass="entr" presetSubtype="0" fill="hold" nodeType="afterEffect">
                                  <p:stCondLst>
                                    <p:cond delay="0"/>
                                  </p:stCondLst>
                                  <p:childTnLst>
                                    <p:set>
                                      <p:cBhvr>
                                        <p:cTn id="33" dur="1" fill="hold">
                                          <p:stCondLst>
                                            <p:cond delay="0"/>
                                          </p:stCondLst>
                                        </p:cTn>
                                        <p:tgtEl>
                                          <p:spTgt spid="154">
                                            <p:txEl>
                                              <p:pRg st="4" end="4"/>
                                            </p:txEl>
                                          </p:spTgt>
                                        </p:tgtEl>
                                        <p:attrNameLst>
                                          <p:attrName>style.visibility</p:attrName>
                                        </p:attrNameLst>
                                      </p:cBhvr>
                                      <p:to>
                                        <p:strVal val="visible"/>
                                      </p:to>
                                    </p:set>
                                    <p:animEffect transition="in" filter="fade">
                                      <p:cBhvr>
                                        <p:cTn id="34" dur="750"/>
                                        <p:tgtEl>
                                          <p:spTgt spid="1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p:nvPr/>
        </p:nvSpPr>
        <p:spPr>
          <a:xfrm>
            <a:off x="0" y="0"/>
            <a:ext cx="12192000"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63" name="Google Shape;163;p6"/>
          <p:cNvSpPr/>
          <p:nvPr/>
        </p:nvSpPr>
        <p:spPr>
          <a:xfrm>
            <a:off x="7787445" y="1677192"/>
            <a:ext cx="3878639" cy="3878262"/>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64" name="Google Shape;164;p6"/>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Heat Maps – Child Care clients</a:t>
            </a:r>
            <a:endParaRPr/>
          </a:p>
        </p:txBody>
      </p:sp>
      <p:sp>
        <p:nvSpPr>
          <p:cNvPr id="165" name="Google Shape;165;p6"/>
          <p:cNvSpPr txBox="1">
            <a:spLocks noGrp="1"/>
          </p:cNvSpPr>
          <p:nvPr>
            <p:ph type="body" idx="1"/>
          </p:nvPr>
        </p:nvSpPr>
        <p:spPr>
          <a:xfrm>
            <a:off x="7841724" y="1658814"/>
            <a:ext cx="3824360" cy="4040822"/>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Clr>
                <a:schemeClr val="dk1"/>
              </a:buClr>
              <a:buSzPts val="1400"/>
              <a:buChar char="•"/>
            </a:pPr>
            <a:r>
              <a:rPr lang="en-US" sz="1400"/>
              <a:t>Metric</a:t>
            </a:r>
            <a:r>
              <a:rPr lang="en-US" sz="1100"/>
              <a:t>: </a:t>
            </a:r>
            <a:endParaRPr/>
          </a:p>
          <a:p>
            <a:pPr marL="685800" lvl="1" indent="-228600" algn="l" rtl="0">
              <a:lnSpc>
                <a:spcPct val="110000"/>
              </a:lnSpc>
              <a:spcBef>
                <a:spcPts val="500"/>
              </a:spcBef>
              <a:spcAft>
                <a:spcPts val="0"/>
              </a:spcAft>
              <a:buClr>
                <a:schemeClr val="dk1"/>
              </a:buClr>
              <a:buSzPts val="1100"/>
              <a:buChar char="•"/>
            </a:pPr>
            <a:r>
              <a:rPr lang="en-US" sz="1100"/>
              <a:t>Number of Customers by Postal Codes</a:t>
            </a:r>
            <a:endParaRPr/>
          </a:p>
          <a:p>
            <a:pPr marL="685800" lvl="1" indent="-228600" algn="l" rtl="0">
              <a:lnSpc>
                <a:spcPct val="110000"/>
              </a:lnSpc>
              <a:spcBef>
                <a:spcPts val="500"/>
              </a:spcBef>
              <a:spcAft>
                <a:spcPts val="0"/>
              </a:spcAft>
              <a:buClr>
                <a:schemeClr val="dk1"/>
              </a:buClr>
              <a:buSzPts val="1100"/>
              <a:buChar char="•"/>
            </a:pPr>
            <a:r>
              <a:rPr lang="en-US" sz="1100"/>
              <a:t>Number of Facilities by Postal Codes</a:t>
            </a:r>
            <a:endParaRPr/>
          </a:p>
          <a:p>
            <a:pPr marL="228600" lvl="0" indent="-228600" algn="l" rtl="0">
              <a:lnSpc>
                <a:spcPct val="110000"/>
              </a:lnSpc>
              <a:spcBef>
                <a:spcPts val="1000"/>
              </a:spcBef>
              <a:spcAft>
                <a:spcPts val="0"/>
              </a:spcAft>
              <a:buClr>
                <a:schemeClr val="dk1"/>
              </a:buClr>
              <a:buSzPts val="1400"/>
              <a:buChar char="•"/>
            </a:pPr>
            <a:r>
              <a:rPr lang="en-US" sz="1400"/>
              <a:t>Insights</a:t>
            </a:r>
            <a:r>
              <a:rPr lang="en-US" sz="1100"/>
              <a:t>:</a:t>
            </a:r>
            <a:endParaRPr/>
          </a:p>
          <a:p>
            <a:pPr marL="685800" lvl="1" indent="-228600" algn="l" rtl="0">
              <a:lnSpc>
                <a:spcPct val="110000"/>
              </a:lnSpc>
              <a:spcBef>
                <a:spcPts val="500"/>
              </a:spcBef>
              <a:spcAft>
                <a:spcPts val="0"/>
              </a:spcAft>
              <a:buClr>
                <a:srgbClr val="333333"/>
              </a:buClr>
              <a:buSzPts val="1100"/>
              <a:buFont typeface="Calibri"/>
              <a:buChar char="•"/>
            </a:pPr>
            <a:r>
              <a:rPr lang="en-US" sz="1100">
                <a:solidFill>
                  <a:srgbClr val="333333"/>
                </a:solidFill>
                <a:highlight>
                  <a:srgbClr val="FFFFFF"/>
                </a:highlight>
              </a:rPr>
              <a:t>The heat map indicates that clients prefer to enroll locally probably a function of closest distance to their home.</a:t>
            </a:r>
            <a:endParaRPr sz="1100">
              <a:solidFill>
                <a:srgbClr val="333333"/>
              </a:solidFill>
            </a:endParaRPr>
          </a:p>
          <a:p>
            <a:pPr marL="685800" lvl="1" indent="-228600" algn="l" rtl="0">
              <a:lnSpc>
                <a:spcPct val="110000"/>
              </a:lnSpc>
              <a:spcBef>
                <a:spcPts val="500"/>
              </a:spcBef>
              <a:spcAft>
                <a:spcPts val="0"/>
              </a:spcAft>
              <a:buClr>
                <a:schemeClr val="dk1"/>
              </a:buClr>
              <a:buSzPts val="1100"/>
              <a:buFont typeface="Calibri"/>
              <a:buChar char="•"/>
            </a:pPr>
            <a:r>
              <a:rPr lang="en-US" sz="1100">
                <a:solidFill>
                  <a:srgbClr val="333333"/>
                </a:solidFill>
                <a:highlight>
                  <a:srgbClr val="FFFFFF"/>
                </a:highlight>
              </a:rPr>
              <a:t>Not surprisingly, the child care clients are clustered around the locations of the centres</a:t>
            </a:r>
            <a:r>
              <a:rPr lang="en-US" sz="1100">
                <a:solidFill>
                  <a:srgbClr val="3C4043"/>
                </a:solidFill>
                <a:highlight>
                  <a:srgbClr val="FFFFFF"/>
                </a:highlight>
              </a:rPr>
              <a:t>.</a:t>
            </a:r>
            <a:endParaRPr sz="1100"/>
          </a:p>
          <a:p>
            <a:pPr marL="685800" lvl="1" indent="-228600" algn="l" rtl="0">
              <a:lnSpc>
                <a:spcPct val="110000"/>
              </a:lnSpc>
              <a:spcBef>
                <a:spcPts val="500"/>
              </a:spcBef>
              <a:spcAft>
                <a:spcPts val="0"/>
              </a:spcAft>
              <a:buClr>
                <a:schemeClr val="dk1"/>
              </a:buClr>
              <a:buSzPts val="1100"/>
              <a:buChar char="•"/>
            </a:pPr>
            <a:r>
              <a:rPr lang="en-US" sz="1100"/>
              <a:t>This might depend on the customers’ behaviors since parents using Child Care services might not want to travel to far to get to the facilities.</a:t>
            </a:r>
            <a:endParaRPr/>
          </a:p>
        </p:txBody>
      </p:sp>
      <p:sp>
        <p:nvSpPr>
          <p:cNvPr id="166" name="Google Shape;16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6</a:t>
            </a:fld>
            <a:endParaRPr/>
          </a:p>
        </p:txBody>
      </p:sp>
      <p:sp>
        <p:nvSpPr>
          <p:cNvPr id="167" name="Google Shape;167;p6"/>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68" name="Google Shape;168;p6"/>
          <p:cNvSpPr txBox="1"/>
          <p:nvPr/>
        </p:nvSpPr>
        <p:spPr>
          <a:xfrm>
            <a:off x="429768" y="6292612"/>
            <a:ext cx="25521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Power BI</a:t>
            </a:r>
            <a:endParaRPr sz="1400" b="0" i="0" u="none" strike="noStrike" cap="none">
              <a:solidFill>
                <a:srgbClr val="000000"/>
              </a:solidFill>
              <a:latin typeface="Arial"/>
              <a:ea typeface="Arial"/>
              <a:cs typeface="Arial"/>
              <a:sym typeface="Arial"/>
            </a:endParaRPr>
          </a:p>
        </p:txBody>
      </p:sp>
      <p:pic>
        <p:nvPicPr>
          <p:cNvPr id="169" name="Google Shape;169;p6" descr="Chart, bubble chart&#10;&#10;Description automatically generated"/>
          <p:cNvPicPr preferRelativeResize="0"/>
          <p:nvPr/>
        </p:nvPicPr>
        <p:blipFill rotWithShape="1">
          <a:blip r:embed="rId3">
            <a:alphaModFix/>
          </a:blip>
          <a:srcRect/>
          <a:stretch/>
        </p:blipFill>
        <p:spPr>
          <a:xfrm>
            <a:off x="429260" y="1302546"/>
            <a:ext cx="5666741" cy="4807502"/>
          </a:xfrm>
          <a:prstGeom prst="rect">
            <a:avLst/>
          </a:prstGeom>
          <a:noFill/>
          <a:ln>
            <a:noFill/>
          </a:ln>
        </p:spPr>
      </p:pic>
      <p:pic>
        <p:nvPicPr>
          <p:cNvPr id="170" name="Google Shape;170;p6"/>
          <p:cNvPicPr preferRelativeResize="0"/>
          <p:nvPr/>
        </p:nvPicPr>
        <p:blipFill rotWithShape="1">
          <a:blip r:embed="rId4">
            <a:alphaModFix/>
          </a:blip>
          <a:srcRect r="20590" b="14726"/>
          <a:stretch/>
        </p:blipFill>
        <p:spPr>
          <a:xfrm>
            <a:off x="6096000" y="3733751"/>
            <a:ext cx="1691450" cy="2376300"/>
          </a:xfrm>
          <a:prstGeom prst="rect">
            <a:avLst/>
          </a:prstGeom>
          <a:noFill/>
          <a:ln>
            <a:noFill/>
          </a:ln>
        </p:spPr>
      </p:pic>
      <p:pic>
        <p:nvPicPr>
          <p:cNvPr id="171" name="Google Shape;171;p6"/>
          <p:cNvPicPr preferRelativeResize="0"/>
          <p:nvPr/>
        </p:nvPicPr>
        <p:blipFill rotWithShape="1">
          <a:blip r:embed="rId5">
            <a:alphaModFix/>
          </a:blip>
          <a:srcRect l="5086" t="4001" r="34354" b="22141"/>
          <a:stretch/>
        </p:blipFill>
        <p:spPr>
          <a:xfrm>
            <a:off x="6189625" y="1302550"/>
            <a:ext cx="1597825" cy="2286275"/>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500"/>
                                        <p:tgtEl>
                                          <p:spTgt spid="164"/>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500"/>
                                        <p:tgtEl>
                                          <p:spTgt spid="167"/>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169"/>
                                        </p:tgtEl>
                                        <p:attrNameLst>
                                          <p:attrName>style.visibility</p:attrName>
                                        </p:attrNameLst>
                                      </p:cBhvr>
                                      <p:to>
                                        <p:strVal val="visible"/>
                                      </p:to>
                                    </p:set>
                                    <p:animEffect transition="in" filter="fade">
                                      <p:cBhvr>
                                        <p:cTn id="14" dur="1500"/>
                                        <p:tgtEl>
                                          <p:spTgt spid="169"/>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fade">
                                      <p:cBhvr>
                                        <p:cTn id="18" dur="1000"/>
                                        <p:tgtEl>
                                          <p:spTgt spid="171"/>
                                        </p:tgtEl>
                                      </p:cBhvr>
                                    </p:animEffect>
                                  </p:childTnLst>
                                </p:cTn>
                              </p:par>
                            </p:childTnLst>
                          </p:cTn>
                        </p:par>
                        <p:par>
                          <p:cTn id="19" fill="hold">
                            <p:stCondLst>
                              <p:cond delay="4000"/>
                            </p:stCondLst>
                            <p:childTnLst>
                              <p:par>
                                <p:cTn id="20" presetID="10" presetClass="entr" presetSubtype="0" fill="hold" nodeType="after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fade">
                                      <p:cBhvr>
                                        <p:cTn id="22" dur="1000"/>
                                        <p:tgtEl>
                                          <p:spTgt spid="170"/>
                                        </p:tgtEl>
                                      </p:cBhvr>
                                    </p:animEffect>
                                  </p:childTnLst>
                                </p:cTn>
                              </p:par>
                            </p:childTnLst>
                          </p:cTn>
                        </p:par>
                        <p:par>
                          <p:cTn id="23" fill="hold">
                            <p:stCondLst>
                              <p:cond delay="5000"/>
                            </p:stCondLst>
                            <p:childTnLst>
                              <p:par>
                                <p:cTn id="24" presetID="10" presetClass="entr" presetSubtype="0"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Effect transition="in" filter="fade">
                                      <p:cBhvr>
                                        <p:cTn id="26" dur="1500"/>
                                        <p:tgtEl>
                                          <p:spTgt spid="165"/>
                                        </p:tgtEl>
                                      </p:cBhvr>
                                    </p:animEffect>
                                  </p:childTnLst>
                                </p:cTn>
                              </p:par>
                            </p:childTnLst>
                          </p:cTn>
                        </p:par>
                        <p:par>
                          <p:cTn id="27" fill="hold">
                            <p:stCondLst>
                              <p:cond delay="6500"/>
                            </p:stCondLst>
                            <p:childTnLst>
                              <p:par>
                                <p:cTn id="28" presetID="10" presetClass="entr" presetSubtype="0" fill="hold" nodeType="afterEffect">
                                  <p:stCondLst>
                                    <p:cond delay="0"/>
                                  </p:stCondLst>
                                  <p:childTnLst>
                                    <p:set>
                                      <p:cBhvr>
                                        <p:cTn id="29" dur="1" fill="hold">
                                          <p:stCondLst>
                                            <p:cond delay="0"/>
                                          </p:stCondLst>
                                        </p:cTn>
                                        <p:tgtEl>
                                          <p:spTgt spid="163"/>
                                        </p:tgtEl>
                                        <p:attrNameLst>
                                          <p:attrName>style.visibility</p:attrName>
                                        </p:attrNameLst>
                                      </p:cBhvr>
                                      <p:to>
                                        <p:strVal val="visible"/>
                                      </p:to>
                                    </p:set>
                                    <p:animEffect transition="in" filter="fade">
                                      <p:cBhvr>
                                        <p:cTn id="30" dur="500"/>
                                        <p:tgtEl>
                                          <p:spTgt spid="163"/>
                                        </p:tgtEl>
                                      </p:cBhvr>
                                    </p:animEffect>
                                  </p:childTnLst>
                                </p:cTn>
                              </p:par>
                              <p:par>
                                <p:cTn id="31" presetID="23" presetClass="entr" presetSubtype="16" fill="hold" nodeType="withEffect">
                                  <p:stCondLst>
                                    <p:cond delay="0"/>
                                  </p:stCondLst>
                                  <p:childTnLst>
                                    <p:set>
                                      <p:cBhvr>
                                        <p:cTn id="32" dur="1" fill="hold">
                                          <p:stCondLst>
                                            <p:cond delay="0"/>
                                          </p:stCondLst>
                                        </p:cTn>
                                        <p:tgtEl>
                                          <p:spTgt spid="165">
                                            <p:txEl>
                                              <p:pRg st="0" end="0"/>
                                            </p:txEl>
                                          </p:spTgt>
                                        </p:tgtEl>
                                        <p:attrNameLst>
                                          <p:attrName>style.visibility</p:attrName>
                                        </p:attrNameLst>
                                      </p:cBhvr>
                                      <p:to>
                                        <p:strVal val="visible"/>
                                      </p:to>
                                    </p:set>
                                    <p:anim calcmode="lin" valueType="num">
                                      <p:cBhvr additive="base">
                                        <p:cTn id="33" dur="1000"/>
                                        <p:tgtEl>
                                          <p:spTgt spid="165">
                                            <p:txEl>
                                              <p:pRg st="0" end="0"/>
                                            </p:txEl>
                                          </p:spTgt>
                                        </p:tgtEl>
                                        <p:attrNameLst>
                                          <p:attrName>ppt_w</p:attrName>
                                        </p:attrNameLst>
                                      </p:cBhvr>
                                      <p:tavLst>
                                        <p:tav tm="0">
                                          <p:val>
                                            <p:strVal val="0"/>
                                          </p:val>
                                        </p:tav>
                                        <p:tav tm="100000">
                                          <p:val>
                                            <p:strVal val="#ppt_w"/>
                                          </p:val>
                                        </p:tav>
                                      </p:tavLst>
                                    </p:anim>
                                    <p:anim calcmode="lin" valueType="num">
                                      <p:cBhvr additive="base">
                                        <p:cTn id="34" dur="1000"/>
                                        <p:tgtEl>
                                          <p:spTgt spid="165">
                                            <p:txEl>
                                              <p:pRg st="0" end="0"/>
                                            </p:txEl>
                                          </p:spTgt>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65">
                                            <p:txEl>
                                              <p:pRg st="1" end="1"/>
                                            </p:txEl>
                                          </p:spTgt>
                                        </p:tgtEl>
                                        <p:attrNameLst>
                                          <p:attrName>style.visibility</p:attrName>
                                        </p:attrNameLst>
                                      </p:cBhvr>
                                      <p:to>
                                        <p:strVal val="visible"/>
                                      </p:to>
                                    </p:set>
                                    <p:anim calcmode="lin" valueType="num">
                                      <p:cBhvr additive="base">
                                        <p:cTn id="37" dur="1000"/>
                                        <p:tgtEl>
                                          <p:spTgt spid="165">
                                            <p:txEl>
                                              <p:pRg st="1" end="1"/>
                                            </p:txEl>
                                          </p:spTgt>
                                        </p:tgtEl>
                                        <p:attrNameLst>
                                          <p:attrName>ppt_w</p:attrName>
                                        </p:attrNameLst>
                                      </p:cBhvr>
                                      <p:tavLst>
                                        <p:tav tm="0">
                                          <p:val>
                                            <p:strVal val="0"/>
                                          </p:val>
                                        </p:tav>
                                        <p:tav tm="100000">
                                          <p:val>
                                            <p:strVal val="#ppt_w"/>
                                          </p:val>
                                        </p:tav>
                                      </p:tavLst>
                                    </p:anim>
                                    <p:anim calcmode="lin" valueType="num">
                                      <p:cBhvr additive="base">
                                        <p:cTn id="38" dur="1000"/>
                                        <p:tgtEl>
                                          <p:spTgt spid="165">
                                            <p:txEl>
                                              <p:pRg st="1" end="1"/>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165">
                                            <p:txEl>
                                              <p:pRg st="2" end="2"/>
                                            </p:txEl>
                                          </p:spTgt>
                                        </p:tgtEl>
                                        <p:attrNameLst>
                                          <p:attrName>style.visibility</p:attrName>
                                        </p:attrNameLst>
                                      </p:cBhvr>
                                      <p:to>
                                        <p:strVal val="visible"/>
                                      </p:to>
                                    </p:set>
                                    <p:anim calcmode="lin" valueType="num">
                                      <p:cBhvr additive="base">
                                        <p:cTn id="41" dur="1000"/>
                                        <p:tgtEl>
                                          <p:spTgt spid="165">
                                            <p:txEl>
                                              <p:pRg st="2" end="2"/>
                                            </p:txEl>
                                          </p:spTgt>
                                        </p:tgtEl>
                                        <p:attrNameLst>
                                          <p:attrName>ppt_w</p:attrName>
                                        </p:attrNameLst>
                                      </p:cBhvr>
                                      <p:tavLst>
                                        <p:tav tm="0">
                                          <p:val>
                                            <p:strVal val="0"/>
                                          </p:val>
                                        </p:tav>
                                        <p:tav tm="100000">
                                          <p:val>
                                            <p:strVal val="#ppt_w"/>
                                          </p:val>
                                        </p:tav>
                                      </p:tavLst>
                                    </p:anim>
                                    <p:anim calcmode="lin" valueType="num">
                                      <p:cBhvr additive="base">
                                        <p:cTn id="42" dur="1000"/>
                                        <p:tgtEl>
                                          <p:spTgt spid="165">
                                            <p:txEl>
                                              <p:pRg st="2" end="2"/>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165">
                                            <p:txEl>
                                              <p:pRg st="3" end="3"/>
                                            </p:txEl>
                                          </p:spTgt>
                                        </p:tgtEl>
                                        <p:attrNameLst>
                                          <p:attrName>style.visibility</p:attrName>
                                        </p:attrNameLst>
                                      </p:cBhvr>
                                      <p:to>
                                        <p:strVal val="visible"/>
                                      </p:to>
                                    </p:set>
                                    <p:anim calcmode="lin" valueType="num">
                                      <p:cBhvr additive="base">
                                        <p:cTn id="45" dur="1000"/>
                                        <p:tgtEl>
                                          <p:spTgt spid="165">
                                            <p:txEl>
                                              <p:pRg st="3" end="3"/>
                                            </p:txEl>
                                          </p:spTgt>
                                        </p:tgtEl>
                                        <p:attrNameLst>
                                          <p:attrName>ppt_w</p:attrName>
                                        </p:attrNameLst>
                                      </p:cBhvr>
                                      <p:tavLst>
                                        <p:tav tm="0">
                                          <p:val>
                                            <p:strVal val="0"/>
                                          </p:val>
                                        </p:tav>
                                        <p:tav tm="100000">
                                          <p:val>
                                            <p:strVal val="#ppt_w"/>
                                          </p:val>
                                        </p:tav>
                                      </p:tavLst>
                                    </p:anim>
                                    <p:anim calcmode="lin" valueType="num">
                                      <p:cBhvr additive="base">
                                        <p:cTn id="46" dur="1000"/>
                                        <p:tgtEl>
                                          <p:spTgt spid="165">
                                            <p:txEl>
                                              <p:pRg st="3" end="3"/>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0"/>
                                  </p:stCondLst>
                                  <p:childTnLst>
                                    <p:set>
                                      <p:cBhvr>
                                        <p:cTn id="48" dur="1" fill="hold">
                                          <p:stCondLst>
                                            <p:cond delay="0"/>
                                          </p:stCondLst>
                                        </p:cTn>
                                        <p:tgtEl>
                                          <p:spTgt spid="165">
                                            <p:txEl>
                                              <p:pRg st="4" end="4"/>
                                            </p:txEl>
                                          </p:spTgt>
                                        </p:tgtEl>
                                        <p:attrNameLst>
                                          <p:attrName>style.visibility</p:attrName>
                                        </p:attrNameLst>
                                      </p:cBhvr>
                                      <p:to>
                                        <p:strVal val="visible"/>
                                      </p:to>
                                    </p:set>
                                    <p:anim calcmode="lin" valueType="num">
                                      <p:cBhvr additive="base">
                                        <p:cTn id="49" dur="1000"/>
                                        <p:tgtEl>
                                          <p:spTgt spid="165">
                                            <p:txEl>
                                              <p:pRg st="4" end="4"/>
                                            </p:txEl>
                                          </p:spTgt>
                                        </p:tgtEl>
                                        <p:attrNameLst>
                                          <p:attrName>ppt_w</p:attrName>
                                        </p:attrNameLst>
                                      </p:cBhvr>
                                      <p:tavLst>
                                        <p:tav tm="0">
                                          <p:val>
                                            <p:strVal val="0"/>
                                          </p:val>
                                        </p:tav>
                                        <p:tav tm="100000">
                                          <p:val>
                                            <p:strVal val="#ppt_w"/>
                                          </p:val>
                                        </p:tav>
                                      </p:tavLst>
                                    </p:anim>
                                    <p:anim calcmode="lin" valueType="num">
                                      <p:cBhvr additive="base">
                                        <p:cTn id="50" dur="1000"/>
                                        <p:tgtEl>
                                          <p:spTgt spid="165">
                                            <p:txEl>
                                              <p:pRg st="4" end="4"/>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0"/>
                                  </p:stCondLst>
                                  <p:childTnLst>
                                    <p:set>
                                      <p:cBhvr>
                                        <p:cTn id="52" dur="1" fill="hold">
                                          <p:stCondLst>
                                            <p:cond delay="0"/>
                                          </p:stCondLst>
                                        </p:cTn>
                                        <p:tgtEl>
                                          <p:spTgt spid="165">
                                            <p:txEl>
                                              <p:pRg st="5" end="5"/>
                                            </p:txEl>
                                          </p:spTgt>
                                        </p:tgtEl>
                                        <p:attrNameLst>
                                          <p:attrName>style.visibility</p:attrName>
                                        </p:attrNameLst>
                                      </p:cBhvr>
                                      <p:to>
                                        <p:strVal val="visible"/>
                                      </p:to>
                                    </p:set>
                                    <p:anim calcmode="lin" valueType="num">
                                      <p:cBhvr additive="base">
                                        <p:cTn id="53" dur="1000"/>
                                        <p:tgtEl>
                                          <p:spTgt spid="165">
                                            <p:txEl>
                                              <p:pRg st="5" end="5"/>
                                            </p:txEl>
                                          </p:spTgt>
                                        </p:tgtEl>
                                        <p:attrNameLst>
                                          <p:attrName>ppt_w</p:attrName>
                                        </p:attrNameLst>
                                      </p:cBhvr>
                                      <p:tavLst>
                                        <p:tav tm="0">
                                          <p:val>
                                            <p:strVal val="0"/>
                                          </p:val>
                                        </p:tav>
                                        <p:tav tm="100000">
                                          <p:val>
                                            <p:strVal val="#ppt_w"/>
                                          </p:val>
                                        </p:tav>
                                      </p:tavLst>
                                    </p:anim>
                                    <p:anim calcmode="lin" valueType="num">
                                      <p:cBhvr additive="base">
                                        <p:cTn id="54" dur="1000"/>
                                        <p:tgtEl>
                                          <p:spTgt spid="165">
                                            <p:txEl>
                                              <p:pRg st="5" end="5"/>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165">
                                            <p:txEl>
                                              <p:pRg st="6" end="6"/>
                                            </p:txEl>
                                          </p:spTgt>
                                        </p:tgtEl>
                                        <p:attrNameLst>
                                          <p:attrName>style.visibility</p:attrName>
                                        </p:attrNameLst>
                                      </p:cBhvr>
                                      <p:to>
                                        <p:strVal val="visible"/>
                                      </p:to>
                                    </p:set>
                                    <p:anim calcmode="lin" valueType="num">
                                      <p:cBhvr additive="base">
                                        <p:cTn id="57" dur="1000"/>
                                        <p:tgtEl>
                                          <p:spTgt spid="165">
                                            <p:txEl>
                                              <p:pRg st="6" end="6"/>
                                            </p:txEl>
                                          </p:spTgt>
                                        </p:tgtEl>
                                        <p:attrNameLst>
                                          <p:attrName>ppt_w</p:attrName>
                                        </p:attrNameLst>
                                      </p:cBhvr>
                                      <p:tavLst>
                                        <p:tav tm="0">
                                          <p:val>
                                            <p:strVal val="0"/>
                                          </p:val>
                                        </p:tav>
                                        <p:tav tm="100000">
                                          <p:val>
                                            <p:strVal val="#ppt_w"/>
                                          </p:val>
                                        </p:tav>
                                      </p:tavLst>
                                    </p:anim>
                                    <p:anim calcmode="lin" valueType="num">
                                      <p:cBhvr additive="base">
                                        <p:cTn id="58" dur="1000"/>
                                        <p:tgtEl>
                                          <p:spTgt spid="165">
                                            <p:txEl>
                                              <p:pRg st="6" end="6"/>
                                            </p:txEl>
                                          </p:spTgt>
                                        </p:tgtEl>
                                        <p:attrNameLst>
                                          <p:attrName>ppt_h</p:attrName>
                                        </p:attrNameLst>
                                      </p:cBhvr>
                                      <p:tavLst>
                                        <p:tav tm="0">
                                          <p:val>
                                            <p:strVal val="0"/>
                                          </p:val>
                                        </p:tav>
                                        <p:tav tm="100000">
                                          <p:val>
                                            <p:strVal val="#ppt_h"/>
                                          </p:val>
                                        </p:tav>
                                      </p:tavLst>
                                    </p:anim>
                                  </p:childTnLst>
                                </p:cTn>
                              </p:par>
                            </p:childTnLst>
                          </p:cTn>
                        </p:par>
                        <p:par>
                          <p:cTn id="59" fill="hold">
                            <p:stCondLst>
                              <p:cond delay="7500"/>
                            </p:stCondLst>
                            <p:childTnLst>
                              <p:par>
                                <p:cTn id="60" presetID="10" presetClass="entr" presetSubtype="0" fill="hold" nodeType="afterEffect">
                                  <p:stCondLst>
                                    <p:cond delay="0"/>
                                  </p:stCondLst>
                                  <p:childTnLst>
                                    <p:set>
                                      <p:cBhvr>
                                        <p:cTn id="61" dur="1" fill="hold">
                                          <p:stCondLst>
                                            <p:cond delay="0"/>
                                          </p:stCondLst>
                                        </p:cTn>
                                        <p:tgtEl>
                                          <p:spTgt spid="168"/>
                                        </p:tgtEl>
                                        <p:attrNameLst>
                                          <p:attrName>style.visibility</p:attrName>
                                        </p:attrNameLst>
                                      </p:cBhvr>
                                      <p:to>
                                        <p:strVal val="visible"/>
                                      </p:to>
                                    </p:set>
                                    <p:animEffect transition="in" filter="fade">
                                      <p:cBhvr>
                                        <p:cTn id="62"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77" name="Google Shape;177;p25"/>
          <p:cNvSpPr/>
          <p:nvPr/>
        </p:nvSpPr>
        <p:spPr>
          <a:xfrm>
            <a:off x="7752529" y="1709153"/>
            <a:ext cx="3878639" cy="3878262"/>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78" name="Google Shape;178;p25"/>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Heat Maps – Waitlist Child Care </a:t>
            </a:r>
            <a:endParaRPr/>
          </a:p>
        </p:txBody>
      </p:sp>
      <p:sp>
        <p:nvSpPr>
          <p:cNvPr id="179" name="Google Shape;179;p25"/>
          <p:cNvSpPr txBox="1">
            <a:spLocks noGrp="1"/>
          </p:cNvSpPr>
          <p:nvPr>
            <p:ph type="body" idx="1"/>
          </p:nvPr>
        </p:nvSpPr>
        <p:spPr>
          <a:xfrm>
            <a:off x="7841724" y="1658814"/>
            <a:ext cx="3824360" cy="4040822"/>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Clr>
                <a:schemeClr val="dk1"/>
              </a:buClr>
              <a:buSzPts val="1400"/>
              <a:buChar char="•"/>
            </a:pPr>
            <a:r>
              <a:rPr lang="en-US" sz="1400"/>
              <a:t>Metric</a:t>
            </a:r>
            <a:r>
              <a:rPr lang="en-US" sz="1100"/>
              <a:t>: </a:t>
            </a:r>
            <a:endParaRPr/>
          </a:p>
          <a:p>
            <a:pPr marL="685800" lvl="1" indent="-228600" algn="l" rtl="0">
              <a:lnSpc>
                <a:spcPct val="110000"/>
              </a:lnSpc>
              <a:spcBef>
                <a:spcPts val="500"/>
              </a:spcBef>
              <a:spcAft>
                <a:spcPts val="0"/>
              </a:spcAft>
              <a:buClr>
                <a:schemeClr val="dk1"/>
              </a:buClr>
              <a:buSzPts val="1100"/>
              <a:buChar char="•"/>
            </a:pPr>
            <a:r>
              <a:rPr lang="en-US" sz="1100"/>
              <a:t>Number of Customers by Postal Codes</a:t>
            </a:r>
            <a:endParaRPr/>
          </a:p>
          <a:p>
            <a:pPr marL="685800" lvl="1" indent="-228600" algn="l" rtl="0">
              <a:lnSpc>
                <a:spcPct val="110000"/>
              </a:lnSpc>
              <a:spcBef>
                <a:spcPts val="500"/>
              </a:spcBef>
              <a:spcAft>
                <a:spcPts val="0"/>
              </a:spcAft>
              <a:buClr>
                <a:schemeClr val="dk1"/>
              </a:buClr>
              <a:buSzPts val="1100"/>
              <a:buChar char="•"/>
            </a:pPr>
            <a:r>
              <a:rPr lang="en-US" sz="1100"/>
              <a:t>Number of Facilities by Postal Codes</a:t>
            </a:r>
            <a:endParaRPr/>
          </a:p>
          <a:p>
            <a:pPr marL="228600" lvl="0" indent="-228600" algn="l" rtl="0">
              <a:lnSpc>
                <a:spcPct val="110000"/>
              </a:lnSpc>
              <a:spcBef>
                <a:spcPts val="1000"/>
              </a:spcBef>
              <a:spcAft>
                <a:spcPts val="0"/>
              </a:spcAft>
              <a:buClr>
                <a:schemeClr val="dk1"/>
              </a:buClr>
              <a:buSzPts val="1400"/>
              <a:buChar char="•"/>
            </a:pPr>
            <a:r>
              <a:rPr lang="en-US" sz="1400"/>
              <a:t>Insights</a:t>
            </a:r>
            <a:r>
              <a:rPr lang="en-US" sz="1100"/>
              <a:t>:</a:t>
            </a:r>
            <a:endParaRPr/>
          </a:p>
          <a:p>
            <a:pPr marL="685800" lvl="1" indent="-228600" algn="l" rtl="0">
              <a:lnSpc>
                <a:spcPct val="110000"/>
              </a:lnSpc>
              <a:spcBef>
                <a:spcPts val="500"/>
              </a:spcBef>
              <a:spcAft>
                <a:spcPts val="0"/>
              </a:spcAft>
              <a:buClr>
                <a:srgbClr val="000000"/>
              </a:buClr>
              <a:buSzPts val="1100"/>
              <a:buChar char="•"/>
            </a:pPr>
            <a:r>
              <a:rPr lang="en-US" sz="1100">
                <a:solidFill>
                  <a:srgbClr val="000000"/>
                </a:solidFill>
                <a:highlight>
                  <a:srgbClr val="FFFFFF"/>
                </a:highlight>
                <a:latin typeface="Roboto"/>
                <a:ea typeface="Roboto"/>
                <a:cs typeface="Roboto"/>
                <a:sym typeface="Roboto"/>
              </a:rPr>
              <a:t>Not surprisingly, those child care participants shows a similar heat map to those children currently enrolled.</a:t>
            </a:r>
            <a:endParaRPr sz="1100">
              <a:solidFill>
                <a:srgbClr val="000000"/>
              </a:solidFill>
              <a:highlight>
                <a:srgbClr val="FFFFFF"/>
              </a:highlight>
              <a:latin typeface="Roboto"/>
              <a:ea typeface="Roboto"/>
              <a:cs typeface="Roboto"/>
              <a:sym typeface="Roboto"/>
            </a:endParaRPr>
          </a:p>
          <a:p>
            <a:pPr marL="685800" lvl="1" indent="-228600" algn="l" rtl="0">
              <a:lnSpc>
                <a:spcPct val="110000"/>
              </a:lnSpc>
              <a:spcBef>
                <a:spcPts val="500"/>
              </a:spcBef>
              <a:spcAft>
                <a:spcPts val="0"/>
              </a:spcAft>
              <a:buClr>
                <a:srgbClr val="000000"/>
              </a:buClr>
              <a:buSzPts val="1100"/>
              <a:buFont typeface="Roboto"/>
              <a:buChar char="•"/>
            </a:pPr>
            <a:r>
              <a:rPr lang="en-US" sz="1100">
                <a:solidFill>
                  <a:srgbClr val="000000"/>
                </a:solidFill>
                <a:highlight>
                  <a:srgbClr val="FFFFFF"/>
                </a:highlight>
                <a:latin typeface="Roboto"/>
                <a:ea typeface="Roboto"/>
                <a:cs typeface="Roboto"/>
                <a:sym typeface="Roboto"/>
              </a:rPr>
              <a:t>Location of the child care centre will attract clients closest to the centre to make dropping off and picking up easy as possible.</a:t>
            </a:r>
            <a:endParaRPr sz="1100">
              <a:solidFill>
                <a:srgbClr val="000000"/>
              </a:solidFill>
              <a:highlight>
                <a:srgbClr val="FFFFFF"/>
              </a:highlight>
              <a:latin typeface="Roboto"/>
              <a:ea typeface="Roboto"/>
              <a:cs typeface="Roboto"/>
              <a:sym typeface="Roboto"/>
            </a:endParaRPr>
          </a:p>
        </p:txBody>
      </p:sp>
      <p:sp>
        <p:nvSpPr>
          <p:cNvPr id="180" name="Google Shape;18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7</a:t>
            </a:fld>
            <a:endParaRPr/>
          </a:p>
        </p:txBody>
      </p:sp>
      <p:sp>
        <p:nvSpPr>
          <p:cNvPr id="181" name="Google Shape;181;p25"/>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82" name="Google Shape;182;p25"/>
          <p:cNvSpPr txBox="1"/>
          <p:nvPr/>
        </p:nvSpPr>
        <p:spPr>
          <a:xfrm>
            <a:off x="429768" y="6292612"/>
            <a:ext cx="25521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Power BI</a:t>
            </a:r>
            <a:endParaRPr sz="1400" b="0" i="0" u="none" strike="noStrike" cap="none">
              <a:solidFill>
                <a:srgbClr val="000000"/>
              </a:solidFill>
              <a:latin typeface="Arial"/>
              <a:ea typeface="Arial"/>
              <a:cs typeface="Arial"/>
              <a:sym typeface="Arial"/>
            </a:endParaRPr>
          </a:p>
        </p:txBody>
      </p:sp>
      <p:pic>
        <p:nvPicPr>
          <p:cNvPr id="183" name="Google Shape;183;p25"/>
          <p:cNvPicPr preferRelativeResize="0"/>
          <p:nvPr/>
        </p:nvPicPr>
        <p:blipFill rotWithShape="1">
          <a:blip r:embed="rId3">
            <a:alphaModFix/>
          </a:blip>
          <a:srcRect b="3651"/>
          <a:stretch/>
        </p:blipFill>
        <p:spPr>
          <a:xfrm>
            <a:off x="384350" y="1300475"/>
            <a:ext cx="7170300" cy="4430001"/>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250"/>
                                        <p:tgtEl>
                                          <p:spTgt spid="178"/>
                                        </p:tgtEl>
                                      </p:cBhvr>
                                    </p:animEffect>
                                  </p:childTnLst>
                                </p:cTn>
                              </p:par>
                              <p:par>
                                <p:cTn id="8" presetID="10" presetClass="entr" presetSubtype="0"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fade">
                                      <p:cBhvr>
                                        <p:cTn id="10" dur="1000"/>
                                        <p:tgtEl>
                                          <p:spTgt spid="181"/>
                                        </p:tgtEl>
                                      </p:cBhvr>
                                    </p:animEffec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183"/>
                                        </p:tgtEl>
                                        <p:attrNameLst>
                                          <p:attrName>style.visibility</p:attrName>
                                        </p:attrNameLst>
                                      </p:cBhvr>
                                      <p:to>
                                        <p:strVal val="visible"/>
                                      </p:to>
                                    </p:set>
                                    <p:animEffect transition="in" filter="fade">
                                      <p:cBhvr>
                                        <p:cTn id="14" dur="1000"/>
                                        <p:tgtEl>
                                          <p:spTgt spid="183"/>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182"/>
                                        </p:tgtEl>
                                        <p:attrNameLst>
                                          <p:attrName>style.visibility</p:attrName>
                                        </p:attrNameLst>
                                      </p:cBhvr>
                                      <p:to>
                                        <p:strVal val="visible"/>
                                      </p:to>
                                    </p:set>
                                    <p:animEffect transition="in" filter="fade">
                                      <p:cBhvr>
                                        <p:cTn id="18" dur="2000"/>
                                        <p:tgtEl>
                                          <p:spTgt spid="182"/>
                                        </p:tgtEl>
                                      </p:cBhvr>
                                    </p:animEffect>
                                  </p:childTnLst>
                                </p:cTn>
                              </p:par>
                            </p:childTnLst>
                          </p:cTn>
                        </p:par>
                        <p:par>
                          <p:cTn id="19" fill="hold">
                            <p:stCondLst>
                              <p:cond delay="4250"/>
                            </p:stCondLst>
                            <p:childTnLst>
                              <p:par>
                                <p:cTn id="20" presetID="10" presetClass="entr" presetSubtype="0" fill="hold" nodeType="after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fade">
                                      <p:cBhvr>
                                        <p:cTn id="22" dur="1000"/>
                                        <p:tgtEl>
                                          <p:spTgt spid="177"/>
                                        </p:tgtEl>
                                      </p:cBhvr>
                                    </p:animEffect>
                                  </p:childTnLst>
                                </p:cTn>
                              </p:par>
                              <p:par>
                                <p:cTn id="23" presetID="23" presetClass="entr" presetSubtype="16" fill="hold" nodeType="withEffect">
                                  <p:stCondLst>
                                    <p:cond delay="0"/>
                                  </p:stCondLst>
                                  <p:childTnLst>
                                    <p:set>
                                      <p:cBhvr>
                                        <p:cTn id="24" dur="1" fill="hold">
                                          <p:stCondLst>
                                            <p:cond delay="0"/>
                                          </p:stCondLst>
                                        </p:cTn>
                                        <p:tgtEl>
                                          <p:spTgt spid="179">
                                            <p:txEl>
                                              <p:pRg st="0" end="0"/>
                                            </p:txEl>
                                          </p:spTgt>
                                        </p:tgtEl>
                                        <p:attrNameLst>
                                          <p:attrName>style.visibility</p:attrName>
                                        </p:attrNameLst>
                                      </p:cBhvr>
                                      <p:to>
                                        <p:strVal val="visible"/>
                                      </p:to>
                                    </p:set>
                                    <p:anim calcmode="lin" valueType="num">
                                      <p:cBhvr additive="base">
                                        <p:cTn id="25" dur="1000"/>
                                        <p:tgtEl>
                                          <p:spTgt spid="179">
                                            <p:txEl>
                                              <p:pRg st="0" end="0"/>
                                            </p:txEl>
                                          </p:spTgt>
                                        </p:tgtEl>
                                        <p:attrNameLst>
                                          <p:attrName>ppt_w</p:attrName>
                                        </p:attrNameLst>
                                      </p:cBhvr>
                                      <p:tavLst>
                                        <p:tav tm="0">
                                          <p:val>
                                            <p:strVal val="0"/>
                                          </p:val>
                                        </p:tav>
                                        <p:tav tm="100000">
                                          <p:val>
                                            <p:strVal val="#ppt_w"/>
                                          </p:val>
                                        </p:tav>
                                      </p:tavLst>
                                    </p:anim>
                                    <p:anim calcmode="lin" valueType="num">
                                      <p:cBhvr additive="base">
                                        <p:cTn id="26" dur="1000"/>
                                        <p:tgtEl>
                                          <p:spTgt spid="179">
                                            <p:txEl>
                                              <p:pRg st="0" end="0"/>
                                            </p:txEl>
                                          </p:spTgt>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79">
                                            <p:txEl>
                                              <p:pRg st="1" end="1"/>
                                            </p:txEl>
                                          </p:spTgt>
                                        </p:tgtEl>
                                        <p:attrNameLst>
                                          <p:attrName>style.visibility</p:attrName>
                                        </p:attrNameLst>
                                      </p:cBhvr>
                                      <p:to>
                                        <p:strVal val="visible"/>
                                      </p:to>
                                    </p:set>
                                    <p:anim calcmode="lin" valueType="num">
                                      <p:cBhvr additive="base">
                                        <p:cTn id="29" dur="1000"/>
                                        <p:tgtEl>
                                          <p:spTgt spid="179">
                                            <p:txEl>
                                              <p:pRg st="1" end="1"/>
                                            </p:txEl>
                                          </p:spTgt>
                                        </p:tgtEl>
                                        <p:attrNameLst>
                                          <p:attrName>ppt_w</p:attrName>
                                        </p:attrNameLst>
                                      </p:cBhvr>
                                      <p:tavLst>
                                        <p:tav tm="0">
                                          <p:val>
                                            <p:strVal val="0"/>
                                          </p:val>
                                        </p:tav>
                                        <p:tav tm="100000">
                                          <p:val>
                                            <p:strVal val="#ppt_w"/>
                                          </p:val>
                                        </p:tav>
                                      </p:tavLst>
                                    </p:anim>
                                    <p:anim calcmode="lin" valueType="num">
                                      <p:cBhvr additive="base">
                                        <p:cTn id="30" dur="1000"/>
                                        <p:tgtEl>
                                          <p:spTgt spid="179">
                                            <p:txEl>
                                              <p:pRg st="1" end="1"/>
                                            </p:txEl>
                                          </p:spTgt>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179">
                                            <p:txEl>
                                              <p:pRg st="2" end="2"/>
                                            </p:txEl>
                                          </p:spTgt>
                                        </p:tgtEl>
                                        <p:attrNameLst>
                                          <p:attrName>style.visibility</p:attrName>
                                        </p:attrNameLst>
                                      </p:cBhvr>
                                      <p:to>
                                        <p:strVal val="visible"/>
                                      </p:to>
                                    </p:set>
                                    <p:anim calcmode="lin" valueType="num">
                                      <p:cBhvr additive="base">
                                        <p:cTn id="33" dur="1000"/>
                                        <p:tgtEl>
                                          <p:spTgt spid="179">
                                            <p:txEl>
                                              <p:pRg st="2" end="2"/>
                                            </p:txEl>
                                          </p:spTgt>
                                        </p:tgtEl>
                                        <p:attrNameLst>
                                          <p:attrName>ppt_w</p:attrName>
                                        </p:attrNameLst>
                                      </p:cBhvr>
                                      <p:tavLst>
                                        <p:tav tm="0">
                                          <p:val>
                                            <p:strVal val="0"/>
                                          </p:val>
                                        </p:tav>
                                        <p:tav tm="100000">
                                          <p:val>
                                            <p:strVal val="#ppt_w"/>
                                          </p:val>
                                        </p:tav>
                                      </p:tavLst>
                                    </p:anim>
                                    <p:anim calcmode="lin" valueType="num">
                                      <p:cBhvr additive="base">
                                        <p:cTn id="34" dur="1000"/>
                                        <p:tgtEl>
                                          <p:spTgt spid="179">
                                            <p:txEl>
                                              <p:pRg st="2" end="2"/>
                                            </p:txEl>
                                          </p:spTgt>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79">
                                            <p:txEl>
                                              <p:pRg st="3" end="3"/>
                                            </p:txEl>
                                          </p:spTgt>
                                        </p:tgtEl>
                                        <p:attrNameLst>
                                          <p:attrName>style.visibility</p:attrName>
                                        </p:attrNameLst>
                                      </p:cBhvr>
                                      <p:to>
                                        <p:strVal val="visible"/>
                                      </p:to>
                                    </p:set>
                                    <p:anim calcmode="lin" valueType="num">
                                      <p:cBhvr additive="base">
                                        <p:cTn id="37" dur="1000"/>
                                        <p:tgtEl>
                                          <p:spTgt spid="179">
                                            <p:txEl>
                                              <p:pRg st="3" end="3"/>
                                            </p:txEl>
                                          </p:spTgt>
                                        </p:tgtEl>
                                        <p:attrNameLst>
                                          <p:attrName>ppt_w</p:attrName>
                                        </p:attrNameLst>
                                      </p:cBhvr>
                                      <p:tavLst>
                                        <p:tav tm="0">
                                          <p:val>
                                            <p:strVal val="0"/>
                                          </p:val>
                                        </p:tav>
                                        <p:tav tm="100000">
                                          <p:val>
                                            <p:strVal val="#ppt_w"/>
                                          </p:val>
                                        </p:tav>
                                      </p:tavLst>
                                    </p:anim>
                                    <p:anim calcmode="lin" valueType="num">
                                      <p:cBhvr additive="base">
                                        <p:cTn id="38" dur="1000"/>
                                        <p:tgtEl>
                                          <p:spTgt spid="179">
                                            <p:txEl>
                                              <p:pRg st="3" end="3"/>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179">
                                            <p:txEl>
                                              <p:pRg st="4" end="4"/>
                                            </p:txEl>
                                          </p:spTgt>
                                        </p:tgtEl>
                                        <p:attrNameLst>
                                          <p:attrName>style.visibility</p:attrName>
                                        </p:attrNameLst>
                                      </p:cBhvr>
                                      <p:to>
                                        <p:strVal val="visible"/>
                                      </p:to>
                                    </p:set>
                                    <p:anim calcmode="lin" valueType="num">
                                      <p:cBhvr additive="base">
                                        <p:cTn id="41" dur="1000"/>
                                        <p:tgtEl>
                                          <p:spTgt spid="179">
                                            <p:txEl>
                                              <p:pRg st="4" end="4"/>
                                            </p:txEl>
                                          </p:spTgt>
                                        </p:tgtEl>
                                        <p:attrNameLst>
                                          <p:attrName>ppt_w</p:attrName>
                                        </p:attrNameLst>
                                      </p:cBhvr>
                                      <p:tavLst>
                                        <p:tav tm="0">
                                          <p:val>
                                            <p:strVal val="0"/>
                                          </p:val>
                                        </p:tav>
                                        <p:tav tm="100000">
                                          <p:val>
                                            <p:strVal val="#ppt_w"/>
                                          </p:val>
                                        </p:tav>
                                      </p:tavLst>
                                    </p:anim>
                                    <p:anim calcmode="lin" valueType="num">
                                      <p:cBhvr additive="base">
                                        <p:cTn id="42" dur="1000"/>
                                        <p:tgtEl>
                                          <p:spTgt spid="179">
                                            <p:txEl>
                                              <p:pRg st="4" end="4"/>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179">
                                            <p:txEl>
                                              <p:pRg st="5" end="5"/>
                                            </p:txEl>
                                          </p:spTgt>
                                        </p:tgtEl>
                                        <p:attrNameLst>
                                          <p:attrName>style.visibility</p:attrName>
                                        </p:attrNameLst>
                                      </p:cBhvr>
                                      <p:to>
                                        <p:strVal val="visible"/>
                                      </p:to>
                                    </p:set>
                                    <p:anim calcmode="lin" valueType="num">
                                      <p:cBhvr additive="base">
                                        <p:cTn id="45" dur="1000"/>
                                        <p:tgtEl>
                                          <p:spTgt spid="179">
                                            <p:txEl>
                                              <p:pRg st="5" end="5"/>
                                            </p:txEl>
                                          </p:spTgt>
                                        </p:tgtEl>
                                        <p:attrNameLst>
                                          <p:attrName>ppt_w</p:attrName>
                                        </p:attrNameLst>
                                      </p:cBhvr>
                                      <p:tavLst>
                                        <p:tav tm="0">
                                          <p:val>
                                            <p:strVal val="0"/>
                                          </p:val>
                                        </p:tav>
                                        <p:tav tm="100000">
                                          <p:val>
                                            <p:strVal val="#ppt_w"/>
                                          </p:val>
                                        </p:tav>
                                      </p:tavLst>
                                    </p:anim>
                                    <p:anim calcmode="lin" valueType="num">
                                      <p:cBhvr additive="base">
                                        <p:cTn id="46" dur="1000"/>
                                        <p:tgtEl>
                                          <p:spTgt spid="179">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89" name="Google Shape;189;p24"/>
          <p:cNvSpPr/>
          <p:nvPr/>
        </p:nvSpPr>
        <p:spPr>
          <a:xfrm>
            <a:off x="7752529" y="1709153"/>
            <a:ext cx="3878639" cy="3878262"/>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90" name="Google Shape;190;p24"/>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Heat Maps – Child Care Facility</a:t>
            </a:r>
            <a:endParaRPr/>
          </a:p>
        </p:txBody>
      </p:sp>
      <p:sp>
        <p:nvSpPr>
          <p:cNvPr id="191" name="Google Shape;191;p24"/>
          <p:cNvSpPr txBox="1">
            <a:spLocks noGrp="1"/>
          </p:cNvSpPr>
          <p:nvPr>
            <p:ph type="body" idx="1"/>
          </p:nvPr>
        </p:nvSpPr>
        <p:spPr>
          <a:xfrm>
            <a:off x="7841724" y="1658814"/>
            <a:ext cx="3824360" cy="4040822"/>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Clr>
                <a:schemeClr val="dk1"/>
              </a:buClr>
              <a:buSzPts val="1400"/>
              <a:buChar char="•"/>
            </a:pPr>
            <a:r>
              <a:rPr lang="en-US" sz="1400"/>
              <a:t>Metric</a:t>
            </a:r>
            <a:r>
              <a:rPr lang="en-US" sz="1100"/>
              <a:t>: </a:t>
            </a:r>
            <a:endParaRPr/>
          </a:p>
          <a:p>
            <a:pPr marL="685800" lvl="1" indent="-228600" algn="l" rtl="0">
              <a:lnSpc>
                <a:spcPct val="110000"/>
              </a:lnSpc>
              <a:spcBef>
                <a:spcPts val="500"/>
              </a:spcBef>
              <a:spcAft>
                <a:spcPts val="0"/>
              </a:spcAft>
              <a:buClr>
                <a:schemeClr val="dk1"/>
              </a:buClr>
              <a:buSzPts val="1100"/>
              <a:buChar char="•"/>
            </a:pPr>
            <a:r>
              <a:rPr lang="en-US" sz="1100"/>
              <a:t>Number of Customers by Postal Codes</a:t>
            </a:r>
            <a:endParaRPr/>
          </a:p>
          <a:p>
            <a:pPr marL="685800" lvl="1" indent="-228600" algn="l" rtl="0">
              <a:lnSpc>
                <a:spcPct val="110000"/>
              </a:lnSpc>
              <a:spcBef>
                <a:spcPts val="500"/>
              </a:spcBef>
              <a:spcAft>
                <a:spcPts val="0"/>
              </a:spcAft>
              <a:buClr>
                <a:schemeClr val="dk1"/>
              </a:buClr>
              <a:buSzPts val="1100"/>
              <a:buChar char="•"/>
            </a:pPr>
            <a:r>
              <a:rPr lang="en-US" sz="1100"/>
              <a:t>Number of Facilities by Postal Codes</a:t>
            </a:r>
            <a:endParaRPr/>
          </a:p>
          <a:p>
            <a:pPr marL="228600" lvl="0" indent="-228600" algn="l" rtl="0">
              <a:lnSpc>
                <a:spcPct val="110000"/>
              </a:lnSpc>
              <a:spcBef>
                <a:spcPts val="1000"/>
              </a:spcBef>
              <a:spcAft>
                <a:spcPts val="0"/>
              </a:spcAft>
              <a:buClr>
                <a:schemeClr val="dk1"/>
              </a:buClr>
              <a:buSzPts val="1400"/>
              <a:buChar char="•"/>
            </a:pPr>
            <a:r>
              <a:rPr lang="en-US" sz="1400"/>
              <a:t>Insights</a:t>
            </a:r>
            <a:r>
              <a:rPr lang="en-US" sz="1100"/>
              <a:t>:</a:t>
            </a:r>
            <a:endParaRPr/>
          </a:p>
          <a:p>
            <a:pPr marL="685800" lvl="1" indent="-228600" algn="l" rtl="0">
              <a:lnSpc>
                <a:spcPct val="110000"/>
              </a:lnSpc>
              <a:spcBef>
                <a:spcPts val="500"/>
              </a:spcBef>
              <a:spcAft>
                <a:spcPts val="0"/>
              </a:spcAft>
              <a:buClr>
                <a:schemeClr val="dk1"/>
              </a:buClr>
              <a:buSzPts val="1100"/>
              <a:buChar char="•"/>
            </a:pPr>
            <a:r>
              <a:rPr lang="en-US" sz="1100"/>
              <a:t>The customers’ locations are distributed the same way as the locations of YMCA facilities</a:t>
            </a:r>
            <a:endParaRPr/>
          </a:p>
          <a:p>
            <a:pPr marL="685800" lvl="1" indent="-228600" algn="l" rtl="0">
              <a:lnSpc>
                <a:spcPct val="110000"/>
              </a:lnSpc>
              <a:spcBef>
                <a:spcPts val="500"/>
              </a:spcBef>
              <a:spcAft>
                <a:spcPts val="0"/>
              </a:spcAft>
              <a:buClr>
                <a:schemeClr val="dk1"/>
              </a:buClr>
              <a:buSzPts val="1100"/>
              <a:buChar char="•"/>
            </a:pPr>
            <a:r>
              <a:rPr lang="en-US" sz="1100"/>
              <a:t>This shows that YMCA mostly attracts customers “locally”</a:t>
            </a:r>
            <a:endParaRPr/>
          </a:p>
          <a:p>
            <a:pPr marL="685800" lvl="1" indent="-228600" algn="l" rtl="0">
              <a:lnSpc>
                <a:spcPct val="110000"/>
              </a:lnSpc>
              <a:spcBef>
                <a:spcPts val="500"/>
              </a:spcBef>
              <a:spcAft>
                <a:spcPts val="0"/>
              </a:spcAft>
              <a:buClr>
                <a:schemeClr val="dk1"/>
              </a:buClr>
              <a:buSzPts val="1100"/>
              <a:buChar char="•"/>
            </a:pPr>
            <a:r>
              <a:rPr lang="en-US" sz="1100"/>
              <a:t>This might depend on the customers’ behaviors since parents using Child Care services might not want to travel to far to get to the facilities.</a:t>
            </a:r>
            <a:endParaRPr/>
          </a:p>
        </p:txBody>
      </p:sp>
      <p:sp>
        <p:nvSpPr>
          <p:cNvPr id="192" name="Google Shape;19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8</a:t>
            </a:fld>
            <a:endParaRPr/>
          </a:p>
        </p:txBody>
      </p:sp>
      <p:sp>
        <p:nvSpPr>
          <p:cNvPr id="193" name="Google Shape;193;p24"/>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94" name="Google Shape;194;p24"/>
          <p:cNvSpPr txBox="1"/>
          <p:nvPr/>
        </p:nvSpPr>
        <p:spPr>
          <a:xfrm>
            <a:off x="429768" y="6292612"/>
            <a:ext cx="25521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Power BI</a:t>
            </a:r>
            <a:endParaRPr sz="1400" b="0" i="0" u="none" strike="noStrike" cap="none">
              <a:solidFill>
                <a:srgbClr val="000000"/>
              </a:solidFill>
              <a:latin typeface="Arial"/>
              <a:ea typeface="Arial"/>
              <a:cs typeface="Arial"/>
              <a:sym typeface="Arial"/>
            </a:endParaRPr>
          </a:p>
        </p:txBody>
      </p:sp>
      <p:pic>
        <p:nvPicPr>
          <p:cNvPr id="195" name="Google Shape;195;p24"/>
          <p:cNvPicPr preferRelativeResize="0"/>
          <p:nvPr/>
        </p:nvPicPr>
        <p:blipFill rotWithShape="1">
          <a:blip r:embed="rId3">
            <a:alphaModFix/>
          </a:blip>
          <a:srcRect l="1371" r="1361"/>
          <a:stretch/>
        </p:blipFill>
        <p:spPr>
          <a:xfrm>
            <a:off x="365875" y="1402075"/>
            <a:ext cx="7170299" cy="4600075"/>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250"/>
                                        <p:tgtEl>
                                          <p:spTgt spid="190"/>
                                        </p:tgtEl>
                                      </p:cBhvr>
                                    </p:animEffect>
                                  </p:childTnLst>
                                </p:cTn>
                              </p:par>
                              <p:par>
                                <p:cTn id="8" presetID="10" presetClass="entr" presetSubtype="0"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195"/>
                                        </p:tgtEl>
                                        <p:attrNameLst>
                                          <p:attrName>style.visibility</p:attrName>
                                        </p:attrNameLst>
                                      </p:cBhvr>
                                      <p:to>
                                        <p:strVal val="visible"/>
                                      </p:to>
                                    </p:set>
                                    <p:animEffect transition="in" filter="fade">
                                      <p:cBhvr>
                                        <p:cTn id="14" dur="1250"/>
                                        <p:tgtEl>
                                          <p:spTgt spid="195"/>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189"/>
                                        </p:tgtEl>
                                        <p:attrNameLst>
                                          <p:attrName>style.visibility</p:attrName>
                                        </p:attrNameLst>
                                      </p:cBhvr>
                                      <p:to>
                                        <p:strVal val="visible"/>
                                      </p:to>
                                    </p:set>
                                    <p:animEffect transition="in" filter="fade">
                                      <p:cBhvr>
                                        <p:cTn id="18" dur="1000"/>
                                        <p:tgtEl>
                                          <p:spTgt spid="189"/>
                                        </p:tgtEl>
                                      </p:cBhvr>
                                    </p:animEffect>
                                  </p:childTnLst>
                                </p:cTn>
                              </p:par>
                            </p:childTnLst>
                          </p:cTn>
                        </p:par>
                        <p:par>
                          <p:cTn id="19" fill="hold">
                            <p:stCondLst>
                              <p:cond delay="3500"/>
                            </p:stCondLst>
                            <p:childTnLst>
                              <p:par>
                                <p:cTn id="20" presetID="23" presetClass="entr" presetSubtype="16" fill="hold" nodeType="afterEffect">
                                  <p:stCondLst>
                                    <p:cond delay="0"/>
                                  </p:stCondLst>
                                  <p:childTnLst>
                                    <p:set>
                                      <p:cBhvr>
                                        <p:cTn id="21" dur="1" fill="hold">
                                          <p:stCondLst>
                                            <p:cond delay="0"/>
                                          </p:stCondLst>
                                        </p:cTn>
                                        <p:tgtEl>
                                          <p:spTgt spid="191">
                                            <p:txEl>
                                              <p:pRg st="0" end="0"/>
                                            </p:txEl>
                                          </p:spTgt>
                                        </p:tgtEl>
                                        <p:attrNameLst>
                                          <p:attrName>style.visibility</p:attrName>
                                        </p:attrNameLst>
                                      </p:cBhvr>
                                      <p:to>
                                        <p:strVal val="visible"/>
                                      </p:to>
                                    </p:set>
                                    <p:anim calcmode="lin" valueType="num">
                                      <p:cBhvr additive="base">
                                        <p:cTn id="22" dur="750"/>
                                        <p:tgtEl>
                                          <p:spTgt spid="191">
                                            <p:txEl>
                                              <p:pRg st="0" end="0"/>
                                            </p:txEl>
                                          </p:spTgt>
                                        </p:tgtEl>
                                        <p:attrNameLst>
                                          <p:attrName>ppt_w</p:attrName>
                                        </p:attrNameLst>
                                      </p:cBhvr>
                                      <p:tavLst>
                                        <p:tav tm="0">
                                          <p:val>
                                            <p:strVal val="0"/>
                                          </p:val>
                                        </p:tav>
                                        <p:tav tm="100000">
                                          <p:val>
                                            <p:strVal val="#ppt_w"/>
                                          </p:val>
                                        </p:tav>
                                      </p:tavLst>
                                    </p:anim>
                                    <p:anim calcmode="lin" valueType="num">
                                      <p:cBhvr additive="base">
                                        <p:cTn id="23" dur="750"/>
                                        <p:tgtEl>
                                          <p:spTgt spid="191">
                                            <p:txEl>
                                              <p:pRg st="0" end="0"/>
                                            </p:txEl>
                                          </p:spTgt>
                                        </p:tgtEl>
                                        <p:attrNameLst>
                                          <p:attrName>ppt_h</p:attrName>
                                        </p:attrNameLst>
                                      </p:cBhvr>
                                      <p:tavLst>
                                        <p:tav tm="0">
                                          <p:val>
                                            <p:strVal val="0"/>
                                          </p:val>
                                        </p:tav>
                                        <p:tav tm="100000">
                                          <p:val>
                                            <p:strVal val="#ppt_h"/>
                                          </p:val>
                                        </p:tav>
                                      </p:tavLst>
                                    </p:anim>
                                  </p:childTnLst>
                                </p:cTn>
                              </p:par>
                            </p:childTnLst>
                          </p:cTn>
                        </p:par>
                        <p:par>
                          <p:cTn id="24" fill="hold">
                            <p:stCondLst>
                              <p:cond delay="4250"/>
                            </p:stCondLst>
                            <p:childTnLst>
                              <p:par>
                                <p:cTn id="25" presetID="23" presetClass="entr" presetSubtype="16" fill="hold" nodeType="afterEffect">
                                  <p:stCondLst>
                                    <p:cond delay="0"/>
                                  </p:stCondLst>
                                  <p:childTnLst>
                                    <p:set>
                                      <p:cBhvr>
                                        <p:cTn id="26" dur="1" fill="hold">
                                          <p:stCondLst>
                                            <p:cond delay="0"/>
                                          </p:stCondLst>
                                        </p:cTn>
                                        <p:tgtEl>
                                          <p:spTgt spid="191">
                                            <p:txEl>
                                              <p:pRg st="1" end="1"/>
                                            </p:txEl>
                                          </p:spTgt>
                                        </p:tgtEl>
                                        <p:attrNameLst>
                                          <p:attrName>style.visibility</p:attrName>
                                        </p:attrNameLst>
                                      </p:cBhvr>
                                      <p:to>
                                        <p:strVal val="visible"/>
                                      </p:to>
                                    </p:set>
                                    <p:anim calcmode="lin" valueType="num">
                                      <p:cBhvr additive="base">
                                        <p:cTn id="27" dur="750"/>
                                        <p:tgtEl>
                                          <p:spTgt spid="191">
                                            <p:txEl>
                                              <p:pRg st="1" end="1"/>
                                            </p:txEl>
                                          </p:spTgt>
                                        </p:tgtEl>
                                        <p:attrNameLst>
                                          <p:attrName>ppt_w</p:attrName>
                                        </p:attrNameLst>
                                      </p:cBhvr>
                                      <p:tavLst>
                                        <p:tav tm="0">
                                          <p:val>
                                            <p:strVal val="0"/>
                                          </p:val>
                                        </p:tav>
                                        <p:tav tm="100000">
                                          <p:val>
                                            <p:strVal val="#ppt_w"/>
                                          </p:val>
                                        </p:tav>
                                      </p:tavLst>
                                    </p:anim>
                                    <p:anim calcmode="lin" valueType="num">
                                      <p:cBhvr additive="base">
                                        <p:cTn id="28" dur="750"/>
                                        <p:tgtEl>
                                          <p:spTgt spid="191">
                                            <p:txEl>
                                              <p:pRg st="1" end="1"/>
                                            </p:txEl>
                                          </p:spTgt>
                                        </p:tgtEl>
                                        <p:attrNameLst>
                                          <p:attrName>ppt_h</p:attrName>
                                        </p:attrNameLst>
                                      </p:cBhvr>
                                      <p:tavLst>
                                        <p:tav tm="0">
                                          <p:val>
                                            <p:strVal val="0"/>
                                          </p:val>
                                        </p:tav>
                                        <p:tav tm="100000">
                                          <p:val>
                                            <p:strVal val="#ppt_h"/>
                                          </p:val>
                                        </p:tav>
                                      </p:tavLst>
                                    </p:anim>
                                  </p:childTnLst>
                                </p:cTn>
                              </p:par>
                            </p:childTnLst>
                          </p:cTn>
                        </p:par>
                        <p:par>
                          <p:cTn id="29" fill="hold">
                            <p:stCondLst>
                              <p:cond delay="5000"/>
                            </p:stCondLst>
                            <p:childTnLst>
                              <p:par>
                                <p:cTn id="30" presetID="23" presetClass="entr" presetSubtype="16" fill="hold" nodeType="afterEffect">
                                  <p:stCondLst>
                                    <p:cond delay="0"/>
                                  </p:stCondLst>
                                  <p:childTnLst>
                                    <p:set>
                                      <p:cBhvr>
                                        <p:cTn id="31" dur="1" fill="hold">
                                          <p:stCondLst>
                                            <p:cond delay="0"/>
                                          </p:stCondLst>
                                        </p:cTn>
                                        <p:tgtEl>
                                          <p:spTgt spid="191">
                                            <p:txEl>
                                              <p:pRg st="2" end="2"/>
                                            </p:txEl>
                                          </p:spTgt>
                                        </p:tgtEl>
                                        <p:attrNameLst>
                                          <p:attrName>style.visibility</p:attrName>
                                        </p:attrNameLst>
                                      </p:cBhvr>
                                      <p:to>
                                        <p:strVal val="visible"/>
                                      </p:to>
                                    </p:set>
                                    <p:anim calcmode="lin" valueType="num">
                                      <p:cBhvr additive="base">
                                        <p:cTn id="32" dur="750"/>
                                        <p:tgtEl>
                                          <p:spTgt spid="191">
                                            <p:txEl>
                                              <p:pRg st="2" end="2"/>
                                            </p:txEl>
                                          </p:spTgt>
                                        </p:tgtEl>
                                        <p:attrNameLst>
                                          <p:attrName>ppt_w</p:attrName>
                                        </p:attrNameLst>
                                      </p:cBhvr>
                                      <p:tavLst>
                                        <p:tav tm="0">
                                          <p:val>
                                            <p:strVal val="0"/>
                                          </p:val>
                                        </p:tav>
                                        <p:tav tm="100000">
                                          <p:val>
                                            <p:strVal val="#ppt_w"/>
                                          </p:val>
                                        </p:tav>
                                      </p:tavLst>
                                    </p:anim>
                                    <p:anim calcmode="lin" valueType="num">
                                      <p:cBhvr additive="base">
                                        <p:cTn id="33" dur="750"/>
                                        <p:tgtEl>
                                          <p:spTgt spid="191">
                                            <p:txEl>
                                              <p:pRg st="2" end="2"/>
                                            </p:txEl>
                                          </p:spTgt>
                                        </p:tgtEl>
                                        <p:attrNameLst>
                                          <p:attrName>ppt_h</p:attrName>
                                        </p:attrNameLst>
                                      </p:cBhvr>
                                      <p:tavLst>
                                        <p:tav tm="0">
                                          <p:val>
                                            <p:strVal val="0"/>
                                          </p:val>
                                        </p:tav>
                                        <p:tav tm="100000">
                                          <p:val>
                                            <p:strVal val="#ppt_h"/>
                                          </p:val>
                                        </p:tav>
                                      </p:tavLst>
                                    </p:anim>
                                  </p:childTnLst>
                                </p:cTn>
                              </p:par>
                            </p:childTnLst>
                          </p:cTn>
                        </p:par>
                        <p:par>
                          <p:cTn id="34" fill="hold">
                            <p:stCondLst>
                              <p:cond delay="5750"/>
                            </p:stCondLst>
                            <p:childTnLst>
                              <p:par>
                                <p:cTn id="35" presetID="23" presetClass="entr" presetSubtype="16" fill="hold" nodeType="afterEffect">
                                  <p:stCondLst>
                                    <p:cond delay="0"/>
                                  </p:stCondLst>
                                  <p:childTnLst>
                                    <p:set>
                                      <p:cBhvr>
                                        <p:cTn id="36" dur="1" fill="hold">
                                          <p:stCondLst>
                                            <p:cond delay="0"/>
                                          </p:stCondLst>
                                        </p:cTn>
                                        <p:tgtEl>
                                          <p:spTgt spid="191">
                                            <p:txEl>
                                              <p:pRg st="3" end="3"/>
                                            </p:txEl>
                                          </p:spTgt>
                                        </p:tgtEl>
                                        <p:attrNameLst>
                                          <p:attrName>style.visibility</p:attrName>
                                        </p:attrNameLst>
                                      </p:cBhvr>
                                      <p:to>
                                        <p:strVal val="visible"/>
                                      </p:to>
                                    </p:set>
                                    <p:anim calcmode="lin" valueType="num">
                                      <p:cBhvr additive="base">
                                        <p:cTn id="37" dur="750"/>
                                        <p:tgtEl>
                                          <p:spTgt spid="191">
                                            <p:txEl>
                                              <p:pRg st="3" end="3"/>
                                            </p:txEl>
                                          </p:spTgt>
                                        </p:tgtEl>
                                        <p:attrNameLst>
                                          <p:attrName>ppt_w</p:attrName>
                                        </p:attrNameLst>
                                      </p:cBhvr>
                                      <p:tavLst>
                                        <p:tav tm="0">
                                          <p:val>
                                            <p:strVal val="0"/>
                                          </p:val>
                                        </p:tav>
                                        <p:tav tm="100000">
                                          <p:val>
                                            <p:strVal val="#ppt_w"/>
                                          </p:val>
                                        </p:tav>
                                      </p:tavLst>
                                    </p:anim>
                                    <p:anim calcmode="lin" valueType="num">
                                      <p:cBhvr additive="base">
                                        <p:cTn id="38" dur="750"/>
                                        <p:tgtEl>
                                          <p:spTgt spid="191">
                                            <p:txEl>
                                              <p:pRg st="3" end="3"/>
                                            </p:txEl>
                                          </p:spTgt>
                                        </p:tgtEl>
                                        <p:attrNameLst>
                                          <p:attrName>ppt_h</p:attrName>
                                        </p:attrNameLst>
                                      </p:cBhvr>
                                      <p:tavLst>
                                        <p:tav tm="0">
                                          <p:val>
                                            <p:strVal val="0"/>
                                          </p:val>
                                        </p:tav>
                                        <p:tav tm="100000">
                                          <p:val>
                                            <p:strVal val="#ppt_h"/>
                                          </p:val>
                                        </p:tav>
                                      </p:tavLst>
                                    </p:anim>
                                  </p:childTnLst>
                                </p:cTn>
                              </p:par>
                            </p:childTnLst>
                          </p:cTn>
                        </p:par>
                        <p:par>
                          <p:cTn id="39" fill="hold">
                            <p:stCondLst>
                              <p:cond delay="6500"/>
                            </p:stCondLst>
                            <p:childTnLst>
                              <p:par>
                                <p:cTn id="40" presetID="23" presetClass="entr" presetSubtype="16" fill="hold" nodeType="afterEffect">
                                  <p:stCondLst>
                                    <p:cond delay="0"/>
                                  </p:stCondLst>
                                  <p:childTnLst>
                                    <p:set>
                                      <p:cBhvr>
                                        <p:cTn id="41" dur="1" fill="hold">
                                          <p:stCondLst>
                                            <p:cond delay="0"/>
                                          </p:stCondLst>
                                        </p:cTn>
                                        <p:tgtEl>
                                          <p:spTgt spid="191">
                                            <p:txEl>
                                              <p:pRg st="4" end="4"/>
                                            </p:txEl>
                                          </p:spTgt>
                                        </p:tgtEl>
                                        <p:attrNameLst>
                                          <p:attrName>style.visibility</p:attrName>
                                        </p:attrNameLst>
                                      </p:cBhvr>
                                      <p:to>
                                        <p:strVal val="visible"/>
                                      </p:to>
                                    </p:set>
                                    <p:anim calcmode="lin" valueType="num">
                                      <p:cBhvr additive="base">
                                        <p:cTn id="42" dur="750"/>
                                        <p:tgtEl>
                                          <p:spTgt spid="191">
                                            <p:txEl>
                                              <p:pRg st="4" end="4"/>
                                            </p:txEl>
                                          </p:spTgt>
                                        </p:tgtEl>
                                        <p:attrNameLst>
                                          <p:attrName>ppt_w</p:attrName>
                                        </p:attrNameLst>
                                      </p:cBhvr>
                                      <p:tavLst>
                                        <p:tav tm="0">
                                          <p:val>
                                            <p:strVal val="0"/>
                                          </p:val>
                                        </p:tav>
                                        <p:tav tm="100000">
                                          <p:val>
                                            <p:strVal val="#ppt_w"/>
                                          </p:val>
                                        </p:tav>
                                      </p:tavLst>
                                    </p:anim>
                                    <p:anim calcmode="lin" valueType="num">
                                      <p:cBhvr additive="base">
                                        <p:cTn id="43" dur="750"/>
                                        <p:tgtEl>
                                          <p:spTgt spid="191">
                                            <p:txEl>
                                              <p:pRg st="4" end="4"/>
                                            </p:txEl>
                                          </p:spTgt>
                                        </p:tgtEl>
                                        <p:attrNameLst>
                                          <p:attrName>ppt_h</p:attrName>
                                        </p:attrNameLst>
                                      </p:cBhvr>
                                      <p:tavLst>
                                        <p:tav tm="0">
                                          <p:val>
                                            <p:strVal val="0"/>
                                          </p:val>
                                        </p:tav>
                                        <p:tav tm="100000">
                                          <p:val>
                                            <p:strVal val="#ppt_h"/>
                                          </p:val>
                                        </p:tav>
                                      </p:tavLst>
                                    </p:anim>
                                  </p:childTnLst>
                                </p:cTn>
                              </p:par>
                            </p:childTnLst>
                          </p:cTn>
                        </p:par>
                        <p:par>
                          <p:cTn id="44" fill="hold">
                            <p:stCondLst>
                              <p:cond delay="7250"/>
                            </p:stCondLst>
                            <p:childTnLst>
                              <p:par>
                                <p:cTn id="45" presetID="23" presetClass="entr" presetSubtype="16" fill="hold" nodeType="afterEffect">
                                  <p:stCondLst>
                                    <p:cond delay="0"/>
                                  </p:stCondLst>
                                  <p:childTnLst>
                                    <p:set>
                                      <p:cBhvr>
                                        <p:cTn id="46" dur="1" fill="hold">
                                          <p:stCondLst>
                                            <p:cond delay="0"/>
                                          </p:stCondLst>
                                        </p:cTn>
                                        <p:tgtEl>
                                          <p:spTgt spid="191">
                                            <p:txEl>
                                              <p:pRg st="5" end="5"/>
                                            </p:txEl>
                                          </p:spTgt>
                                        </p:tgtEl>
                                        <p:attrNameLst>
                                          <p:attrName>style.visibility</p:attrName>
                                        </p:attrNameLst>
                                      </p:cBhvr>
                                      <p:to>
                                        <p:strVal val="visible"/>
                                      </p:to>
                                    </p:set>
                                    <p:anim calcmode="lin" valueType="num">
                                      <p:cBhvr additive="base">
                                        <p:cTn id="47" dur="750"/>
                                        <p:tgtEl>
                                          <p:spTgt spid="191">
                                            <p:txEl>
                                              <p:pRg st="5" end="5"/>
                                            </p:txEl>
                                          </p:spTgt>
                                        </p:tgtEl>
                                        <p:attrNameLst>
                                          <p:attrName>ppt_w</p:attrName>
                                        </p:attrNameLst>
                                      </p:cBhvr>
                                      <p:tavLst>
                                        <p:tav tm="0">
                                          <p:val>
                                            <p:strVal val="0"/>
                                          </p:val>
                                        </p:tav>
                                        <p:tav tm="100000">
                                          <p:val>
                                            <p:strVal val="#ppt_w"/>
                                          </p:val>
                                        </p:tav>
                                      </p:tavLst>
                                    </p:anim>
                                    <p:anim calcmode="lin" valueType="num">
                                      <p:cBhvr additive="base">
                                        <p:cTn id="48" dur="750"/>
                                        <p:tgtEl>
                                          <p:spTgt spid="191">
                                            <p:txEl>
                                              <p:pRg st="5" end="5"/>
                                            </p:txEl>
                                          </p:spTgt>
                                        </p:tgtEl>
                                        <p:attrNameLst>
                                          <p:attrName>ppt_h</p:attrName>
                                        </p:attrNameLst>
                                      </p:cBhvr>
                                      <p:tavLst>
                                        <p:tav tm="0">
                                          <p:val>
                                            <p:strVal val="0"/>
                                          </p:val>
                                        </p:tav>
                                        <p:tav tm="100000">
                                          <p:val>
                                            <p:strVal val="#ppt_h"/>
                                          </p:val>
                                        </p:tav>
                                      </p:tavLst>
                                    </p:anim>
                                  </p:childTnLst>
                                </p:cTn>
                              </p:par>
                            </p:childTnLst>
                          </p:cTn>
                        </p:par>
                        <p:par>
                          <p:cTn id="49" fill="hold">
                            <p:stCondLst>
                              <p:cond delay="8000"/>
                            </p:stCondLst>
                            <p:childTnLst>
                              <p:par>
                                <p:cTn id="50" presetID="23" presetClass="entr" presetSubtype="16" fill="hold" nodeType="afterEffect">
                                  <p:stCondLst>
                                    <p:cond delay="0"/>
                                  </p:stCondLst>
                                  <p:childTnLst>
                                    <p:set>
                                      <p:cBhvr>
                                        <p:cTn id="51" dur="1" fill="hold">
                                          <p:stCondLst>
                                            <p:cond delay="0"/>
                                          </p:stCondLst>
                                        </p:cTn>
                                        <p:tgtEl>
                                          <p:spTgt spid="191">
                                            <p:txEl>
                                              <p:pRg st="6" end="6"/>
                                            </p:txEl>
                                          </p:spTgt>
                                        </p:tgtEl>
                                        <p:attrNameLst>
                                          <p:attrName>style.visibility</p:attrName>
                                        </p:attrNameLst>
                                      </p:cBhvr>
                                      <p:to>
                                        <p:strVal val="visible"/>
                                      </p:to>
                                    </p:set>
                                    <p:anim calcmode="lin" valueType="num">
                                      <p:cBhvr additive="base">
                                        <p:cTn id="52" dur="750"/>
                                        <p:tgtEl>
                                          <p:spTgt spid="191">
                                            <p:txEl>
                                              <p:pRg st="6" end="6"/>
                                            </p:txEl>
                                          </p:spTgt>
                                        </p:tgtEl>
                                        <p:attrNameLst>
                                          <p:attrName>ppt_w</p:attrName>
                                        </p:attrNameLst>
                                      </p:cBhvr>
                                      <p:tavLst>
                                        <p:tav tm="0">
                                          <p:val>
                                            <p:strVal val="0"/>
                                          </p:val>
                                        </p:tav>
                                        <p:tav tm="100000">
                                          <p:val>
                                            <p:strVal val="#ppt_w"/>
                                          </p:val>
                                        </p:tav>
                                      </p:tavLst>
                                    </p:anim>
                                    <p:anim calcmode="lin" valueType="num">
                                      <p:cBhvr additive="base">
                                        <p:cTn id="53" dur="750"/>
                                        <p:tgtEl>
                                          <p:spTgt spid="191">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01" name="Google Shape;201;p26"/>
          <p:cNvSpPr/>
          <p:nvPr/>
        </p:nvSpPr>
        <p:spPr>
          <a:xfrm>
            <a:off x="7752529" y="1709153"/>
            <a:ext cx="3878639" cy="3878262"/>
          </a:xfrm>
          <a:prstGeom prst="rect">
            <a:avLst/>
          </a:prstGeom>
          <a:solidFill>
            <a:schemeClr val="lt1"/>
          </a:solidFill>
          <a:ln w="9525" cap="flat" cmpd="sng">
            <a:solidFill>
              <a:srgbClr val="E3E7F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02" name="Google Shape;202;p26"/>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venir"/>
              <a:buNone/>
            </a:pPr>
            <a:r>
              <a:rPr lang="en-US" sz="3200"/>
              <a:t>Heat Maps – Philanthropy</a:t>
            </a:r>
            <a:endParaRPr/>
          </a:p>
        </p:txBody>
      </p:sp>
      <p:sp>
        <p:nvSpPr>
          <p:cNvPr id="203" name="Google Shape;203;p26"/>
          <p:cNvSpPr txBox="1">
            <a:spLocks noGrp="1"/>
          </p:cNvSpPr>
          <p:nvPr>
            <p:ph type="body" idx="1"/>
          </p:nvPr>
        </p:nvSpPr>
        <p:spPr>
          <a:xfrm>
            <a:off x="7841724" y="1658814"/>
            <a:ext cx="3824360" cy="4040822"/>
          </a:xfrm>
          <a:prstGeom prst="rect">
            <a:avLst/>
          </a:prstGeom>
          <a:noFill/>
          <a:ln>
            <a:noFill/>
          </a:ln>
        </p:spPr>
        <p:txBody>
          <a:bodyPr spcFirstLastPara="1" wrap="square" lIns="91425" tIns="45700" rIns="91425" bIns="45700" anchor="ctr" anchorCtr="0">
            <a:normAutofit/>
          </a:bodyPr>
          <a:lstStyle/>
          <a:p>
            <a:pPr marL="228600" lvl="0" indent="-228600" algn="l" rtl="0">
              <a:lnSpc>
                <a:spcPct val="110000"/>
              </a:lnSpc>
              <a:spcBef>
                <a:spcPts val="0"/>
              </a:spcBef>
              <a:spcAft>
                <a:spcPts val="0"/>
              </a:spcAft>
              <a:buClr>
                <a:schemeClr val="dk1"/>
              </a:buClr>
              <a:buSzPts val="1400"/>
              <a:buChar char="•"/>
            </a:pPr>
            <a:r>
              <a:rPr lang="en-US" sz="1400"/>
              <a:t>Metric</a:t>
            </a:r>
            <a:r>
              <a:rPr lang="en-US" sz="1100"/>
              <a:t>: </a:t>
            </a:r>
            <a:endParaRPr/>
          </a:p>
          <a:p>
            <a:pPr marL="685800" lvl="1" indent="-228600" algn="l" rtl="0">
              <a:lnSpc>
                <a:spcPct val="110000"/>
              </a:lnSpc>
              <a:spcBef>
                <a:spcPts val="500"/>
              </a:spcBef>
              <a:spcAft>
                <a:spcPts val="0"/>
              </a:spcAft>
              <a:buClr>
                <a:schemeClr val="dk1"/>
              </a:buClr>
              <a:buSzPts val="1100"/>
              <a:buChar char="•"/>
            </a:pPr>
            <a:r>
              <a:rPr lang="en-US" sz="1100"/>
              <a:t>Number of Customers by Postal Codes</a:t>
            </a:r>
            <a:endParaRPr/>
          </a:p>
          <a:p>
            <a:pPr marL="228600" lvl="0" indent="-228600" algn="l" rtl="0">
              <a:lnSpc>
                <a:spcPct val="110000"/>
              </a:lnSpc>
              <a:spcBef>
                <a:spcPts val="1000"/>
              </a:spcBef>
              <a:spcAft>
                <a:spcPts val="0"/>
              </a:spcAft>
              <a:buClr>
                <a:schemeClr val="dk1"/>
              </a:buClr>
              <a:buSzPts val="1400"/>
              <a:buChar char="•"/>
            </a:pPr>
            <a:r>
              <a:rPr lang="en-US" sz="1400"/>
              <a:t>Insights</a:t>
            </a:r>
            <a:r>
              <a:rPr lang="en-US" sz="1100"/>
              <a:t>:</a:t>
            </a:r>
            <a:endParaRPr/>
          </a:p>
          <a:p>
            <a:pPr marL="685800" lvl="1" indent="-228600" algn="l" rtl="0">
              <a:lnSpc>
                <a:spcPct val="110000"/>
              </a:lnSpc>
              <a:spcBef>
                <a:spcPts val="500"/>
              </a:spcBef>
              <a:spcAft>
                <a:spcPts val="0"/>
              </a:spcAft>
              <a:buClr>
                <a:schemeClr val="dk1"/>
              </a:buClr>
              <a:buSzPts val="1100"/>
              <a:buChar char="•"/>
            </a:pPr>
            <a:r>
              <a:rPr lang="en-US" sz="1100"/>
              <a:t>Larger number of Donors are in Wasaga Beach compared to Barrie area.</a:t>
            </a:r>
            <a:endParaRPr/>
          </a:p>
        </p:txBody>
      </p:sp>
      <p:sp>
        <p:nvSpPr>
          <p:cNvPr id="204" name="Google Shape;20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9</a:t>
            </a:fld>
            <a:endParaRPr/>
          </a:p>
        </p:txBody>
      </p:sp>
      <p:sp>
        <p:nvSpPr>
          <p:cNvPr id="205" name="Google Shape;205;p26"/>
          <p:cNvSpPr/>
          <p:nvPr/>
        </p:nvSpPr>
        <p:spPr>
          <a:xfrm>
            <a:off x="0" y="598458"/>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06" name="Google Shape;206;p26"/>
          <p:cNvSpPr txBox="1"/>
          <p:nvPr/>
        </p:nvSpPr>
        <p:spPr>
          <a:xfrm>
            <a:off x="429768" y="6292612"/>
            <a:ext cx="25521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chemeClr val="dk1"/>
                </a:solidFill>
                <a:latin typeface="Avenir"/>
                <a:ea typeface="Avenir"/>
                <a:cs typeface="Avenir"/>
                <a:sym typeface="Avenir"/>
              </a:rPr>
              <a:t>Reporting Software: Microsoft Power BI</a:t>
            </a:r>
            <a:endParaRPr sz="1400" b="0" i="0" u="none" strike="noStrike" cap="none">
              <a:solidFill>
                <a:srgbClr val="000000"/>
              </a:solidFill>
              <a:latin typeface="Arial"/>
              <a:ea typeface="Arial"/>
              <a:cs typeface="Arial"/>
              <a:sym typeface="Arial"/>
            </a:endParaRPr>
          </a:p>
        </p:txBody>
      </p:sp>
      <p:pic>
        <p:nvPicPr>
          <p:cNvPr id="207" name="Google Shape;207;p26"/>
          <p:cNvPicPr preferRelativeResize="0"/>
          <p:nvPr/>
        </p:nvPicPr>
        <p:blipFill rotWithShape="1">
          <a:blip r:embed="rId3">
            <a:alphaModFix/>
          </a:blip>
          <a:srcRect/>
          <a:stretch/>
        </p:blipFill>
        <p:spPr>
          <a:xfrm>
            <a:off x="440540" y="1450343"/>
            <a:ext cx="7020970" cy="4261663"/>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1500"/>
                                        <p:tgtEl>
                                          <p:spTgt spid="202"/>
                                        </p:tgtEl>
                                      </p:cBhvr>
                                    </p:animEffect>
                                  </p:childTnLst>
                                </p:cTn>
                              </p:par>
                              <p:par>
                                <p:cTn id="8" presetID="10" presetClass="entr" presetSubtype="0" fill="hold" nodeType="withEffect">
                                  <p:stCondLst>
                                    <p:cond delay="0"/>
                                  </p:stCondLst>
                                  <p:childTnLst>
                                    <p:set>
                                      <p:cBhvr>
                                        <p:cTn id="9" dur="1" fill="hold">
                                          <p:stCondLst>
                                            <p:cond delay="0"/>
                                          </p:stCondLst>
                                        </p:cTn>
                                        <p:tgtEl>
                                          <p:spTgt spid="205"/>
                                        </p:tgtEl>
                                        <p:attrNameLst>
                                          <p:attrName>style.visibility</p:attrName>
                                        </p:attrNameLst>
                                      </p:cBhvr>
                                      <p:to>
                                        <p:strVal val="visible"/>
                                      </p:to>
                                    </p:set>
                                    <p:animEffect transition="in" filter="fade">
                                      <p:cBhvr>
                                        <p:cTn id="10" dur="1250"/>
                                        <p:tgtEl>
                                          <p:spTgt spid="205"/>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07"/>
                                        </p:tgtEl>
                                        <p:attrNameLst>
                                          <p:attrName>style.visibility</p:attrName>
                                        </p:attrNameLst>
                                      </p:cBhvr>
                                      <p:to>
                                        <p:strVal val="visible"/>
                                      </p:to>
                                    </p:set>
                                    <p:animEffect transition="in" filter="fade">
                                      <p:cBhvr>
                                        <p:cTn id="14" dur="1000"/>
                                        <p:tgtEl>
                                          <p:spTgt spid="207"/>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fade">
                                      <p:cBhvr>
                                        <p:cTn id="18" dur="1250"/>
                                        <p:tgtEl>
                                          <p:spTgt spid="201"/>
                                        </p:tgtEl>
                                      </p:cBhvr>
                                    </p:animEffect>
                                  </p:childTnLst>
                                </p:cTn>
                              </p:par>
                              <p:par>
                                <p:cTn id="19" presetID="10" presetClass="entr" presetSubtype="0" fill="hold" nodeType="withEffect">
                                  <p:stCondLst>
                                    <p:cond delay="0"/>
                                  </p:stCondLst>
                                  <p:childTnLst>
                                    <p:set>
                                      <p:cBhvr>
                                        <p:cTn id="20" dur="1" fill="hold">
                                          <p:stCondLst>
                                            <p:cond delay="0"/>
                                          </p:stCondLst>
                                        </p:cTn>
                                        <p:tgtEl>
                                          <p:spTgt spid="206"/>
                                        </p:tgtEl>
                                        <p:attrNameLst>
                                          <p:attrName>style.visibility</p:attrName>
                                        </p:attrNameLst>
                                      </p:cBhvr>
                                      <p:to>
                                        <p:strVal val="visible"/>
                                      </p:to>
                                    </p:set>
                                    <p:animEffect transition="in" filter="fade">
                                      <p:cBhvr>
                                        <p:cTn id="21" dur="1000"/>
                                        <p:tgtEl>
                                          <p:spTgt spid="206"/>
                                        </p:tgtEl>
                                      </p:cBhvr>
                                    </p:animEffect>
                                  </p:childTnLst>
                                </p:cTn>
                              </p:par>
                            </p:childTnLst>
                          </p:cTn>
                        </p:par>
                        <p:par>
                          <p:cTn id="22" fill="hold">
                            <p:stCondLst>
                              <p:cond delay="3750"/>
                            </p:stCondLst>
                            <p:childTnLst>
                              <p:par>
                                <p:cTn id="23" presetID="23" presetClass="entr" presetSubtype="16" fill="hold" nodeType="afterEffect">
                                  <p:stCondLst>
                                    <p:cond delay="0"/>
                                  </p:stCondLst>
                                  <p:childTnLst>
                                    <p:set>
                                      <p:cBhvr>
                                        <p:cTn id="24" dur="1" fill="hold">
                                          <p:stCondLst>
                                            <p:cond delay="0"/>
                                          </p:stCondLst>
                                        </p:cTn>
                                        <p:tgtEl>
                                          <p:spTgt spid="203">
                                            <p:txEl>
                                              <p:pRg st="0" end="0"/>
                                            </p:txEl>
                                          </p:spTgt>
                                        </p:tgtEl>
                                        <p:attrNameLst>
                                          <p:attrName>style.visibility</p:attrName>
                                        </p:attrNameLst>
                                      </p:cBhvr>
                                      <p:to>
                                        <p:strVal val="visible"/>
                                      </p:to>
                                    </p:set>
                                    <p:anim calcmode="lin" valueType="num">
                                      <p:cBhvr additive="base">
                                        <p:cTn id="25" dur="1000"/>
                                        <p:tgtEl>
                                          <p:spTgt spid="203">
                                            <p:txEl>
                                              <p:pRg st="0" end="0"/>
                                            </p:txEl>
                                          </p:spTgt>
                                        </p:tgtEl>
                                        <p:attrNameLst>
                                          <p:attrName>ppt_w</p:attrName>
                                        </p:attrNameLst>
                                      </p:cBhvr>
                                      <p:tavLst>
                                        <p:tav tm="0">
                                          <p:val>
                                            <p:strVal val="0"/>
                                          </p:val>
                                        </p:tav>
                                        <p:tav tm="100000">
                                          <p:val>
                                            <p:strVal val="#ppt_w"/>
                                          </p:val>
                                        </p:tav>
                                      </p:tavLst>
                                    </p:anim>
                                    <p:anim calcmode="lin" valueType="num">
                                      <p:cBhvr additive="base">
                                        <p:cTn id="26" dur="1000"/>
                                        <p:tgtEl>
                                          <p:spTgt spid="203">
                                            <p:txEl>
                                              <p:pRg st="0" end="0"/>
                                            </p:txEl>
                                          </p:spTgt>
                                        </p:tgtEl>
                                        <p:attrNameLst>
                                          <p:attrName>ppt_h</p:attrName>
                                        </p:attrNameLst>
                                      </p:cBhvr>
                                      <p:tavLst>
                                        <p:tav tm="0">
                                          <p:val>
                                            <p:strVal val="0"/>
                                          </p:val>
                                        </p:tav>
                                        <p:tav tm="100000">
                                          <p:val>
                                            <p:strVal val="#ppt_h"/>
                                          </p:val>
                                        </p:tav>
                                      </p:tavLst>
                                    </p:anim>
                                  </p:childTnLst>
                                </p:cTn>
                              </p:par>
                            </p:childTnLst>
                          </p:cTn>
                        </p:par>
                        <p:par>
                          <p:cTn id="27" fill="hold">
                            <p:stCondLst>
                              <p:cond delay="4750"/>
                            </p:stCondLst>
                            <p:childTnLst>
                              <p:par>
                                <p:cTn id="28" presetID="23" presetClass="entr" presetSubtype="16" fill="hold" nodeType="afterEffect">
                                  <p:stCondLst>
                                    <p:cond delay="0"/>
                                  </p:stCondLst>
                                  <p:childTnLst>
                                    <p:set>
                                      <p:cBhvr>
                                        <p:cTn id="29" dur="1" fill="hold">
                                          <p:stCondLst>
                                            <p:cond delay="0"/>
                                          </p:stCondLst>
                                        </p:cTn>
                                        <p:tgtEl>
                                          <p:spTgt spid="203">
                                            <p:txEl>
                                              <p:pRg st="1" end="1"/>
                                            </p:txEl>
                                          </p:spTgt>
                                        </p:tgtEl>
                                        <p:attrNameLst>
                                          <p:attrName>style.visibility</p:attrName>
                                        </p:attrNameLst>
                                      </p:cBhvr>
                                      <p:to>
                                        <p:strVal val="visible"/>
                                      </p:to>
                                    </p:set>
                                    <p:anim calcmode="lin" valueType="num">
                                      <p:cBhvr additive="base">
                                        <p:cTn id="30" dur="1000"/>
                                        <p:tgtEl>
                                          <p:spTgt spid="203">
                                            <p:txEl>
                                              <p:pRg st="1" end="1"/>
                                            </p:txEl>
                                          </p:spTgt>
                                        </p:tgtEl>
                                        <p:attrNameLst>
                                          <p:attrName>ppt_w</p:attrName>
                                        </p:attrNameLst>
                                      </p:cBhvr>
                                      <p:tavLst>
                                        <p:tav tm="0">
                                          <p:val>
                                            <p:strVal val="0"/>
                                          </p:val>
                                        </p:tav>
                                        <p:tav tm="100000">
                                          <p:val>
                                            <p:strVal val="#ppt_w"/>
                                          </p:val>
                                        </p:tav>
                                      </p:tavLst>
                                    </p:anim>
                                    <p:anim calcmode="lin" valueType="num">
                                      <p:cBhvr additive="base">
                                        <p:cTn id="31" dur="1000"/>
                                        <p:tgtEl>
                                          <p:spTgt spid="203">
                                            <p:txEl>
                                              <p:pRg st="1" end="1"/>
                                            </p:txEl>
                                          </p:spTgt>
                                        </p:tgtEl>
                                        <p:attrNameLst>
                                          <p:attrName>ppt_h</p:attrName>
                                        </p:attrNameLst>
                                      </p:cBhvr>
                                      <p:tavLst>
                                        <p:tav tm="0">
                                          <p:val>
                                            <p:strVal val="0"/>
                                          </p:val>
                                        </p:tav>
                                        <p:tav tm="100000">
                                          <p:val>
                                            <p:strVal val="#ppt_h"/>
                                          </p:val>
                                        </p:tav>
                                      </p:tavLst>
                                    </p:anim>
                                  </p:childTnLst>
                                </p:cTn>
                              </p:par>
                            </p:childTnLst>
                          </p:cTn>
                        </p:par>
                        <p:par>
                          <p:cTn id="32" fill="hold">
                            <p:stCondLst>
                              <p:cond delay="5750"/>
                            </p:stCondLst>
                            <p:childTnLst>
                              <p:par>
                                <p:cTn id="33" presetID="23" presetClass="entr" presetSubtype="16" fill="hold" nodeType="afterEffect">
                                  <p:stCondLst>
                                    <p:cond delay="0"/>
                                  </p:stCondLst>
                                  <p:childTnLst>
                                    <p:set>
                                      <p:cBhvr>
                                        <p:cTn id="34" dur="1" fill="hold">
                                          <p:stCondLst>
                                            <p:cond delay="0"/>
                                          </p:stCondLst>
                                        </p:cTn>
                                        <p:tgtEl>
                                          <p:spTgt spid="203">
                                            <p:txEl>
                                              <p:pRg st="2" end="2"/>
                                            </p:txEl>
                                          </p:spTgt>
                                        </p:tgtEl>
                                        <p:attrNameLst>
                                          <p:attrName>style.visibility</p:attrName>
                                        </p:attrNameLst>
                                      </p:cBhvr>
                                      <p:to>
                                        <p:strVal val="visible"/>
                                      </p:to>
                                    </p:set>
                                    <p:anim calcmode="lin" valueType="num">
                                      <p:cBhvr additive="base">
                                        <p:cTn id="35" dur="1000"/>
                                        <p:tgtEl>
                                          <p:spTgt spid="203">
                                            <p:txEl>
                                              <p:pRg st="2" end="2"/>
                                            </p:txEl>
                                          </p:spTgt>
                                        </p:tgtEl>
                                        <p:attrNameLst>
                                          <p:attrName>ppt_w</p:attrName>
                                        </p:attrNameLst>
                                      </p:cBhvr>
                                      <p:tavLst>
                                        <p:tav tm="0">
                                          <p:val>
                                            <p:strVal val="0"/>
                                          </p:val>
                                        </p:tav>
                                        <p:tav tm="100000">
                                          <p:val>
                                            <p:strVal val="#ppt_w"/>
                                          </p:val>
                                        </p:tav>
                                      </p:tavLst>
                                    </p:anim>
                                    <p:anim calcmode="lin" valueType="num">
                                      <p:cBhvr additive="base">
                                        <p:cTn id="36" dur="1000"/>
                                        <p:tgtEl>
                                          <p:spTgt spid="203">
                                            <p:txEl>
                                              <p:pRg st="2" end="2"/>
                                            </p:txEl>
                                          </p:spTgt>
                                        </p:tgtEl>
                                        <p:attrNameLst>
                                          <p:attrName>ppt_h</p:attrName>
                                        </p:attrNameLst>
                                      </p:cBhvr>
                                      <p:tavLst>
                                        <p:tav tm="0">
                                          <p:val>
                                            <p:strVal val="0"/>
                                          </p:val>
                                        </p:tav>
                                        <p:tav tm="100000">
                                          <p:val>
                                            <p:strVal val="#ppt_h"/>
                                          </p:val>
                                        </p:tav>
                                      </p:tavLst>
                                    </p:anim>
                                  </p:childTnLst>
                                </p:cTn>
                              </p:par>
                            </p:childTnLst>
                          </p:cTn>
                        </p:par>
                        <p:par>
                          <p:cTn id="37" fill="hold">
                            <p:stCondLst>
                              <p:cond delay="6750"/>
                            </p:stCondLst>
                            <p:childTnLst>
                              <p:par>
                                <p:cTn id="38" presetID="23" presetClass="entr" presetSubtype="16" fill="hold" nodeType="afterEffect">
                                  <p:stCondLst>
                                    <p:cond delay="0"/>
                                  </p:stCondLst>
                                  <p:childTnLst>
                                    <p:set>
                                      <p:cBhvr>
                                        <p:cTn id="39" dur="1" fill="hold">
                                          <p:stCondLst>
                                            <p:cond delay="0"/>
                                          </p:stCondLst>
                                        </p:cTn>
                                        <p:tgtEl>
                                          <p:spTgt spid="203">
                                            <p:txEl>
                                              <p:pRg st="3" end="3"/>
                                            </p:txEl>
                                          </p:spTgt>
                                        </p:tgtEl>
                                        <p:attrNameLst>
                                          <p:attrName>style.visibility</p:attrName>
                                        </p:attrNameLst>
                                      </p:cBhvr>
                                      <p:to>
                                        <p:strVal val="visible"/>
                                      </p:to>
                                    </p:set>
                                    <p:anim calcmode="lin" valueType="num">
                                      <p:cBhvr additive="base">
                                        <p:cTn id="40" dur="1000"/>
                                        <p:tgtEl>
                                          <p:spTgt spid="203">
                                            <p:txEl>
                                              <p:pRg st="3" end="3"/>
                                            </p:txEl>
                                          </p:spTgt>
                                        </p:tgtEl>
                                        <p:attrNameLst>
                                          <p:attrName>ppt_w</p:attrName>
                                        </p:attrNameLst>
                                      </p:cBhvr>
                                      <p:tavLst>
                                        <p:tav tm="0">
                                          <p:val>
                                            <p:strVal val="0"/>
                                          </p:val>
                                        </p:tav>
                                        <p:tav tm="100000">
                                          <p:val>
                                            <p:strVal val="#ppt_w"/>
                                          </p:val>
                                        </p:tav>
                                      </p:tavLst>
                                    </p:anim>
                                    <p:anim calcmode="lin" valueType="num">
                                      <p:cBhvr additive="base">
                                        <p:cTn id="41" dur="1000"/>
                                        <p:tgtEl>
                                          <p:spTgt spid="203">
                                            <p:txEl>
                                              <p:pRg st="3" end="3"/>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Widescreen</PresentationFormat>
  <Paragraphs>158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Roboto</vt:lpstr>
      <vt:lpstr>Avenir</vt:lpstr>
      <vt:lpstr>Arial</vt:lpstr>
      <vt:lpstr>Noto Sans Symbols</vt:lpstr>
      <vt:lpstr>Office Theme</vt:lpstr>
      <vt:lpstr>YMCA Customers  Heat Mapping &amp; Analysis</vt:lpstr>
      <vt:lpstr>Project Goals</vt:lpstr>
      <vt:lpstr>About the datasets</vt:lpstr>
      <vt:lpstr>Metadata</vt:lpstr>
      <vt:lpstr>Business Questions</vt:lpstr>
      <vt:lpstr>Heat Maps – Child Care clients</vt:lpstr>
      <vt:lpstr>Heat Maps – Waitlist Child Care </vt:lpstr>
      <vt:lpstr>Heat Maps – Child Care Facility</vt:lpstr>
      <vt:lpstr>Heat Maps – Philanthropy</vt:lpstr>
      <vt:lpstr>Heat Maps – Day Camp</vt:lpstr>
      <vt:lpstr>Heat Maps – Health, Fitness, and Aquatics</vt:lpstr>
      <vt:lpstr>Heat Maps – Camp Kitchi</vt:lpstr>
      <vt:lpstr>Market Basket Analysis</vt:lpstr>
      <vt:lpstr>Underrepresented cities in terms of CC centers</vt:lpstr>
      <vt:lpstr>Key Insights</vt:lpstr>
      <vt:lpstr>Appendix</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YMCA Customers  Heat Mapping &amp; Analysis</dc:title>
  <dc:creator>Minh Quan Pham</dc:creator>
  <cp:lastModifiedBy>Irfan Rahman</cp:lastModifiedBy>
  <cp:revision>1</cp:revision>
  <dcterms:created xsi:type="dcterms:W3CDTF">2021-12-05T15:47:36Z</dcterms:created>
  <dcterms:modified xsi:type="dcterms:W3CDTF">2022-05-07T17:07:12Z</dcterms:modified>
</cp:coreProperties>
</file>