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85" r:id="rId5"/>
    <p:sldId id="258" r:id="rId6"/>
    <p:sldId id="284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3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82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54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04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76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98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28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47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92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44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2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2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6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4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3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F849AD-25AA-4EAC-B7A3-336B44F1822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78DB-0C5B-4128-B66E-A6D550DF2D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93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0AEA-3930-40D6-B922-CF921EA90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Revenue</a:t>
            </a:r>
            <a:r>
              <a:rPr lang="id-ID" dirty="0"/>
              <a:t> </a:t>
            </a:r>
            <a:r>
              <a:rPr lang="id-ID" dirty="0" err="1"/>
              <a:t>cycle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D0F7A-2562-4579-AF88-373EBFF3B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9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787D9A04-AFD3-4CF2-AAA1-2A032034D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7772400" cy="677863"/>
          </a:xfrm>
        </p:spPr>
        <p:txBody>
          <a:bodyPr/>
          <a:lstStyle/>
          <a:p>
            <a:r>
              <a:rPr lang="en-US" altLang="id-ID" sz="3600"/>
              <a:t>Revenue and Collection Cycle</a:t>
            </a:r>
          </a:p>
        </p:txBody>
      </p:sp>
      <p:grpSp>
        <p:nvGrpSpPr>
          <p:cNvPr id="21551" name="Group 1071">
            <a:extLst>
              <a:ext uri="{FF2B5EF4-FFF2-40B4-BE49-F238E27FC236}">
                <a16:creationId xmlns:a16="http://schemas.microsoft.com/office/drawing/2014/main" id="{D668292E-C05F-4FE2-84BE-4E173C3691E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066801"/>
            <a:ext cx="4800600" cy="1941513"/>
            <a:chOff x="2736" y="672"/>
            <a:chExt cx="3024" cy="1223"/>
          </a:xfrm>
        </p:grpSpPr>
        <p:sp>
          <p:nvSpPr>
            <p:cNvPr id="21507" name="AutoShape 1027">
              <a:extLst>
                <a:ext uri="{FF2B5EF4-FFF2-40B4-BE49-F238E27FC236}">
                  <a16:creationId xmlns:a16="http://schemas.microsoft.com/office/drawing/2014/main" id="{B561CD82-C2E1-461E-90FD-1BE813D2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72"/>
              <a:ext cx="1104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>
                  <a:solidFill>
                    <a:schemeClr val="bg2"/>
                  </a:solidFill>
                </a:rPr>
                <a:t>Start Here</a:t>
              </a:r>
            </a:p>
          </p:txBody>
        </p:sp>
        <p:sp>
          <p:nvSpPr>
            <p:cNvPr id="21508" name="Text Box 1028">
              <a:extLst>
                <a:ext uri="{FF2B5EF4-FFF2-40B4-BE49-F238E27FC236}">
                  <a16:creationId xmlns:a16="http://schemas.microsoft.com/office/drawing/2014/main" id="{35AC774C-0FF6-4CF6-8030-898EF4E98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88"/>
              <a:ext cx="83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Customer </a:t>
              </a:r>
              <a:br>
                <a:rPr lang="en-US" altLang="id-ID"/>
              </a:br>
              <a:r>
                <a:rPr lang="en-US" altLang="id-ID"/>
                <a:t>Orders</a:t>
              </a:r>
            </a:p>
          </p:txBody>
        </p:sp>
        <p:cxnSp>
          <p:nvCxnSpPr>
            <p:cNvPr id="21515" name="AutoShape 1035">
              <a:extLst>
                <a:ext uri="{FF2B5EF4-FFF2-40B4-BE49-F238E27FC236}">
                  <a16:creationId xmlns:a16="http://schemas.microsoft.com/office/drawing/2014/main" id="{EFDC317F-933D-41CF-8D11-7743A3BFCE5C}"/>
                </a:ext>
              </a:extLst>
            </p:cNvPr>
            <p:cNvCxnSpPr>
              <a:cxnSpLocks noChangeShapeType="1"/>
              <a:stCxn id="21507" idx="3"/>
              <a:endCxn id="21508" idx="0"/>
            </p:cNvCxnSpPr>
            <p:nvPr/>
          </p:nvCxnSpPr>
          <p:spPr bwMode="auto">
            <a:xfrm>
              <a:off x="3840" y="912"/>
              <a:ext cx="996" cy="576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0" name="AutoShape 1050">
              <a:extLst>
                <a:ext uri="{FF2B5EF4-FFF2-40B4-BE49-F238E27FC236}">
                  <a16:creationId xmlns:a16="http://schemas.microsoft.com/office/drawing/2014/main" id="{005C918D-FD50-4544-AF3C-08036ABD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768"/>
              <a:ext cx="864" cy="624"/>
            </a:xfrm>
            <a:prstGeom prst="flowChartDocumen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0000"/>
                  </a:solidFill>
                </a:rPr>
                <a:t>Purchase</a:t>
              </a:r>
              <a:br>
                <a:rPr lang="en-US" altLang="id-ID" b="1" dirty="0">
                  <a:solidFill>
                    <a:srgbClr val="FF0000"/>
                  </a:solidFill>
                </a:rPr>
              </a:br>
              <a:r>
                <a:rPr lang="en-US" altLang="id-ID" b="1" dirty="0">
                  <a:solidFill>
                    <a:srgbClr val="FF0000"/>
                  </a:solidFill>
                </a:rPr>
                <a:t>Order</a:t>
              </a:r>
            </a:p>
          </p:txBody>
        </p:sp>
      </p:grpSp>
      <p:grpSp>
        <p:nvGrpSpPr>
          <p:cNvPr id="21540" name="Group 1060">
            <a:extLst>
              <a:ext uri="{FF2B5EF4-FFF2-40B4-BE49-F238E27FC236}">
                <a16:creationId xmlns:a16="http://schemas.microsoft.com/office/drawing/2014/main" id="{800B9ABF-0A97-4113-B115-B6AD8EC014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114800"/>
            <a:ext cx="3276600" cy="2362200"/>
            <a:chOff x="240" y="2592"/>
            <a:chExt cx="2064" cy="1488"/>
          </a:xfrm>
        </p:grpSpPr>
        <p:sp>
          <p:nvSpPr>
            <p:cNvPr id="21511" name="Text Box 1031">
              <a:extLst>
                <a:ext uri="{FF2B5EF4-FFF2-40B4-BE49-F238E27FC236}">
                  <a16:creationId xmlns:a16="http://schemas.microsoft.com/office/drawing/2014/main" id="{FBB0D905-4797-4134-A46B-6B449B029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32"/>
              <a:ext cx="8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Bill </a:t>
              </a:r>
              <a:br>
                <a:rPr lang="en-US" altLang="id-ID"/>
              </a:br>
              <a:r>
                <a:rPr lang="en-US" altLang="id-ID"/>
                <a:t>Customers</a:t>
              </a:r>
            </a:p>
          </p:txBody>
        </p:sp>
        <p:cxnSp>
          <p:nvCxnSpPr>
            <p:cNvPr id="21518" name="AutoShape 1038">
              <a:extLst>
                <a:ext uri="{FF2B5EF4-FFF2-40B4-BE49-F238E27FC236}">
                  <a16:creationId xmlns:a16="http://schemas.microsoft.com/office/drawing/2014/main" id="{355550EE-164D-4E8F-A0BE-D2D9C53753DA}"/>
                </a:ext>
              </a:extLst>
            </p:cNvPr>
            <p:cNvCxnSpPr>
              <a:cxnSpLocks noChangeShapeType="1"/>
              <a:stCxn id="21510" idx="1"/>
              <a:endCxn id="21511" idx="2"/>
            </p:cNvCxnSpPr>
            <p:nvPr/>
          </p:nvCxnSpPr>
          <p:spPr bwMode="auto">
            <a:xfrm rot="10800000">
              <a:off x="956" y="3239"/>
              <a:ext cx="1348" cy="364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5" name="AutoShape 1045">
              <a:extLst>
                <a:ext uri="{FF2B5EF4-FFF2-40B4-BE49-F238E27FC236}">
                  <a16:creationId xmlns:a16="http://schemas.microsoft.com/office/drawing/2014/main" id="{E7C11F41-9AF2-4BB6-A6A4-30461A7C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9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>
                  <a:solidFill>
                    <a:schemeClr val="bg2"/>
                  </a:solidFill>
                </a:rPr>
                <a:t>Acc Rec </a:t>
              </a:r>
              <a:br>
                <a:rPr lang="en-US" altLang="id-ID" b="1">
                  <a:solidFill>
                    <a:schemeClr val="bg2"/>
                  </a:solidFill>
                </a:rPr>
              </a:br>
              <a:r>
                <a:rPr lang="en-US" altLang="id-ID" b="1">
                  <a:solidFill>
                    <a:schemeClr val="bg2"/>
                  </a:solidFill>
                </a:rPr>
                <a:t>Recording</a:t>
              </a:r>
            </a:p>
          </p:txBody>
        </p:sp>
        <p:sp>
          <p:nvSpPr>
            <p:cNvPr id="21532" name="AutoShape 1052">
              <a:extLst>
                <a:ext uri="{FF2B5EF4-FFF2-40B4-BE49-F238E27FC236}">
                  <a16:creationId xmlns:a16="http://schemas.microsoft.com/office/drawing/2014/main" id="{008E4F5C-BDAA-4B46-96E1-5FA9AB77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52"/>
              <a:ext cx="768" cy="528"/>
            </a:xfrm>
            <a:prstGeom prst="flowChartDocumen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0000"/>
                  </a:solidFill>
                </a:rPr>
                <a:t>Bill of</a:t>
              </a:r>
              <a:br>
                <a:rPr lang="en-US" altLang="id-ID" b="1" dirty="0">
                  <a:solidFill>
                    <a:srgbClr val="FF0000"/>
                  </a:solidFill>
                </a:rPr>
              </a:br>
              <a:r>
                <a:rPr lang="en-US" altLang="id-ID" b="1" dirty="0">
                  <a:solidFill>
                    <a:srgbClr val="FF0000"/>
                  </a:solidFill>
                </a:rPr>
                <a:t>Lading</a:t>
              </a:r>
            </a:p>
          </p:txBody>
        </p:sp>
      </p:grpSp>
      <p:grpSp>
        <p:nvGrpSpPr>
          <p:cNvPr id="21541" name="Group 1061">
            <a:extLst>
              <a:ext uri="{FF2B5EF4-FFF2-40B4-BE49-F238E27FC236}">
                <a16:creationId xmlns:a16="http://schemas.microsoft.com/office/drawing/2014/main" id="{CD320B3C-85AD-474B-A7CB-B73B6146264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730501"/>
            <a:ext cx="4038600" cy="2087563"/>
            <a:chOff x="0" y="1720"/>
            <a:chExt cx="2544" cy="1315"/>
          </a:xfrm>
        </p:grpSpPr>
        <p:sp>
          <p:nvSpPr>
            <p:cNvPr id="21523" name="AutoShape 1043">
              <a:extLst>
                <a:ext uri="{FF2B5EF4-FFF2-40B4-BE49-F238E27FC236}">
                  <a16:creationId xmlns:a16="http://schemas.microsoft.com/office/drawing/2014/main" id="{8B33B46A-7C68-461B-8D40-47FC6E8C4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1392" cy="52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>
                  <a:solidFill>
                    <a:schemeClr val="bg2"/>
                  </a:solidFill>
                </a:rPr>
                <a:t>Cash Receipts</a:t>
              </a:r>
              <a:br>
                <a:rPr lang="en-US" altLang="id-ID" b="1">
                  <a:solidFill>
                    <a:schemeClr val="bg2"/>
                  </a:solidFill>
                </a:rPr>
              </a:br>
              <a:r>
                <a:rPr lang="en-US" altLang="id-ID" b="1">
                  <a:solidFill>
                    <a:schemeClr val="bg2"/>
                  </a:solidFill>
                </a:rPr>
                <a:t>Recording</a:t>
              </a:r>
            </a:p>
          </p:txBody>
        </p:sp>
        <p:cxnSp>
          <p:nvCxnSpPr>
            <p:cNvPr id="21528" name="AutoShape 1048">
              <a:extLst>
                <a:ext uri="{FF2B5EF4-FFF2-40B4-BE49-F238E27FC236}">
                  <a16:creationId xmlns:a16="http://schemas.microsoft.com/office/drawing/2014/main" id="{50758B37-BE45-4A9C-811D-ADBEF2122E9F}"/>
                </a:ext>
              </a:extLst>
            </p:cNvPr>
            <p:cNvCxnSpPr>
              <a:cxnSpLocks noChangeShapeType="1"/>
              <a:stCxn id="21512" idx="2"/>
              <a:endCxn id="21511" idx="1"/>
            </p:cNvCxnSpPr>
            <p:nvPr/>
          </p:nvCxnSpPr>
          <p:spPr bwMode="auto">
            <a:xfrm rot="5400000">
              <a:off x="-1" y="2250"/>
              <a:ext cx="1315" cy="256"/>
            </a:xfrm>
            <a:prstGeom prst="curvedConnector4">
              <a:avLst>
                <a:gd name="adj1" fmla="val 42259"/>
                <a:gd name="adj2" fmla="val 156250"/>
              </a:avLst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3" name="AutoShape 1053">
              <a:extLst>
                <a:ext uri="{FF2B5EF4-FFF2-40B4-BE49-F238E27FC236}">
                  <a16:creationId xmlns:a16="http://schemas.microsoft.com/office/drawing/2014/main" id="{A15326E3-8F5B-4F08-B4E1-2DD6F6AD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72"/>
              <a:ext cx="672" cy="576"/>
            </a:xfrm>
            <a:prstGeom prst="flowChartDocumen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0000"/>
                  </a:solidFill>
                </a:rPr>
                <a:t>Sales</a:t>
              </a:r>
              <a:br>
                <a:rPr lang="en-US" altLang="id-ID" b="1" dirty="0">
                  <a:solidFill>
                    <a:srgbClr val="FF0000"/>
                  </a:solidFill>
                </a:rPr>
              </a:br>
              <a:r>
                <a:rPr lang="en-US" altLang="id-ID" b="1" dirty="0">
                  <a:solidFill>
                    <a:srgbClr val="FF0000"/>
                  </a:solidFill>
                </a:rPr>
                <a:t>Invoice</a:t>
              </a:r>
            </a:p>
          </p:txBody>
        </p:sp>
      </p:grpSp>
      <p:grpSp>
        <p:nvGrpSpPr>
          <p:cNvPr id="21542" name="Group 1062">
            <a:extLst>
              <a:ext uri="{FF2B5EF4-FFF2-40B4-BE49-F238E27FC236}">
                <a16:creationId xmlns:a16="http://schemas.microsoft.com/office/drawing/2014/main" id="{63BBCA0E-F941-445B-BDD7-88C8E260FBE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838200"/>
            <a:ext cx="3810000" cy="1893888"/>
            <a:chOff x="336" y="528"/>
            <a:chExt cx="2400" cy="1193"/>
          </a:xfrm>
        </p:grpSpPr>
        <p:sp>
          <p:nvSpPr>
            <p:cNvPr id="21512" name="Text Box 1032">
              <a:extLst>
                <a:ext uri="{FF2B5EF4-FFF2-40B4-BE49-F238E27FC236}">
                  <a16:creationId xmlns:a16="http://schemas.microsoft.com/office/drawing/2014/main" id="{F29A0187-72F6-4D61-A3DF-EF78D3735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88"/>
              <a:ext cx="8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Collections</a:t>
              </a:r>
            </a:p>
          </p:txBody>
        </p:sp>
        <p:cxnSp>
          <p:nvCxnSpPr>
            <p:cNvPr id="21520" name="AutoShape 1040">
              <a:extLst>
                <a:ext uri="{FF2B5EF4-FFF2-40B4-BE49-F238E27FC236}">
                  <a16:creationId xmlns:a16="http://schemas.microsoft.com/office/drawing/2014/main" id="{DDEDBF70-14C0-42A5-8118-F95D7183436D}"/>
                </a:ext>
              </a:extLst>
            </p:cNvPr>
            <p:cNvCxnSpPr>
              <a:cxnSpLocks noChangeShapeType="1"/>
              <a:stCxn id="21512" idx="0"/>
              <a:endCxn id="21507" idx="1"/>
            </p:cNvCxnSpPr>
            <p:nvPr/>
          </p:nvCxnSpPr>
          <p:spPr bwMode="auto">
            <a:xfrm rot="5400000" flipH="1" flipV="1">
              <a:off x="1472" y="224"/>
              <a:ext cx="576" cy="1952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4" name="AutoShape 1044">
              <a:extLst>
                <a:ext uri="{FF2B5EF4-FFF2-40B4-BE49-F238E27FC236}">
                  <a16:creationId xmlns:a16="http://schemas.microsoft.com/office/drawing/2014/main" id="{A99E3B6C-65D5-4112-AC1C-191C3C9D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152"/>
              <a:ext cx="1104" cy="480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>
                  <a:solidFill>
                    <a:schemeClr val="bg2"/>
                  </a:solidFill>
                </a:rPr>
                <a:t>Cash </a:t>
              </a:r>
              <a:br>
                <a:rPr lang="en-US" altLang="id-ID" b="1">
                  <a:solidFill>
                    <a:schemeClr val="bg2"/>
                  </a:solidFill>
                </a:rPr>
              </a:br>
              <a:r>
                <a:rPr lang="en-US" altLang="id-ID" b="1">
                  <a:solidFill>
                    <a:schemeClr val="bg2"/>
                  </a:solidFill>
                </a:rPr>
                <a:t>Collection</a:t>
              </a:r>
            </a:p>
          </p:txBody>
        </p:sp>
        <p:sp>
          <p:nvSpPr>
            <p:cNvPr id="21534" name="AutoShape 1054">
              <a:extLst>
                <a:ext uri="{FF2B5EF4-FFF2-40B4-BE49-F238E27FC236}">
                  <a16:creationId xmlns:a16="http://schemas.microsoft.com/office/drawing/2014/main" id="{04DF96D9-4C6C-4522-8841-9DC4DAC1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24"/>
              <a:ext cx="816" cy="384"/>
            </a:xfrm>
            <a:prstGeom prst="flowChartDocumen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0000"/>
                  </a:solidFill>
                </a:rPr>
                <a:t>Payments</a:t>
              </a:r>
            </a:p>
          </p:txBody>
        </p:sp>
        <p:sp>
          <p:nvSpPr>
            <p:cNvPr id="21535" name="AutoShape 1055">
              <a:extLst>
                <a:ext uri="{FF2B5EF4-FFF2-40B4-BE49-F238E27FC236}">
                  <a16:creationId xmlns:a16="http://schemas.microsoft.com/office/drawing/2014/main" id="{CC6F4364-F69E-440D-968D-69C063AD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8"/>
              <a:ext cx="816" cy="384"/>
            </a:xfrm>
            <a:prstGeom prst="flowChartDocumen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0000"/>
                  </a:solidFill>
                </a:rPr>
                <a:t>Bank Rec</a:t>
              </a:r>
            </a:p>
          </p:txBody>
        </p:sp>
      </p:grpSp>
      <p:grpSp>
        <p:nvGrpSpPr>
          <p:cNvPr id="21539" name="Group 1059">
            <a:extLst>
              <a:ext uri="{FF2B5EF4-FFF2-40B4-BE49-F238E27FC236}">
                <a16:creationId xmlns:a16="http://schemas.microsoft.com/office/drawing/2014/main" id="{9FA9890C-F837-48B3-A13C-9A89071CDEF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267200"/>
            <a:ext cx="3786188" cy="2590800"/>
            <a:chOff x="2304" y="2688"/>
            <a:chExt cx="2385" cy="1632"/>
          </a:xfrm>
        </p:grpSpPr>
        <p:sp>
          <p:nvSpPr>
            <p:cNvPr id="21510" name="Text Box 1030">
              <a:extLst>
                <a:ext uri="{FF2B5EF4-FFF2-40B4-BE49-F238E27FC236}">
                  <a16:creationId xmlns:a16="http://schemas.microsoft.com/office/drawing/2014/main" id="{1EEBFB74-3B69-4662-83F2-94FB284D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312"/>
              <a:ext cx="104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Warehousing</a:t>
              </a:r>
              <a:br>
                <a:rPr lang="en-US" altLang="id-ID"/>
              </a:br>
              <a:r>
                <a:rPr lang="en-US" altLang="id-ID"/>
                <a:t>Shipping and</a:t>
              </a:r>
              <a:br>
                <a:rPr lang="en-US" altLang="id-ID"/>
              </a:br>
              <a:r>
                <a:rPr lang="en-US" altLang="id-ID"/>
                <a:t>Delivery</a:t>
              </a:r>
            </a:p>
          </p:txBody>
        </p:sp>
        <p:cxnSp>
          <p:nvCxnSpPr>
            <p:cNvPr id="21517" name="AutoShape 1037">
              <a:extLst>
                <a:ext uri="{FF2B5EF4-FFF2-40B4-BE49-F238E27FC236}">
                  <a16:creationId xmlns:a16="http://schemas.microsoft.com/office/drawing/2014/main" id="{3A912086-93F8-4F73-A1A2-0ADC5C387D42}"/>
                </a:ext>
              </a:extLst>
            </p:cNvPr>
            <p:cNvCxnSpPr>
              <a:cxnSpLocks noChangeShapeType="1"/>
              <a:stCxn id="21509" idx="2"/>
              <a:endCxn id="21510" idx="3"/>
            </p:cNvCxnSpPr>
            <p:nvPr/>
          </p:nvCxnSpPr>
          <p:spPr bwMode="auto">
            <a:xfrm rot="5400000">
              <a:off x="3959" y="2873"/>
              <a:ext cx="124" cy="1337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AutoShape 1046">
              <a:extLst>
                <a:ext uri="{FF2B5EF4-FFF2-40B4-BE49-F238E27FC236}">
                  <a16:creationId xmlns:a16="http://schemas.microsoft.com/office/drawing/2014/main" id="{A2AFBE3F-4440-4A3D-BF58-38FC203B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88"/>
              <a:ext cx="1104" cy="52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>
                  <a:solidFill>
                    <a:schemeClr val="bg2"/>
                  </a:solidFill>
                </a:rPr>
                <a:t>Physical </a:t>
              </a:r>
              <a:br>
                <a:rPr lang="en-US" altLang="id-ID" b="1">
                  <a:solidFill>
                    <a:schemeClr val="bg2"/>
                  </a:solidFill>
                </a:rPr>
              </a:br>
              <a:r>
                <a:rPr lang="en-US" altLang="id-ID" b="1">
                  <a:solidFill>
                    <a:schemeClr val="bg2"/>
                  </a:solidFill>
                </a:rPr>
                <a:t>Custody</a:t>
              </a:r>
            </a:p>
          </p:txBody>
        </p:sp>
        <p:sp>
          <p:nvSpPr>
            <p:cNvPr id="21536" name="AutoShape 1056">
              <a:extLst>
                <a:ext uri="{FF2B5EF4-FFF2-40B4-BE49-F238E27FC236}">
                  <a16:creationId xmlns:a16="http://schemas.microsoft.com/office/drawing/2014/main" id="{A464A2E1-37BE-4180-AAF9-B2188D127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88"/>
              <a:ext cx="1200" cy="432"/>
            </a:xfrm>
            <a:prstGeom prst="flowChartOnlineStorag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FF00"/>
                  </a:solidFill>
                </a:rPr>
                <a:t>Inventory</a:t>
              </a:r>
            </a:p>
          </p:txBody>
        </p:sp>
      </p:grpSp>
      <p:grpSp>
        <p:nvGrpSpPr>
          <p:cNvPr id="21552" name="Group 1072">
            <a:extLst>
              <a:ext uri="{FF2B5EF4-FFF2-40B4-BE49-F238E27FC236}">
                <a16:creationId xmlns:a16="http://schemas.microsoft.com/office/drawing/2014/main" id="{24AC4CE4-611A-4CB1-960A-EBC3C292935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86051"/>
            <a:ext cx="3276600" cy="3867149"/>
            <a:chOff x="3696" y="1692"/>
            <a:chExt cx="2064" cy="2436"/>
          </a:xfrm>
        </p:grpSpPr>
        <p:sp>
          <p:nvSpPr>
            <p:cNvPr id="21509" name="Text Box 1029">
              <a:extLst>
                <a:ext uri="{FF2B5EF4-FFF2-40B4-BE49-F238E27FC236}">
                  <a16:creationId xmlns:a16="http://schemas.microsoft.com/office/drawing/2014/main" id="{DA676039-6A5F-47EA-9D08-D48090B18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072"/>
              <a:ext cx="7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Credit</a:t>
              </a:r>
              <a:br>
                <a:rPr lang="en-US" altLang="id-ID"/>
              </a:br>
              <a:r>
                <a:rPr lang="en-US" altLang="id-ID"/>
                <a:t>Granting</a:t>
              </a:r>
            </a:p>
          </p:txBody>
        </p:sp>
        <p:sp>
          <p:nvSpPr>
            <p:cNvPr id="21527" name="AutoShape 1047">
              <a:extLst>
                <a:ext uri="{FF2B5EF4-FFF2-40B4-BE49-F238E27FC236}">
                  <a16:creationId xmlns:a16="http://schemas.microsoft.com/office/drawing/2014/main" id="{8CE71DBB-6BEC-445B-A159-0AD3BF0B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528"/>
            </a:xfrm>
            <a:prstGeom prst="roundRect">
              <a:avLst>
                <a:gd name="adj" fmla="val 16667"/>
              </a:avLst>
            </a:prstGeom>
            <a:solidFill>
              <a:srgbClr val="FF0033"/>
            </a:solidFill>
            <a:ln w="28575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/>
                <a:t>Sales </a:t>
              </a:r>
              <a:br>
                <a:rPr lang="en-US" altLang="id-ID" b="1"/>
              </a:br>
              <a:r>
                <a:rPr lang="en-US" altLang="id-ID" b="1"/>
                <a:t>Authorization</a:t>
              </a:r>
            </a:p>
          </p:txBody>
        </p:sp>
        <p:sp>
          <p:nvSpPr>
            <p:cNvPr id="21531" name="AutoShape 1051">
              <a:extLst>
                <a:ext uri="{FF2B5EF4-FFF2-40B4-BE49-F238E27FC236}">
                  <a16:creationId xmlns:a16="http://schemas.microsoft.com/office/drawing/2014/main" id="{6F86CF13-647B-4F66-8C22-E6459BAA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696"/>
              <a:ext cx="912" cy="432"/>
            </a:xfrm>
            <a:prstGeom prst="flowChartOnlineStorag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b="1" dirty="0">
                  <a:solidFill>
                    <a:srgbClr val="FFFF00"/>
                  </a:solidFill>
                </a:rPr>
                <a:t>Credit</a:t>
              </a:r>
            </a:p>
          </p:txBody>
        </p:sp>
        <p:cxnSp>
          <p:nvCxnSpPr>
            <p:cNvPr id="21549" name="AutoShape 1069">
              <a:extLst>
                <a:ext uri="{FF2B5EF4-FFF2-40B4-BE49-F238E27FC236}">
                  <a16:creationId xmlns:a16="http://schemas.microsoft.com/office/drawing/2014/main" id="{31F4E245-51AA-4398-AB33-2069A9A7F1CC}"/>
                </a:ext>
              </a:extLst>
            </p:cNvPr>
            <p:cNvCxnSpPr>
              <a:cxnSpLocks noChangeShapeType="1"/>
              <a:stCxn id="21508" idx="3"/>
              <a:endCxn id="21509" idx="3"/>
            </p:cNvCxnSpPr>
            <p:nvPr/>
          </p:nvCxnSpPr>
          <p:spPr bwMode="auto">
            <a:xfrm flipH="1">
              <a:off x="5060" y="1692"/>
              <a:ext cx="195" cy="1584"/>
            </a:xfrm>
            <a:prstGeom prst="curvedConnector3">
              <a:avLst>
                <a:gd name="adj1" fmla="val -73846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C56D-6900-4C12-9829-31B72E31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Criteria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Revenue</a:t>
            </a:r>
            <a:r>
              <a:rPr lang="id-ID" dirty="0"/>
              <a:t> </a:t>
            </a:r>
            <a:r>
              <a:rPr lang="id-ID" dirty="0" err="1"/>
              <a:t>Recognition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2E1A-D831-4EA1-A0B6-A7B2CFDE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10673" cy="4195481"/>
          </a:xfrm>
        </p:spPr>
        <p:txBody>
          <a:bodyPr>
            <a:normAutofit/>
          </a:bodyPr>
          <a:lstStyle/>
          <a:p>
            <a:r>
              <a:rPr lang="en-US" sz="2800" dirty="0"/>
              <a:t>Persuasive evidence of an arrangement exists. </a:t>
            </a:r>
            <a:endParaRPr lang="id-ID" sz="2800" dirty="0"/>
          </a:p>
          <a:p>
            <a:r>
              <a:rPr lang="en-US" sz="2800" dirty="0"/>
              <a:t>Delivery has occurred, or services have been rendered. </a:t>
            </a:r>
            <a:endParaRPr lang="id-ID" sz="2800" dirty="0"/>
          </a:p>
          <a:p>
            <a:r>
              <a:rPr lang="en-US" sz="2800" dirty="0"/>
              <a:t>The seller’s price to the buyer is fixed or determinable. </a:t>
            </a:r>
            <a:endParaRPr lang="id-ID" sz="2800" dirty="0"/>
          </a:p>
          <a:p>
            <a:r>
              <a:rPr lang="en-US" sz="2800" dirty="0" err="1"/>
              <a:t>Collectibility</a:t>
            </a:r>
            <a:r>
              <a:rPr lang="en-US" sz="2800" dirty="0"/>
              <a:t> is reasonably assured.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175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DB2-32B1-412A-BC98-E3E04604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FINANCIAL STATEMENT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A955-D942-4E4C-8F95-5890D5CD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78676"/>
            <a:ext cx="9404722" cy="456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early revenue recognition;</a:t>
            </a:r>
          </a:p>
          <a:p>
            <a:pPr marL="0" indent="0">
              <a:buNone/>
            </a:pPr>
            <a:r>
              <a:rPr lang="en-US" sz="2800" dirty="0"/>
              <a:t>2. holding the books open past the accounting period;</a:t>
            </a:r>
          </a:p>
          <a:p>
            <a:pPr marL="0" indent="0">
              <a:buNone/>
            </a:pPr>
            <a:r>
              <a:rPr lang="en-US" sz="2800" dirty="0"/>
              <a:t>3. fictitious sales;</a:t>
            </a:r>
          </a:p>
          <a:p>
            <a:pPr marL="0" indent="0">
              <a:buNone/>
            </a:pPr>
            <a:r>
              <a:rPr lang="en-US" sz="2800" dirty="0"/>
              <a:t>4. failure to record returns;</a:t>
            </a:r>
          </a:p>
          <a:p>
            <a:pPr marL="0" indent="0">
              <a:buNone/>
            </a:pPr>
            <a:r>
              <a:rPr lang="en-US" sz="2800" dirty="0"/>
              <a:t>5. fraud in the percentage of completion method;</a:t>
            </a:r>
          </a:p>
          <a:p>
            <a:pPr marL="0" indent="0">
              <a:buNone/>
            </a:pPr>
            <a:r>
              <a:rPr lang="en-US" sz="2800" dirty="0"/>
              <a:t>6. related-party transactions;</a:t>
            </a:r>
          </a:p>
          <a:p>
            <a:pPr marL="0" indent="0">
              <a:buNone/>
            </a:pPr>
            <a:r>
              <a:rPr lang="en-US" sz="2800" dirty="0"/>
              <a:t>7. overstating receivables and inventory; and</a:t>
            </a:r>
          </a:p>
          <a:p>
            <a:pPr marL="0" indent="0">
              <a:buNone/>
            </a:pPr>
            <a:r>
              <a:rPr lang="en-US" sz="2800" dirty="0"/>
              <a:t>8. liability and expense omissions.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663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C4C-55C3-4C9D-BFEF-C71DA416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Fraud</a:t>
            </a:r>
            <a:r>
              <a:rPr lang="id-ID" dirty="0"/>
              <a:t> </a:t>
            </a:r>
            <a:r>
              <a:rPr lang="id-ID" dirty="0" err="1"/>
              <a:t>Schemes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9EF8-278F-4D67-A38D-7D0F7CA7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54" y="1342663"/>
            <a:ext cx="10463514" cy="52086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Recognition of revenue on shipments that never occurred </a:t>
            </a:r>
            <a:endParaRPr lang="id-ID" dirty="0"/>
          </a:p>
          <a:p>
            <a:r>
              <a:rPr lang="en-US" dirty="0"/>
              <a:t>Hidden side letters, agreements containing contract terms that are not part of the formal contract, giving customers an irrevocable right to return the product </a:t>
            </a:r>
            <a:endParaRPr lang="id-ID" dirty="0"/>
          </a:p>
          <a:p>
            <a:r>
              <a:rPr lang="en-US" dirty="0"/>
              <a:t>Recording consignment sales as final sales </a:t>
            </a:r>
            <a:endParaRPr lang="id-ID" dirty="0"/>
          </a:p>
          <a:p>
            <a:r>
              <a:rPr lang="en-US" dirty="0"/>
              <a:t>Early recognition of sales that occurred after the end of the fiscal period </a:t>
            </a:r>
            <a:endParaRPr lang="id-ID" dirty="0"/>
          </a:p>
          <a:p>
            <a:r>
              <a:rPr lang="en-US" dirty="0"/>
              <a:t>Shipment of unfinished product </a:t>
            </a:r>
            <a:endParaRPr lang="id-ID" dirty="0"/>
          </a:p>
          <a:p>
            <a:r>
              <a:rPr lang="en-US" dirty="0"/>
              <a:t>Shipment of product before customers wanted or agreed to delivery </a:t>
            </a:r>
            <a:endParaRPr lang="id-ID" dirty="0"/>
          </a:p>
          <a:p>
            <a:r>
              <a:rPr lang="en-US" dirty="0"/>
              <a:t>Creation of fictitious invoices </a:t>
            </a:r>
            <a:endParaRPr lang="id-ID" dirty="0"/>
          </a:p>
          <a:p>
            <a:r>
              <a:rPr lang="en-US" dirty="0"/>
              <a:t>Shipment of more product than the customer ordered </a:t>
            </a:r>
            <a:endParaRPr lang="id-ID" dirty="0"/>
          </a:p>
          <a:p>
            <a:r>
              <a:rPr lang="en-US" dirty="0"/>
              <a:t>Recording shipments to the company’s own warehouse as sales </a:t>
            </a:r>
            <a:endParaRPr lang="id-ID" dirty="0"/>
          </a:p>
          <a:p>
            <a:r>
              <a:rPr lang="en-US" dirty="0"/>
              <a:t>Shipping goods that had been returned and recording the reshipment as a sale of new goods before issuing credit for the returned sale </a:t>
            </a:r>
            <a:endParaRPr lang="id-ID" dirty="0"/>
          </a:p>
          <a:p>
            <a:r>
              <a:rPr lang="en-US" dirty="0"/>
              <a:t>Incorrect aging of accounts receivable and not recording write-downs of potentially uncollectible amounts </a:t>
            </a:r>
            <a:endParaRPr lang="id-ID" dirty="0"/>
          </a:p>
          <a:p>
            <a:r>
              <a:rPr lang="en-US" dirty="0"/>
              <a:t>Recording purchase orders as completed sales</a:t>
            </a:r>
          </a:p>
        </p:txBody>
      </p:sp>
    </p:spTree>
    <p:extLst>
      <p:ext uri="{BB962C8B-B14F-4D97-AF65-F5344CB8AC3E}">
        <p14:creationId xmlns:p14="http://schemas.microsoft.com/office/powerpoint/2010/main" val="2652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C81C592-19C6-4F92-9D63-14B5D4F72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3600"/>
              <a:t>Direction of the Test of Controls Audit Procedures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63C939FC-AAE9-4598-9C23-10906E23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6" y="1870075"/>
            <a:ext cx="18389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File of </a:t>
            </a:r>
            <a:br>
              <a:rPr lang="en-US" altLang="id-ID"/>
            </a:br>
            <a:r>
              <a:rPr lang="en-US" altLang="id-ID"/>
              <a:t>recorded sales</a:t>
            </a:r>
            <a:br>
              <a:rPr lang="en-US" altLang="id-ID"/>
            </a:br>
            <a:r>
              <a:rPr lang="en-US" altLang="id-ID"/>
              <a:t>(sales journal)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713DFE79-0089-4B28-876A-ACD7BA08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908175"/>
            <a:ext cx="14606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File of </a:t>
            </a:r>
            <a:br>
              <a:rPr lang="en-US" altLang="id-ID"/>
            </a:br>
            <a:r>
              <a:rPr lang="en-US" altLang="id-ID"/>
              <a:t>shipping </a:t>
            </a:r>
            <a:br>
              <a:rPr lang="en-US" altLang="id-ID"/>
            </a:br>
            <a:r>
              <a:rPr lang="en-US" altLang="id-ID"/>
              <a:t>documents</a:t>
            </a:r>
          </a:p>
        </p:txBody>
      </p:sp>
      <p:grpSp>
        <p:nvGrpSpPr>
          <p:cNvPr id="24595" name="Group 19">
            <a:extLst>
              <a:ext uri="{FF2B5EF4-FFF2-40B4-BE49-F238E27FC236}">
                <a16:creationId xmlns:a16="http://schemas.microsoft.com/office/drawing/2014/main" id="{62D96656-3499-4EFE-B7EC-74F8AA0FA27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48000"/>
            <a:ext cx="8324850" cy="1581150"/>
            <a:chOff x="192" y="1920"/>
            <a:chExt cx="5244" cy="996"/>
          </a:xfrm>
        </p:grpSpPr>
        <p:grpSp>
          <p:nvGrpSpPr>
            <p:cNvPr id="24594" name="Group 18">
              <a:extLst>
                <a:ext uri="{FF2B5EF4-FFF2-40B4-BE49-F238E27FC236}">
                  <a16:creationId xmlns:a16="http://schemas.microsoft.com/office/drawing/2014/main" id="{A6726853-8029-4C21-BE58-22B58018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2112" cy="996"/>
              <a:chOff x="192" y="1920"/>
              <a:chExt cx="2112" cy="996"/>
            </a:xfrm>
          </p:grpSpPr>
          <p:sp>
            <p:nvSpPr>
              <p:cNvPr id="24582" name="Oval 6">
                <a:extLst>
                  <a:ext uri="{FF2B5EF4-FFF2-40B4-BE49-F238E27FC236}">
                    <a16:creationId xmlns:a16="http://schemas.microsoft.com/office/drawing/2014/main" id="{62387DF7-3B69-496D-BE3C-63F78D1E7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064"/>
                <a:ext cx="1044" cy="852"/>
              </a:xfrm>
              <a:prstGeom prst="ellipse">
                <a:avLst/>
              </a:prstGeom>
              <a:solidFill>
                <a:schemeClr val="tx2"/>
              </a:solidFill>
              <a:ln w="12700">
                <a:round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tx2"/>
                </a:extrusionClr>
                <a:contourClr>
                  <a:schemeClr val="tx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altLang="id-ID">
                    <a:solidFill>
                      <a:schemeClr val="bg2"/>
                    </a:solidFill>
                  </a:rPr>
                  <a:t>Sample</a:t>
                </a:r>
              </a:p>
            </p:txBody>
          </p:sp>
          <p:sp>
            <p:nvSpPr>
              <p:cNvPr id="24586" name="Text Box 10">
                <a:extLst>
                  <a:ext uri="{FF2B5EF4-FFF2-40B4-BE49-F238E27FC236}">
                    <a16:creationId xmlns:a16="http://schemas.microsoft.com/office/drawing/2014/main" id="{7E90D6FF-8734-46E5-A61E-EE9F75F10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920"/>
                <a:ext cx="117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id-ID"/>
                  <a:t>Completeness </a:t>
                </a:r>
                <a:br>
                  <a:rPr lang="en-US" altLang="id-ID"/>
                </a:br>
                <a:r>
                  <a:rPr lang="en-US" altLang="id-ID"/>
                  <a:t>Direction</a:t>
                </a:r>
              </a:p>
            </p:txBody>
          </p:sp>
        </p:grpSp>
        <p:grpSp>
          <p:nvGrpSpPr>
            <p:cNvPr id="24593" name="Group 17">
              <a:extLst>
                <a:ext uri="{FF2B5EF4-FFF2-40B4-BE49-F238E27FC236}">
                  <a16:creationId xmlns:a16="http://schemas.microsoft.com/office/drawing/2014/main" id="{51EDE37B-141B-41AE-9C7D-BF8E79581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3132" cy="756"/>
              <a:chOff x="2304" y="2112"/>
              <a:chExt cx="3132" cy="756"/>
            </a:xfrm>
          </p:grpSpPr>
          <p:sp>
            <p:nvSpPr>
              <p:cNvPr id="24581" name="Rectangle 5">
                <a:extLst>
                  <a:ext uri="{FF2B5EF4-FFF2-40B4-BE49-F238E27FC236}">
                    <a16:creationId xmlns:a16="http://schemas.microsoft.com/office/drawing/2014/main" id="{6817B34F-9282-4945-A43D-5B145276B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112"/>
                <a:ext cx="936" cy="756"/>
              </a:xfrm>
              <a:prstGeom prst="rect">
                <a:avLst/>
              </a:prstGeom>
              <a:solidFill>
                <a:srgbClr val="33CC33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33CC33"/>
                </a:extrusionClr>
                <a:contourClr>
                  <a:srgbClr val="33CC3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altLang="id-ID">
                    <a:solidFill>
                      <a:schemeClr val="bg2"/>
                    </a:solidFill>
                  </a:rPr>
                  <a:t>A-1-B</a:t>
                </a:r>
              </a:p>
            </p:txBody>
          </p:sp>
          <p:cxnSp>
            <p:nvCxnSpPr>
              <p:cNvPr id="24587" name="AutoShape 11">
                <a:extLst>
                  <a:ext uri="{FF2B5EF4-FFF2-40B4-BE49-F238E27FC236}">
                    <a16:creationId xmlns:a16="http://schemas.microsoft.com/office/drawing/2014/main" id="{39F3BD6C-8ABB-40CD-82E2-3D08946B630E}"/>
                  </a:ext>
                </a:extLst>
              </p:cNvPr>
              <p:cNvCxnSpPr>
                <a:cxnSpLocks noChangeShapeType="1"/>
                <a:stCxn id="24582" idx="6"/>
                <a:endCxn id="24581" idx="1"/>
              </p:cNvCxnSpPr>
              <p:nvPr/>
            </p:nvCxnSpPr>
            <p:spPr bwMode="auto">
              <a:xfrm>
                <a:off x="2304" y="2490"/>
                <a:ext cx="2196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588" name="Text Box 12">
                <a:extLst>
                  <a:ext uri="{FF2B5EF4-FFF2-40B4-BE49-F238E27FC236}">
                    <a16:creationId xmlns:a16="http://schemas.microsoft.com/office/drawing/2014/main" id="{7A3AF43E-AD71-4A99-9EDD-8F174D56E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4" y="2210"/>
                <a:ext cx="177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id-ID"/>
                  <a:t>Trace to recorded sales</a:t>
                </a:r>
              </a:p>
            </p:txBody>
          </p:sp>
        </p:grp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5EA1FE2C-CCDE-4C6B-B892-B9FF4362E84A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838701"/>
            <a:ext cx="7905750" cy="1535113"/>
            <a:chOff x="576" y="1958"/>
            <a:chExt cx="4980" cy="967"/>
          </a:xfrm>
        </p:grpSpPr>
        <p:sp>
          <p:nvSpPr>
            <p:cNvPr id="24579" name="Rectangle 3">
              <a:extLst>
                <a:ext uri="{FF2B5EF4-FFF2-40B4-BE49-F238E27FC236}">
                  <a16:creationId xmlns:a16="http://schemas.microsoft.com/office/drawing/2014/main" id="{5A98B7D2-FD3F-4785-9803-77324FB9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03"/>
              <a:ext cx="864" cy="792"/>
            </a:xfrm>
            <a:prstGeom prst="rect">
              <a:avLst/>
            </a:prstGeom>
            <a:solidFill>
              <a:srgbClr val="33CC33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33"/>
              </a:extrusionClr>
              <a:contourClr>
                <a:srgbClr val="33CC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2"/>
                  </a:solidFill>
                </a:rPr>
                <a:t>A-3-B</a:t>
              </a:r>
            </a:p>
          </p:txBody>
        </p:sp>
        <p:sp>
          <p:nvSpPr>
            <p:cNvPr id="24580" name="Oval 4">
              <a:extLst>
                <a:ext uri="{FF2B5EF4-FFF2-40B4-BE49-F238E27FC236}">
                  <a16:creationId xmlns:a16="http://schemas.microsoft.com/office/drawing/2014/main" id="{138D9787-CB61-45AB-BE6A-FA565969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73"/>
              <a:ext cx="1044" cy="852"/>
            </a:xfrm>
            <a:prstGeom prst="ellipse">
              <a:avLst/>
            </a:prstGeom>
            <a:solidFill>
              <a:schemeClr val="tx2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2"/>
              </a:extrusionClr>
              <a:contourClr>
                <a:schemeClr val="tx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2"/>
                  </a:solidFill>
                </a:rPr>
                <a:t>Sample</a:t>
              </a:r>
            </a:p>
          </p:txBody>
        </p:sp>
        <p:sp>
          <p:nvSpPr>
            <p:cNvPr id="24585" name="Text Box 9">
              <a:extLst>
                <a:ext uri="{FF2B5EF4-FFF2-40B4-BE49-F238E27FC236}">
                  <a16:creationId xmlns:a16="http://schemas.microsoft.com/office/drawing/2014/main" id="{E3F885F5-3AF8-4608-AC32-86C46C98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64"/>
              <a:ext cx="7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Validity</a:t>
              </a:r>
              <a:br>
                <a:rPr lang="en-US" altLang="id-ID"/>
              </a:br>
              <a:r>
                <a:rPr lang="en-US" altLang="id-ID"/>
                <a:t>direction</a:t>
              </a:r>
            </a:p>
          </p:txBody>
        </p:sp>
        <p:cxnSp>
          <p:nvCxnSpPr>
            <p:cNvPr id="24589" name="AutoShape 13">
              <a:extLst>
                <a:ext uri="{FF2B5EF4-FFF2-40B4-BE49-F238E27FC236}">
                  <a16:creationId xmlns:a16="http://schemas.microsoft.com/office/drawing/2014/main" id="{2DAFD3FC-A6AC-4D75-B7CB-0D4161F4BF14}"/>
                </a:ext>
              </a:extLst>
            </p:cNvPr>
            <p:cNvCxnSpPr>
              <a:cxnSpLocks noChangeShapeType="1"/>
              <a:stCxn id="24580" idx="2"/>
              <a:endCxn id="24579" idx="3"/>
            </p:cNvCxnSpPr>
            <p:nvPr/>
          </p:nvCxnSpPr>
          <p:spPr bwMode="auto">
            <a:xfrm flipH="1">
              <a:off x="2496" y="2499"/>
              <a:ext cx="201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0" name="Text Box 14">
              <a:extLst>
                <a:ext uri="{FF2B5EF4-FFF2-40B4-BE49-F238E27FC236}">
                  <a16:creationId xmlns:a16="http://schemas.microsoft.com/office/drawing/2014/main" id="{3D45F6D9-12A4-40F4-A205-BF5C59E70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1958"/>
              <a:ext cx="154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Vouch to </a:t>
              </a:r>
              <a:br>
                <a:rPr lang="en-US" altLang="id-ID"/>
              </a:br>
              <a:r>
                <a:rPr lang="en-US" altLang="id-ID"/>
                <a:t>shipping documents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56F256-6555-4B40-A7C7-83CF720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Assertions about Classes of Transactions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E9349-8F2A-4935-B935-8FDFD729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627919" cy="44570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Occurrence. </a:t>
            </a:r>
            <a:r>
              <a:rPr lang="en-US" dirty="0"/>
              <a:t>All revenue and cash receipt transactions and events that have been recorded have occurred and</a:t>
            </a:r>
            <a:r>
              <a:rPr lang="id-ID" dirty="0"/>
              <a:t> </a:t>
            </a:r>
            <a:r>
              <a:rPr lang="id-ID" dirty="0" err="1"/>
              <a:t>pertain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entity</a:t>
            </a:r>
            <a:r>
              <a:rPr lang="id-ID" dirty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Completeness. </a:t>
            </a:r>
            <a:r>
              <a:rPr lang="en-US" dirty="0"/>
              <a:t>All revenue and cash receipt transactions and events that should have been recorded have been</a:t>
            </a:r>
            <a:r>
              <a:rPr lang="id-ID" dirty="0"/>
              <a:t> </a:t>
            </a:r>
            <a:r>
              <a:rPr lang="id-ID" dirty="0" err="1"/>
              <a:t>recorded</a:t>
            </a:r>
            <a:r>
              <a:rPr lang="id-ID" dirty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Authorization. </a:t>
            </a:r>
            <a:r>
              <a:rPr lang="en-US" dirty="0"/>
              <a:t>All revenue and cash receipt transactions and events are properly authorized.</a:t>
            </a:r>
          </a:p>
          <a:p>
            <a:r>
              <a:rPr lang="en-US" b="1" dirty="0">
                <a:solidFill>
                  <a:srgbClr val="FFFF00"/>
                </a:solidFill>
              </a:rPr>
              <a:t>Accuracy. </a:t>
            </a:r>
            <a:r>
              <a:rPr lang="en-US" dirty="0"/>
              <a:t>Amounts and other data relating to recorded revenue and cash receipt transactions and events have been</a:t>
            </a:r>
            <a:r>
              <a:rPr lang="id-ID" dirty="0"/>
              <a:t> </a:t>
            </a:r>
            <a:r>
              <a:rPr lang="id-ID" dirty="0" err="1"/>
              <a:t>recorded</a:t>
            </a:r>
            <a:r>
              <a:rPr lang="id-ID" dirty="0"/>
              <a:t> </a:t>
            </a:r>
            <a:r>
              <a:rPr lang="id-ID" dirty="0" err="1"/>
              <a:t>appropriately</a:t>
            </a:r>
            <a:r>
              <a:rPr lang="id-ID" dirty="0"/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Cutoff. </a:t>
            </a:r>
            <a:r>
              <a:rPr lang="en-US" dirty="0"/>
              <a:t>All revenue and cash receipt transactions and events have been recorded in the correct accounting period.</a:t>
            </a:r>
          </a:p>
          <a:p>
            <a:r>
              <a:rPr lang="en-US" b="1" dirty="0">
                <a:solidFill>
                  <a:srgbClr val="FFFF00"/>
                </a:solidFill>
              </a:rPr>
              <a:t>Classification. </a:t>
            </a:r>
            <a:r>
              <a:rPr lang="en-US" dirty="0"/>
              <a:t>All revenue and cash receipt transactions and events have been recorded in the proper accounts.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932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402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Revenue cycle</vt:lpstr>
      <vt:lpstr>Revenue and Collection Cycle</vt:lpstr>
      <vt:lpstr>Criteria for Revenue Recognition</vt:lpstr>
      <vt:lpstr>FINANCIAL STATEMENT FRAUD</vt:lpstr>
      <vt:lpstr>Fraud Schemes</vt:lpstr>
      <vt:lpstr>Direction of the Test of Controls Audit Procedures</vt:lpstr>
      <vt:lpstr>Assertions about Classes of 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cycle</dc:title>
  <dc:creator>agung nugroho</dc:creator>
  <cp:lastModifiedBy>agung nugroho</cp:lastModifiedBy>
  <cp:revision>5</cp:revision>
  <dcterms:created xsi:type="dcterms:W3CDTF">2019-04-29T04:37:27Z</dcterms:created>
  <dcterms:modified xsi:type="dcterms:W3CDTF">2019-04-29T06:10:38Z</dcterms:modified>
</cp:coreProperties>
</file>