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416" r:id="rId2"/>
    <p:sldId id="415" r:id="rId3"/>
    <p:sldId id="368" r:id="rId4"/>
    <p:sldId id="417" r:id="rId5"/>
    <p:sldId id="419" r:id="rId6"/>
    <p:sldId id="420" r:id="rId7"/>
    <p:sldId id="421" r:id="rId8"/>
    <p:sldId id="423" r:id="rId9"/>
    <p:sldId id="425" r:id="rId10"/>
    <p:sldId id="426" r:id="rId11"/>
    <p:sldId id="418" r:id="rId12"/>
    <p:sldId id="422" r:id="rId13"/>
    <p:sldId id="424" r:id="rId14"/>
    <p:sldId id="427" r:id="rId15"/>
    <p:sldId id="428" r:id="rId16"/>
    <p:sldId id="431" r:id="rId17"/>
    <p:sldId id="429" r:id="rId18"/>
    <p:sldId id="43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A2712D-A686-4A2E-AFD5-A5E27DAFE484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A3D2F9FF-92F5-4134-9FC8-732A57BA548C}">
      <dgm:prSet custT="1"/>
      <dgm:spPr/>
      <dgm:t>
        <a:bodyPr/>
        <a:lstStyle/>
        <a:p>
          <a:r>
            <a:rPr lang="id-ID" sz="2400" b="1" dirty="0" err="1">
              <a:solidFill>
                <a:schemeClr val="bg1"/>
              </a:solidFill>
            </a:rPr>
            <a:t>Resonableness</a:t>
          </a:r>
          <a:r>
            <a:rPr lang="id-ID" sz="2400" b="1" dirty="0">
              <a:solidFill>
                <a:schemeClr val="bg1"/>
              </a:solidFill>
            </a:rPr>
            <a:t> </a:t>
          </a:r>
          <a:r>
            <a:rPr lang="id-ID" sz="2400" b="1" dirty="0" err="1">
              <a:solidFill>
                <a:schemeClr val="bg1"/>
              </a:solidFill>
            </a:rPr>
            <a:t>check</a:t>
          </a:r>
          <a:r>
            <a:rPr lang="id-ID" sz="2400" dirty="0">
              <a:solidFill>
                <a:schemeClr val="bg1"/>
              </a:solidFill>
            </a:rPr>
            <a:t>: </a:t>
          </a:r>
        </a:p>
        <a:p>
          <a:r>
            <a:rPr lang="id-ID" sz="2400" dirty="0">
              <a:solidFill>
                <a:schemeClr val="bg1"/>
              </a:solidFill>
            </a:rPr>
            <a:t>data tidak dapat direkam jika tidak lolos uji kewajaran tertentu, misalnya:  data registrasi mahasiswa tidak dapat terekam jika tahun lulus SLTA mendahului tahun lulus SD.</a:t>
          </a:r>
        </a:p>
      </dgm:t>
    </dgm:pt>
    <dgm:pt modelId="{CFE53BC9-567B-401F-8314-5625A3D11342}" type="parTrans" cxnId="{1330FFEF-C5D5-4156-98DF-11E4AF0DD4D1}">
      <dgm:prSet/>
      <dgm:spPr/>
      <dgm:t>
        <a:bodyPr/>
        <a:lstStyle/>
        <a:p>
          <a:endParaRPr lang="id-ID">
            <a:solidFill>
              <a:schemeClr val="bg1"/>
            </a:solidFill>
          </a:endParaRPr>
        </a:p>
      </dgm:t>
    </dgm:pt>
    <dgm:pt modelId="{0E6C8043-2054-41C2-80B8-F38F1607AC62}" type="sibTrans" cxnId="{1330FFEF-C5D5-4156-98DF-11E4AF0DD4D1}">
      <dgm:prSet/>
      <dgm:spPr/>
      <dgm:t>
        <a:bodyPr/>
        <a:lstStyle/>
        <a:p>
          <a:endParaRPr lang="id-ID">
            <a:solidFill>
              <a:schemeClr val="bg1"/>
            </a:solidFill>
          </a:endParaRPr>
        </a:p>
      </dgm:t>
    </dgm:pt>
    <dgm:pt modelId="{E790CCE8-4B9E-4963-9338-879E086EB8A8}">
      <dgm:prSet custT="1"/>
      <dgm:spPr/>
      <dgm:t>
        <a:bodyPr/>
        <a:lstStyle/>
        <a:p>
          <a:r>
            <a:rPr lang="id-ID" sz="2800" b="1" dirty="0" err="1">
              <a:solidFill>
                <a:schemeClr val="bg1"/>
              </a:solidFill>
            </a:rPr>
            <a:t>Sign</a:t>
          </a:r>
          <a:r>
            <a:rPr lang="id-ID" sz="2800" b="1" dirty="0">
              <a:solidFill>
                <a:schemeClr val="bg1"/>
              </a:solidFill>
            </a:rPr>
            <a:t> </a:t>
          </a:r>
          <a:r>
            <a:rPr lang="id-ID" sz="2800" b="1" dirty="0" err="1">
              <a:solidFill>
                <a:schemeClr val="bg1"/>
              </a:solidFill>
            </a:rPr>
            <a:t>check</a:t>
          </a:r>
          <a:r>
            <a:rPr lang="id-ID" sz="2800" dirty="0">
              <a:solidFill>
                <a:schemeClr val="bg1"/>
              </a:solidFill>
            </a:rPr>
            <a:t>: data tertentu tidak dapat direkam jika nilainya minus.</a:t>
          </a:r>
        </a:p>
      </dgm:t>
    </dgm:pt>
    <dgm:pt modelId="{194055AE-2F1D-4D21-BAD4-104016305025}" type="parTrans" cxnId="{1A0233C7-1137-4253-8F65-D4EC931720DA}">
      <dgm:prSet/>
      <dgm:spPr/>
      <dgm:t>
        <a:bodyPr/>
        <a:lstStyle/>
        <a:p>
          <a:endParaRPr lang="id-ID">
            <a:solidFill>
              <a:schemeClr val="bg1"/>
            </a:solidFill>
          </a:endParaRPr>
        </a:p>
      </dgm:t>
    </dgm:pt>
    <dgm:pt modelId="{B7AAECD9-7500-47A0-ACD9-6F2989FAB3F3}" type="sibTrans" cxnId="{1A0233C7-1137-4253-8F65-D4EC931720DA}">
      <dgm:prSet/>
      <dgm:spPr/>
      <dgm:t>
        <a:bodyPr/>
        <a:lstStyle/>
        <a:p>
          <a:endParaRPr lang="id-ID">
            <a:solidFill>
              <a:schemeClr val="bg1"/>
            </a:solidFill>
          </a:endParaRPr>
        </a:p>
      </dgm:t>
    </dgm:pt>
    <dgm:pt modelId="{AA623376-BDC6-457F-918F-BB7BC9268524}">
      <dgm:prSet custT="1"/>
      <dgm:spPr/>
      <dgm:t>
        <a:bodyPr/>
        <a:lstStyle/>
        <a:p>
          <a:r>
            <a:rPr lang="id-ID" sz="2800" b="1" dirty="0" err="1">
              <a:solidFill>
                <a:schemeClr val="bg1"/>
              </a:solidFill>
            </a:rPr>
            <a:t>Sequence</a:t>
          </a:r>
          <a:r>
            <a:rPr lang="id-ID" sz="2800" b="1" dirty="0">
              <a:solidFill>
                <a:schemeClr val="bg1"/>
              </a:solidFill>
            </a:rPr>
            <a:t> </a:t>
          </a:r>
          <a:r>
            <a:rPr lang="id-ID" sz="2800" b="1" dirty="0" err="1">
              <a:solidFill>
                <a:schemeClr val="bg1"/>
              </a:solidFill>
            </a:rPr>
            <a:t>check</a:t>
          </a:r>
          <a:r>
            <a:rPr lang="id-ID" sz="2800" dirty="0">
              <a:solidFill>
                <a:schemeClr val="bg1"/>
              </a:solidFill>
            </a:rPr>
            <a:t>: untuk menguji urutan </a:t>
          </a:r>
          <a:r>
            <a:rPr lang="id-ID" sz="2800" dirty="0" err="1">
              <a:solidFill>
                <a:schemeClr val="bg1"/>
              </a:solidFill>
            </a:rPr>
            <a:t>record</a:t>
          </a:r>
          <a:endParaRPr lang="id-ID" sz="2800" dirty="0">
            <a:solidFill>
              <a:schemeClr val="bg1"/>
            </a:solidFill>
          </a:endParaRPr>
        </a:p>
      </dgm:t>
    </dgm:pt>
    <dgm:pt modelId="{DC91ADFF-B68C-4A10-A31F-2AF6373CB8BF}" type="parTrans" cxnId="{DC9AFBF8-D548-423F-A232-8982CE655324}">
      <dgm:prSet/>
      <dgm:spPr/>
      <dgm:t>
        <a:bodyPr/>
        <a:lstStyle/>
        <a:p>
          <a:endParaRPr lang="id-ID">
            <a:solidFill>
              <a:schemeClr val="bg1"/>
            </a:solidFill>
          </a:endParaRPr>
        </a:p>
      </dgm:t>
    </dgm:pt>
    <dgm:pt modelId="{A3C152E5-7B73-4C27-83DD-0CC38F9A19BC}" type="sibTrans" cxnId="{DC9AFBF8-D548-423F-A232-8982CE655324}">
      <dgm:prSet/>
      <dgm:spPr/>
      <dgm:t>
        <a:bodyPr/>
        <a:lstStyle/>
        <a:p>
          <a:endParaRPr lang="id-ID">
            <a:solidFill>
              <a:schemeClr val="bg1"/>
            </a:solidFill>
          </a:endParaRPr>
        </a:p>
      </dgm:t>
    </dgm:pt>
    <dgm:pt modelId="{D968FAE5-BB13-4B73-95BE-B9D8936C87A6}" type="pres">
      <dgm:prSet presAssocID="{A8A2712D-A686-4A2E-AFD5-A5E27DAFE484}" presName="linear" presStyleCnt="0">
        <dgm:presLayoutVars>
          <dgm:animLvl val="lvl"/>
          <dgm:resizeHandles val="exact"/>
        </dgm:presLayoutVars>
      </dgm:prSet>
      <dgm:spPr/>
    </dgm:pt>
    <dgm:pt modelId="{B06B4805-4BEB-48A1-AD9B-59D27159C660}" type="pres">
      <dgm:prSet presAssocID="{A3D2F9FF-92F5-4134-9FC8-732A57BA548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B3A2CE1-B183-409E-9E54-347E010BED29}" type="pres">
      <dgm:prSet presAssocID="{0E6C8043-2054-41C2-80B8-F38F1607AC62}" presName="spacer" presStyleCnt="0"/>
      <dgm:spPr/>
    </dgm:pt>
    <dgm:pt modelId="{2D3194AE-DEB4-43F6-A626-06B56A78AD60}" type="pres">
      <dgm:prSet presAssocID="{E790CCE8-4B9E-4963-9338-879E086EB8A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E0F0D4D-8184-48A9-A48E-A8F9E304057A}" type="pres">
      <dgm:prSet presAssocID="{B7AAECD9-7500-47A0-ACD9-6F2989FAB3F3}" presName="spacer" presStyleCnt="0"/>
      <dgm:spPr/>
    </dgm:pt>
    <dgm:pt modelId="{1F80798E-FC90-48B1-B750-B9AA634526F8}" type="pres">
      <dgm:prSet presAssocID="{AA623376-BDC6-457F-918F-BB7BC926852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C531216-BFE8-4ACC-BA43-F7E9958229C4}" type="presOf" srcId="{A3D2F9FF-92F5-4134-9FC8-732A57BA548C}" destId="{B06B4805-4BEB-48A1-AD9B-59D27159C660}" srcOrd="0" destOrd="0" presId="urn:microsoft.com/office/officeart/2005/8/layout/vList2"/>
    <dgm:cxn modelId="{74169E3F-AB20-4833-8A86-4E13D9080596}" type="presOf" srcId="{E790CCE8-4B9E-4963-9338-879E086EB8A8}" destId="{2D3194AE-DEB4-43F6-A626-06B56A78AD60}" srcOrd="0" destOrd="0" presId="urn:microsoft.com/office/officeart/2005/8/layout/vList2"/>
    <dgm:cxn modelId="{E19BD873-0DEC-4754-B9A2-866B50327B44}" type="presOf" srcId="{A8A2712D-A686-4A2E-AFD5-A5E27DAFE484}" destId="{D968FAE5-BB13-4B73-95BE-B9D8936C87A6}" srcOrd="0" destOrd="0" presId="urn:microsoft.com/office/officeart/2005/8/layout/vList2"/>
    <dgm:cxn modelId="{DCABC095-159D-471D-ABF1-B464554FF0C1}" type="presOf" srcId="{AA623376-BDC6-457F-918F-BB7BC9268524}" destId="{1F80798E-FC90-48B1-B750-B9AA634526F8}" srcOrd="0" destOrd="0" presId="urn:microsoft.com/office/officeart/2005/8/layout/vList2"/>
    <dgm:cxn modelId="{1A0233C7-1137-4253-8F65-D4EC931720DA}" srcId="{A8A2712D-A686-4A2E-AFD5-A5E27DAFE484}" destId="{E790CCE8-4B9E-4963-9338-879E086EB8A8}" srcOrd="1" destOrd="0" parTransId="{194055AE-2F1D-4D21-BAD4-104016305025}" sibTransId="{B7AAECD9-7500-47A0-ACD9-6F2989FAB3F3}"/>
    <dgm:cxn modelId="{1330FFEF-C5D5-4156-98DF-11E4AF0DD4D1}" srcId="{A8A2712D-A686-4A2E-AFD5-A5E27DAFE484}" destId="{A3D2F9FF-92F5-4134-9FC8-732A57BA548C}" srcOrd="0" destOrd="0" parTransId="{CFE53BC9-567B-401F-8314-5625A3D11342}" sibTransId="{0E6C8043-2054-41C2-80B8-F38F1607AC62}"/>
    <dgm:cxn modelId="{DC9AFBF8-D548-423F-A232-8982CE655324}" srcId="{A8A2712D-A686-4A2E-AFD5-A5E27DAFE484}" destId="{AA623376-BDC6-457F-918F-BB7BC9268524}" srcOrd="2" destOrd="0" parTransId="{DC91ADFF-B68C-4A10-A31F-2AF6373CB8BF}" sibTransId="{A3C152E5-7B73-4C27-83DD-0CC38F9A19BC}"/>
    <dgm:cxn modelId="{AB6F8CEC-6A9B-4ED2-9FE9-116458EFFD83}" type="presParOf" srcId="{D968FAE5-BB13-4B73-95BE-B9D8936C87A6}" destId="{B06B4805-4BEB-48A1-AD9B-59D27159C660}" srcOrd="0" destOrd="0" presId="urn:microsoft.com/office/officeart/2005/8/layout/vList2"/>
    <dgm:cxn modelId="{BEE55A13-1B12-46A5-B480-CD412CD3F210}" type="presParOf" srcId="{D968FAE5-BB13-4B73-95BE-B9D8936C87A6}" destId="{FB3A2CE1-B183-409E-9E54-347E010BED29}" srcOrd="1" destOrd="0" presId="urn:microsoft.com/office/officeart/2005/8/layout/vList2"/>
    <dgm:cxn modelId="{0AF1AD0B-3769-40CE-8ABD-FE8315E37991}" type="presParOf" srcId="{D968FAE5-BB13-4B73-95BE-B9D8936C87A6}" destId="{2D3194AE-DEB4-43F6-A626-06B56A78AD60}" srcOrd="2" destOrd="0" presId="urn:microsoft.com/office/officeart/2005/8/layout/vList2"/>
    <dgm:cxn modelId="{D405FC3D-F734-459C-9888-E70BED1B751D}" type="presParOf" srcId="{D968FAE5-BB13-4B73-95BE-B9D8936C87A6}" destId="{2E0F0D4D-8184-48A9-A48E-A8F9E304057A}" srcOrd="3" destOrd="0" presId="urn:microsoft.com/office/officeart/2005/8/layout/vList2"/>
    <dgm:cxn modelId="{0C9CE9AA-F21C-49DC-9A30-6ECE4E55307E}" type="presParOf" srcId="{D968FAE5-BB13-4B73-95BE-B9D8936C87A6}" destId="{1F80798E-FC90-48B1-B750-B9AA634526F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0028AA-3AAE-425C-AD32-9C055A0FEB4C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F69A8B5D-BE48-41D2-AD80-0DBC195DBAED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en-US" sz="3600" b="1" dirty="0">
              <a:solidFill>
                <a:schemeClr val="bg1"/>
              </a:solidFill>
            </a:rPr>
            <a:t>Internal and external label checks</a:t>
          </a:r>
          <a:r>
            <a:rPr lang="id-ID" sz="3600" dirty="0">
              <a:solidFill>
                <a:schemeClr val="bg1"/>
              </a:solidFill>
            </a:rPr>
            <a:t>: </a:t>
          </a:r>
        </a:p>
        <a:p>
          <a:pPr>
            <a:spcAft>
              <a:spcPct val="35000"/>
            </a:spcAft>
          </a:pPr>
          <a:r>
            <a:rPr lang="id-ID" sz="2400" dirty="0">
              <a:solidFill>
                <a:schemeClr val="bg1"/>
              </a:solidFill>
            </a:rPr>
            <a:t>untuk menguji apakah </a:t>
          </a:r>
          <a:r>
            <a:rPr lang="id-ID" sz="2400" dirty="0" err="1">
              <a:solidFill>
                <a:schemeClr val="bg1"/>
              </a:solidFill>
            </a:rPr>
            <a:t>file</a:t>
          </a:r>
          <a:r>
            <a:rPr lang="id-ID" sz="2400" dirty="0">
              <a:solidFill>
                <a:schemeClr val="bg1"/>
              </a:solidFill>
            </a:rPr>
            <a:t> yang sedang diproses adalah yang sebenarnya diminta oleh program.</a:t>
          </a:r>
        </a:p>
      </dgm:t>
    </dgm:pt>
    <dgm:pt modelId="{71FC987D-0B4D-4764-8DF1-32B4D11EE5FC}" type="parTrans" cxnId="{F9E35EAB-0448-492B-B31A-F9C7C73CDA47}">
      <dgm:prSet/>
      <dgm:spPr/>
      <dgm:t>
        <a:bodyPr/>
        <a:lstStyle/>
        <a:p>
          <a:endParaRPr lang="id-ID"/>
        </a:p>
      </dgm:t>
    </dgm:pt>
    <dgm:pt modelId="{36B6E0C7-EEB6-46AB-9AF6-B1CBADD3BECA}" type="sibTrans" cxnId="{F9E35EAB-0448-492B-B31A-F9C7C73CDA47}">
      <dgm:prSet/>
      <dgm:spPr/>
      <dgm:t>
        <a:bodyPr/>
        <a:lstStyle/>
        <a:p>
          <a:endParaRPr lang="id-ID"/>
        </a:p>
      </dgm:t>
    </dgm:pt>
    <dgm:pt modelId="{C25D5016-0DE1-44B4-BF82-E8FCFF1640C8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en-US" sz="3600" b="1" dirty="0">
              <a:solidFill>
                <a:schemeClr val="bg1"/>
              </a:solidFill>
            </a:rPr>
            <a:t>Version checks</a:t>
          </a:r>
          <a:r>
            <a:rPr lang="id-ID" sz="3600" dirty="0">
              <a:solidFill>
                <a:schemeClr val="bg1"/>
              </a:solidFill>
            </a:rPr>
            <a:t>: </a:t>
          </a:r>
        </a:p>
        <a:p>
          <a:pPr>
            <a:spcAft>
              <a:spcPct val="35000"/>
            </a:spcAft>
          </a:pPr>
          <a:r>
            <a:rPr lang="id-ID" sz="2400" dirty="0">
              <a:solidFill>
                <a:schemeClr val="bg1"/>
              </a:solidFill>
            </a:rPr>
            <a:t>untuk menguji apakah versi </a:t>
          </a:r>
          <a:r>
            <a:rPr lang="id-ID" sz="2400" dirty="0" err="1">
              <a:solidFill>
                <a:schemeClr val="bg1"/>
              </a:solidFill>
            </a:rPr>
            <a:t>file</a:t>
          </a:r>
          <a:r>
            <a:rPr lang="id-ID" sz="2400" dirty="0">
              <a:solidFill>
                <a:schemeClr val="bg1"/>
              </a:solidFill>
            </a:rPr>
            <a:t> yang sedang diproses adalah yang benar</a:t>
          </a:r>
        </a:p>
      </dgm:t>
    </dgm:pt>
    <dgm:pt modelId="{3CC29E7A-92FC-4054-89C4-0D8A92E513D8}" type="parTrans" cxnId="{D0148E40-05F9-4437-B47B-CF472A37E4F6}">
      <dgm:prSet/>
      <dgm:spPr/>
      <dgm:t>
        <a:bodyPr/>
        <a:lstStyle/>
        <a:p>
          <a:endParaRPr lang="id-ID"/>
        </a:p>
      </dgm:t>
    </dgm:pt>
    <dgm:pt modelId="{11034085-A0F2-4028-9B45-1EE1D25F874A}" type="sibTrans" cxnId="{D0148E40-05F9-4437-B47B-CF472A37E4F6}">
      <dgm:prSet/>
      <dgm:spPr/>
      <dgm:t>
        <a:bodyPr/>
        <a:lstStyle/>
        <a:p>
          <a:endParaRPr lang="id-ID"/>
        </a:p>
      </dgm:t>
    </dgm:pt>
    <dgm:pt modelId="{B6E0F336-3CAF-432A-B23B-4BCC8C02BA15}" type="pres">
      <dgm:prSet presAssocID="{1B0028AA-3AAE-425C-AD32-9C055A0FEB4C}" presName="Name0" presStyleCnt="0">
        <dgm:presLayoutVars>
          <dgm:chMax val="7"/>
          <dgm:chPref val="7"/>
          <dgm:dir/>
        </dgm:presLayoutVars>
      </dgm:prSet>
      <dgm:spPr/>
    </dgm:pt>
    <dgm:pt modelId="{7FB7F809-44CD-4D1A-B5C8-D2C4C43E4366}" type="pres">
      <dgm:prSet presAssocID="{1B0028AA-3AAE-425C-AD32-9C055A0FEB4C}" presName="Name1" presStyleCnt="0"/>
      <dgm:spPr/>
    </dgm:pt>
    <dgm:pt modelId="{9D432F2F-6621-48C5-B72C-7BEE3A74AB7D}" type="pres">
      <dgm:prSet presAssocID="{1B0028AA-3AAE-425C-AD32-9C055A0FEB4C}" presName="cycle" presStyleCnt="0"/>
      <dgm:spPr/>
    </dgm:pt>
    <dgm:pt modelId="{171A6766-4E55-48F3-8B47-0EE239F05AC4}" type="pres">
      <dgm:prSet presAssocID="{1B0028AA-3AAE-425C-AD32-9C055A0FEB4C}" presName="srcNode" presStyleLbl="node1" presStyleIdx="0" presStyleCnt="2"/>
      <dgm:spPr/>
    </dgm:pt>
    <dgm:pt modelId="{D1D70309-8AC3-4A0E-B090-12AF16E121CD}" type="pres">
      <dgm:prSet presAssocID="{1B0028AA-3AAE-425C-AD32-9C055A0FEB4C}" presName="conn" presStyleLbl="parChTrans1D2" presStyleIdx="0" presStyleCnt="1"/>
      <dgm:spPr/>
    </dgm:pt>
    <dgm:pt modelId="{7D60F716-12B0-4349-8571-3BF1E1B7D3B0}" type="pres">
      <dgm:prSet presAssocID="{1B0028AA-3AAE-425C-AD32-9C055A0FEB4C}" presName="extraNode" presStyleLbl="node1" presStyleIdx="0" presStyleCnt="2"/>
      <dgm:spPr/>
    </dgm:pt>
    <dgm:pt modelId="{ECFE4640-F8EE-4C1A-964C-C1D65B8EF295}" type="pres">
      <dgm:prSet presAssocID="{1B0028AA-3AAE-425C-AD32-9C055A0FEB4C}" presName="dstNode" presStyleLbl="node1" presStyleIdx="0" presStyleCnt="2"/>
      <dgm:spPr/>
    </dgm:pt>
    <dgm:pt modelId="{CFFEE059-BC49-4448-939C-5C7DFCC2C35A}" type="pres">
      <dgm:prSet presAssocID="{F69A8B5D-BE48-41D2-AD80-0DBC195DBAED}" presName="text_1" presStyleLbl="node1" presStyleIdx="0" presStyleCnt="2">
        <dgm:presLayoutVars>
          <dgm:bulletEnabled val="1"/>
        </dgm:presLayoutVars>
      </dgm:prSet>
      <dgm:spPr/>
    </dgm:pt>
    <dgm:pt modelId="{3F840609-2BF1-451B-BB8A-A19CC276E6A1}" type="pres">
      <dgm:prSet presAssocID="{F69A8B5D-BE48-41D2-AD80-0DBC195DBAED}" presName="accent_1" presStyleCnt="0"/>
      <dgm:spPr/>
    </dgm:pt>
    <dgm:pt modelId="{E0B42562-4556-4166-8910-7B3AD2C1F284}" type="pres">
      <dgm:prSet presAssocID="{F69A8B5D-BE48-41D2-AD80-0DBC195DBAED}" presName="accentRepeatNode" presStyleLbl="solidFgAcc1" presStyleIdx="0" presStyleCnt="2"/>
      <dgm:spPr/>
    </dgm:pt>
    <dgm:pt modelId="{1B1A8B96-487E-4E63-BA9C-AC5803B5DEA6}" type="pres">
      <dgm:prSet presAssocID="{C25D5016-0DE1-44B4-BF82-E8FCFF1640C8}" presName="text_2" presStyleLbl="node1" presStyleIdx="1" presStyleCnt="2">
        <dgm:presLayoutVars>
          <dgm:bulletEnabled val="1"/>
        </dgm:presLayoutVars>
      </dgm:prSet>
      <dgm:spPr/>
    </dgm:pt>
    <dgm:pt modelId="{683F5E88-22A2-4BAC-9F7A-0D0B5A462F6B}" type="pres">
      <dgm:prSet presAssocID="{C25D5016-0DE1-44B4-BF82-E8FCFF1640C8}" presName="accent_2" presStyleCnt="0"/>
      <dgm:spPr/>
    </dgm:pt>
    <dgm:pt modelId="{BA2786FD-0AB2-4CED-9537-EA583BC39024}" type="pres">
      <dgm:prSet presAssocID="{C25D5016-0DE1-44B4-BF82-E8FCFF1640C8}" presName="accentRepeatNode" presStyleLbl="solidFgAcc1" presStyleIdx="1" presStyleCnt="2"/>
      <dgm:spPr/>
    </dgm:pt>
  </dgm:ptLst>
  <dgm:cxnLst>
    <dgm:cxn modelId="{2750881B-A977-4A13-8F63-AF4B35FCD6A2}" type="presOf" srcId="{F69A8B5D-BE48-41D2-AD80-0DBC195DBAED}" destId="{CFFEE059-BC49-4448-939C-5C7DFCC2C35A}" srcOrd="0" destOrd="0" presId="urn:microsoft.com/office/officeart/2008/layout/VerticalCurvedList"/>
    <dgm:cxn modelId="{041B5E1C-ADAE-4CC5-A8B7-4534A9F63200}" type="presOf" srcId="{C25D5016-0DE1-44B4-BF82-E8FCFF1640C8}" destId="{1B1A8B96-487E-4E63-BA9C-AC5803B5DEA6}" srcOrd="0" destOrd="0" presId="urn:microsoft.com/office/officeart/2008/layout/VerticalCurvedList"/>
    <dgm:cxn modelId="{D0148E40-05F9-4437-B47B-CF472A37E4F6}" srcId="{1B0028AA-3AAE-425C-AD32-9C055A0FEB4C}" destId="{C25D5016-0DE1-44B4-BF82-E8FCFF1640C8}" srcOrd="1" destOrd="0" parTransId="{3CC29E7A-92FC-4054-89C4-0D8A92E513D8}" sibTransId="{11034085-A0F2-4028-9B45-1EE1D25F874A}"/>
    <dgm:cxn modelId="{13FDDA85-9F67-4D90-AE57-449B4D1E5F6D}" type="presOf" srcId="{1B0028AA-3AAE-425C-AD32-9C055A0FEB4C}" destId="{B6E0F336-3CAF-432A-B23B-4BCC8C02BA15}" srcOrd="0" destOrd="0" presId="urn:microsoft.com/office/officeart/2008/layout/VerticalCurvedList"/>
    <dgm:cxn modelId="{F9E35EAB-0448-492B-B31A-F9C7C73CDA47}" srcId="{1B0028AA-3AAE-425C-AD32-9C055A0FEB4C}" destId="{F69A8B5D-BE48-41D2-AD80-0DBC195DBAED}" srcOrd="0" destOrd="0" parTransId="{71FC987D-0B4D-4764-8DF1-32B4D11EE5FC}" sibTransId="{36B6E0C7-EEB6-46AB-9AF6-B1CBADD3BECA}"/>
    <dgm:cxn modelId="{06CFFBC0-4C90-4CE8-93AF-0328B7AC4FFF}" type="presOf" srcId="{36B6E0C7-EEB6-46AB-9AF6-B1CBADD3BECA}" destId="{D1D70309-8AC3-4A0E-B090-12AF16E121CD}" srcOrd="0" destOrd="0" presId="urn:microsoft.com/office/officeart/2008/layout/VerticalCurvedList"/>
    <dgm:cxn modelId="{6A7FB078-6712-404D-ABDC-5A3E01DE4253}" type="presParOf" srcId="{B6E0F336-3CAF-432A-B23B-4BCC8C02BA15}" destId="{7FB7F809-44CD-4D1A-B5C8-D2C4C43E4366}" srcOrd="0" destOrd="0" presId="urn:microsoft.com/office/officeart/2008/layout/VerticalCurvedList"/>
    <dgm:cxn modelId="{13735113-9BB7-4D1E-9254-2CDC58156D07}" type="presParOf" srcId="{7FB7F809-44CD-4D1A-B5C8-D2C4C43E4366}" destId="{9D432F2F-6621-48C5-B72C-7BEE3A74AB7D}" srcOrd="0" destOrd="0" presId="urn:microsoft.com/office/officeart/2008/layout/VerticalCurvedList"/>
    <dgm:cxn modelId="{C47AE490-A6EF-4C6F-AA0C-06C8A5A596D6}" type="presParOf" srcId="{9D432F2F-6621-48C5-B72C-7BEE3A74AB7D}" destId="{171A6766-4E55-48F3-8B47-0EE239F05AC4}" srcOrd="0" destOrd="0" presId="urn:microsoft.com/office/officeart/2008/layout/VerticalCurvedList"/>
    <dgm:cxn modelId="{69064415-F735-4606-B4C1-1F5A2E93A96C}" type="presParOf" srcId="{9D432F2F-6621-48C5-B72C-7BEE3A74AB7D}" destId="{D1D70309-8AC3-4A0E-B090-12AF16E121CD}" srcOrd="1" destOrd="0" presId="urn:microsoft.com/office/officeart/2008/layout/VerticalCurvedList"/>
    <dgm:cxn modelId="{1C51D02E-2847-4F00-A273-872700A260C9}" type="presParOf" srcId="{9D432F2F-6621-48C5-B72C-7BEE3A74AB7D}" destId="{7D60F716-12B0-4349-8571-3BF1E1B7D3B0}" srcOrd="2" destOrd="0" presId="urn:microsoft.com/office/officeart/2008/layout/VerticalCurvedList"/>
    <dgm:cxn modelId="{602B545C-2D29-4E48-922E-32C65CC975CB}" type="presParOf" srcId="{9D432F2F-6621-48C5-B72C-7BEE3A74AB7D}" destId="{ECFE4640-F8EE-4C1A-964C-C1D65B8EF295}" srcOrd="3" destOrd="0" presId="urn:microsoft.com/office/officeart/2008/layout/VerticalCurvedList"/>
    <dgm:cxn modelId="{08C1E359-653E-48A2-B416-F867C22BF6BC}" type="presParOf" srcId="{7FB7F809-44CD-4D1A-B5C8-D2C4C43E4366}" destId="{CFFEE059-BC49-4448-939C-5C7DFCC2C35A}" srcOrd="1" destOrd="0" presId="urn:microsoft.com/office/officeart/2008/layout/VerticalCurvedList"/>
    <dgm:cxn modelId="{F552DA83-6B3A-4DFF-B28E-287B25255330}" type="presParOf" srcId="{7FB7F809-44CD-4D1A-B5C8-D2C4C43E4366}" destId="{3F840609-2BF1-451B-BB8A-A19CC276E6A1}" srcOrd="2" destOrd="0" presId="urn:microsoft.com/office/officeart/2008/layout/VerticalCurvedList"/>
    <dgm:cxn modelId="{E2C22D61-E244-484B-A685-5D62D5A45DC0}" type="presParOf" srcId="{3F840609-2BF1-451B-BB8A-A19CC276E6A1}" destId="{E0B42562-4556-4166-8910-7B3AD2C1F284}" srcOrd="0" destOrd="0" presId="urn:microsoft.com/office/officeart/2008/layout/VerticalCurvedList"/>
    <dgm:cxn modelId="{EB63E5F2-92BC-486C-873C-73E3115DD2CB}" type="presParOf" srcId="{7FB7F809-44CD-4D1A-B5C8-D2C4C43E4366}" destId="{1B1A8B96-487E-4E63-BA9C-AC5803B5DEA6}" srcOrd="3" destOrd="0" presId="urn:microsoft.com/office/officeart/2008/layout/VerticalCurvedList"/>
    <dgm:cxn modelId="{D2277709-4118-4C0A-B656-15A8DBD9F375}" type="presParOf" srcId="{7FB7F809-44CD-4D1A-B5C8-D2C4C43E4366}" destId="{683F5E88-22A2-4BAC-9F7A-0D0B5A462F6B}" srcOrd="4" destOrd="0" presId="urn:microsoft.com/office/officeart/2008/layout/VerticalCurvedList"/>
    <dgm:cxn modelId="{E8C28C0C-7C8E-4FCF-A2F0-8993D2B28CFB}" type="presParOf" srcId="{683F5E88-22A2-4BAC-9F7A-0D0B5A462F6B}" destId="{BA2786FD-0AB2-4CED-9537-EA583BC3902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B4805-4BEB-48A1-AD9B-59D27159C660}">
      <dsp:nvSpPr>
        <dsp:cNvPr id="0" name=""/>
        <dsp:cNvSpPr/>
      </dsp:nvSpPr>
      <dsp:spPr>
        <a:xfrm>
          <a:off x="0" y="215531"/>
          <a:ext cx="11327642" cy="148297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b="1" kern="1200" dirty="0" err="1">
              <a:solidFill>
                <a:schemeClr val="bg1"/>
              </a:solidFill>
            </a:rPr>
            <a:t>Resonableness</a:t>
          </a:r>
          <a:r>
            <a:rPr lang="id-ID" sz="2400" b="1" kern="1200" dirty="0">
              <a:solidFill>
                <a:schemeClr val="bg1"/>
              </a:solidFill>
            </a:rPr>
            <a:t> </a:t>
          </a:r>
          <a:r>
            <a:rPr lang="id-ID" sz="2400" b="1" kern="1200" dirty="0" err="1">
              <a:solidFill>
                <a:schemeClr val="bg1"/>
              </a:solidFill>
            </a:rPr>
            <a:t>check</a:t>
          </a:r>
          <a:r>
            <a:rPr lang="id-ID" sz="2400" kern="1200" dirty="0">
              <a:solidFill>
                <a:schemeClr val="bg1"/>
              </a:solidFill>
            </a:rPr>
            <a:t>: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kern="1200" dirty="0">
              <a:solidFill>
                <a:schemeClr val="bg1"/>
              </a:solidFill>
            </a:rPr>
            <a:t>data tidak dapat direkam jika tidak lolos uji kewajaran tertentu, misalnya:  data registrasi mahasiswa tidak dapat terekam jika tahun lulus SLTA mendahului tahun lulus SD.</a:t>
          </a:r>
        </a:p>
      </dsp:txBody>
      <dsp:txXfrm>
        <a:off x="72393" y="287924"/>
        <a:ext cx="11182856" cy="1338188"/>
      </dsp:txXfrm>
    </dsp:sp>
    <dsp:sp modelId="{2D3194AE-DEB4-43F6-A626-06B56A78AD60}">
      <dsp:nvSpPr>
        <dsp:cNvPr id="0" name=""/>
        <dsp:cNvSpPr/>
      </dsp:nvSpPr>
      <dsp:spPr>
        <a:xfrm>
          <a:off x="0" y="1885706"/>
          <a:ext cx="11327642" cy="1482974"/>
        </a:xfrm>
        <a:prstGeom prst="roundRect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 err="1">
              <a:solidFill>
                <a:schemeClr val="bg1"/>
              </a:solidFill>
            </a:rPr>
            <a:t>Sign</a:t>
          </a:r>
          <a:r>
            <a:rPr lang="id-ID" sz="2800" b="1" kern="1200" dirty="0">
              <a:solidFill>
                <a:schemeClr val="bg1"/>
              </a:solidFill>
            </a:rPr>
            <a:t> </a:t>
          </a:r>
          <a:r>
            <a:rPr lang="id-ID" sz="2800" b="1" kern="1200" dirty="0" err="1">
              <a:solidFill>
                <a:schemeClr val="bg1"/>
              </a:solidFill>
            </a:rPr>
            <a:t>check</a:t>
          </a:r>
          <a:r>
            <a:rPr lang="id-ID" sz="2800" kern="1200" dirty="0">
              <a:solidFill>
                <a:schemeClr val="bg1"/>
              </a:solidFill>
            </a:rPr>
            <a:t>: data tertentu tidak dapat direkam jika nilainya minus.</a:t>
          </a:r>
        </a:p>
      </dsp:txBody>
      <dsp:txXfrm>
        <a:off x="72393" y="1958099"/>
        <a:ext cx="11182856" cy="1338188"/>
      </dsp:txXfrm>
    </dsp:sp>
    <dsp:sp modelId="{1F80798E-FC90-48B1-B750-B9AA634526F8}">
      <dsp:nvSpPr>
        <dsp:cNvPr id="0" name=""/>
        <dsp:cNvSpPr/>
      </dsp:nvSpPr>
      <dsp:spPr>
        <a:xfrm>
          <a:off x="0" y="3555881"/>
          <a:ext cx="11327642" cy="1482974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 err="1">
              <a:solidFill>
                <a:schemeClr val="bg1"/>
              </a:solidFill>
            </a:rPr>
            <a:t>Sequence</a:t>
          </a:r>
          <a:r>
            <a:rPr lang="id-ID" sz="2800" b="1" kern="1200" dirty="0">
              <a:solidFill>
                <a:schemeClr val="bg1"/>
              </a:solidFill>
            </a:rPr>
            <a:t> </a:t>
          </a:r>
          <a:r>
            <a:rPr lang="id-ID" sz="2800" b="1" kern="1200" dirty="0" err="1">
              <a:solidFill>
                <a:schemeClr val="bg1"/>
              </a:solidFill>
            </a:rPr>
            <a:t>check</a:t>
          </a:r>
          <a:r>
            <a:rPr lang="id-ID" sz="2800" kern="1200" dirty="0">
              <a:solidFill>
                <a:schemeClr val="bg1"/>
              </a:solidFill>
            </a:rPr>
            <a:t>: untuk menguji urutan </a:t>
          </a:r>
          <a:r>
            <a:rPr lang="id-ID" sz="2800" kern="1200" dirty="0" err="1">
              <a:solidFill>
                <a:schemeClr val="bg1"/>
              </a:solidFill>
            </a:rPr>
            <a:t>record</a:t>
          </a:r>
          <a:endParaRPr lang="id-ID" sz="2800" kern="1200" dirty="0">
            <a:solidFill>
              <a:schemeClr val="bg1"/>
            </a:solidFill>
          </a:endParaRPr>
        </a:p>
      </dsp:txBody>
      <dsp:txXfrm>
        <a:off x="72393" y="3628274"/>
        <a:ext cx="11182856" cy="13381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70309-8AC3-4A0E-B090-12AF16E121CD}">
      <dsp:nvSpPr>
        <dsp:cNvPr id="0" name=""/>
        <dsp:cNvSpPr/>
      </dsp:nvSpPr>
      <dsp:spPr>
        <a:xfrm>
          <a:off x="-5562372" y="-858135"/>
          <a:ext cx="6674033" cy="6674033"/>
        </a:xfrm>
        <a:prstGeom prst="blockArc">
          <a:avLst>
            <a:gd name="adj1" fmla="val 18900000"/>
            <a:gd name="adj2" fmla="val 2700000"/>
            <a:gd name="adj3" fmla="val 324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EE059-BC49-4448-939C-5C7DFCC2C35A}">
      <dsp:nvSpPr>
        <dsp:cNvPr id="0" name=""/>
        <dsp:cNvSpPr/>
      </dsp:nvSpPr>
      <dsp:spPr>
        <a:xfrm>
          <a:off x="911360" y="708266"/>
          <a:ext cx="9578087" cy="141633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24215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600" b="1" kern="1200" dirty="0">
              <a:solidFill>
                <a:schemeClr val="bg1"/>
              </a:solidFill>
            </a:rPr>
            <a:t>Internal and external label checks</a:t>
          </a:r>
          <a:r>
            <a:rPr lang="id-ID" sz="3600" kern="1200" dirty="0">
              <a:solidFill>
                <a:schemeClr val="bg1"/>
              </a:solidFill>
            </a:rPr>
            <a:t>: 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kern="1200" dirty="0">
              <a:solidFill>
                <a:schemeClr val="bg1"/>
              </a:solidFill>
            </a:rPr>
            <a:t>untuk menguji apakah </a:t>
          </a:r>
          <a:r>
            <a:rPr lang="id-ID" sz="2400" kern="1200" dirty="0" err="1">
              <a:solidFill>
                <a:schemeClr val="bg1"/>
              </a:solidFill>
            </a:rPr>
            <a:t>file</a:t>
          </a:r>
          <a:r>
            <a:rPr lang="id-ID" sz="2400" kern="1200" dirty="0">
              <a:solidFill>
                <a:schemeClr val="bg1"/>
              </a:solidFill>
            </a:rPr>
            <a:t> yang sedang diproses adalah yang sebenarnya diminta oleh program.</a:t>
          </a:r>
        </a:p>
      </dsp:txBody>
      <dsp:txXfrm>
        <a:off x="911360" y="708266"/>
        <a:ext cx="9578087" cy="1416333"/>
      </dsp:txXfrm>
    </dsp:sp>
    <dsp:sp modelId="{E0B42562-4556-4166-8910-7B3AD2C1F284}">
      <dsp:nvSpPr>
        <dsp:cNvPr id="0" name=""/>
        <dsp:cNvSpPr/>
      </dsp:nvSpPr>
      <dsp:spPr>
        <a:xfrm>
          <a:off x="26152" y="531224"/>
          <a:ext cx="1770417" cy="17704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B1A8B96-487E-4E63-BA9C-AC5803B5DEA6}">
      <dsp:nvSpPr>
        <dsp:cNvPr id="0" name=""/>
        <dsp:cNvSpPr/>
      </dsp:nvSpPr>
      <dsp:spPr>
        <a:xfrm>
          <a:off x="911360" y="2833163"/>
          <a:ext cx="9578087" cy="1416333"/>
        </a:xfrm>
        <a:prstGeom prst="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24215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600" b="1" kern="1200" dirty="0">
              <a:solidFill>
                <a:schemeClr val="bg1"/>
              </a:solidFill>
            </a:rPr>
            <a:t>Version checks</a:t>
          </a:r>
          <a:r>
            <a:rPr lang="id-ID" sz="3600" kern="1200" dirty="0">
              <a:solidFill>
                <a:schemeClr val="bg1"/>
              </a:solidFill>
            </a:rPr>
            <a:t>: 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kern="1200" dirty="0">
              <a:solidFill>
                <a:schemeClr val="bg1"/>
              </a:solidFill>
            </a:rPr>
            <a:t>untuk menguji apakah versi </a:t>
          </a:r>
          <a:r>
            <a:rPr lang="id-ID" sz="2400" kern="1200" dirty="0" err="1">
              <a:solidFill>
                <a:schemeClr val="bg1"/>
              </a:solidFill>
            </a:rPr>
            <a:t>file</a:t>
          </a:r>
          <a:r>
            <a:rPr lang="id-ID" sz="2400" kern="1200" dirty="0">
              <a:solidFill>
                <a:schemeClr val="bg1"/>
              </a:solidFill>
            </a:rPr>
            <a:t> yang sedang diproses adalah yang benar</a:t>
          </a:r>
        </a:p>
      </dsp:txBody>
      <dsp:txXfrm>
        <a:off x="911360" y="2833163"/>
        <a:ext cx="9578087" cy="1416333"/>
      </dsp:txXfrm>
    </dsp:sp>
    <dsp:sp modelId="{BA2786FD-0AB2-4CED-9537-EA583BC39024}">
      <dsp:nvSpPr>
        <dsp:cNvPr id="0" name=""/>
        <dsp:cNvSpPr/>
      </dsp:nvSpPr>
      <dsp:spPr>
        <a:xfrm>
          <a:off x="26152" y="2656121"/>
          <a:ext cx="1770417" cy="17704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1D536-D736-43F8-B708-E1C00F6E29E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91EB5-B482-41A4-A869-AEEF240A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40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BE88236-88B5-4411-8CF5-3EEDA030B6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9403B0C-2A29-4148-8487-BDFADC1DE6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4" descr="e_12">
            <a:extLst>
              <a:ext uri="{FF2B5EF4-FFF2-40B4-BE49-F238E27FC236}">
                <a16:creationId xmlns:a16="http://schemas.microsoft.com/office/drawing/2014/main" id="{2473FF81-BF46-40F0-8F7E-897C38E033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61"/>
          <a:stretch>
            <a:fillRect/>
          </a:stretch>
        </p:blipFill>
        <p:spPr bwMode="auto">
          <a:xfrm>
            <a:off x="0" y="0"/>
            <a:ext cx="12192000" cy="515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685800"/>
            <a:ext cx="5562600" cy="3810000"/>
          </a:xfrm>
        </p:spPr>
        <p:txBody>
          <a:bodyPr anchor="b"/>
          <a:lstStyle>
            <a:lvl1pPr algn="r"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043AF3AA-EF73-452D-9CC9-B63B75F30A48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6611938"/>
            <a:ext cx="12192000" cy="260350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48DE3D-5E49-4BAE-A352-07E61BC1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C4A98D-D34F-4293-88B0-C89372131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997FF19-920C-4E94-9898-1702F2D9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CCE2-A744-448A-BFBC-1435C87846E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4819223"/>
      </p:ext>
    </p:extLst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2B37-FF0B-4924-A586-588F1291553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9802805"/>
      </p:ext>
    </p:extLst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216750"/>
      </p:ext>
    </p:extLst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007"/>
            <a:ext cx="10515600" cy="625475"/>
          </a:xfrm>
        </p:spPr>
        <p:txBody>
          <a:bodyPr/>
          <a:lstStyle>
            <a:lvl1pPr algn="ctr"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A79AE6-4417-40D3-9F2D-CE1CE50A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0CE3FC-281D-42FD-8A66-37713C99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83E75-2451-44AC-A270-77F2B7B7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CCE2-A744-448A-BFBC-1435C87846E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208004"/>
      </p:ext>
    </p:extLst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09F48-E13D-4309-86D1-5B45C7F2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D21787-614B-42BA-A77F-830F5EA70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5C7B4-E8AA-4874-B546-E691F50C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CCE2-A744-448A-BFBC-1435C87846E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6996835"/>
      </p:ext>
    </p:extLst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9D54-41D8-4BEE-8B91-18841C31555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83640"/>
      </p:ext>
    </p:extLst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8DC2231-8AD2-4F8E-BC26-02F1691A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F02CE40-B940-4C13-B150-1CF2A1A0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EFC01DA-332F-4B72-AAF8-D32DED5D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CCE2-A744-448A-BFBC-1435C87846E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1178278"/>
      </p:ext>
    </p:extLst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332A-9C96-47FD-A1F8-2C7D430536D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4582232"/>
      </p:ext>
    </p:extLst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65D9-755F-46D8-B414-EFC310841F2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9540715"/>
      </p:ext>
    </p:extLst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227D-B1FC-4BD2-B155-AEAA090BD5C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1721841"/>
      </p:ext>
    </p:extLst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466D-62F2-4CD3-A8E7-80C10A9C375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41504"/>
      </p:ext>
    </p:extLst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 altLang="zh-CN" dirty="0"/>
              <a:t>2021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DCCE2-A744-448A-BFBC-1435C87846E2}" type="slidenum">
              <a:rPr lang="zh-CN" altLang="en-US" smtClean="0"/>
              <a:pPr/>
              <a:t>‹#›</a:t>
            </a:fld>
            <a:endParaRPr lang="en-US" altLang="zh-CN"/>
          </a:p>
        </p:txBody>
      </p:sp>
      <p:pic>
        <p:nvPicPr>
          <p:cNvPr id="7" name="Picture 43" descr="e_11p">
            <a:extLst>
              <a:ext uri="{FF2B5EF4-FFF2-40B4-BE49-F238E27FC236}">
                <a16:creationId xmlns:a16="http://schemas.microsoft.com/office/drawing/2014/main" id="{98B22156-69AA-44B4-B2C2-72C44136A2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46">
            <a:extLst>
              <a:ext uri="{FF2B5EF4-FFF2-40B4-BE49-F238E27FC236}">
                <a16:creationId xmlns:a16="http://schemas.microsoft.com/office/drawing/2014/main" id="{FD666501-7FF2-4677-81E9-5180F1ED27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819150"/>
            <a:ext cx="12192000" cy="244475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d-ID" altLang="zh-CN" sz="1000" b="1" dirty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Teknik Audit </a:t>
            </a:r>
            <a:r>
              <a:rPr lang="id-ID" altLang="zh-CN" sz="1000" b="1" dirty="0" err="1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Berbantuan</a:t>
            </a:r>
            <a:r>
              <a:rPr lang="id-ID" altLang="zh-CN" sz="1000" b="1" dirty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000" b="1" dirty="0" err="1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Komputer</a:t>
            </a:r>
            <a:endParaRPr lang="en-US" altLang="zh-CN" sz="1000" b="1" dirty="0">
              <a:solidFill>
                <a:srgbClr val="FFFF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4825"/>
            <a:ext cx="10515600" cy="757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9786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r"/>
  </p:transition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FF00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E55949-593B-4AF7-BBF5-59F416E20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Validasi Data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D14F0-51F8-483F-BC83-C21375744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B23E1-C319-48B8-9195-78C0EFA5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CCE2-A744-448A-BFBC-1435C87846E2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5577729"/>
      </p:ext>
    </p:extLst>
  </p:cSld>
  <p:clrMapOvr>
    <a:masterClrMapping/>
  </p:clrMapOvr>
  <p:transition spd="slow"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7DAEA-AA7C-41B0-B71B-1DAF4E3E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err="1"/>
              <a:t>Check</a:t>
            </a:r>
            <a:r>
              <a:rPr lang="id-ID" dirty="0"/>
              <a:t> digit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A200-3829-4066-BD05-7F9BFCFA4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Digit cek digunakan untuk menghindari kesalahan transkripsi atau transposisi</a:t>
            </a:r>
          </a:p>
          <a:p>
            <a:pPr marL="0" indent="0">
              <a:buNone/>
            </a:pPr>
            <a:r>
              <a:rPr lang="id-ID" b="1" dirty="0">
                <a:solidFill>
                  <a:srgbClr val="FFFF00"/>
                </a:solidFill>
              </a:rPr>
              <a:t>Contoh kesalahan transkripsi: </a:t>
            </a:r>
          </a:p>
          <a:p>
            <a:r>
              <a:rPr lang="id-ID" dirty="0"/>
              <a:t>nilai seharusnya 12345</a:t>
            </a:r>
          </a:p>
          <a:p>
            <a:r>
              <a:rPr lang="id-ID" dirty="0"/>
              <a:t>Salah </a:t>
            </a:r>
            <a:r>
              <a:rPr lang="id-ID" dirty="0" err="1"/>
              <a:t>input</a:t>
            </a:r>
            <a:r>
              <a:rPr lang="id-ID" dirty="0"/>
              <a:t> menjadi 1234, atau 123455, atau 12344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b="1" dirty="0">
                <a:solidFill>
                  <a:srgbClr val="FFFF00"/>
                </a:solidFill>
              </a:rPr>
              <a:t>Contoh kesalahan transposisi:</a:t>
            </a:r>
          </a:p>
          <a:p>
            <a:r>
              <a:rPr lang="id-ID" dirty="0"/>
              <a:t>Nilai seharusnya 6789</a:t>
            </a:r>
          </a:p>
          <a:p>
            <a:r>
              <a:rPr lang="id-ID" dirty="0"/>
              <a:t>Salah </a:t>
            </a:r>
            <a:r>
              <a:rPr lang="id-ID" dirty="0" err="1"/>
              <a:t>diinput</a:t>
            </a:r>
            <a:r>
              <a:rPr lang="id-ID" dirty="0"/>
              <a:t>: 6798, atau 7689, atau 6978</a:t>
            </a:r>
          </a:p>
          <a:p>
            <a:pPr marL="0" indent="0">
              <a:buNone/>
            </a:pPr>
            <a:endParaRPr lang="id-ID" dirty="0"/>
          </a:p>
          <a:p>
            <a:endParaRPr lang="id-ID" dirty="0"/>
          </a:p>
          <a:p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63A89-C5FF-49F0-9624-B783BECD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DB681-7B35-4D86-B3E6-0D32553DE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CCE2-A744-448A-BFBC-1435C87846E2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223789"/>
      </p:ext>
    </p:extLst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4FC1-F374-4286-B3A7-F7C1EADB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2. </a:t>
            </a:r>
            <a:r>
              <a:rPr lang="id-ID" dirty="0" err="1"/>
              <a:t>Missing</a:t>
            </a:r>
            <a:r>
              <a:rPr lang="id-ID" dirty="0"/>
              <a:t> data </a:t>
            </a:r>
            <a:r>
              <a:rPr lang="id-ID" dirty="0" err="1"/>
              <a:t>checks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4203C-53B4-4BDA-8932-A4BAFDA1D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Pengujian untuk memastikan </a:t>
            </a:r>
            <a:r>
              <a:rPr lang="id-ID" dirty="0">
                <a:solidFill>
                  <a:srgbClr val="FFFF00"/>
                </a:solidFill>
              </a:rPr>
              <a:t>kelengkapan isi data</a:t>
            </a:r>
            <a:r>
              <a:rPr lang="id-ID" dirty="0"/>
              <a:t>. </a:t>
            </a:r>
          </a:p>
          <a:p>
            <a:r>
              <a:rPr lang="id-ID" dirty="0"/>
              <a:t>Umumnya, terdapat beberapa </a:t>
            </a:r>
            <a:r>
              <a:rPr lang="id-ID" dirty="0" err="1">
                <a:solidFill>
                  <a:srgbClr val="FFFF00"/>
                </a:solidFill>
              </a:rPr>
              <a:t>field</a:t>
            </a:r>
            <a:r>
              <a:rPr lang="id-ID" dirty="0">
                <a:solidFill>
                  <a:srgbClr val="FFFF00"/>
                </a:solidFill>
              </a:rPr>
              <a:t>/kolom yang wajib diisi </a:t>
            </a:r>
            <a:r>
              <a:rPr lang="id-ID" dirty="0"/>
              <a:t>(</a:t>
            </a:r>
            <a:r>
              <a:rPr lang="id-ID" dirty="0" err="1"/>
              <a:t>mandatory</a:t>
            </a:r>
            <a:r>
              <a:rPr lang="id-ID" dirty="0"/>
              <a:t> </a:t>
            </a:r>
            <a:r>
              <a:rPr lang="id-ID" dirty="0" err="1"/>
              <a:t>field</a:t>
            </a:r>
            <a:r>
              <a:rPr lang="id-ID" dirty="0"/>
              <a:t>) sehingga perlu diperiksa kelengkapannya</a:t>
            </a:r>
          </a:p>
          <a:p>
            <a:endParaRPr lang="id-ID" dirty="0"/>
          </a:p>
          <a:p>
            <a:r>
              <a:rPr lang="id-ID" dirty="0"/>
              <a:t>Fungsi Excel yang dapat digunakan antara lain:</a:t>
            </a:r>
          </a:p>
          <a:p>
            <a:r>
              <a:rPr lang="id-ID" dirty="0">
                <a:solidFill>
                  <a:srgbClr val="FFFF00"/>
                </a:solidFill>
              </a:rPr>
              <a:t>COUNT, COUNTA, COUNTBLANK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72E2A-02EF-4EF3-8413-196E91E5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63A79-2F7C-4C0F-8FE7-FF8D97C9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CCE2-A744-448A-BFBC-1435C87846E2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1010349"/>
      </p:ext>
    </p:extLst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DE61F-377D-4272-B6D9-36141178A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err="1"/>
              <a:t>Numeric-alphabetic</a:t>
            </a:r>
            <a:r>
              <a:rPr lang="id-ID" dirty="0"/>
              <a:t> </a:t>
            </a:r>
            <a:r>
              <a:rPr lang="id-ID" dirty="0" err="1"/>
              <a:t>check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775D-9AE9-48CD-B4EA-6E5666F5F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>
                <a:solidFill>
                  <a:srgbClr val="FFC000"/>
                </a:solidFill>
              </a:rPr>
              <a:t>Untuk menguji apakah </a:t>
            </a:r>
            <a:r>
              <a:rPr lang="id-ID" dirty="0" err="1">
                <a:solidFill>
                  <a:srgbClr val="FFC000"/>
                </a:solidFill>
              </a:rPr>
              <a:t>field</a:t>
            </a:r>
            <a:r>
              <a:rPr lang="id-ID" dirty="0">
                <a:solidFill>
                  <a:srgbClr val="FFC000"/>
                </a:solidFill>
              </a:rPr>
              <a:t> berisi data yang seharusnya, misalkan tanggal, maka data berisi angka tanggal, bukan teks.</a:t>
            </a:r>
          </a:p>
          <a:p>
            <a:endParaRPr lang="id-ID" dirty="0"/>
          </a:p>
          <a:p>
            <a:pPr marL="0" indent="0">
              <a:buNone/>
            </a:pPr>
            <a:r>
              <a:rPr lang="id-ID" b="1" dirty="0">
                <a:solidFill>
                  <a:srgbClr val="FFC000"/>
                </a:solidFill>
              </a:rPr>
              <a:t>FUNGSI EXCEL:</a:t>
            </a:r>
          </a:p>
          <a:p>
            <a:pPr marL="514350" indent="-514350">
              <a:buFont typeface="+mj-lt"/>
              <a:buAutoNum type="arabicPeriod"/>
            </a:pPr>
            <a:r>
              <a:rPr lang="id-ID" b="1" dirty="0">
                <a:solidFill>
                  <a:srgbClr val="FFFF00"/>
                </a:solidFill>
              </a:rPr>
              <a:t>ISNUMBER</a:t>
            </a:r>
            <a:r>
              <a:rPr lang="id-ID" dirty="0"/>
              <a:t>: menguji isi sel berisi angka</a:t>
            </a:r>
          </a:p>
          <a:p>
            <a:pPr marL="514350" indent="-514350">
              <a:buFont typeface="+mj-lt"/>
              <a:buAutoNum type="arabicPeriod"/>
            </a:pPr>
            <a:r>
              <a:rPr lang="id-ID" b="1" dirty="0">
                <a:solidFill>
                  <a:srgbClr val="00B0F0"/>
                </a:solidFill>
              </a:rPr>
              <a:t>ISTEXT</a:t>
            </a:r>
            <a:r>
              <a:rPr lang="id-ID" dirty="0"/>
              <a:t>: menguji isi sel berisi teks</a:t>
            </a:r>
          </a:p>
          <a:p>
            <a:pPr marL="514350" indent="-514350">
              <a:buFont typeface="+mj-lt"/>
              <a:buAutoNum type="arabicPeriod"/>
            </a:pPr>
            <a:r>
              <a:rPr lang="id-ID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ISNONTEXT</a:t>
            </a:r>
            <a:r>
              <a:rPr lang="id-ID" dirty="0"/>
              <a:t>: menguji isi sel berisi selain teks</a:t>
            </a:r>
          </a:p>
          <a:p>
            <a:pPr marL="514350" indent="-514350">
              <a:buFont typeface="+mj-lt"/>
              <a:buAutoNum type="arabicPeriod"/>
            </a:pPr>
            <a:endParaRPr lang="id-ID" dirty="0"/>
          </a:p>
          <a:p>
            <a:pPr marL="0" indent="0">
              <a:buNone/>
            </a:pPr>
            <a:r>
              <a:rPr lang="id-ID" dirty="0">
                <a:solidFill>
                  <a:srgbClr val="00B0F0"/>
                </a:solidFill>
              </a:rPr>
              <a:t>Untuk menguji isi sel berisi angka, bisa juga dengan mengalikan dengan angka misalnya dikali angka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390CA-B07C-4689-9FB7-B5C001C1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32D04-FF1D-4D02-88E3-BCCB1252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CCE2-A744-448A-BFBC-1435C87846E2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0307610"/>
      </p:ext>
    </p:extLst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BB7C-A9FC-4FF7-A8A0-CD583B01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Limit </a:t>
            </a:r>
            <a:r>
              <a:rPr lang="id-ID" dirty="0" err="1"/>
              <a:t>Check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4CC9-3AD1-4C3F-AA9D-D91C24584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menguji data yang melampaui nilai batas tertentu, namun hanya salah satu saja, bisa nilai minimal atau nilai maksimal </a:t>
            </a:r>
          </a:p>
          <a:p>
            <a:r>
              <a:rPr lang="id-ID" dirty="0"/>
              <a:t>Misalnya:</a:t>
            </a:r>
          </a:p>
          <a:p>
            <a:pPr lvl="1"/>
            <a:r>
              <a:rPr lang="id-ID" dirty="0"/>
              <a:t>persyaratan usia masuk SD minimal 7 tahun (batas bawah 7 tahun)</a:t>
            </a:r>
          </a:p>
          <a:p>
            <a:pPr lvl="1"/>
            <a:r>
              <a:rPr lang="id-ID" dirty="0"/>
              <a:t>Persyaratan batas atas harga jual</a:t>
            </a:r>
          </a:p>
          <a:p>
            <a:endParaRPr lang="id-ID" dirty="0"/>
          </a:p>
          <a:p>
            <a:r>
              <a:rPr lang="id-ID" dirty="0"/>
              <a:t>Formula cukup menggunakan </a:t>
            </a:r>
            <a:r>
              <a:rPr lang="id-ID" dirty="0">
                <a:solidFill>
                  <a:srgbClr val="FFFF00"/>
                </a:solidFill>
              </a:rPr>
              <a:t>IF </a:t>
            </a:r>
            <a:r>
              <a:rPr lang="id-ID" dirty="0"/>
              <a:t>dan tanda </a:t>
            </a:r>
            <a:r>
              <a:rPr lang="id-ID" dirty="0">
                <a:solidFill>
                  <a:srgbClr val="FFFF00"/>
                </a:solidFill>
              </a:rPr>
              <a:t>&lt;</a:t>
            </a:r>
            <a:r>
              <a:rPr lang="id-ID" dirty="0"/>
              <a:t> ,</a:t>
            </a:r>
            <a:r>
              <a:rPr lang="id-ID" dirty="0">
                <a:solidFill>
                  <a:srgbClr val="FFFF00"/>
                </a:solidFill>
              </a:rPr>
              <a:t>&gt;,&lt;=, &gt;= </a:t>
            </a:r>
            <a:endParaRPr lang="id-ID" dirty="0"/>
          </a:p>
          <a:p>
            <a:r>
              <a:rPr lang="id-ID" dirty="0">
                <a:solidFill>
                  <a:srgbClr val="FFFF00"/>
                </a:solidFill>
              </a:rPr>
              <a:t>Filter</a:t>
            </a:r>
            <a:r>
              <a:rPr lang="id-ID" dirty="0"/>
              <a:t> atau </a:t>
            </a:r>
            <a:r>
              <a:rPr lang="id-ID" dirty="0" err="1">
                <a:solidFill>
                  <a:srgbClr val="FFFF00"/>
                </a:solidFill>
              </a:rPr>
              <a:t>advanced</a:t>
            </a:r>
            <a:r>
              <a:rPr lang="id-ID" dirty="0">
                <a:solidFill>
                  <a:srgbClr val="FFFF00"/>
                </a:solidFill>
              </a:rPr>
              <a:t> filter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9B0878-0762-484B-A869-4930E4FC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6F1E4-B825-40B9-974B-D529D763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CCE2-A744-448A-BFBC-1435C87846E2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1250554"/>
      </p:ext>
    </p:extLst>
  </p:cSld>
  <p:clrMapOvr>
    <a:masterClrMapping/>
  </p:clrMapOvr>
  <p:transition spd="slow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D944-7698-447B-8D6A-7433E067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err="1"/>
              <a:t>Range</a:t>
            </a:r>
            <a:r>
              <a:rPr lang="id-ID" dirty="0"/>
              <a:t> </a:t>
            </a:r>
            <a:r>
              <a:rPr lang="id-ID" dirty="0" err="1"/>
              <a:t>Check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500A-0123-4655-9C8E-3D2CC6C33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Untuk memvalidasi apakah data berisi nilai berada pada </a:t>
            </a:r>
            <a:r>
              <a:rPr lang="id-ID" dirty="0" err="1">
                <a:solidFill>
                  <a:srgbClr val="FFFF00"/>
                </a:solidFill>
              </a:rPr>
              <a:t>range</a:t>
            </a:r>
            <a:r>
              <a:rPr lang="id-ID" dirty="0"/>
              <a:t> tertentu</a:t>
            </a:r>
          </a:p>
          <a:p>
            <a:r>
              <a:rPr lang="id-ID" dirty="0"/>
              <a:t>Terdapat </a:t>
            </a:r>
            <a:r>
              <a:rPr lang="id-ID" dirty="0">
                <a:solidFill>
                  <a:srgbClr val="FFFF00"/>
                </a:solidFill>
              </a:rPr>
              <a:t>nilai minimal dan nilai maksimal </a:t>
            </a:r>
            <a:r>
              <a:rPr lang="id-ID" dirty="0"/>
              <a:t>(batas bawah dan batas atas)</a:t>
            </a:r>
          </a:p>
          <a:p>
            <a:endParaRPr lang="id-ID" dirty="0"/>
          </a:p>
          <a:p>
            <a:r>
              <a:rPr lang="id-ID" dirty="0"/>
              <a:t>Contoh: untuk mendaftar pada ujian saringan masuk STAN, minimal usia adalah 17 tahun dan maksimal 21 tahun</a:t>
            </a:r>
          </a:p>
          <a:p>
            <a:endParaRPr lang="id-ID" dirty="0"/>
          </a:p>
          <a:p>
            <a:r>
              <a:rPr lang="id-ID" dirty="0"/>
              <a:t>Formula cukup menggunakan </a:t>
            </a:r>
            <a:r>
              <a:rPr lang="id-ID" dirty="0">
                <a:solidFill>
                  <a:srgbClr val="FFFF00"/>
                </a:solidFill>
              </a:rPr>
              <a:t>IF </a:t>
            </a:r>
            <a:r>
              <a:rPr lang="id-ID" dirty="0"/>
              <a:t>dan tanda </a:t>
            </a:r>
            <a:r>
              <a:rPr lang="id-ID" dirty="0">
                <a:solidFill>
                  <a:srgbClr val="FFFF00"/>
                </a:solidFill>
              </a:rPr>
              <a:t>&lt;</a:t>
            </a:r>
            <a:r>
              <a:rPr lang="id-ID" dirty="0"/>
              <a:t> ,</a:t>
            </a:r>
            <a:r>
              <a:rPr lang="id-ID" dirty="0">
                <a:solidFill>
                  <a:srgbClr val="FFFF00"/>
                </a:solidFill>
              </a:rPr>
              <a:t>&gt;,&lt;=, &gt;= </a:t>
            </a:r>
            <a:endParaRPr lang="id-ID" dirty="0"/>
          </a:p>
          <a:p>
            <a:r>
              <a:rPr lang="id-ID" dirty="0">
                <a:solidFill>
                  <a:srgbClr val="FFFF00"/>
                </a:solidFill>
              </a:rPr>
              <a:t>Filter atau </a:t>
            </a:r>
            <a:r>
              <a:rPr lang="id-ID" dirty="0" err="1">
                <a:solidFill>
                  <a:srgbClr val="FFFF00"/>
                </a:solidFill>
              </a:rPr>
              <a:t>advanced</a:t>
            </a:r>
            <a:r>
              <a:rPr lang="id-ID" dirty="0">
                <a:solidFill>
                  <a:srgbClr val="FFFF00"/>
                </a:solidFill>
              </a:rPr>
              <a:t> filter</a:t>
            </a:r>
          </a:p>
          <a:p>
            <a:r>
              <a:rPr lang="id-ID" dirty="0">
                <a:solidFill>
                  <a:srgbClr val="FFFF00"/>
                </a:solidFill>
              </a:rPr>
              <a:t>VLOOKUP</a:t>
            </a:r>
          </a:p>
          <a:p>
            <a:endParaRPr lang="id-ID" dirty="0"/>
          </a:p>
          <a:p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58511-F14E-433C-B0AB-42A2F9E0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BD62-DF5B-405C-99CA-DE91F1EF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CCE2-A744-448A-BFBC-1435C87846E2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1364710"/>
      </p:ext>
    </p:extLst>
  </p:cSld>
  <p:clrMapOvr>
    <a:masterClrMapping/>
  </p:clrMapOvr>
  <p:transition spd="slow"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D4EDD-B25C-41B7-9604-10EDFD1C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VALIDITY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5ABB-9BCF-4886-B0CD-0045C7705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menguji apakah data sesuai yang terekam sesuai dengan nilai referensi yang sudah ditetapkan</a:t>
            </a:r>
          </a:p>
          <a:p>
            <a:endParaRPr lang="id-ID" dirty="0"/>
          </a:p>
          <a:p>
            <a:pPr marL="0" indent="0">
              <a:buNone/>
            </a:pPr>
            <a:r>
              <a:rPr lang="id-ID" dirty="0"/>
              <a:t>Excel</a:t>
            </a:r>
          </a:p>
          <a:p>
            <a:r>
              <a:rPr lang="id-ID" dirty="0"/>
              <a:t>penamaan sel untuk </a:t>
            </a:r>
            <a:r>
              <a:rPr lang="id-ID" dirty="0" err="1"/>
              <a:t>list</a:t>
            </a:r>
            <a:r>
              <a:rPr lang="id-ID" dirty="0"/>
              <a:t> atau daftar referensi/master (alamat absolut)</a:t>
            </a:r>
          </a:p>
          <a:p>
            <a:r>
              <a:rPr lang="id-ID" dirty="0"/>
              <a:t>Keluarga </a:t>
            </a:r>
            <a:r>
              <a:rPr lang="id-ID" dirty="0">
                <a:solidFill>
                  <a:srgbClr val="FFFF00"/>
                </a:solidFill>
              </a:rPr>
              <a:t>LOOOKUP</a:t>
            </a:r>
          </a:p>
          <a:p>
            <a:r>
              <a:rPr lang="id-ID" dirty="0" err="1"/>
              <a:t>Fitur</a:t>
            </a:r>
            <a:r>
              <a:rPr lang="id-ID" dirty="0"/>
              <a:t> </a:t>
            </a:r>
            <a:r>
              <a:rPr lang="id-ID" dirty="0">
                <a:solidFill>
                  <a:srgbClr val="FFFF00"/>
                </a:solidFill>
              </a:rPr>
              <a:t>Data </a:t>
            </a:r>
            <a:r>
              <a:rPr lang="id-ID" dirty="0" err="1">
                <a:solidFill>
                  <a:srgbClr val="FFFF00"/>
                </a:solidFill>
              </a:rPr>
              <a:t>Validation</a:t>
            </a:r>
            <a:endParaRPr lang="id-ID" dirty="0">
              <a:solidFill>
                <a:srgbClr val="FFFF00"/>
              </a:solidFill>
            </a:endParaRPr>
          </a:p>
          <a:p>
            <a:endParaRPr lang="id-ID" dirty="0"/>
          </a:p>
          <a:p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30CAA-2C80-471C-921D-9E126FC6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5CF1C-E572-4C67-9C1E-7665198B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CCE2-A744-448A-BFBC-1435C87846E2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5410079"/>
      </p:ext>
    </p:extLst>
  </p:cSld>
  <p:clrMapOvr>
    <a:masterClrMapping/>
  </p:clrMapOvr>
  <p:transition spd="slow"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401F0-ADA0-41CF-A002-F19F104E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err="1"/>
              <a:t>Record</a:t>
            </a:r>
            <a:r>
              <a:rPr lang="id-ID" dirty="0"/>
              <a:t> </a:t>
            </a:r>
            <a:r>
              <a:rPr lang="id-ID" dirty="0" err="1"/>
              <a:t>Interrogation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9D69A-9EC2-4380-BB66-30446013C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 err="1">
                <a:solidFill>
                  <a:srgbClr val="FFFF00"/>
                </a:solidFill>
              </a:rPr>
              <a:t>Sequence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id-ID" b="1" dirty="0" err="1">
                <a:solidFill>
                  <a:srgbClr val="FFFF00"/>
                </a:solidFill>
              </a:rPr>
              <a:t>check</a:t>
            </a:r>
            <a:endParaRPr lang="id-ID" b="1" dirty="0">
              <a:solidFill>
                <a:srgbClr val="FFFF00"/>
              </a:solidFill>
            </a:endParaRPr>
          </a:p>
          <a:p>
            <a:pPr lvl="1"/>
            <a:r>
              <a:rPr lang="id-ID" dirty="0"/>
              <a:t>Untuk menguji urutan </a:t>
            </a:r>
            <a:r>
              <a:rPr lang="id-ID" dirty="0" err="1"/>
              <a:t>record</a:t>
            </a:r>
            <a:r>
              <a:rPr lang="id-ID" dirty="0"/>
              <a:t> atau kelengkapan data</a:t>
            </a:r>
          </a:p>
          <a:p>
            <a:endParaRPr lang="id-ID" dirty="0"/>
          </a:p>
          <a:p>
            <a:pPr marL="0" indent="0">
              <a:buNone/>
            </a:pPr>
            <a:r>
              <a:rPr lang="id-ID" b="1" dirty="0"/>
              <a:t>EXCEL:</a:t>
            </a:r>
          </a:p>
          <a:p>
            <a:r>
              <a:rPr lang="id-ID" dirty="0"/>
              <a:t>Membuat nomor urut dengan </a:t>
            </a:r>
            <a:r>
              <a:rPr lang="id-ID" dirty="0" err="1">
                <a:solidFill>
                  <a:srgbClr val="FFFF00"/>
                </a:solidFill>
              </a:rPr>
              <a:t>Fill</a:t>
            </a:r>
            <a:r>
              <a:rPr lang="id-ID" dirty="0">
                <a:solidFill>
                  <a:srgbClr val="FFFF00"/>
                </a:solidFill>
              </a:rPr>
              <a:t> </a:t>
            </a:r>
            <a:r>
              <a:rPr lang="id-ID" dirty="0" err="1">
                <a:solidFill>
                  <a:srgbClr val="FFFF00"/>
                </a:solidFill>
              </a:rPr>
              <a:t>Series</a:t>
            </a:r>
            <a:r>
              <a:rPr lang="id-ID" dirty="0">
                <a:solidFill>
                  <a:srgbClr val="FFFF00"/>
                </a:solidFill>
              </a:rPr>
              <a:t> </a:t>
            </a:r>
            <a:r>
              <a:rPr lang="id-ID" dirty="0"/>
              <a:t>dan diuji dengan </a:t>
            </a:r>
            <a:r>
              <a:rPr lang="id-ID" dirty="0">
                <a:solidFill>
                  <a:srgbClr val="FFFF00"/>
                </a:solidFill>
              </a:rPr>
              <a:t>COUNTIF</a:t>
            </a:r>
          </a:p>
          <a:p>
            <a:endParaRPr lang="id-ID" dirty="0"/>
          </a:p>
          <a:p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5BAA2-95E4-43AF-9C6C-0663C24A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5C320-4836-444C-A381-BF57F977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CCE2-A744-448A-BFBC-1435C87846E2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603864"/>
      </p:ext>
    </p:extLst>
  </p:cSld>
  <p:clrMapOvr>
    <a:masterClrMapping/>
  </p:clrMapOvr>
  <p:transition spd="slow">
    <p:push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06B3-72D0-4D7C-9EFF-C0875BDB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Duplikasi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4D48E-EC36-49B8-8881-3333732FC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Duplikasi data adalah hasil dari perekaman informasi yang sama lebih dari satu kali sehingga berpotensi menimbulkan kesalahan pada </a:t>
            </a:r>
            <a:r>
              <a:rPr lang="id-ID" dirty="0" err="1"/>
              <a:t>output</a:t>
            </a:r>
            <a:r>
              <a:rPr lang="id-ID" dirty="0"/>
              <a:t> laporan</a:t>
            </a:r>
          </a:p>
          <a:p>
            <a:endParaRPr lang="id-ID" dirty="0"/>
          </a:p>
          <a:p>
            <a:r>
              <a:rPr lang="id-ID" dirty="0"/>
              <a:t>Duplikasi dapat berasal dari kesalahan tidak disengaja maupun yang disengaja (kecurangan).</a:t>
            </a:r>
          </a:p>
          <a:p>
            <a:r>
              <a:rPr lang="id-ID" dirty="0"/>
              <a:t>Duplikasi dapat berbentuk </a:t>
            </a:r>
            <a:r>
              <a:rPr lang="id-ID" dirty="0" err="1"/>
              <a:t>record</a:t>
            </a:r>
            <a:r>
              <a:rPr lang="id-ID" dirty="0"/>
              <a:t> yang sama persis (EXACT MATCH) atau yang isinya mirip (SIMILAR)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7E5A-0E33-4711-8CF2-83FD1ED3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AAA89-0E7F-4932-AF11-DD543424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CCE2-A744-448A-BFBC-1435C87846E2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4998408"/>
      </p:ext>
    </p:extLst>
  </p:cSld>
  <p:clrMapOvr>
    <a:masterClrMapping/>
  </p:clrMapOvr>
  <p:transition spd="slow">
    <p:push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314E-9A01-4053-9496-B255571B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Duplikasi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2D492-9730-4B56-B4E4-F6B1A952B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>
                <a:solidFill>
                  <a:srgbClr val="FFFF00"/>
                </a:solidFill>
              </a:rPr>
              <a:t>Cara deteksi duplikasi di Excel:</a:t>
            </a:r>
          </a:p>
          <a:p>
            <a:pPr lvl="1"/>
            <a:r>
              <a:rPr lang="id-ID" dirty="0" err="1"/>
              <a:t>Conditional</a:t>
            </a:r>
            <a:r>
              <a:rPr lang="id-ID" dirty="0"/>
              <a:t> </a:t>
            </a:r>
            <a:r>
              <a:rPr lang="id-ID" dirty="0" err="1"/>
              <a:t>Formatting</a:t>
            </a:r>
            <a:r>
              <a:rPr lang="id-ID" dirty="0"/>
              <a:t> dan Filter</a:t>
            </a:r>
          </a:p>
          <a:p>
            <a:pPr lvl="1"/>
            <a:r>
              <a:rPr lang="id-ID" dirty="0"/>
              <a:t>Data </a:t>
            </a:r>
            <a:r>
              <a:rPr lang="id-ID" dirty="0">
                <a:sym typeface="Wingdings" panose="05000000000000000000" pitchFamily="2" charset="2"/>
              </a:rPr>
              <a:t> </a:t>
            </a:r>
            <a:r>
              <a:rPr lang="id-ID" dirty="0" err="1"/>
              <a:t>Remove</a:t>
            </a:r>
            <a:r>
              <a:rPr lang="id-ID" dirty="0"/>
              <a:t> </a:t>
            </a:r>
            <a:r>
              <a:rPr lang="id-ID" dirty="0" err="1"/>
              <a:t>Duplicates</a:t>
            </a:r>
            <a:endParaRPr lang="id-ID" dirty="0"/>
          </a:p>
          <a:p>
            <a:pPr lvl="1"/>
            <a:r>
              <a:rPr lang="id-ID" dirty="0"/>
              <a:t>COUNTIF</a:t>
            </a:r>
          </a:p>
          <a:p>
            <a:pPr lvl="1"/>
            <a:r>
              <a:rPr lang="id-ID" dirty="0"/>
              <a:t>COUNTIFS (COUNTIF dan &amp;)</a:t>
            </a:r>
          </a:p>
          <a:p>
            <a:pPr lvl="1"/>
            <a:r>
              <a:rPr lang="id-ID" dirty="0" err="1"/>
              <a:t>Fuzzy</a:t>
            </a:r>
            <a:r>
              <a:rPr lang="id-ID" dirty="0"/>
              <a:t> </a:t>
            </a:r>
            <a:r>
              <a:rPr lang="id-ID" dirty="0" err="1"/>
              <a:t>Lookup</a:t>
            </a:r>
            <a:r>
              <a:rPr lang="id-ID" dirty="0"/>
              <a:t> </a:t>
            </a:r>
            <a:r>
              <a:rPr lang="id-ID" dirty="0" err="1"/>
              <a:t>Com</a:t>
            </a:r>
            <a:r>
              <a:rPr lang="id-ID" dirty="0"/>
              <a:t> </a:t>
            </a:r>
            <a:r>
              <a:rPr lang="id-ID" dirty="0" err="1"/>
              <a:t>Add</a:t>
            </a:r>
            <a:r>
              <a:rPr lang="id-ID" dirty="0"/>
              <a:t> </a:t>
            </a:r>
            <a:r>
              <a:rPr lang="id-ID" dirty="0" err="1"/>
              <a:t>Ins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7A539-F049-4646-865D-B2417EBE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F6DE4-A4CA-498B-9152-AD9C2B0F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CCE2-A744-448A-BFBC-1435C87846E2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440287"/>
      </p:ext>
    </p:extLst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201EF3E-7F3E-40D6-A683-365676BD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Pengecekan Data/Pembersihan Data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21D06-2151-4D74-BA5C-D2C9FDA2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6D194-8037-498A-9BAE-D7670E7E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1DCCE2-A744-448A-BFBC-1435C87846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1531242"/>
      </p:ext>
    </p:extLst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815EE68-7A92-4E12-A9F5-01C02D111C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id-ID" sz="3600" dirty="0"/>
              <a:t>Pembersihan </a:t>
            </a:r>
            <a:r>
              <a:rPr lang="en-US" altLang="id-ID" sz="3600" dirty="0"/>
              <a:t>Data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233E0A6-B6E2-46E8-91C6-D818CBF447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5613" indent="-455613"/>
            <a:r>
              <a:rPr lang="id-ID" altLang="id-ID" dirty="0">
                <a:solidFill>
                  <a:srgbClr val="FFFF00"/>
                </a:solidFill>
                <a:cs typeface="Times New Roman" panose="02020603050405020304" pitchFamily="18" charset="0"/>
              </a:rPr>
              <a:t>Sebelum data diolah, maka data perlu dipastikan bersih dari kesalahan data atau </a:t>
            </a:r>
            <a:r>
              <a:rPr lang="id-ID" altLang="id-ID" dirty="0" err="1">
                <a:solidFill>
                  <a:srgbClr val="FFFF00"/>
                </a:solidFill>
                <a:cs typeface="Times New Roman" panose="02020603050405020304" pitchFamily="18" charset="0"/>
              </a:rPr>
              <a:t>ketidaklengkapan</a:t>
            </a:r>
            <a:r>
              <a:rPr lang="id-ID" altLang="id-ID" dirty="0">
                <a:solidFill>
                  <a:srgbClr val="FFFF00"/>
                </a:solidFill>
                <a:cs typeface="Times New Roman" panose="02020603050405020304" pitchFamily="18" charset="0"/>
              </a:rPr>
              <a:t> yang akan mempengaruhi hasil proses pengolahan data berikutnya</a:t>
            </a:r>
          </a:p>
          <a:p>
            <a:pPr marL="455613" indent="-455613"/>
            <a:endParaRPr lang="id-ID" altLang="id-ID" sz="2400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 altLang="id-ID" sz="2400" b="1" dirty="0">
                <a:solidFill>
                  <a:srgbClr val="FFFF00"/>
                </a:solidFill>
                <a:cs typeface="Times New Roman" panose="02020603050405020304" pitchFamily="18" charset="0"/>
              </a:rPr>
              <a:t>Validasi data:</a:t>
            </a:r>
          </a:p>
          <a:p>
            <a:pPr marL="0" indent="0">
              <a:buNone/>
            </a:pPr>
            <a:r>
              <a:rPr lang="id-ID" altLang="id-ID" sz="2400" dirty="0">
                <a:cs typeface="Times New Roman" panose="02020603050405020304" pitchFamily="18" charset="0"/>
              </a:rPr>
              <a:t>Tujuan: untuk memastikan tidak ada kesalahan data yang mungkin akan menyebabkan kesalahan dalam pengolahan data atau analisis data</a:t>
            </a:r>
          </a:p>
          <a:p>
            <a:pPr marL="0" indent="0">
              <a:buNone/>
            </a:pPr>
            <a:endParaRPr lang="id-ID" altLang="id-ID" sz="2400" dirty="0">
              <a:solidFill>
                <a:srgbClr val="FFFF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D914A-C321-4328-86C6-1BA73547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/>
              <a:t>Validasi Data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5FB7E1-5260-499F-B894-06EAD7B54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104" y="1088020"/>
            <a:ext cx="9421792" cy="562897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615AA-8D69-4D56-9E54-D8DD73BB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CCE2-A744-448A-BFBC-1435C87846E2}" type="slidenum">
              <a:rPr lang="zh-CN" altLang="en-US" smtClean="0"/>
              <a:pPr/>
              <a:t>4</a:t>
            </a:fld>
            <a:endParaRPr lang="en-US" altLang="zh-C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787581-7774-42BD-AE10-87A846742F6D}"/>
              </a:ext>
            </a:extLst>
          </p:cNvPr>
          <p:cNvSpPr txBox="1"/>
          <p:nvPr/>
        </p:nvSpPr>
        <p:spPr>
          <a:xfrm>
            <a:off x="197724" y="6378439"/>
            <a:ext cx="315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>
                <a:solidFill>
                  <a:srgbClr val="FFFF00"/>
                </a:solidFill>
              </a:rPr>
              <a:t>Referensi: IT </a:t>
            </a:r>
            <a:r>
              <a:rPr lang="id-ID" sz="1600" dirty="0" err="1">
                <a:solidFill>
                  <a:srgbClr val="FFFF00"/>
                </a:solidFill>
              </a:rPr>
              <a:t>Auditing</a:t>
            </a:r>
            <a:r>
              <a:rPr lang="id-ID" sz="1600" dirty="0">
                <a:solidFill>
                  <a:srgbClr val="FFFF00"/>
                </a:solidFill>
              </a:rPr>
              <a:t>, James A. </a:t>
            </a:r>
            <a:r>
              <a:rPr lang="id-ID" sz="1600" dirty="0" err="1">
                <a:solidFill>
                  <a:srgbClr val="FFFF00"/>
                </a:solidFill>
              </a:rPr>
              <a:t>Hall</a:t>
            </a:r>
            <a:endParaRPr lang="id-ID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397426"/>
      </p:ext>
    </p:extLst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BA47-352A-42CA-8547-3AB480FB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/>
              <a:t>Interrogation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8FF46-119F-4DE6-9632-52131A679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29078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3200" dirty="0" err="1">
                <a:solidFill>
                  <a:srgbClr val="FFFF00"/>
                </a:solidFill>
              </a:rPr>
              <a:t>Check</a:t>
            </a:r>
            <a:r>
              <a:rPr lang="id-ID" sz="3200" dirty="0">
                <a:solidFill>
                  <a:srgbClr val="FFFF00"/>
                </a:solidFill>
              </a:rPr>
              <a:t> digit</a:t>
            </a:r>
            <a:r>
              <a:rPr lang="id-ID" sz="3200" dirty="0"/>
              <a:t>: </a:t>
            </a:r>
            <a:r>
              <a:rPr lang="id-ID" dirty="0"/>
              <a:t>menguji kesalahan posisi angka pada suatu nilai tertentu</a:t>
            </a:r>
            <a:endParaRPr lang="id-ID" sz="3200" dirty="0"/>
          </a:p>
          <a:p>
            <a:pPr marL="514350" indent="-514350">
              <a:buFont typeface="+mj-lt"/>
              <a:buAutoNum type="arabicPeriod"/>
            </a:pPr>
            <a:r>
              <a:rPr lang="id-ID" sz="3200" dirty="0" err="1">
                <a:solidFill>
                  <a:srgbClr val="FFFF00"/>
                </a:solidFill>
              </a:rPr>
              <a:t>Missing</a:t>
            </a:r>
            <a:r>
              <a:rPr lang="id-ID" sz="3200" dirty="0">
                <a:solidFill>
                  <a:srgbClr val="FFFF00"/>
                </a:solidFill>
              </a:rPr>
              <a:t> data </a:t>
            </a:r>
            <a:r>
              <a:rPr lang="id-ID" sz="3200" dirty="0" err="1">
                <a:solidFill>
                  <a:srgbClr val="FFFF00"/>
                </a:solidFill>
              </a:rPr>
              <a:t>check</a:t>
            </a:r>
            <a:r>
              <a:rPr lang="id-ID" sz="3200" dirty="0"/>
              <a:t>:</a:t>
            </a:r>
            <a:r>
              <a:rPr lang="id-ID" dirty="0"/>
              <a:t> mencari data yang tidak lengkap</a:t>
            </a:r>
            <a:endParaRPr lang="id-ID" sz="3200" dirty="0"/>
          </a:p>
          <a:p>
            <a:pPr marL="514350" indent="-514350">
              <a:buFont typeface="+mj-lt"/>
              <a:buAutoNum type="arabicPeriod"/>
            </a:pPr>
            <a:r>
              <a:rPr lang="id-ID" sz="3200" dirty="0" err="1">
                <a:solidFill>
                  <a:srgbClr val="FFFF00"/>
                </a:solidFill>
              </a:rPr>
              <a:t>Numeric-alphabetic</a:t>
            </a:r>
            <a:r>
              <a:rPr lang="id-ID" sz="3200" dirty="0">
                <a:solidFill>
                  <a:srgbClr val="FFFF00"/>
                </a:solidFill>
              </a:rPr>
              <a:t> </a:t>
            </a:r>
            <a:r>
              <a:rPr lang="id-ID" sz="3200" dirty="0" err="1">
                <a:solidFill>
                  <a:srgbClr val="FFFF00"/>
                </a:solidFill>
              </a:rPr>
              <a:t>check</a:t>
            </a:r>
            <a:r>
              <a:rPr lang="id-ID" sz="3200" dirty="0"/>
              <a:t>: </a:t>
            </a:r>
            <a:r>
              <a:rPr lang="id-ID" dirty="0"/>
              <a:t>data berupa </a:t>
            </a:r>
            <a:r>
              <a:rPr lang="id-ID" dirty="0" err="1"/>
              <a:t>text</a:t>
            </a:r>
            <a:r>
              <a:rPr lang="id-ID" dirty="0"/>
              <a:t> tidak dapat direkam ke dalam sel yang seharusnya berisi data numerik.</a:t>
            </a:r>
            <a:endParaRPr lang="id-ID" dirty="0">
              <a:solidFill>
                <a:srgbClr val="FF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id-ID" sz="3200" dirty="0">
                <a:solidFill>
                  <a:srgbClr val="FFFF00"/>
                </a:solidFill>
              </a:rPr>
              <a:t>Limit </a:t>
            </a:r>
            <a:r>
              <a:rPr lang="id-ID" sz="3200" dirty="0" err="1">
                <a:solidFill>
                  <a:srgbClr val="FFFF00"/>
                </a:solidFill>
              </a:rPr>
              <a:t>check</a:t>
            </a:r>
            <a:r>
              <a:rPr lang="id-ID" sz="3200" dirty="0"/>
              <a:t>: </a:t>
            </a:r>
            <a:r>
              <a:rPr lang="id-ID" dirty="0"/>
              <a:t>menguji data yang melampaui nilai batas tertentu</a:t>
            </a:r>
            <a:endParaRPr lang="id-ID" sz="3200" dirty="0"/>
          </a:p>
          <a:p>
            <a:pPr marL="514350" indent="-514350">
              <a:buFont typeface="+mj-lt"/>
              <a:buAutoNum type="arabicPeriod"/>
            </a:pPr>
            <a:r>
              <a:rPr lang="id-ID" sz="3200" dirty="0" err="1">
                <a:solidFill>
                  <a:srgbClr val="FFFF00"/>
                </a:solidFill>
              </a:rPr>
              <a:t>Range</a:t>
            </a:r>
            <a:r>
              <a:rPr lang="id-ID" sz="3200" dirty="0">
                <a:solidFill>
                  <a:srgbClr val="FFFF00"/>
                </a:solidFill>
              </a:rPr>
              <a:t> </a:t>
            </a:r>
            <a:r>
              <a:rPr lang="id-ID" sz="3200" dirty="0" err="1">
                <a:solidFill>
                  <a:srgbClr val="FFFF00"/>
                </a:solidFill>
              </a:rPr>
              <a:t>check</a:t>
            </a:r>
            <a:r>
              <a:rPr lang="id-ID" sz="3200" dirty="0"/>
              <a:t>: </a:t>
            </a:r>
            <a:r>
              <a:rPr lang="id-ID" dirty="0"/>
              <a:t>menguji apakah nilainya berada di luar </a:t>
            </a:r>
            <a:r>
              <a:rPr lang="id-ID" dirty="0" err="1"/>
              <a:t>range</a:t>
            </a:r>
            <a:r>
              <a:rPr lang="id-ID" dirty="0"/>
              <a:t> yang telah ditetapkan.</a:t>
            </a:r>
            <a:endParaRPr lang="id-ID" sz="3200" dirty="0"/>
          </a:p>
          <a:p>
            <a:pPr marL="514350" indent="-514350">
              <a:buFont typeface="+mj-lt"/>
              <a:buAutoNum type="arabicPeriod"/>
            </a:pPr>
            <a:r>
              <a:rPr lang="id-ID" sz="3200" dirty="0" err="1">
                <a:solidFill>
                  <a:srgbClr val="FFFF00"/>
                </a:solidFill>
              </a:rPr>
              <a:t>Validity</a:t>
            </a:r>
            <a:r>
              <a:rPr lang="id-ID" sz="3200" dirty="0">
                <a:solidFill>
                  <a:srgbClr val="FFFF00"/>
                </a:solidFill>
              </a:rPr>
              <a:t> </a:t>
            </a:r>
            <a:r>
              <a:rPr lang="id-ID" sz="3200" dirty="0" err="1">
                <a:solidFill>
                  <a:srgbClr val="FFFF00"/>
                </a:solidFill>
              </a:rPr>
              <a:t>check</a:t>
            </a:r>
            <a:r>
              <a:rPr lang="id-ID" sz="3200" dirty="0"/>
              <a:t>: </a:t>
            </a:r>
            <a:r>
              <a:rPr lang="id-ID" dirty="0"/>
              <a:t>menguji apakah data sesuai yang terekam sesuai dengan nilai referensi yang sudah ditetapkan</a:t>
            </a:r>
            <a:endParaRPr lang="id-ID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E6B975-0433-46E7-9568-33EEB8DC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2793F-AA00-47FD-B718-A1B4A598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CCE2-A744-448A-BFBC-1435C87846E2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067441"/>
      </p:ext>
    </p:extLst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36C35-15C0-411E-8911-DD60B3A2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err="1"/>
              <a:t>Record</a:t>
            </a:r>
            <a:r>
              <a:rPr lang="id-ID" dirty="0"/>
              <a:t> </a:t>
            </a:r>
            <a:r>
              <a:rPr lang="id-ID" dirty="0" err="1"/>
              <a:t>Interrogation</a:t>
            </a:r>
            <a:endParaRPr lang="id-ID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667A32D-B589-445C-9311-29CB560F36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040404"/>
              </p:ext>
            </p:extLst>
          </p:nvPr>
        </p:nvGraphicFramePr>
        <p:xfrm>
          <a:off x="573207" y="1201003"/>
          <a:ext cx="11327642" cy="5254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4F10B-DC6C-439E-805A-024A8BE8E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AD453-CED6-45D6-BDC1-622F0894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CCE2-A744-448A-BFBC-1435C87846E2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6682446"/>
      </p:ext>
    </p:extLst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65D1-04DC-40C2-B357-05E13148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err="1"/>
              <a:t>File</a:t>
            </a:r>
            <a:r>
              <a:rPr lang="id-ID" dirty="0"/>
              <a:t> </a:t>
            </a:r>
            <a:r>
              <a:rPr lang="id-ID" dirty="0" err="1"/>
              <a:t>Interrogation</a:t>
            </a:r>
            <a:endParaRPr lang="id-ID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332E763-432D-4E1C-8142-0767C4026D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121796"/>
              </p:ext>
            </p:extLst>
          </p:nvPr>
        </p:nvGraphicFramePr>
        <p:xfrm>
          <a:off x="838200" y="1219200"/>
          <a:ext cx="10515600" cy="495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94588-C9BC-4C2E-8DFC-08F7D482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61583-ACC5-44D5-A1AB-C7FC8AA7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CCE2-A744-448A-BFBC-1435C87846E2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7823780"/>
      </p:ext>
    </p:extLst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641DD-9A6C-404A-BC2C-52F1E8E5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59337-1416-4475-906E-2D33B123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CCE2-A744-448A-BFBC-1435C87846E2}" type="slidenum">
              <a:rPr lang="zh-CN" altLang="en-US" smtClean="0"/>
              <a:pPr/>
              <a:t>8</a:t>
            </a:fld>
            <a:endParaRPr lang="en-US" altLang="zh-CN"/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02AFAD4E-7B41-4BA7-B51D-3151CBDDC5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4" b="49320"/>
          <a:stretch/>
        </p:blipFill>
        <p:spPr>
          <a:xfrm>
            <a:off x="592307" y="1183943"/>
            <a:ext cx="10761493" cy="517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01497"/>
      </p:ext>
    </p:extLst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0A1D30-FD5F-4BD5-AC21-ABDAD839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1. </a:t>
            </a:r>
            <a:r>
              <a:rPr lang="id-ID" dirty="0" err="1"/>
              <a:t>Check</a:t>
            </a:r>
            <a:r>
              <a:rPr lang="id-ID" dirty="0"/>
              <a:t> Digit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86A93C-4C67-43B2-9317-0E126D72A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38631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d-ID" b="1" dirty="0" err="1">
                <a:solidFill>
                  <a:srgbClr val="FFFF00"/>
                </a:solidFill>
              </a:rPr>
              <a:t>Check</a:t>
            </a:r>
            <a:r>
              <a:rPr lang="id-ID" b="1" dirty="0">
                <a:solidFill>
                  <a:srgbClr val="FFFF00"/>
                </a:solidFill>
              </a:rPr>
              <a:t> Digit </a:t>
            </a:r>
            <a:r>
              <a:rPr lang="id-ID" dirty="0"/>
              <a:t>adalah digit kontrol (atau digit) yang ditambahkan ke kode data ketika awalnya ditetapkan.</a:t>
            </a:r>
          </a:p>
          <a:p>
            <a:r>
              <a:rPr lang="id-ID" dirty="0"/>
              <a:t>Sebagai contoh, pemberian nomor</a:t>
            </a:r>
            <a:r>
              <a:rPr lang="en-US" dirty="0"/>
              <a:t> </a:t>
            </a:r>
            <a:r>
              <a:rPr lang="en-US" dirty="0">
                <a:solidFill>
                  <a:srgbClr val="FFFF00"/>
                </a:solidFill>
              </a:rPr>
              <a:t>International Standard Book Number (ISBN)</a:t>
            </a:r>
            <a:r>
              <a:rPr lang="id-ID" dirty="0">
                <a:solidFill>
                  <a:srgbClr val="FFFF00"/>
                </a:solidFill>
              </a:rPr>
              <a:t>. </a:t>
            </a:r>
            <a:r>
              <a:rPr lang="id-ID" dirty="0"/>
              <a:t>ISBN ditetapkan dengan 10 digit atau 13 digit.</a:t>
            </a:r>
          </a:p>
          <a:p>
            <a:r>
              <a:rPr lang="id-ID" dirty="0">
                <a:solidFill>
                  <a:srgbClr val="FFFF00"/>
                </a:solidFill>
              </a:rPr>
              <a:t>ISBN 13 digit </a:t>
            </a:r>
            <a:r>
              <a:rPr lang="id-ID" dirty="0">
                <a:sym typeface="Wingdings" panose="05000000000000000000" pitchFamily="2" charset="2"/>
              </a:rPr>
              <a:t> Digit ke-13 merupakan </a:t>
            </a:r>
            <a:r>
              <a:rPr lang="id-ID" dirty="0" err="1">
                <a:solidFill>
                  <a:srgbClr val="FFFF00"/>
                </a:solidFill>
                <a:sym typeface="Wingdings" panose="05000000000000000000" pitchFamily="2" charset="2"/>
              </a:rPr>
              <a:t>Check</a:t>
            </a:r>
            <a:r>
              <a:rPr lang="id-ID" dirty="0">
                <a:solidFill>
                  <a:srgbClr val="FFFF00"/>
                </a:solidFill>
                <a:sym typeface="Wingdings" panose="05000000000000000000" pitchFamily="2" charset="2"/>
              </a:rPr>
              <a:t> Digit</a:t>
            </a:r>
            <a:endParaRPr lang="id-ID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b="1" dirty="0">
                <a:solidFill>
                  <a:srgbClr val="FFFF00"/>
                </a:solidFill>
              </a:rPr>
              <a:t>Cara menghitung: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ISBN-13</a:t>
            </a:r>
            <a:r>
              <a:rPr lang="id-ID" dirty="0"/>
              <a:t>: </a:t>
            </a:r>
            <a:r>
              <a:rPr lang="en-US" dirty="0"/>
              <a:t>978-0-306-40615-</a:t>
            </a:r>
            <a:r>
              <a:rPr lang="id-ID" dirty="0">
                <a:solidFill>
                  <a:srgbClr val="FFFF00"/>
                </a:solidFill>
              </a:rPr>
              <a:t>?</a:t>
            </a:r>
          </a:p>
          <a:p>
            <a:pPr marL="514350" indent="-514350">
              <a:buAutoNum type="arabicPeriod"/>
            </a:pPr>
            <a:r>
              <a:rPr lang="id-ID" dirty="0">
                <a:solidFill>
                  <a:srgbClr val="FFC000"/>
                </a:solidFill>
              </a:rPr>
              <a:t>Penjumlahan perkalian tiap digit</a:t>
            </a:r>
            <a:r>
              <a:rPr lang="id-ID" dirty="0">
                <a:solidFill>
                  <a:srgbClr val="00B0F0"/>
                </a:solidFill>
              </a:rPr>
              <a:t>, </a:t>
            </a:r>
            <a:r>
              <a:rPr lang="id-ID" dirty="0"/>
              <a:t>dengan pola digit ganjil x 1</a:t>
            </a:r>
            <a:r>
              <a:rPr lang="id-ID" dirty="0">
                <a:solidFill>
                  <a:srgbClr val="00B0F0"/>
                </a:solidFill>
              </a:rPr>
              <a:t>, digit genap kali 3</a:t>
            </a:r>
          </a:p>
          <a:p>
            <a:pPr marL="514350" indent="-514350">
              <a:buAutoNum type="arabicPeriod"/>
            </a:pPr>
            <a:r>
              <a:rPr lang="id-ID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Mencari nilai sisa dari hasil nomor 1 jika dibagi angka 10</a:t>
            </a:r>
          </a:p>
          <a:p>
            <a:pPr marL="514350" indent="-514350">
              <a:buAutoNum type="arabicPeriod"/>
            </a:pPr>
            <a:r>
              <a:rPr lang="id-ID" dirty="0"/>
              <a:t>Mencari nilai sisa dari pengurangan angka 10 dengan hasil Nomor 2</a:t>
            </a:r>
          </a:p>
          <a:p>
            <a:pPr marL="0" indent="0">
              <a:buNone/>
            </a:pPr>
            <a:endParaRPr lang="id-ID" dirty="0">
              <a:solidFill>
                <a:srgbClr val="00B0F0"/>
              </a:solidFill>
            </a:endParaRPr>
          </a:p>
          <a:p>
            <a:r>
              <a:rPr lang="id-ID" dirty="0">
                <a:solidFill>
                  <a:srgbClr val="FFC000"/>
                </a:solidFill>
              </a:rPr>
              <a:t>s = 9×</a:t>
            </a:r>
            <a:r>
              <a:rPr lang="id-ID" dirty="0"/>
              <a:t>1</a:t>
            </a:r>
            <a:r>
              <a:rPr lang="id-ID" dirty="0">
                <a:solidFill>
                  <a:srgbClr val="FFC000"/>
                </a:solidFill>
              </a:rPr>
              <a:t> + 7×</a:t>
            </a:r>
            <a:r>
              <a:rPr lang="id-ID" dirty="0">
                <a:solidFill>
                  <a:srgbClr val="00B0F0"/>
                </a:solidFill>
              </a:rPr>
              <a:t>3</a:t>
            </a:r>
            <a:r>
              <a:rPr lang="id-ID" dirty="0">
                <a:solidFill>
                  <a:srgbClr val="FFC000"/>
                </a:solidFill>
              </a:rPr>
              <a:t> + 8×</a:t>
            </a:r>
            <a:r>
              <a:rPr lang="id-ID" dirty="0"/>
              <a:t>1</a:t>
            </a:r>
            <a:r>
              <a:rPr lang="id-ID" dirty="0">
                <a:solidFill>
                  <a:srgbClr val="FFC000"/>
                </a:solidFill>
              </a:rPr>
              <a:t> + 0×</a:t>
            </a:r>
            <a:r>
              <a:rPr lang="id-ID" dirty="0">
                <a:solidFill>
                  <a:srgbClr val="00B0F0"/>
                </a:solidFill>
              </a:rPr>
              <a:t>3</a:t>
            </a:r>
            <a:r>
              <a:rPr lang="id-ID" dirty="0">
                <a:solidFill>
                  <a:srgbClr val="FFC000"/>
                </a:solidFill>
              </a:rPr>
              <a:t> + 3×</a:t>
            </a:r>
            <a:r>
              <a:rPr lang="id-ID" dirty="0"/>
              <a:t>1</a:t>
            </a:r>
            <a:r>
              <a:rPr lang="id-ID" dirty="0">
                <a:solidFill>
                  <a:srgbClr val="FFC000"/>
                </a:solidFill>
              </a:rPr>
              <a:t> + 0×</a:t>
            </a:r>
            <a:r>
              <a:rPr lang="id-ID" dirty="0">
                <a:solidFill>
                  <a:srgbClr val="00B0F0"/>
                </a:solidFill>
              </a:rPr>
              <a:t>3</a:t>
            </a:r>
            <a:r>
              <a:rPr lang="id-ID" dirty="0">
                <a:solidFill>
                  <a:srgbClr val="FFC000"/>
                </a:solidFill>
              </a:rPr>
              <a:t> + 6×</a:t>
            </a:r>
            <a:r>
              <a:rPr lang="id-ID" dirty="0"/>
              <a:t>1</a:t>
            </a:r>
            <a:r>
              <a:rPr lang="id-ID" dirty="0">
                <a:solidFill>
                  <a:srgbClr val="FFC000"/>
                </a:solidFill>
              </a:rPr>
              <a:t> + 4×</a:t>
            </a:r>
            <a:r>
              <a:rPr lang="id-ID" dirty="0">
                <a:solidFill>
                  <a:srgbClr val="00B0F0"/>
                </a:solidFill>
              </a:rPr>
              <a:t>3</a:t>
            </a:r>
            <a:r>
              <a:rPr lang="id-ID" dirty="0">
                <a:solidFill>
                  <a:srgbClr val="FFC000"/>
                </a:solidFill>
              </a:rPr>
              <a:t> + 0×</a:t>
            </a:r>
            <a:r>
              <a:rPr lang="id-ID" dirty="0"/>
              <a:t>1</a:t>
            </a:r>
            <a:r>
              <a:rPr lang="id-ID" dirty="0">
                <a:solidFill>
                  <a:srgbClr val="FFC000"/>
                </a:solidFill>
              </a:rPr>
              <a:t> + 6×</a:t>
            </a:r>
            <a:r>
              <a:rPr lang="id-ID" dirty="0">
                <a:solidFill>
                  <a:srgbClr val="00B0F0"/>
                </a:solidFill>
              </a:rPr>
              <a:t>3</a:t>
            </a:r>
            <a:r>
              <a:rPr lang="id-ID" dirty="0">
                <a:solidFill>
                  <a:srgbClr val="FFC000"/>
                </a:solidFill>
              </a:rPr>
              <a:t> + 1×</a:t>
            </a:r>
            <a:r>
              <a:rPr lang="id-ID" dirty="0"/>
              <a:t>1</a:t>
            </a:r>
            <a:r>
              <a:rPr lang="id-ID" dirty="0">
                <a:solidFill>
                  <a:srgbClr val="FFC000"/>
                </a:solidFill>
              </a:rPr>
              <a:t> + 5×</a:t>
            </a:r>
            <a:r>
              <a:rPr lang="id-ID" dirty="0">
                <a:solidFill>
                  <a:srgbClr val="00B0F0"/>
                </a:solidFill>
              </a:rPr>
              <a:t>3</a:t>
            </a:r>
          </a:p>
          <a:p>
            <a:r>
              <a:rPr lang="id-ID" dirty="0">
                <a:solidFill>
                  <a:srgbClr val="FFC000"/>
                </a:solidFill>
              </a:rPr>
              <a:t>  =   9 +  21 +   8 +   0 +   3 +   0 +   6 +  12 +   0 +  18 +   1 +  15</a:t>
            </a:r>
          </a:p>
          <a:p>
            <a:r>
              <a:rPr lang="id-ID" dirty="0">
                <a:solidFill>
                  <a:srgbClr val="FFC000"/>
                </a:solidFill>
              </a:rPr>
              <a:t>  = 93</a:t>
            </a:r>
          </a:p>
          <a:p>
            <a:pPr marL="0" indent="0">
              <a:buNone/>
            </a:pPr>
            <a:r>
              <a:rPr lang="id-ID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93 / 10 = 9 sisa 3</a:t>
            </a:r>
          </a:p>
          <a:p>
            <a:pPr marL="0" indent="0">
              <a:buNone/>
            </a:pPr>
            <a:r>
              <a:rPr lang="id-ID" dirty="0">
                <a:solidFill>
                  <a:srgbClr val="FFFF00"/>
                </a:solidFill>
              </a:rPr>
              <a:t>10 –  3 = 7 </a:t>
            </a:r>
            <a:r>
              <a:rPr lang="id-ID" dirty="0">
                <a:solidFill>
                  <a:srgbClr val="FFFF00"/>
                </a:solidFill>
                <a:sym typeface="Wingdings" panose="05000000000000000000" pitchFamily="2" charset="2"/>
              </a:rPr>
              <a:t> </a:t>
            </a:r>
            <a:r>
              <a:rPr lang="en-US" dirty="0"/>
              <a:t>978-0-306-40615-</a:t>
            </a:r>
            <a:r>
              <a:rPr lang="id-ID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10B56-2023-49E5-9BC7-6B5D21EA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CCE2-A744-448A-BFBC-1435C87846E2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7017107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833</Words>
  <Application>Microsoft Office PowerPoint</Application>
  <PresentationFormat>Widescreen</PresentationFormat>
  <Paragraphs>141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Verdana</vt:lpstr>
      <vt:lpstr>Default Design</vt:lpstr>
      <vt:lpstr>Validasi Data</vt:lpstr>
      <vt:lpstr>Pengecekan Data/Pembersihan Data</vt:lpstr>
      <vt:lpstr>Pembersihan Data</vt:lpstr>
      <vt:lpstr>Validasi Data</vt:lpstr>
      <vt:lpstr>Field Interrogation</vt:lpstr>
      <vt:lpstr>Record Interrogation</vt:lpstr>
      <vt:lpstr>File Interrogation</vt:lpstr>
      <vt:lpstr>PowerPoint Presentation</vt:lpstr>
      <vt:lpstr>1. Check Digit</vt:lpstr>
      <vt:lpstr>Check digit</vt:lpstr>
      <vt:lpstr>2. Missing data checks</vt:lpstr>
      <vt:lpstr>Numeric-alphabetic check</vt:lpstr>
      <vt:lpstr>Limit Check</vt:lpstr>
      <vt:lpstr>Range Check</vt:lpstr>
      <vt:lpstr>VALIDITY CHECK</vt:lpstr>
      <vt:lpstr>Record Interrogation</vt:lpstr>
      <vt:lpstr>Duplikasi Data</vt:lpstr>
      <vt:lpstr>Duplikasi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Validasi Data</dc:title>
  <dc:creator>agung nugroho</dc:creator>
  <cp:lastModifiedBy>Agung Nugroho</cp:lastModifiedBy>
  <cp:revision>34</cp:revision>
  <dcterms:created xsi:type="dcterms:W3CDTF">2020-03-19T04:01:56Z</dcterms:created>
  <dcterms:modified xsi:type="dcterms:W3CDTF">2021-03-23T09:20:03Z</dcterms:modified>
</cp:coreProperties>
</file>