
<file path=[Content_Types].xml><?xml version="1.0" encoding="utf-8"?>
<Types xmlns="http://schemas.openxmlformats.org/package/2006/content-types">
  <Default ContentType="image/jpeg" Extension="jpg"/>
  <Default ContentType="application/vnd.openxmlformats-officedocument.vmlDrawing" Extension="vml"/>
  <Default ContentType="application/x-fontdata" Extension="fntdata"/>
  <Default ContentType="application/vnd.openxmlformats-officedocument.oleObject" Extension="bin"/>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oleObject" PartName="/ppt/embeddings/oleObject9.bin"/>
  <Override ContentType="application/vnd.openxmlformats-officedocument.oleObject" PartName="/ppt/embeddings/oleObject15.bin"/>
  <Override ContentType="application/vnd.openxmlformats-officedocument.oleObject" PartName="/ppt/embeddings/oleObject29.bin"/>
  <Override ContentType="application/vnd.openxmlformats-officedocument.oleObject" PartName="/ppt/embeddings/oleObject4.bin"/>
  <Override ContentType="application/vnd.openxmlformats-officedocument.oleObject" PartName="/ppt/embeddings/oleObject28.bin"/>
  <Override ContentType="application/vnd.openxmlformats-officedocument.oleObject" PartName="/ppt/embeddings/oleObject11.bin"/>
  <Override ContentType="application/vnd.openxmlformats-officedocument.oleObject" PartName="/ppt/embeddings/oleObject8.bin"/>
  <Override ContentType="application/vnd.openxmlformats-officedocument.oleObject" PartName="/ppt/embeddings/oleObject24.bin"/>
  <Override ContentType="application/vnd.openxmlformats-officedocument.oleObject" PartName="/ppt/embeddings/oleObject25.bin"/>
  <Override ContentType="application/vnd.openxmlformats-officedocument.oleObject" PartName="/ppt/embeddings/oleObject20.bin"/>
  <Override ContentType="application/vnd.openxmlformats-officedocument.oleObject" PartName="/ppt/embeddings/oleObject12.bin"/>
  <Override ContentType="application/vnd.openxmlformats-officedocument.oleObject" PartName="/ppt/embeddings/oleObject3.bin"/>
  <Override ContentType="application/vnd.openxmlformats-officedocument.oleObject" PartName="/ppt/embeddings/oleObject17.bin"/>
  <Override ContentType="application/vnd.openxmlformats-officedocument.oleObject" PartName="/ppt/embeddings/oleObject7.bin"/>
  <Override ContentType="application/vnd.openxmlformats-officedocument.oleObject" PartName="/ppt/embeddings/oleObject16.bin"/>
  <Override ContentType="application/vnd.openxmlformats-officedocument.oleObject" PartName="/ppt/embeddings/oleObject2.bin"/>
  <Override ContentType="application/vnd.openxmlformats-officedocument.oleObject" PartName="/ppt/embeddings/oleObject21.bin"/>
  <Override ContentType="application/vnd.openxmlformats-officedocument.oleObject" PartName="/ppt/embeddings/oleObject13.bin"/>
  <Override ContentType="application/vnd.openxmlformats-officedocument.oleObject" PartName="/ppt/embeddings/oleObject26.bin"/>
  <Override ContentType="application/vnd.openxmlformats-officedocument.oleObject" PartName="/ppt/embeddings/oleObject6.bin"/>
  <Override ContentType="application/vnd.openxmlformats-officedocument.oleObject" PartName="/ppt/embeddings/oleObject30.bin"/>
  <Override ContentType="application/vnd.openxmlformats-officedocument.oleObject" PartName="/ppt/embeddings/oleObject18.bin"/>
  <Override ContentType="application/vnd.openxmlformats-officedocument.oleObject" PartName="/ppt/embeddings/oleObject1.bin"/>
  <Override ContentType="application/vnd.openxmlformats-officedocument.oleObject" PartName="/ppt/embeddings/oleObject22.bin"/>
  <Override ContentType="application/vnd.openxmlformats-officedocument.oleObject" PartName="/ppt/embeddings/oleObject19.bin"/>
  <Override ContentType="application/vnd.openxmlformats-officedocument.oleObject" PartName="/ppt/embeddings/oleObject14.bin"/>
  <Override ContentType="application/vnd.openxmlformats-officedocument.oleObject" PartName="/ppt/embeddings/oleObject5.bin"/>
  <Override ContentType="application/vnd.openxmlformats-officedocument.oleObject" PartName="/ppt/embeddings/oleObject10.bin"/>
  <Override ContentType="application/vnd.openxmlformats-officedocument.oleObject" PartName="/ppt/embeddings/oleObject27.bin"/>
  <Override ContentType="application/vnd.openxmlformats-officedocument.oleObject" PartName="/ppt/embeddings/oleObject23.bin"/>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Lst>
  <p:sldSz cy="6858000" cx="9144000"/>
  <p:notesSz cx="6858000" cy="9144000"/>
  <p:embeddedFontLst>
    <p:embeddedFont>
      <p:font typeface="Arial Narrow"/>
      <p:regular r:id="rId71"/>
      <p:bold r:id="rId72"/>
      <p:italic r:id="rId73"/>
      <p:boldItalic r:id="rId74"/>
    </p:embeddedFont>
    <p:embeddedFont>
      <p:font typeface="Lily Script One"/>
      <p:regular r:id="rId7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76" roundtripDataSignature="AMtx7miJ5lWHsVZp8+Iop728ZH3i6skg5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AE29496D-58D3-4EE4-ACD1-59A2AE1358FE}">
  <a:tblStyle styleId="{AE29496D-58D3-4EE4-ACD1-59A2AE1358FE}"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font" Target="fonts/ArialNarrow-italic.fntdata"/><Relationship Id="rId72" Type="http://schemas.openxmlformats.org/officeDocument/2006/relationships/font" Target="fonts/ArialNarrow-bold.fntdata"/><Relationship Id="rId31" Type="http://schemas.openxmlformats.org/officeDocument/2006/relationships/slide" Target="slides/slide25.xml"/><Relationship Id="rId75" Type="http://schemas.openxmlformats.org/officeDocument/2006/relationships/font" Target="fonts/LilyScriptOne-regular.fntdata"/><Relationship Id="rId30" Type="http://schemas.openxmlformats.org/officeDocument/2006/relationships/slide" Target="slides/slide24.xml"/><Relationship Id="rId74" Type="http://schemas.openxmlformats.org/officeDocument/2006/relationships/font" Target="fonts/ArialNarrow-boldItalic.fntdata"/><Relationship Id="rId33" Type="http://schemas.openxmlformats.org/officeDocument/2006/relationships/slide" Target="slides/slide27.xml"/><Relationship Id="rId32" Type="http://schemas.openxmlformats.org/officeDocument/2006/relationships/slide" Target="slides/slide26.xml"/><Relationship Id="rId76" Type="http://customschemas.google.com/relationships/presentationmetadata" Target="metadata"/><Relationship Id="rId35" Type="http://schemas.openxmlformats.org/officeDocument/2006/relationships/slide" Target="slides/slide29.xml"/><Relationship Id="rId34" Type="http://schemas.openxmlformats.org/officeDocument/2006/relationships/slide" Target="slides/slide28.xml"/><Relationship Id="rId71" Type="http://schemas.openxmlformats.org/officeDocument/2006/relationships/font" Target="fonts/ArialNarrow-regular.fntdata"/><Relationship Id="rId70" Type="http://schemas.openxmlformats.org/officeDocument/2006/relationships/slide" Target="slides/slide64.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slide" Target="slides/slide63.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8.png"/><Relationship Id="rId3" Type="http://schemas.openxmlformats.org/officeDocument/2006/relationships/image" Target="../media/image7.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2.png"/><Relationship Id="rId3" Type="http://schemas.openxmlformats.org/officeDocument/2006/relationships/image" Target="../media/image8.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8.png"/><Relationship Id="rId3" Type="http://schemas.openxmlformats.org/officeDocument/2006/relationships/image" Target="../media/image9.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8.png"/><Relationship Id="rId3" Type="http://schemas.openxmlformats.org/officeDocument/2006/relationships/image" Target="../media/image9.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8.png"/><Relationship Id="rId3" Type="http://schemas.openxmlformats.org/officeDocument/2006/relationships/image" Target="../media/image9.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8.png"/><Relationship Id="rId3" Type="http://schemas.openxmlformats.org/officeDocument/2006/relationships/image" Target="../media/image9.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2.png"/><Relationship Id="rId3" Type="http://schemas.openxmlformats.org/officeDocument/2006/relationships/image" Target="../media/image8.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2.png"/><Relationship Id="rId3" Type="http://schemas.openxmlformats.org/officeDocument/2006/relationships/image" Target="../media/image8.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2.png"/><Relationship Id="rId3" Type="http://schemas.openxmlformats.org/officeDocument/2006/relationships/image" Target="../media/image8.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2.png"/><Relationship Id="rId3" Type="http://schemas.openxmlformats.org/officeDocument/2006/relationships/image" Target="../media/image8.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Google Shape;250;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Google Shape;258;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 name="Shape 265"/>
        <p:cNvGrpSpPr/>
        <p:nvPr/>
      </p:nvGrpSpPr>
      <p:grpSpPr>
        <a:xfrm>
          <a:off x="0" y="0"/>
          <a:ext cx="0" cy="0"/>
          <a:chOff x="0" y="0"/>
          <a:chExt cx="0" cy="0"/>
        </a:xfrm>
      </p:grpSpPr>
      <p:sp>
        <p:nvSpPr>
          <p:cNvPr id="266" name="Google Shape;266;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6" name="Shape 296"/>
        <p:cNvGrpSpPr/>
        <p:nvPr/>
      </p:nvGrpSpPr>
      <p:grpSpPr>
        <a:xfrm>
          <a:off x="0" y="0"/>
          <a:ext cx="0" cy="0"/>
          <a:chOff x="0" y="0"/>
          <a:chExt cx="0" cy="0"/>
        </a:xfrm>
      </p:grpSpPr>
      <p:sp>
        <p:nvSpPr>
          <p:cNvPr id="297" name="Google Shape;297;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 name="Shape 302"/>
        <p:cNvGrpSpPr/>
        <p:nvPr/>
      </p:nvGrpSpPr>
      <p:grpSpPr>
        <a:xfrm>
          <a:off x="0" y="0"/>
          <a:ext cx="0" cy="0"/>
          <a:chOff x="0" y="0"/>
          <a:chExt cx="0" cy="0"/>
        </a:xfrm>
      </p:grpSpPr>
      <p:sp>
        <p:nvSpPr>
          <p:cNvPr id="303" name="Google Shape;303;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1" name="Shape 311"/>
        <p:cNvGrpSpPr/>
        <p:nvPr/>
      </p:nvGrpSpPr>
      <p:grpSpPr>
        <a:xfrm>
          <a:off x="0" y="0"/>
          <a:ext cx="0" cy="0"/>
          <a:chOff x="0" y="0"/>
          <a:chExt cx="0" cy="0"/>
        </a:xfrm>
      </p:grpSpPr>
      <p:sp>
        <p:nvSpPr>
          <p:cNvPr id="312" name="Google Shape;312;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7" name="Shape 317"/>
        <p:cNvGrpSpPr/>
        <p:nvPr/>
      </p:nvGrpSpPr>
      <p:grpSpPr>
        <a:xfrm>
          <a:off x="0" y="0"/>
          <a:ext cx="0" cy="0"/>
          <a:chOff x="0" y="0"/>
          <a:chExt cx="0" cy="0"/>
        </a:xfrm>
      </p:grpSpPr>
      <p:sp>
        <p:nvSpPr>
          <p:cNvPr id="318" name="Google Shape;318;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6" name="Shape 326"/>
        <p:cNvGrpSpPr/>
        <p:nvPr/>
      </p:nvGrpSpPr>
      <p:grpSpPr>
        <a:xfrm>
          <a:off x="0" y="0"/>
          <a:ext cx="0" cy="0"/>
          <a:chOff x="0" y="0"/>
          <a:chExt cx="0" cy="0"/>
        </a:xfrm>
      </p:grpSpPr>
      <p:sp>
        <p:nvSpPr>
          <p:cNvPr id="327" name="Google Shape;327;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5" name="Shape 335"/>
        <p:cNvGrpSpPr/>
        <p:nvPr/>
      </p:nvGrpSpPr>
      <p:grpSpPr>
        <a:xfrm>
          <a:off x="0" y="0"/>
          <a:ext cx="0" cy="0"/>
          <a:chOff x="0" y="0"/>
          <a:chExt cx="0" cy="0"/>
        </a:xfrm>
      </p:grpSpPr>
      <p:sp>
        <p:nvSpPr>
          <p:cNvPr id="336" name="Google Shape;336;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4" name="Shape 344"/>
        <p:cNvGrpSpPr/>
        <p:nvPr/>
      </p:nvGrpSpPr>
      <p:grpSpPr>
        <a:xfrm>
          <a:off x="0" y="0"/>
          <a:ext cx="0" cy="0"/>
          <a:chOff x="0" y="0"/>
          <a:chExt cx="0" cy="0"/>
        </a:xfrm>
      </p:grpSpPr>
      <p:sp>
        <p:nvSpPr>
          <p:cNvPr id="345" name="Google Shape;345;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4" name="Shape 354"/>
        <p:cNvGrpSpPr/>
        <p:nvPr/>
      </p:nvGrpSpPr>
      <p:grpSpPr>
        <a:xfrm>
          <a:off x="0" y="0"/>
          <a:ext cx="0" cy="0"/>
          <a:chOff x="0" y="0"/>
          <a:chExt cx="0" cy="0"/>
        </a:xfrm>
      </p:grpSpPr>
      <p:sp>
        <p:nvSpPr>
          <p:cNvPr id="355" name="Google Shape;355;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3" name="Shape 363"/>
        <p:cNvGrpSpPr/>
        <p:nvPr/>
      </p:nvGrpSpPr>
      <p:grpSpPr>
        <a:xfrm>
          <a:off x="0" y="0"/>
          <a:ext cx="0" cy="0"/>
          <a:chOff x="0" y="0"/>
          <a:chExt cx="0" cy="0"/>
        </a:xfrm>
      </p:grpSpPr>
      <p:sp>
        <p:nvSpPr>
          <p:cNvPr id="364" name="Google Shape;364;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3" name="Shape 373"/>
        <p:cNvGrpSpPr/>
        <p:nvPr/>
      </p:nvGrpSpPr>
      <p:grpSpPr>
        <a:xfrm>
          <a:off x="0" y="0"/>
          <a:ext cx="0" cy="0"/>
          <a:chOff x="0" y="0"/>
          <a:chExt cx="0" cy="0"/>
        </a:xfrm>
      </p:grpSpPr>
      <p:sp>
        <p:nvSpPr>
          <p:cNvPr id="374" name="Google Shape;374;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3" name="Shape 383"/>
        <p:cNvGrpSpPr/>
        <p:nvPr/>
      </p:nvGrpSpPr>
      <p:grpSpPr>
        <a:xfrm>
          <a:off x="0" y="0"/>
          <a:ext cx="0" cy="0"/>
          <a:chOff x="0" y="0"/>
          <a:chExt cx="0" cy="0"/>
        </a:xfrm>
      </p:grpSpPr>
      <p:sp>
        <p:nvSpPr>
          <p:cNvPr id="384" name="Google Shape;384;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2" name="Shape 392"/>
        <p:cNvGrpSpPr/>
        <p:nvPr/>
      </p:nvGrpSpPr>
      <p:grpSpPr>
        <a:xfrm>
          <a:off x="0" y="0"/>
          <a:ext cx="0" cy="0"/>
          <a:chOff x="0" y="0"/>
          <a:chExt cx="0" cy="0"/>
        </a:xfrm>
      </p:grpSpPr>
      <p:sp>
        <p:nvSpPr>
          <p:cNvPr id="393" name="Google Shape;393;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8" name="Shape 398"/>
        <p:cNvGrpSpPr/>
        <p:nvPr/>
      </p:nvGrpSpPr>
      <p:grpSpPr>
        <a:xfrm>
          <a:off x="0" y="0"/>
          <a:ext cx="0" cy="0"/>
          <a:chOff x="0" y="0"/>
          <a:chExt cx="0" cy="0"/>
        </a:xfrm>
      </p:grpSpPr>
      <p:sp>
        <p:nvSpPr>
          <p:cNvPr id="399" name="Google Shape;399;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4" name="Shape 404"/>
        <p:cNvGrpSpPr/>
        <p:nvPr/>
      </p:nvGrpSpPr>
      <p:grpSpPr>
        <a:xfrm>
          <a:off x="0" y="0"/>
          <a:ext cx="0" cy="0"/>
          <a:chOff x="0" y="0"/>
          <a:chExt cx="0" cy="0"/>
        </a:xfrm>
      </p:grpSpPr>
      <p:sp>
        <p:nvSpPr>
          <p:cNvPr id="405" name="Google Shape;405;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1" name="Shape 411"/>
        <p:cNvGrpSpPr/>
        <p:nvPr/>
      </p:nvGrpSpPr>
      <p:grpSpPr>
        <a:xfrm>
          <a:off x="0" y="0"/>
          <a:ext cx="0" cy="0"/>
          <a:chOff x="0" y="0"/>
          <a:chExt cx="0" cy="0"/>
        </a:xfrm>
      </p:grpSpPr>
      <p:sp>
        <p:nvSpPr>
          <p:cNvPr id="412" name="Google Shape;412;p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7" name="Shape 417"/>
        <p:cNvGrpSpPr/>
        <p:nvPr/>
      </p:nvGrpSpPr>
      <p:grpSpPr>
        <a:xfrm>
          <a:off x="0" y="0"/>
          <a:ext cx="0" cy="0"/>
          <a:chOff x="0" y="0"/>
          <a:chExt cx="0" cy="0"/>
        </a:xfrm>
      </p:grpSpPr>
      <p:sp>
        <p:nvSpPr>
          <p:cNvPr id="418" name="Google Shape;418;p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3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3" name="Shape 423"/>
        <p:cNvGrpSpPr/>
        <p:nvPr/>
      </p:nvGrpSpPr>
      <p:grpSpPr>
        <a:xfrm>
          <a:off x="0" y="0"/>
          <a:ext cx="0" cy="0"/>
          <a:chOff x="0" y="0"/>
          <a:chExt cx="0" cy="0"/>
        </a:xfrm>
      </p:grpSpPr>
      <p:sp>
        <p:nvSpPr>
          <p:cNvPr id="424" name="Google Shape;424;p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3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9" name="Shape 429"/>
        <p:cNvGrpSpPr/>
        <p:nvPr/>
      </p:nvGrpSpPr>
      <p:grpSpPr>
        <a:xfrm>
          <a:off x="0" y="0"/>
          <a:ext cx="0" cy="0"/>
          <a:chOff x="0" y="0"/>
          <a:chExt cx="0" cy="0"/>
        </a:xfrm>
      </p:grpSpPr>
      <p:sp>
        <p:nvSpPr>
          <p:cNvPr id="430" name="Google Shape;430;p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3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7" name="Shape 437"/>
        <p:cNvGrpSpPr/>
        <p:nvPr/>
      </p:nvGrpSpPr>
      <p:grpSpPr>
        <a:xfrm>
          <a:off x="0" y="0"/>
          <a:ext cx="0" cy="0"/>
          <a:chOff x="0" y="0"/>
          <a:chExt cx="0" cy="0"/>
        </a:xfrm>
      </p:grpSpPr>
      <p:sp>
        <p:nvSpPr>
          <p:cNvPr id="438" name="Google Shape;438;p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4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5" name="Shape 445"/>
        <p:cNvGrpSpPr/>
        <p:nvPr/>
      </p:nvGrpSpPr>
      <p:grpSpPr>
        <a:xfrm>
          <a:off x="0" y="0"/>
          <a:ext cx="0" cy="0"/>
          <a:chOff x="0" y="0"/>
          <a:chExt cx="0" cy="0"/>
        </a:xfrm>
      </p:grpSpPr>
      <p:sp>
        <p:nvSpPr>
          <p:cNvPr id="446" name="Google Shape;446;p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4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1" name="Shape 451"/>
        <p:cNvGrpSpPr/>
        <p:nvPr/>
      </p:nvGrpSpPr>
      <p:grpSpPr>
        <a:xfrm>
          <a:off x="0" y="0"/>
          <a:ext cx="0" cy="0"/>
          <a:chOff x="0" y="0"/>
          <a:chExt cx="0" cy="0"/>
        </a:xfrm>
      </p:grpSpPr>
      <p:sp>
        <p:nvSpPr>
          <p:cNvPr id="452" name="Google Shape;452;p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4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7" name="Shape 457"/>
        <p:cNvGrpSpPr/>
        <p:nvPr/>
      </p:nvGrpSpPr>
      <p:grpSpPr>
        <a:xfrm>
          <a:off x="0" y="0"/>
          <a:ext cx="0" cy="0"/>
          <a:chOff x="0" y="0"/>
          <a:chExt cx="0" cy="0"/>
        </a:xfrm>
      </p:grpSpPr>
      <p:sp>
        <p:nvSpPr>
          <p:cNvPr id="458" name="Google Shape;458;p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4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8" name="Shape 468"/>
        <p:cNvGrpSpPr/>
        <p:nvPr/>
      </p:nvGrpSpPr>
      <p:grpSpPr>
        <a:xfrm>
          <a:off x="0" y="0"/>
          <a:ext cx="0" cy="0"/>
          <a:chOff x="0" y="0"/>
          <a:chExt cx="0" cy="0"/>
        </a:xfrm>
      </p:grpSpPr>
      <p:sp>
        <p:nvSpPr>
          <p:cNvPr id="469" name="Google Shape;469;p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4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4" name="Shape 474"/>
        <p:cNvGrpSpPr/>
        <p:nvPr/>
      </p:nvGrpSpPr>
      <p:grpSpPr>
        <a:xfrm>
          <a:off x="0" y="0"/>
          <a:ext cx="0" cy="0"/>
          <a:chOff x="0" y="0"/>
          <a:chExt cx="0" cy="0"/>
        </a:xfrm>
      </p:grpSpPr>
      <p:sp>
        <p:nvSpPr>
          <p:cNvPr id="475" name="Google Shape;475;p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4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4" name="Shape 484"/>
        <p:cNvGrpSpPr/>
        <p:nvPr/>
      </p:nvGrpSpPr>
      <p:grpSpPr>
        <a:xfrm>
          <a:off x="0" y="0"/>
          <a:ext cx="0" cy="0"/>
          <a:chOff x="0" y="0"/>
          <a:chExt cx="0" cy="0"/>
        </a:xfrm>
      </p:grpSpPr>
      <p:sp>
        <p:nvSpPr>
          <p:cNvPr id="485" name="Google Shape;485;p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4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0" name="Shape 490"/>
        <p:cNvGrpSpPr/>
        <p:nvPr/>
      </p:nvGrpSpPr>
      <p:grpSpPr>
        <a:xfrm>
          <a:off x="0" y="0"/>
          <a:ext cx="0" cy="0"/>
          <a:chOff x="0" y="0"/>
          <a:chExt cx="0" cy="0"/>
        </a:xfrm>
      </p:grpSpPr>
      <p:sp>
        <p:nvSpPr>
          <p:cNvPr id="491" name="Google Shape;491;p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4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6" name="Shape 496"/>
        <p:cNvGrpSpPr/>
        <p:nvPr/>
      </p:nvGrpSpPr>
      <p:grpSpPr>
        <a:xfrm>
          <a:off x="0" y="0"/>
          <a:ext cx="0" cy="0"/>
          <a:chOff x="0" y="0"/>
          <a:chExt cx="0" cy="0"/>
        </a:xfrm>
      </p:grpSpPr>
      <p:sp>
        <p:nvSpPr>
          <p:cNvPr id="497" name="Google Shape;497;p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4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2" name="Shape 502"/>
        <p:cNvGrpSpPr/>
        <p:nvPr/>
      </p:nvGrpSpPr>
      <p:grpSpPr>
        <a:xfrm>
          <a:off x="0" y="0"/>
          <a:ext cx="0" cy="0"/>
          <a:chOff x="0" y="0"/>
          <a:chExt cx="0" cy="0"/>
        </a:xfrm>
      </p:grpSpPr>
      <p:sp>
        <p:nvSpPr>
          <p:cNvPr id="503" name="Google Shape;503;p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4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5" name="Shape 515"/>
        <p:cNvGrpSpPr/>
        <p:nvPr/>
      </p:nvGrpSpPr>
      <p:grpSpPr>
        <a:xfrm>
          <a:off x="0" y="0"/>
          <a:ext cx="0" cy="0"/>
          <a:chOff x="0" y="0"/>
          <a:chExt cx="0" cy="0"/>
        </a:xfrm>
      </p:grpSpPr>
      <p:sp>
        <p:nvSpPr>
          <p:cNvPr id="516" name="Google Shape;516;p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5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1" name="Shape 521"/>
        <p:cNvGrpSpPr/>
        <p:nvPr/>
      </p:nvGrpSpPr>
      <p:grpSpPr>
        <a:xfrm>
          <a:off x="0" y="0"/>
          <a:ext cx="0" cy="0"/>
          <a:chOff x="0" y="0"/>
          <a:chExt cx="0" cy="0"/>
        </a:xfrm>
      </p:grpSpPr>
      <p:sp>
        <p:nvSpPr>
          <p:cNvPr id="522" name="Google Shape;522;p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5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6" name="Shape 536"/>
        <p:cNvGrpSpPr/>
        <p:nvPr/>
      </p:nvGrpSpPr>
      <p:grpSpPr>
        <a:xfrm>
          <a:off x="0" y="0"/>
          <a:ext cx="0" cy="0"/>
          <a:chOff x="0" y="0"/>
          <a:chExt cx="0" cy="0"/>
        </a:xfrm>
      </p:grpSpPr>
      <p:sp>
        <p:nvSpPr>
          <p:cNvPr id="537" name="Google Shape;537;p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5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2" name="Shape 542"/>
        <p:cNvGrpSpPr/>
        <p:nvPr/>
      </p:nvGrpSpPr>
      <p:grpSpPr>
        <a:xfrm>
          <a:off x="0" y="0"/>
          <a:ext cx="0" cy="0"/>
          <a:chOff x="0" y="0"/>
          <a:chExt cx="0" cy="0"/>
        </a:xfrm>
      </p:grpSpPr>
      <p:sp>
        <p:nvSpPr>
          <p:cNvPr id="543" name="Google Shape;543;p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5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8" name="Shape 558"/>
        <p:cNvGrpSpPr/>
        <p:nvPr/>
      </p:nvGrpSpPr>
      <p:grpSpPr>
        <a:xfrm>
          <a:off x="0" y="0"/>
          <a:ext cx="0" cy="0"/>
          <a:chOff x="0" y="0"/>
          <a:chExt cx="0" cy="0"/>
        </a:xfrm>
      </p:grpSpPr>
      <p:sp>
        <p:nvSpPr>
          <p:cNvPr id="559" name="Google Shape;559;p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5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3" name="Shape 573"/>
        <p:cNvGrpSpPr/>
        <p:nvPr/>
      </p:nvGrpSpPr>
      <p:grpSpPr>
        <a:xfrm>
          <a:off x="0" y="0"/>
          <a:ext cx="0" cy="0"/>
          <a:chOff x="0" y="0"/>
          <a:chExt cx="0" cy="0"/>
        </a:xfrm>
      </p:grpSpPr>
      <p:sp>
        <p:nvSpPr>
          <p:cNvPr id="574" name="Google Shape;574;p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5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1" name="Shape 581"/>
        <p:cNvGrpSpPr/>
        <p:nvPr/>
      </p:nvGrpSpPr>
      <p:grpSpPr>
        <a:xfrm>
          <a:off x="0" y="0"/>
          <a:ext cx="0" cy="0"/>
          <a:chOff x="0" y="0"/>
          <a:chExt cx="0" cy="0"/>
        </a:xfrm>
      </p:grpSpPr>
      <p:sp>
        <p:nvSpPr>
          <p:cNvPr id="582" name="Google Shape;582;p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5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4" name="Shape 594"/>
        <p:cNvGrpSpPr/>
        <p:nvPr/>
      </p:nvGrpSpPr>
      <p:grpSpPr>
        <a:xfrm>
          <a:off x="0" y="0"/>
          <a:ext cx="0" cy="0"/>
          <a:chOff x="0" y="0"/>
          <a:chExt cx="0" cy="0"/>
        </a:xfrm>
      </p:grpSpPr>
      <p:sp>
        <p:nvSpPr>
          <p:cNvPr id="595" name="Google Shape;595;p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5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2" name="Shape 602"/>
        <p:cNvGrpSpPr/>
        <p:nvPr/>
      </p:nvGrpSpPr>
      <p:grpSpPr>
        <a:xfrm>
          <a:off x="0" y="0"/>
          <a:ext cx="0" cy="0"/>
          <a:chOff x="0" y="0"/>
          <a:chExt cx="0" cy="0"/>
        </a:xfrm>
      </p:grpSpPr>
      <p:sp>
        <p:nvSpPr>
          <p:cNvPr id="603" name="Google Shape;603;p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5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0" name="Shape 610"/>
        <p:cNvGrpSpPr/>
        <p:nvPr/>
      </p:nvGrpSpPr>
      <p:grpSpPr>
        <a:xfrm>
          <a:off x="0" y="0"/>
          <a:ext cx="0" cy="0"/>
          <a:chOff x="0" y="0"/>
          <a:chExt cx="0" cy="0"/>
        </a:xfrm>
      </p:grpSpPr>
      <p:sp>
        <p:nvSpPr>
          <p:cNvPr id="611" name="Google Shape;611;p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5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8" name="Shape 618"/>
        <p:cNvGrpSpPr/>
        <p:nvPr/>
      </p:nvGrpSpPr>
      <p:grpSpPr>
        <a:xfrm>
          <a:off x="0" y="0"/>
          <a:ext cx="0" cy="0"/>
          <a:chOff x="0" y="0"/>
          <a:chExt cx="0" cy="0"/>
        </a:xfrm>
      </p:grpSpPr>
      <p:sp>
        <p:nvSpPr>
          <p:cNvPr id="619" name="Google Shape;619;p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6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6" name="Shape 626"/>
        <p:cNvGrpSpPr/>
        <p:nvPr/>
      </p:nvGrpSpPr>
      <p:grpSpPr>
        <a:xfrm>
          <a:off x="0" y="0"/>
          <a:ext cx="0" cy="0"/>
          <a:chOff x="0" y="0"/>
          <a:chExt cx="0" cy="0"/>
        </a:xfrm>
      </p:grpSpPr>
      <p:sp>
        <p:nvSpPr>
          <p:cNvPr id="627" name="Google Shape;627;p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6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7" name="Shape 637"/>
        <p:cNvGrpSpPr/>
        <p:nvPr/>
      </p:nvGrpSpPr>
      <p:grpSpPr>
        <a:xfrm>
          <a:off x="0" y="0"/>
          <a:ext cx="0" cy="0"/>
          <a:chOff x="0" y="0"/>
          <a:chExt cx="0" cy="0"/>
        </a:xfrm>
      </p:grpSpPr>
      <p:sp>
        <p:nvSpPr>
          <p:cNvPr id="638" name="Google Shape;638;p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6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2" name="Shape 652"/>
        <p:cNvGrpSpPr/>
        <p:nvPr/>
      </p:nvGrpSpPr>
      <p:grpSpPr>
        <a:xfrm>
          <a:off x="0" y="0"/>
          <a:ext cx="0" cy="0"/>
          <a:chOff x="0" y="0"/>
          <a:chExt cx="0" cy="0"/>
        </a:xfrm>
      </p:grpSpPr>
      <p:sp>
        <p:nvSpPr>
          <p:cNvPr id="653" name="Google Shape;653;p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6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3" name="Shape 663"/>
        <p:cNvGrpSpPr/>
        <p:nvPr/>
      </p:nvGrpSpPr>
      <p:grpSpPr>
        <a:xfrm>
          <a:off x="0" y="0"/>
          <a:ext cx="0" cy="0"/>
          <a:chOff x="0" y="0"/>
          <a:chExt cx="0" cy="0"/>
        </a:xfrm>
      </p:grpSpPr>
      <p:sp>
        <p:nvSpPr>
          <p:cNvPr id="664" name="Google Shape;664;p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6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1" name="Shape 11"/>
        <p:cNvGrpSpPr/>
        <p:nvPr/>
      </p:nvGrpSpPr>
      <p:grpSpPr>
        <a:xfrm>
          <a:off x="0" y="0"/>
          <a:ext cx="0" cy="0"/>
          <a:chOff x="0" y="0"/>
          <a:chExt cx="0" cy="0"/>
        </a:xfrm>
      </p:grpSpPr>
      <p:sp>
        <p:nvSpPr>
          <p:cNvPr id="12" name="Google Shape;12;p66"/>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66"/>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4" name="Google Shape;14;p6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6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6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3" name="Shape 63"/>
        <p:cNvGrpSpPr/>
        <p:nvPr/>
      </p:nvGrpSpPr>
      <p:grpSpPr>
        <a:xfrm>
          <a:off x="0" y="0"/>
          <a:ext cx="0" cy="0"/>
          <a:chOff x="0" y="0"/>
          <a:chExt cx="0" cy="0"/>
        </a:xfrm>
      </p:grpSpPr>
      <p:sp>
        <p:nvSpPr>
          <p:cNvPr id="64" name="Google Shape;64;p75"/>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75"/>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rm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6" name="Google Shape;66;p75"/>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7" name="Google Shape;67;p7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7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7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0" name="Shape 70"/>
        <p:cNvGrpSpPr/>
        <p:nvPr/>
      </p:nvGrpSpPr>
      <p:grpSpPr>
        <a:xfrm>
          <a:off x="0" y="0"/>
          <a:ext cx="0" cy="0"/>
          <a:chOff x="0" y="0"/>
          <a:chExt cx="0" cy="0"/>
        </a:xfrm>
      </p:grpSpPr>
      <p:sp>
        <p:nvSpPr>
          <p:cNvPr id="71" name="Google Shape;71;p7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76"/>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3" name="Google Shape;73;p7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7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7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6" name="Shape 76"/>
        <p:cNvGrpSpPr/>
        <p:nvPr/>
      </p:nvGrpSpPr>
      <p:grpSpPr>
        <a:xfrm>
          <a:off x="0" y="0"/>
          <a:ext cx="0" cy="0"/>
          <a:chOff x="0" y="0"/>
          <a:chExt cx="0" cy="0"/>
        </a:xfrm>
      </p:grpSpPr>
      <p:sp>
        <p:nvSpPr>
          <p:cNvPr id="77" name="Google Shape;77;p77"/>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77"/>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9" name="Google Shape;79;p7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7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7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7" name="Shape 17"/>
        <p:cNvGrpSpPr/>
        <p:nvPr/>
      </p:nvGrpSpPr>
      <p:grpSpPr>
        <a:xfrm>
          <a:off x="0" y="0"/>
          <a:ext cx="0" cy="0"/>
          <a:chOff x="0" y="0"/>
          <a:chExt cx="0" cy="0"/>
        </a:xfrm>
      </p:grpSpPr>
      <p:sp>
        <p:nvSpPr>
          <p:cNvPr id="18" name="Google Shape;18;p6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6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 name="Google Shape;20;p6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6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6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type="objOnly">
  <p:cSld name="OBJECT_ONLY">
    <p:spTree>
      <p:nvGrpSpPr>
        <p:cNvPr id="23" name="Shape 23"/>
        <p:cNvGrpSpPr/>
        <p:nvPr/>
      </p:nvGrpSpPr>
      <p:grpSpPr>
        <a:xfrm>
          <a:off x="0" y="0"/>
          <a:ext cx="0" cy="0"/>
          <a:chOff x="0" y="0"/>
          <a:chExt cx="0" cy="0"/>
        </a:xfrm>
      </p:grpSpPr>
      <p:sp>
        <p:nvSpPr>
          <p:cNvPr id="24" name="Google Shape;24;p68"/>
          <p:cNvSpPr txBox="1"/>
          <p:nvPr>
            <p:ph idx="1" type="body"/>
          </p:nvPr>
        </p:nvSpPr>
        <p:spPr>
          <a:xfrm>
            <a:off x="457200" y="274638"/>
            <a:ext cx="8229600" cy="5851525"/>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5" name="Shape 25"/>
        <p:cNvGrpSpPr/>
        <p:nvPr/>
      </p:nvGrpSpPr>
      <p:grpSpPr>
        <a:xfrm>
          <a:off x="0" y="0"/>
          <a:ext cx="0" cy="0"/>
          <a:chOff x="0" y="0"/>
          <a:chExt cx="0" cy="0"/>
        </a:xfrm>
      </p:grpSpPr>
      <p:sp>
        <p:nvSpPr>
          <p:cNvPr id="26" name="Google Shape;26;p69"/>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69"/>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28" name="Google Shape;28;p6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6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6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1" name="Shape 31"/>
        <p:cNvGrpSpPr/>
        <p:nvPr/>
      </p:nvGrpSpPr>
      <p:grpSpPr>
        <a:xfrm>
          <a:off x="0" y="0"/>
          <a:ext cx="0" cy="0"/>
          <a:chOff x="0" y="0"/>
          <a:chExt cx="0" cy="0"/>
        </a:xfrm>
      </p:grpSpPr>
      <p:sp>
        <p:nvSpPr>
          <p:cNvPr id="32" name="Google Shape;32;p7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70"/>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4" name="Google Shape;34;p70"/>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5" name="Google Shape;35;p7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7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7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38" name="Shape 38"/>
        <p:cNvGrpSpPr/>
        <p:nvPr/>
      </p:nvGrpSpPr>
      <p:grpSpPr>
        <a:xfrm>
          <a:off x="0" y="0"/>
          <a:ext cx="0" cy="0"/>
          <a:chOff x="0" y="0"/>
          <a:chExt cx="0" cy="0"/>
        </a:xfrm>
      </p:grpSpPr>
      <p:sp>
        <p:nvSpPr>
          <p:cNvPr id="39" name="Google Shape;39;p7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71"/>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1" name="Google Shape;41;p71"/>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2" name="Google Shape;42;p71"/>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71"/>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7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7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7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7" name="Shape 47"/>
        <p:cNvGrpSpPr/>
        <p:nvPr/>
      </p:nvGrpSpPr>
      <p:grpSpPr>
        <a:xfrm>
          <a:off x="0" y="0"/>
          <a:ext cx="0" cy="0"/>
          <a:chOff x="0" y="0"/>
          <a:chExt cx="0" cy="0"/>
        </a:xfrm>
      </p:grpSpPr>
      <p:sp>
        <p:nvSpPr>
          <p:cNvPr id="48" name="Google Shape;48;p7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7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7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7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2" name="Shape 52"/>
        <p:cNvGrpSpPr/>
        <p:nvPr/>
      </p:nvGrpSpPr>
      <p:grpSpPr>
        <a:xfrm>
          <a:off x="0" y="0"/>
          <a:ext cx="0" cy="0"/>
          <a:chOff x="0" y="0"/>
          <a:chExt cx="0" cy="0"/>
        </a:xfrm>
      </p:grpSpPr>
      <p:sp>
        <p:nvSpPr>
          <p:cNvPr id="53" name="Google Shape;53;p7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7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7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6" name="Shape 56"/>
        <p:cNvGrpSpPr/>
        <p:nvPr/>
      </p:nvGrpSpPr>
      <p:grpSpPr>
        <a:xfrm>
          <a:off x="0" y="0"/>
          <a:ext cx="0" cy="0"/>
          <a:chOff x="0" y="0"/>
          <a:chExt cx="0" cy="0"/>
        </a:xfrm>
      </p:grpSpPr>
      <p:sp>
        <p:nvSpPr>
          <p:cNvPr id="57" name="Google Shape;57;p74"/>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 name="Google Shape;58;p74"/>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9" name="Google Shape;59;p74"/>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0" name="Google Shape;60;p7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7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7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2.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1">
            <a:alphaModFix/>
          </a:blip>
          <a:tile algn="tl" flip="none" tx="0" sx="100000" ty="0" sy="100000"/>
        </a:blipFill>
      </p:bgPr>
    </p:bg>
    <p:spTree>
      <p:nvGrpSpPr>
        <p:cNvPr id="5" name="Shape 5"/>
        <p:cNvGrpSpPr/>
        <p:nvPr/>
      </p:nvGrpSpPr>
      <p:grpSpPr>
        <a:xfrm>
          <a:off x="0" y="0"/>
          <a:ext cx="0" cy="0"/>
          <a:chOff x="0" y="0"/>
          <a:chExt cx="0" cy="0"/>
        </a:xfrm>
      </p:grpSpPr>
      <p:sp>
        <p:nvSpPr>
          <p:cNvPr id="6" name="Google Shape;6;p6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6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6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6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6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4.png"/><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4.png"/><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1" Type="http://schemas.openxmlformats.org/officeDocument/2006/relationships/oleObject" Target="../embeddings/oleObject3.bin"/><Relationship Id="rId10" Type="http://schemas.openxmlformats.org/officeDocument/2006/relationships/oleObject" Target="../embeddings/oleObject3.bin"/><Relationship Id="rId12" Type="http://schemas.openxmlformats.org/officeDocument/2006/relationships/image" Target="../media/image7.png"/><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vmlDrawing" Target="../drawings/vmlDrawing1.vml"/><Relationship Id="rId4" Type="http://schemas.openxmlformats.org/officeDocument/2006/relationships/oleObject" Target="../embeddings/oleObject1.bin"/><Relationship Id="rId9" Type="http://schemas.openxmlformats.org/officeDocument/2006/relationships/image" Target="../media/image8.png"/><Relationship Id="rId5" Type="http://schemas.openxmlformats.org/officeDocument/2006/relationships/oleObject" Target="../embeddings/oleObject1.bin"/><Relationship Id="rId6" Type="http://schemas.openxmlformats.org/officeDocument/2006/relationships/image" Target="../media/image12.png"/><Relationship Id="rId7" Type="http://schemas.openxmlformats.org/officeDocument/2006/relationships/oleObject" Target="../embeddings/oleObject2.bin"/><Relationship Id="rId8" Type="http://schemas.openxmlformats.org/officeDocument/2006/relationships/oleObject" Target="../embeddings/oleObject2.bin"/></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1" Type="http://schemas.openxmlformats.org/officeDocument/2006/relationships/oleObject" Target="../embeddings/oleObject6.bin"/><Relationship Id="rId10" Type="http://schemas.openxmlformats.org/officeDocument/2006/relationships/oleObject" Target="../embeddings/oleObject6.bin"/><Relationship Id="rId12" Type="http://schemas.openxmlformats.org/officeDocument/2006/relationships/image" Target="../media/image9.png"/><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vmlDrawing" Target="../drawings/vmlDrawing2.vml"/><Relationship Id="rId4" Type="http://schemas.openxmlformats.org/officeDocument/2006/relationships/oleObject" Target="../embeddings/oleObject4.bin"/><Relationship Id="rId9" Type="http://schemas.openxmlformats.org/officeDocument/2006/relationships/image" Target="../media/image8.png"/><Relationship Id="rId5" Type="http://schemas.openxmlformats.org/officeDocument/2006/relationships/oleObject" Target="../embeddings/oleObject4.bin"/><Relationship Id="rId6" Type="http://schemas.openxmlformats.org/officeDocument/2006/relationships/image" Target="../media/image12.png"/><Relationship Id="rId7" Type="http://schemas.openxmlformats.org/officeDocument/2006/relationships/oleObject" Target="../embeddings/oleObject5.bin"/><Relationship Id="rId8" Type="http://schemas.openxmlformats.org/officeDocument/2006/relationships/oleObject" Target="../embeddings/oleObject5.bin"/></Relationships>
</file>

<file path=ppt/slides/_rels/slide26.xml.rels><?xml version="1.0" encoding="UTF-8" standalone="yes"?><Relationships xmlns="http://schemas.openxmlformats.org/package/2006/relationships"><Relationship Id="rId11" Type="http://schemas.openxmlformats.org/officeDocument/2006/relationships/oleObject" Target="../embeddings/oleObject9.bin"/><Relationship Id="rId10" Type="http://schemas.openxmlformats.org/officeDocument/2006/relationships/oleObject" Target="../embeddings/oleObject9.bin"/><Relationship Id="rId12" Type="http://schemas.openxmlformats.org/officeDocument/2006/relationships/image" Target="../media/image9.png"/><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vmlDrawing" Target="../drawings/vmlDrawing3.vml"/><Relationship Id="rId4" Type="http://schemas.openxmlformats.org/officeDocument/2006/relationships/oleObject" Target="../embeddings/oleObject7.bin"/><Relationship Id="rId9" Type="http://schemas.openxmlformats.org/officeDocument/2006/relationships/image" Target="../media/image8.png"/><Relationship Id="rId5" Type="http://schemas.openxmlformats.org/officeDocument/2006/relationships/oleObject" Target="../embeddings/oleObject7.bin"/><Relationship Id="rId6" Type="http://schemas.openxmlformats.org/officeDocument/2006/relationships/image" Target="../media/image12.png"/><Relationship Id="rId7" Type="http://schemas.openxmlformats.org/officeDocument/2006/relationships/oleObject" Target="../embeddings/oleObject8.bin"/><Relationship Id="rId8" Type="http://schemas.openxmlformats.org/officeDocument/2006/relationships/oleObject" Target="../embeddings/oleObject8.bin"/></Relationships>
</file>

<file path=ppt/slides/_rels/slide27.xml.rels><?xml version="1.0" encoding="UTF-8" standalone="yes"?><Relationships xmlns="http://schemas.openxmlformats.org/package/2006/relationships"><Relationship Id="rId11" Type="http://schemas.openxmlformats.org/officeDocument/2006/relationships/oleObject" Target="../embeddings/oleObject12.bin"/><Relationship Id="rId10" Type="http://schemas.openxmlformats.org/officeDocument/2006/relationships/oleObject" Target="../embeddings/oleObject12.bin"/><Relationship Id="rId12" Type="http://schemas.openxmlformats.org/officeDocument/2006/relationships/image" Target="../media/image9.png"/><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vmlDrawing" Target="../drawings/vmlDrawing4.vml"/><Relationship Id="rId4" Type="http://schemas.openxmlformats.org/officeDocument/2006/relationships/oleObject" Target="../embeddings/oleObject10.bin"/><Relationship Id="rId9" Type="http://schemas.openxmlformats.org/officeDocument/2006/relationships/image" Target="../media/image8.png"/><Relationship Id="rId5" Type="http://schemas.openxmlformats.org/officeDocument/2006/relationships/oleObject" Target="../embeddings/oleObject10.bin"/><Relationship Id="rId6" Type="http://schemas.openxmlformats.org/officeDocument/2006/relationships/image" Target="../media/image12.png"/><Relationship Id="rId7" Type="http://schemas.openxmlformats.org/officeDocument/2006/relationships/oleObject" Target="../embeddings/oleObject11.bin"/><Relationship Id="rId8" Type="http://schemas.openxmlformats.org/officeDocument/2006/relationships/oleObject" Target="../embeddings/oleObject11.bin"/></Relationships>
</file>

<file path=ppt/slides/_rels/slide28.xml.rels><?xml version="1.0" encoding="UTF-8" standalone="yes"?><Relationships xmlns="http://schemas.openxmlformats.org/package/2006/relationships"><Relationship Id="rId11" Type="http://schemas.openxmlformats.org/officeDocument/2006/relationships/oleObject" Target="../embeddings/oleObject15.bin"/><Relationship Id="rId10" Type="http://schemas.openxmlformats.org/officeDocument/2006/relationships/oleObject" Target="../embeddings/oleObject15.bin"/><Relationship Id="rId12" Type="http://schemas.openxmlformats.org/officeDocument/2006/relationships/image" Target="../media/image9.png"/><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vmlDrawing" Target="../drawings/vmlDrawing5.vml"/><Relationship Id="rId4" Type="http://schemas.openxmlformats.org/officeDocument/2006/relationships/oleObject" Target="../embeddings/oleObject13.bin"/><Relationship Id="rId9" Type="http://schemas.openxmlformats.org/officeDocument/2006/relationships/image" Target="../media/image8.png"/><Relationship Id="rId5" Type="http://schemas.openxmlformats.org/officeDocument/2006/relationships/oleObject" Target="../embeddings/oleObject13.bin"/><Relationship Id="rId6" Type="http://schemas.openxmlformats.org/officeDocument/2006/relationships/image" Target="../media/image12.png"/><Relationship Id="rId7" Type="http://schemas.openxmlformats.org/officeDocument/2006/relationships/oleObject" Target="../embeddings/oleObject14.bin"/><Relationship Id="rId8" Type="http://schemas.openxmlformats.org/officeDocument/2006/relationships/oleObject" Target="../embeddings/oleObject14.bin"/></Relationships>
</file>

<file path=ppt/slides/_rels/slide29.xml.rels><?xml version="1.0" encoding="UTF-8" standalone="yes"?><Relationships xmlns="http://schemas.openxmlformats.org/package/2006/relationships"><Relationship Id="rId11" Type="http://schemas.openxmlformats.org/officeDocument/2006/relationships/oleObject" Target="../embeddings/oleObject18.bin"/><Relationship Id="rId10" Type="http://schemas.openxmlformats.org/officeDocument/2006/relationships/oleObject" Target="../embeddings/oleObject18.bin"/><Relationship Id="rId12" Type="http://schemas.openxmlformats.org/officeDocument/2006/relationships/image" Target="../media/image8.png"/><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vmlDrawing" Target="../drawings/vmlDrawing6.vml"/><Relationship Id="rId4" Type="http://schemas.openxmlformats.org/officeDocument/2006/relationships/oleObject" Target="../embeddings/oleObject16.bin"/><Relationship Id="rId9" Type="http://schemas.openxmlformats.org/officeDocument/2006/relationships/image" Target="../media/image12.png"/><Relationship Id="rId5" Type="http://schemas.openxmlformats.org/officeDocument/2006/relationships/oleObject" Target="../embeddings/oleObject16.bin"/><Relationship Id="rId6" Type="http://schemas.openxmlformats.org/officeDocument/2006/relationships/image" Target="../media/image9.png"/><Relationship Id="rId7" Type="http://schemas.openxmlformats.org/officeDocument/2006/relationships/oleObject" Target="../embeddings/oleObject17.bin"/><Relationship Id="rId8" Type="http://schemas.openxmlformats.org/officeDocument/2006/relationships/oleObject" Target="../embeddings/oleObject17.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1" Type="http://schemas.openxmlformats.org/officeDocument/2006/relationships/oleObject" Target="../embeddings/oleObject21.bin"/><Relationship Id="rId10" Type="http://schemas.openxmlformats.org/officeDocument/2006/relationships/oleObject" Target="../embeddings/oleObject21.bin"/><Relationship Id="rId12" Type="http://schemas.openxmlformats.org/officeDocument/2006/relationships/image" Target="../media/image8.png"/><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vmlDrawing" Target="../drawings/vmlDrawing7.vml"/><Relationship Id="rId4" Type="http://schemas.openxmlformats.org/officeDocument/2006/relationships/oleObject" Target="../embeddings/oleObject19.bin"/><Relationship Id="rId9" Type="http://schemas.openxmlformats.org/officeDocument/2006/relationships/image" Target="../media/image12.png"/><Relationship Id="rId5" Type="http://schemas.openxmlformats.org/officeDocument/2006/relationships/oleObject" Target="../embeddings/oleObject19.bin"/><Relationship Id="rId6" Type="http://schemas.openxmlformats.org/officeDocument/2006/relationships/image" Target="../media/image9.png"/><Relationship Id="rId7" Type="http://schemas.openxmlformats.org/officeDocument/2006/relationships/oleObject" Target="../embeddings/oleObject20.bin"/><Relationship Id="rId8" Type="http://schemas.openxmlformats.org/officeDocument/2006/relationships/oleObject" Target="../embeddings/oleObject20.bin"/></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1" Type="http://schemas.openxmlformats.org/officeDocument/2006/relationships/oleObject" Target="../embeddings/oleObject24.bin"/><Relationship Id="rId10" Type="http://schemas.openxmlformats.org/officeDocument/2006/relationships/oleObject" Target="../embeddings/oleObject24.bin"/><Relationship Id="rId12" Type="http://schemas.openxmlformats.org/officeDocument/2006/relationships/image" Target="../media/image8.png"/><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vmlDrawing" Target="../drawings/vmlDrawing8.vml"/><Relationship Id="rId4" Type="http://schemas.openxmlformats.org/officeDocument/2006/relationships/oleObject" Target="../embeddings/oleObject22.bin"/><Relationship Id="rId9" Type="http://schemas.openxmlformats.org/officeDocument/2006/relationships/image" Target="../media/image12.png"/><Relationship Id="rId5" Type="http://schemas.openxmlformats.org/officeDocument/2006/relationships/oleObject" Target="../embeddings/oleObject22.bin"/><Relationship Id="rId6" Type="http://schemas.openxmlformats.org/officeDocument/2006/relationships/image" Target="../media/image9.png"/><Relationship Id="rId7" Type="http://schemas.openxmlformats.org/officeDocument/2006/relationships/oleObject" Target="../embeddings/oleObject23.bin"/><Relationship Id="rId8" Type="http://schemas.openxmlformats.org/officeDocument/2006/relationships/oleObject" Target="../embeddings/oleObject23.bin"/></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1" Type="http://schemas.openxmlformats.org/officeDocument/2006/relationships/oleObject" Target="../embeddings/oleObject27.bin"/><Relationship Id="rId10" Type="http://schemas.openxmlformats.org/officeDocument/2006/relationships/oleObject" Target="../embeddings/oleObject27.bin"/><Relationship Id="rId12" Type="http://schemas.openxmlformats.org/officeDocument/2006/relationships/image" Target="../media/image8.png"/><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vmlDrawing" Target="../drawings/vmlDrawing9.vml"/><Relationship Id="rId4" Type="http://schemas.openxmlformats.org/officeDocument/2006/relationships/oleObject" Target="../embeddings/oleObject25.bin"/><Relationship Id="rId9" Type="http://schemas.openxmlformats.org/officeDocument/2006/relationships/image" Target="../media/image12.png"/><Relationship Id="rId5" Type="http://schemas.openxmlformats.org/officeDocument/2006/relationships/oleObject" Target="../embeddings/oleObject25.bin"/><Relationship Id="rId6" Type="http://schemas.openxmlformats.org/officeDocument/2006/relationships/image" Target="../media/image9.png"/><Relationship Id="rId7" Type="http://schemas.openxmlformats.org/officeDocument/2006/relationships/oleObject" Target="../embeddings/oleObject26.bin"/><Relationship Id="rId8" Type="http://schemas.openxmlformats.org/officeDocument/2006/relationships/oleObject" Target="../embeddings/oleObject26.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1" Type="http://schemas.openxmlformats.org/officeDocument/2006/relationships/oleObject" Target="../embeddings/oleObject30.bin"/><Relationship Id="rId10" Type="http://schemas.openxmlformats.org/officeDocument/2006/relationships/oleObject" Target="../embeddings/oleObject30.bin"/><Relationship Id="rId12" Type="http://schemas.openxmlformats.org/officeDocument/2006/relationships/image" Target="../media/image8.png"/><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vmlDrawing" Target="../drawings/vmlDrawing10.vml"/><Relationship Id="rId4" Type="http://schemas.openxmlformats.org/officeDocument/2006/relationships/oleObject" Target="../embeddings/oleObject28.bin"/><Relationship Id="rId9" Type="http://schemas.openxmlformats.org/officeDocument/2006/relationships/image" Target="../media/image12.png"/><Relationship Id="rId5" Type="http://schemas.openxmlformats.org/officeDocument/2006/relationships/oleObject" Target="../embeddings/oleObject28.bin"/><Relationship Id="rId6" Type="http://schemas.openxmlformats.org/officeDocument/2006/relationships/image" Target="../media/image9.png"/><Relationship Id="rId7" Type="http://schemas.openxmlformats.org/officeDocument/2006/relationships/oleObject" Target="../embeddings/oleObject29.bin"/><Relationship Id="rId8" Type="http://schemas.openxmlformats.org/officeDocument/2006/relationships/oleObject" Target="../embeddings/oleObject29.bin"/></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image" Target="../media/image28.png"/><Relationship Id="rId4" Type="http://schemas.openxmlformats.org/officeDocument/2006/relationships/image" Target="../media/image23.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19.png"/><Relationship Id="rId4" Type="http://schemas.openxmlformats.org/officeDocument/2006/relationships/image" Target="../media/image20.png"/><Relationship Id="rId5" Type="http://schemas.openxmlformats.org/officeDocument/2006/relationships/image" Target="../media/image25.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30.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image" Target="../media/image29.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image" Target="../media/image2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 Id="rId3" Type="http://schemas.openxmlformats.org/officeDocument/2006/relationships/image" Target="../media/image22.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 Id="rId3" Type="http://schemas.openxmlformats.org/officeDocument/2006/relationships/image" Target="../media/image1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 Id="rId3" Type="http://schemas.openxmlformats.org/officeDocument/2006/relationships/image" Target="../media/image24.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 Id="rId3" Type="http://schemas.openxmlformats.org/officeDocument/2006/relationships/image" Target="../media/image16.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 Id="rId3" Type="http://schemas.openxmlformats.org/officeDocument/2006/relationships/image" Target="../media/image26.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 Id="rId3" Type="http://schemas.openxmlformats.org/officeDocument/2006/relationships/image" Target="../media/image27.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 Id="rId3" Type="http://schemas.openxmlformats.org/officeDocument/2006/relationships/image" Target="../media/image15.png"/><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pic>
        <p:nvPicPr>
          <p:cNvPr id="86" name="Google Shape;86;p1"/>
          <p:cNvPicPr preferRelativeResize="0"/>
          <p:nvPr/>
        </p:nvPicPr>
        <p:blipFill rotWithShape="1">
          <a:blip r:embed="rId3">
            <a:alphaModFix/>
          </a:blip>
          <a:srcRect b="0" l="0" r="0" t="0"/>
          <a:stretch/>
        </p:blipFill>
        <p:spPr>
          <a:xfrm>
            <a:off x="7759748" y="5715016"/>
            <a:ext cx="1361327" cy="1071546"/>
          </a:xfrm>
          <a:prstGeom prst="rect">
            <a:avLst/>
          </a:prstGeom>
          <a:noFill/>
          <a:ln>
            <a:noFill/>
          </a:ln>
        </p:spPr>
      </p:pic>
      <p:pic>
        <p:nvPicPr>
          <p:cNvPr id="87" name="Google Shape;87;p1"/>
          <p:cNvPicPr preferRelativeResize="0"/>
          <p:nvPr/>
        </p:nvPicPr>
        <p:blipFill rotWithShape="1">
          <a:blip r:embed="rId4">
            <a:alphaModFix/>
          </a:blip>
          <a:srcRect b="0" l="0" r="0" t="0"/>
          <a:stretch/>
        </p:blipFill>
        <p:spPr>
          <a:xfrm>
            <a:off x="0" y="-24"/>
            <a:ext cx="5214942" cy="6817450"/>
          </a:xfrm>
          <a:prstGeom prst="rect">
            <a:avLst/>
          </a:prstGeom>
          <a:noFill/>
          <a:ln>
            <a:noFill/>
          </a:ln>
        </p:spPr>
      </p:pic>
      <p:sp>
        <p:nvSpPr>
          <p:cNvPr id="88" name="Google Shape;88;p1"/>
          <p:cNvSpPr/>
          <p:nvPr/>
        </p:nvSpPr>
        <p:spPr>
          <a:xfrm>
            <a:off x="5500694" y="428604"/>
            <a:ext cx="3571868" cy="2585323"/>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i="1" lang="en-US" sz="5400" u="none" cap="none" strike="noStrike">
                <a:solidFill>
                  <a:srgbClr val="DF322D"/>
                </a:solidFill>
                <a:latin typeface="Lily Script One"/>
                <a:ea typeface="Lily Script One"/>
                <a:cs typeface="Lily Script One"/>
                <a:sym typeface="Lily Script One"/>
              </a:rPr>
              <a:t>Database Sistem Akuntansi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1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FILE VS. DATABASES</a:t>
            </a:r>
            <a:endParaRPr/>
          </a:p>
        </p:txBody>
      </p:sp>
      <p:sp>
        <p:nvSpPr>
          <p:cNvPr id="171" name="Google Shape;171;p10"/>
          <p:cNvSpPr txBox="1"/>
          <p:nvPr>
            <p:ph idx="1" type="body"/>
          </p:nvPr>
        </p:nvSpPr>
        <p:spPr>
          <a:xfrm>
            <a:off x="4572000" y="1600200"/>
            <a:ext cx="4114800" cy="47244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400"/>
              <a:buChar char="•"/>
            </a:pPr>
            <a:r>
              <a:rPr lang="en-US" sz="2400"/>
              <a:t>A database is a set of inter-related, centrally coordinated files. </a:t>
            </a:r>
            <a:endParaRPr/>
          </a:p>
        </p:txBody>
      </p:sp>
      <p:sp>
        <p:nvSpPr>
          <p:cNvPr id="172" name="Google Shape;172;p10"/>
          <p:cNvSpPr/>
          <p:nvPr/>
        </p:nvSpPr>
        <p:spPr>
          <a:xfrm>
            <a:off x="1447800" y="1524000"/>
            <a:ext cx="1600200" cy="1524000"/>
          </a:xfrm>
          <a:prstGeom prst="flowChartMagneticDisk">
            <a:avLst/>
          </a:prstGeom>
          <a:solidFill>
            <a:srgbClr val="CCFF99"/>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Database</a:t>
            </a:r>
            <a:endParaRPr/>
          </a:p>
          <a:p>
            <a:pPr indent="0" lvl="0" marL="0" marR="0" rtl="0" algn="ctr">
              <a:spcBef>
                <a:spcPts val="0"/>
              </a:spcBef>
              <a:spcAft>
                <a:spcPts val="0"/>
              </a:spcAft>
              <a:buNone/>
            </a:pPr>
            <a:r>
              <a:rPr lang="en-US" sz="1800">
                <a:solidFill>
                  <a:schemeClr val="dk1"/>
                </a:solidFill>
                <a:latin typeface="Calibri"/>
                <a:ea typeface="Calibri"/>
                <a:cs typeface="Calibri"/>
                <a:sym typeface="Calibri"/>
              </a:rPr>
              <a:t>Fact A     Fact B</a:t>
            </a:r>
            <a:endParaRPr/>
          </a:p>
          <a:p>
            <a:pPr indent="0" lvl="0" marL="0" marR="0" rtl="0" algn="ctr">
              <a:spcBef>
                <a:spcPts val="0"/>
              </a:spcBef>
              <a:spcAft>
                <a:spcPts val="0"/>
              </a:spcAft>
              <a:buNone/>
            </a:pPr>
            <a:r>
              <a:rPr lang="en-US" sz="1800">
                <a:solidFill>
                  <a:schemeClr val="dk1"/>
                </a:solidFill>
                <a:latin typeface="Calibri"/>
                <a:ea typeface="Calibri"/>
                <a:cs typeface="Calibri"/>
                <a:sym typeface="Calibri"/>
              </a:rPr>
              <a:t>Fact C     Fact D</a:t>
            </a:r>
            <a:endParaRPr/>
          </a:p>
          <a:p>
            <a:pPr indent="0" lvl="0" marL="0" marR="0" rtl="0" algn="ctr">
              <a:spcBef>
                <a:spcPts val="0"/>
              </a:spcBef>
              <a:spcAft>
                <a:spcPts val="0"/>
              </a:spcAft>
              <a:buNone/>
            </a:pPr>
            <a:r>
              <a:rPr lang="en-US" sz="1800">
                <a:solidFill>
                  <a:schemeClr val="dk1"/>
                </a:solidFill>
                <a:latin typeface="Calibri"/>
                <a:ea typeface="Calibri"/>
                <a:cs typeface="Calibri"/>
                <a:sym typeface="Calibri"/>
              </a:rPr>
              <a:t>Fact E     Fact F</a:t>
            </a:r>
            <a:endParaRPr/>
          </a:p>
        </p:txBody>
      </p:sp>
      <p:sp>
        <p:nvSpPr>
          <p:cNvPr id="173" name="Google Shape;173;p10"/>
          <p:cNvSpPr/>
          <p:nvPr/>
        </p:nvSpPr>
        <p:spPr>
          <a:xfrm>
            <a:off x="152400" y="5029200"/>
            <a:ext cx="1371600" cy="685800"/>
          </a:xfrm>
          <a:prstGeom prst="rect">
            <a:avLst/>
          </a:prstGeom>
          <a:solidFill>
            <a:srgbClr val="CCFF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Calibri"/>
                <a:ea typeface="Calibri"/>
                <a:cs typeface="Calibri"/>
                <a:sym typeface="Calibri"/>
              </a:rPr>
              <a:t>Enrollment</a:t>
            </a:r>
            <a:endParaRPr/>
          </a:p>
          <a:p>
            <a:pPr indent="0" lvl="0" marL="0" marR="0" rtl="0" algn="ctr">
              <a:spcBef>
                <a:spcPts val="0"/>
              </a:spcBef>
              <a:spcAft>
                <a:spcPts val="0"/>
              </a:spcAft>
              <a:buNone/>
            </a:pPr>
            <a:r>
              <a:rPr lang="en-US" sz="1600">
                <a:solidFill>
                  <a:schemeClr val="dk1"/>
                </a:solidFill>
                <a:latin typeface="Calibri"/>
                <a:ea typeface="Calibri"/>
                <a:cs typeface="Calibri"/>
                <a:sym typeface="Calibri"/>
              </a:rPr>
              <a:t>Program</a:t>
            </a:r>
            <a:endParaRPr/>
          </a:p>
        </p:txBody>
      </p:sp>
      <p:sp>
        <p:nvSpPr>
          <p:cNvPr id="174" name="Google Shape;174;p10"/>
          <p:cNvSpPr/>
          <p:nvPr/>
        </p:nvSpPr>
        <p:spPr>
          <a:xfrm>
            <a:off x="1600200" y="5029200"/>
            <a:ext cx="1371600" cy="685800"/>
          </a:xfrm>
          <a:prstGeom prst="rect">
            <a:avLst/>
          </a:prstGeom>
          <a:solidFill>
            <a:srgbClr val="CCFF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Calibri"/>
                <a:ea typeface="Calibri"/>
                <a:cs typeface="Calibri"/>
                <a:sym typeface="Calibri"/>
              </a:rPr>
              <a:t>Financial Aid</a:t>
            </a:r>
            <a:endParaRPr/>
          </a:p>
          <a:p>
            <a:pPr indent="0" lvl="0" marL="0" marR="0" rtl="0" algn="ctr">
              <a:spcBef>
                <a:spcPts val="0"/>
              </a:spcBef>
              <a:spcAft>
                <a:spcPts val="0"/>
              </a:spcAft>
              <a:buNone/>
            </a:pPr>
            <a:r>
              <a:rPr lang="en-US" sz="1600">
                <a:solidFill>
                  <a:schemeClr val="dk1"/>
                </a:solidFill>
                <a:latin typeface="Calibri"/>
                <a:ea typeface="Calibri"/>
                <a:cs typeface="Calibri"/>
                <a:sym typeface="Calibri"/>
              </a:rPr>
              <a:t>Program</a:t>
            </a:r>
            <a:endParaRPr/>
          </a:p>
        </p:txBody>
      </p:sp>
      <p:sp>
        <p:nvSpPr>
          <p:cNvPr id="175" name="Google Shape;175;p10"/>
          <p:cNvSpPr/>
          <p:nvPr/>
        </p:nvSpPr>
        <p:spPr>
          <a:xfrm>
            <a:off x="3048000" y="5029200"/>
            <a:ext cx="1371600" cy="685800"/>
          </a:xfrm>
          <a:prstGeom prst="rect">
            <a:avLst/>
          </a:prstGeom>
          <a:solidFill>
            <a:srgbClr val="CCFF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Calibri"/>
                <a:ea typeface="Calibri"/>
                <a:cs typeface="Calibri"/>
                <a:sym typeface="Calibri"/>
              </a:rPr>
              <a:t>Grades</a:t>
            </a:r>
            <a:endParaRPr/>
          </a:p>
          <a:p>
            <a:pPr indent="0" lvl="0" marL="0" marR="0" rtl="0" algn="ctr">
              <a:spcBef>
                <a:spcPts val="0"/>
              </a:spcBef>
              <a:spcAft>
                <a:spcPts val="0"/>
              </a:spcAft>
              <a:buNone/>
            </a:pPr>
            <a:r>
              <a:rPr lang="en-US" sz="1600">
                <a:solidFill>
                  <a:schemeClr val="dk1"/>
                </a:solidFill>
                <a:latin typeface="Calibri"/>
                <a:ea typeface="Calibri"/>
                <a:cs typeface="Calibri"/>
                <a:sym typeface="Calibri"/>
              </a:rPr>
              <a:t>Program</a:t>
            </a:r>
            <a:endParaRPr/>
          </a:p>
        </p:txBody>
      </p:sp>
      <p:sp>
        <p:nvSpPr>
          <p:cNvPr id="176" name="Google Shape;176;p10"/>
          <p:cNvSpPr/>
          <p:nvPr/>
        </p:nvSpPr>
        <p:spPr>
          <a:xfrm>
            <a:off x="1219200" y="3581400"/>
            <a:ext cx="1981200" cy="914400"/>
          </a:xfrm>
          <a:prstGeom prst="rect">
            <a:avLst/>
          </a:prstGeom>
          <a:solidFill>
            <a:srgbClr val="CCFF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Database</a:t>
            </a:r>
            <a:endParaRPr/>
          </a:p>
          <a:p>
            <a:pPr indent="0" lvl="0" marL="0" marR="0" rtl="0" algn="ctr">
              <a:spcBef>
                <a:spcPts val="0"/>
              </a:spcBef>
              <a:spcAft>
                <a:spcPts val="0"/>
              </a:spcAft>
              <a:buNone/>
            </a:pPr>
            <a:r>
              <a:rPr lang="en-US" sz="1800">
                <a:solidFill>
                  <a:schemeClr val="dk1"/>
                </a:solidFill>
                <a:latin typeface="Calibri"/>
                <a:ea typeface="Calibri"/>
                <a:cs typeface="Calibri"/>
                <a:sym typeface="Calibri"/>
              </a:rPr>
              <a:t>Management</a:t>
            </a:r>
            <a:endParaRPr/>
          </a:p>
          <a:p>
            <a:pPr indent="0" lvl="0" marL="0" marR="0" rtl="0" algn="ctr">
              <a:spcBef>
                <a:spcPts val="0"/>
              </a:spcBef>
              <a:spcAft>
                <a:spcPts val="0"/>
              </a:spcAft>
              <a:buNone/>
            </a:pPr>
            <a:r>
              <a:rPr lang="en-US" sz="1800">
                <a:solidFill>
                  <a:schemeClr val="dk1"/>
                </a:solidFill>
                <a:latin typeface="Calibri"/>
                <a:ea typeface="Calibri"/>
                <a:cs typeface="Calibri"/>
                <a:sym typeface="Calibri"/>
              </a:rPr>
              <a:t>System</a:t>
            </a:r>
            <a:endParaRPr/>
          </a:p>
        </p:txBody>
      </p:sp>
      <p:cxnSp>
        <p:nvCxnSpPr>
          <p:cNvPr id="177" name="Google Shape;177;p10"/>
          <p:cNvCxnSpPr/>
          <p:nvPr/>
        </p:nvCxnSpPr>
        <p:spPr>
          <a:xfrm>
            <a:off x="2286000" y="3048000"/>
            <a:ext cx="0" cy="533400"/>
          </a:xfrm>
          <a:prstGeom prst="straightConnector1">
            <a:avLst/>
          </a:prstGeom>
          <a:noFill/>
          <a:ln cap="flat" cmpd="sng" w="38100">
            <a:solidFill>
              <a:schemeClr val="dk1"/>
            </a:solidFill>
            <a:prstDash val="solid"/>
            <a:round/>
            <a:headEnd len="med" w="med" type="triangle"/>
            <a:tailEnd len="med" w="med" type="triangle"/>
          </a:ln>
        </p:spPr>
      </p:cxnSp>
      <p:cxnSp>
        <p:nvCxnSpPr>
          <p:cNvPr id="178" name="Google Shape;178;p10"/>
          <p:cNvCxnSpPr/>
          <p:nvPr/>
        </p:nvCxnSpPr>
        <p:spPr>
          <a:xfrm>
            <a:off x="2209800" y="4495800"/>
            <a:ext cx="0" cy="533400"/>
          </a:xfrm>
          <a:prstGeom prst="straightConnector1">
            <a:avLst/>
          </a:prstGeom>
          <a:noFill/>
          <a:ln cap="flat" cmpd="sng" w="38100">
            <a:solidFill>
              <a:schemeClr val="dk1"/>
            </a:solidFill>
            <a:prstDash val="solid"/>
            <a:round/>
            <a:headEnd len="med" w="med" type="triangle"/>
            <a:tailEnd len="med" w="med" type="triangle"/>
          </a:ln>
        </p:spPr>
      </p:cxnSp>
      <p:cxnSp>
        <p:nvCxnSpPr>
          <p:cNvPr id="179" name="Google Shape;179;p10"/>
          <p:cNvCxnSpPr/>
          <p:nvPr/>
        </p:nvCxnSpPr>
        <p:spPr>
          <a:xfrm flipH="1">
            <a:off x="914400" y="4495800"/>
            <a:ext cx="762000" cy="533400"/>
          </a:xfrm>
          <a:prstGeom prst="straightConnector1">
            <a:avLst/>
          </a:prstGeom>
          <a:noFill/>
          <a:ln cap="flat" cmpd="sng" w="38100">
            <a:solidFill>
              <a:schemeClr val="dk1"/>
            </a:solidFill>
            <a:prstDash val="solid"/>
            <a:round/>
            <a:headEnd len="med" w="med" type="triangle"/>
            <a:tailEnd len="med" w="med" type="triangle"/>
          </a:ln>
        </p:spPr>
      </p:cxnSp>
      <p:cxnSp>
        <p:nvCxnSpPr>
          <p:cNvPr id="180" name="Google Shape;180;p10"/>
          <p:cNvCxnSpPr/>
          <p:nvPr/>
        </p:nvCxnSpPr>
        <p:spPr>
          <a:xfrm>
            <a:off x="2895600" y="4495800"/>
            <a:ext cx="838200" cy="533400"/>
          </a:xfrm>
          <a:prstGeom prst="straightConnector1">
            <a:avLst/>
          </a:prstGeom>
          <a:noFill/>
          <a:ln cap="flat" cmpd="sng" w="38100">
            <a:solidFill>
              <a:schemeClr val="dk1"/>
            </a:solidFill>
            <a:prstDash val="solid"/>
            <a:round/>
            <a:headEnd len="med" w="med" type="triangle"/>
            <a:tailEnd len="med" w="med" type="triangle"/>
          </a:ln>
        </p:spPr>
      </p:cxnSp>
      <p:cxnSp>
        <p:nvCxnSpPr>
          <p:cNvPr id="181" name="Google Shape;181;p10"/>
          <p:cNvCxnSpPr/>
          <p:nvPr/>
        </p:nvCxnSpPr>
        <p:spPr>
          <a:xfrm rot="10800000">
            <a:off x="3124200" y="2362200"/>
            <a:ext cx="1295400" cy="0"/>
          </a:xfrm>
          <a:prstGeom prst="straightConnector1">
            <a:avLst/>
          </a:prstGeom>
          <a:noFill/>
          <a:ln cap="flat" cmpd="sng" w="57150">
            <a:solidFill>
              <a:srgbClr val="FF0000"/>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xEl>
                                              <p:pRg end="0" st="0"/>
                                            </p:txEl>
                                          </p:spTgt>
                                        </p:tgtEl>
                                        <p:attrNameLst>
                                          <p:attrName>style.visibility</p:attrName>
                                        </p:attrNameLst>
                                      </p:cBhvr>
                                      <p:to>
                                        <p:strVal val="visible"/>
                                      </p:to>
                                    </p:set>
                                    <p:animEffect filter="fade" transition="in">
                                      <p:cBhvr>
                                        <p:cTn dur="500"/>
                                        <p:tgtEl>
                                          <p:spTgt spid="171">
                                            <p:txEl>
                                              <p:pRg end="0" st="0"/>
                                            </p:txEl>
                                          </p:spTgt>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81"/>
                                        </p:tgtEl>
                                        <p:attrNameLst>
                                          <p:attrName>style.visibility</p:attrName>
                                        </p:attrNameLst>
                                      </p:cBhvr>
                                      <p:to>
                                        <p:strVal val="visible"/>
                                      </p:to>
                                    </p:set>
                                    <p:animEffect filter="fade" transition="in">
                                      <p:cBhvr>
                                        <p:cTn dur="500"/>
                                        <p:tgtEl>
                                          <p:spTgt spid="18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FILE VS. DATABASES</a:t>
            </a:r>
            <a:endParaRPr/>
          </a:p>
        </p:txBody>
      </p:sp>
      <p:sp>
        <p:nvSpPr>
          <p:cNvPr id="187" name="Google Shape;187;p11"/>
          <p:cNvSpPr txBox="1"/>
          <p:nvPr>
            <p:ph idx="1" type="body"/>
          </p:nvPr>
        </p:nvSpPr>
        <p:spPr>
          <a:xfrm>
            <a:off x="4572000" y="1600200"/>
            <a:ext cx="4114800" cy="4724400"/>
          </a:xfrm>
          <a:prstGeom prst="rect">
            <a:avLst/>
          </a:prstGeom>
          <a:noFill/>
          <a:ln>
            <a:noFill/>
          </a:ln>
        </p:spPr>
        <p:txBody>
          <a:bodyPr anchorCtr="0" anchor="t" bIns="45700" lIns="91425" spcFirstLastPara="1" rIns="91425" wrap="square" tIns="45700">
            <a:normAutofit/>
          </a:bodyPr>
          <a:lstStyle/>
          <a:p>
            <a:pPr indent="-342900" lvl="0" marL="342900" rtl="0" algn="l">
              <a:lnSpc>
                <a:spcPct val="80000"/>
              </a:lnSpc>
              <a:spcBef>
                <a:spcPts val="0"/>
              </a:spcBef>
              <a:spcAft>
                <a:spcPts val="0"/>
              </a:spcAft>
              <a:buClr>
                <a:schemeClr val="dk1"/>
              </a:buClr>
              <a:buSzPts val="2400"/>
              <a:buChar char="•"/>
            </a:pPr>
            <a:r>
              <a:rPr lang="en-US" sz="2400"/>
              <a:t>The database approach treats data as an organizational resource that should be used by and managed for the entire organization, not just a particular department.</a:t>
            </a:r>
            <a:endParaRPr/>
          </a:p>
          <a:p>
            <a:pPr indent="-342900" lvl="0" marL="342900" rtl="0" algn="l">
              <a:lnSpc>
                <a:spcPct val="80000"/>
              </a:lnSpc>
              <a:spcBef>
                <a:spcPts val="480"/>
              </a:spcBef>
              <a:spcAft>
                <a:spcPts val="0"/>
              </a:spcAft>
              <a:buClr>
                <a:schemeClr val="dk1"/>
              </a:buClr>
              <a:buSzPts val="2400"/>
              <a:buChar char="•"/>
            </a:pPr>
            <a:r>
              <a:rPr lang="en-US" sz="2400"/>
              <a:t>A </a:t>
            </a:r>
            <a:r>
              <a:rPr b="1" i="1" lang="en-US" sz="2400"/>
              <a:t>database management system (DBMS)</a:t>
            </a:r>
            <a:r>
              <a:rPr lang="en-US" sz="2400"/>
              <a:t> serves as the interface between the database and the various application programs.</a:t>
            </a:r>
            <a:endParaRPr/>
          </a:p>
        </p:txBody>
      </p:sp>
      <p:sp>
        <p:nvSpPr>
          <p:cNvPr id="188" name="Google Shape;188;p11"/>
          <p:cNvSpPr/>
          <p:nvPr/>
        </p:nvSpPr>
        <p:spPr>
          <a:xfrm>
            <a:off x="1447800" y="1524000"/>
            <a:ext cx="1600200" cy="1524000"/>
          </a:xfrm>
          <a:prstGeom prst="flowChartMagneticDisk">
            <a:avLst/>
          </a:prstGeom>
          <a:solidFill>
            <a:srgbClr val="CCFF99"/>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Database</a:t>
            </a:r>
            <a:endParaRPr/>
          </a:p>
          <a:p>
            <a:pPr indent="0" lvl="0" marL="0" marR="0" rtl="0" algn="ctr">
              <a:spcBef>
                <a:spcPts val="0"/>
              </a:spcBef>
              <a:spcAft>
                <a:spcPts val="0"/>
              </a:spcAft>
              <a:buNone/>
            </a:pPr>
            <a:r>
              <a:rPr lang="en-US" sz="1800">
                <a:solidFill>
                  <a:schemeClr val="dk1"/>
                </a:solidFill>
                <a:latin typeface="Calibri"/>
                <a:ea typeface="Calibri"/>
                <a:cs typeface="Calibri"/>
                <a:sym typeface="Calibri"/>
              </a:rPr>
              <a:t>Fact A     Fact B</a:t>
            </a:r>
            <a:endParaRPr/>
          </a:p>
          <a:p>
            <a:pPr indent="0" lvl="0" marL="0" marR="0" rtl="0" algn="ctr">
              <a:spcBef>
                <a:spcPts val="0"/>
              </a:spcBef>
              <a:spcAft>
                <a:spcPts val="0"/>
              </a:spcAft>
              <a:buNone/>
            </a:pPr>
            <a:r>
              <a:rPr lang="en-US" sz="1800">
                <a:solidFill>
                  <a:schemeClr val="dk1"/>
                </a:solidFill>
                <a:latin typeface="Calibri"/>
                <a:ea typeface="Calibri"/>
                <a:cs typeface="Calibri"/>
                <a:sym typeface="Calibri"/>
              </a:rPr>
              <a:t>Fact C     Fact D</a:t>
            </a:r>
            <a:endParaRPr/>
          </a:p>
          <a:p>
            <a:pPr indent="0" lvl="0" marL="0" marR="0" rtl="0" algn="ctr">
              <a:spcBef>
                <a:spcPts val="0"/>
              </a:spcBef>
              <a:spcAft>
                <a:spcPts val="0"/>
              </a:spcAft>
              <a:buNone/>
            </a:pPr>
            <a:r>
              <a:rPr lang="en-US" sz="1800">
                <a:solidFill>
                  <a:schemeClr val="dk1"/>
                </a:solidFill>
                <a:latin typeface="Calibri"/>
                <a:ea typeface="Calibri"/>
                <a:cs typeface="Calibri"/>
                <a:sym typeface="Calibri"/>
              </a:rPr>
              <a:t>Fact E     Fact F</a:t>
            </a:r>
            <a:endParaRPr/>
          </a:p>
        </p:txBody>
      </p:sp>
      <p:sp>
        <p:nvSpPr>
          <p:cNvPr id="189" name="Google Shape;189;p11"/>
          <p:cNvSpPr/>
          <p:nvPr/>
        </p:nvSpPr>
        <p:spPr>
          <a:xfrm>
            <a:off x="152400" y="5029200"/>
            <a:ext cx="1371600" cy="685800"/>
          </a:xfrm>
          <a:prstGeom prst="rect">
            <a:avLst/>
          </a:prstGeom>
          <a:solidFill>
            <a:srgbClr val="CCFF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Calibri"/>
                <a:ea typeface="Calibri"/>
                <a:cs typeface="Calibri"/>
                <a:sym typeface="Calibri"/>
              </a:rPr>
              <a:t>Enrollment</a:t>
            </a:r>
            <a:endParaRPr/>
          </a:p>
          <a:p>
            <a:pPr indent="0" lvl="0" marL="0" marR="0" rtl="0" algn="ctr">
              <a:spcBef>
                <a:spcPts val="0"/>
              </a:spcBef>
              <a:spcAft>
                <a:spcPts val="0"/>
              </a:spcAft>
              <a:buNone/>
            </a:pPr>
            <a:r>
              <a:rPr lang="en-US" sz="1600">
                <a:solidFill>
                  <a:schemeClr val="dk1"/>
                </a:solidFill>
                <a:latin typeface="Calibri"/>
                <a:ea typeface="Calibri"/>
                <a:cs typeface="Calibri"/>
                <a:sym typeface="Calibri"/>
              </a:rPr>
              <a:t>Program</a:t>
            </a:r>
            <a:endParaRPr/>
          </a:p>
        </p:txBody>
      </p:sp>
      <p:sp>
        <p:nvSpPr>
          <p:cNvPr id="190" name="Google Shape;190;p11"/>
          <p:cNvSpPr/>
          <p:nvPr/>
        </p:nvSpPr>
        <p:spPr>
          <a:xfrm>
            <a:off x="1600200" y="5029200"/>
            <a:ext cx="1371600" cy="685800"/>
          </a:xfrm>
          <a:prstGeom prst="rect">
            <a:avLst/>
          </a:prstGeom>
          <a:solidFill>
            <a:srgbClr val="CCFF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Calibri"/>
                <a:ea typeface="Calibri"/>
                <a:cs typeface="Calibri"/>
                <a:sym typeface="Calibri"/>
              </a:rPr>
              <a:t>Financial Aid</a:t>
            </a:r>
            <a:endParaRPr/>
          </a:p>
          <a:p>
            <a:pPr indent="0" lvl="0" marL="0" marR="0" rtl="0" algn="ctr">
              <a:spcBef>
                <a:spcPts val="0"/>
              </a:spcBef>
              <a:spcAft>
                <a:spcPts val="0"/>
              </a:spcAft>
              <a:buNone/>
            </a:pPr>
            <a:r>
              <a:rPr lang="en-US" sz="1600">
                <a:solidFill>
                  <a:schemeClr val="dk1"/>
                </a:solidFill>
                <a:latin typeface="Calibri"/>
                <a:ea typeface="Calibri"/>
                <a:cs typeface="Calibri"/>
                <a:sym typeface="Calibri"/>
              </a:rPr>
              <a:t>Program</a:t>
            </a:r>
            <a:endParaRPr/>
          </a:p>
        </p:txBody>
      </p:sp>
      <p:sp>
        <p:nvSpPr>
          <p:cNvPr id="191" name="Google Shape;191;p11"/>
          <p:cNvSpPr/>
          <p:nvPr/>
        </p:nvSpPr>
        <p:spPr>
          <a:xfrm>
            <a:off x="3048000" y="5029200"/>
            <a:ext cx="1371600" cy="685800"/>
          </a:xfrm>
          <a:prstGeom prst="rect">
            <a:avLst/>
          </a:prstGeom>
          <a:solidFill>
            <a:srgbClr val="CCFF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Calibri"/>
                <a:ea typeface="Calibri"/>
                <a:cs typeface="Calibri"/>
                <a:sym typeface="Calibri"/>
              </a:rPr>
              <a:t>Grades</a:t>
            </a:r>
            <a:endParaRPr/>
          </a:p>
          <a:p>
            <a:pPr indent="0" lvl="0" marL="0" marR="0" rtl="0" algn="ctr">
              <a:spcBef>
                <a:spcPts val="0"/>
              </a:spcBef>
              <a:spcAft>
                <a:spcPts val="0"/>
              </a:spcAft>
              <a:buNone/>
            </a:pPr>
            <a:r>
              <a:rPr lang="en-US" sz="1600">
                <a:solidFill>
                  <a:schemeClr val="dk1"/>
                </a:solidFill>
                <a:latin typeface="Calibri"/>
                <a:ea typeface="Calibri"/>
                <a:cs typeface="Calibri"/>
                <a:sym typeface="Calibri"/>
              </a:rPr>
              <a:t>Program</a:t>
            </a:r>
            <a:endParaRPr/>
          </a:p>
        </p:txBody>
      </p:sp>
      <p:sp>
        <p:nvSpPr>
          <p:cNvPr id="192" name="Google Shape;192;p11"/>
          <p:cNvSpPr/>
          <p:nvPr/>
        </p:nvSpPr>
        <p:spPr>
          <a:xfrm>
            <a:off x="1219200" y="3581400"/>
            <a:ext cx="1981200" cy="914400"/>
          </a:xfrm>
          <a:prstGeom prst="rect">
            <a:avLst/>
          </a:prstGeom>
          <a:solidFill>
            <a:srgbClr val="CCFF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Database</a:t>
            </a:r>
            <a:endParaRPr/>
          </a:p>
          <a:p>
            <a:pPr indent="0" lvl="0" marL="0" marR="0" rtl="0" algn="ctr">
              <a:spcBef>
                <a:spcPts val="0"/>
              </a:spcBef>
              <a:spcAft>
                <a:spcPts val="0"/>
              </a:spcAft>
              <a:buNone/>
            </a:pPr>
            <a:r>
              <a:rPr lang="en-US" sz="1800">
                <a:solidFill>
                  <a:schemeClr val="dk1"/>
                </a:solidFill>
                <a:latin typeface="Calibri"/>
                <a:ea typeface="Calibri"/>
                <a:cs typeface="Calibri"/>
                <a:sym typeface="Calibri"/>
              </a:rPr>
              <a:t>Management</a:t>
            </a:r>
            <a:endParaRPr/>
          </a:p>
          <a:p>
            <a:pPr indent="0" lvl="0" marL="0" marR="0" rtl="0" algn="ctr">
              <a:spcBef>
                <a:spcPts val="0"/>
              </a:spcBef>
              <a:spcAft>
                <a:spcPts val="0"/>
              </a:spcAft>
              <a:buNone/>
            </a:pPr>
            <a:r>
              <a:rPr lang="en-US" sz="1800">
                <a:solidFill>
                  <a:schemeClr val="dk1"/>
                </a:solidFill>
                <a:latin typeface="Calibri"/>
                <a:ea typeface="Calibri"/>
                <a:cs typeface="Calibri"/>
                <a:sym typeface="Calibri"/>
              </a:rPr>
              <a:t>System</a:t>
            </a:r>
            <a:endParaRPr/>
          </a:p>
        </p:txBody>
      </p:sp>
      <p:cxnSp>
        <p:nvCxnSpPr>
          <p:cNvPr id="193" name="Google Shape;193;p11"/>
          <p:cNvCxnSpPr/>
          <p:nvPr/>
        </p:nvCxnSpPr>
        <p:spPr>
          <a:xfrm>
            <a:off x="2286000" y="3048000"/>
            <a:ext cx="0" cy="533400"/>
          </a:xfrm>
          <a:prstGeom prst="straightConnector1">
            <a:avLst/>
          </a:prstGeom>
          <a:noFill/>
          <a:ln cap="flat" cmpd="sng" w="38100">
            <a:solidFill>
              <a:schemeClr val="dk1"/>
            </a:solidFill>
            <a:prstDash val="solid"/>
            <a:round/>
            <a:headEnd len="med" w="med" type="triangle"/>
            <a:tailEnd len="med" w="med" type="triangle"/>
          </a:ln>
        </p:spPr>
      </p:cxnSp>
      <p:cxnSp>
        <p:nvCxnSpPr>
          <p:cNvPr id="194" name="Google Shape;194;p11"/>
          <p:cNvCxnSpPr/>
          <p:nvPr/>
        </p:nvCxnSpPr>
        <p:spPr>
          <a:xfrm>
            <a:off x="2209800" y="4495800"/>
            <a:ext cx="0" cy="533400"/>
          </a:xfrm>
          <a:prstGeom prst="straightConnector1">
            <a:avLst/>
          </a:prstGeom>
          <a:noFill/>
          <a:ln cap="flat" cmpd="sng" w="38100">
            <a:solidFill>
              <a:schemeClr val="dk1"/>
            </a:solidFill>
            <a:prstDash val="solid"/>
            <a:round/>
            <a:headEnd len="med" w="med" type="triangle"/>
            <a:tailEnd len="med" w="med" type="triangle"/>
          </a:ln>
        </p:spPr>
      </p:cxnSp>
      <p:cxnSp>
        <p:nvCxnSpPr>
          <p:cNvPr id="195" name="Google Shape;195;p11"/>
          <p:cNvCxnSpPr/>
          <p:nvPr/>
        </p:nvCxnSpPr>
        <p:spPr>
          <a:xfrm flipH="1">
            <a:off x="914400" y="4495800"/>
            <a:ext cx="762000" cy="533400"/>
          </a:xfrm>
          <a:prstGeom prst="straightConnector1">
            <a:avLst/>
          </a:prstGeom>
          <a:noFill/>
          <a:ln cap="flat" cmpd="sng" w="38100">
            <a:solidFill>
              <a:schemeClr val="dk1"/>
            </a:solidFill>
            <a:prstDash val="solid"/>
            <a:round/>
            <a:headEnd len="med" w="med" type="triangle"/>
            <a:tailEnd len="med" w="med" type="triangle"/>
          </a:ln>
        </p:spPr>
      </p:cxnSp>
      <p:cxnSp>
        <p:nvCxnSpPr>
          <p:cNvPr id="196" name="Google Shape;196;p11"/>
          <p:cNvCxnSpPr/>
          <p:nvPr/>
        </p:nvCxnSpPr>
        <p:spPr>
          <a:xfrm>
            <a:off x="2895600" y="4495800"/>
            <a:ext cx="838200" cy="533400"/>
          </a:xfrm>
          <a:prstGeom prst="straightConnector1">
            <a:avLst/>
          </a:prstGeom>
          <a:noFill/>
          <a:ln cap="flat" cmpd="sng" w="38100">
            <a:solidFill>
              <a:schemeClr val="dk1"/>
            </a:solidFill>
            <a:prstDash val="solid"/>
            <a:round/>
            <a:headEnd len="med" w="med" type="triangle"/>
            <a:tailEnd len="med" w="med" type="triangle"/>
          </a:ln>
        </p:spPr>
      </p:cxnSp>
      <p:cxnSp>
        <p:nvCxnSpPr>
          <p:cNvPr id="197" name="Google Shape;197;p11"/>
          <p:cNvCxnSpPr/>
          <p:nvPr/>
        </p:nvCxnSpPr>
        <p:spPr>
          <a:xfrm rot="10800000">
            <a:off x="3276600" y="3810000"/>
            <a:ext cx="1295400" cy="0"/>
          </a:xfrm>
          <a:prstGeom prst="straightConnector1">
            <a:avLst/>
          </a:prstGeom>
          <a:noFill/>
          <a:ln cap="flat" cmpd="sng" w="57150">
            <a:solidFill>
              <a:srgbClr val="FF0000"/>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7">
                                            <p:txEl>
                                              <p:pRg end="0" st="0"/>
                                            </p:txEl>
                                          </p:spTgt>
                                        </p:tgtEl>
                                        <p:attrNameLst>
                                          <p:attrName>style.visibility</p:attrName>
                                        </p:attrNameLst>
                                      </p:cBhvr>
                                      <p:to>
                                        <p:strVal val="visible"/>
                                      </p:to>
                                    </p:set>
                                    <p:animEffect filter="fade" transition="in">
                                      <p:cBhvr>
                                        <p:cTn dur="500"/>
                                        <p:tgtEl>
                                          <p:spTgt spid="18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7">
                                            <p:txEl>
                                              <p:pRg end="1" st="1"/>
                                            </p:txEl>
                                          </p:spTgt>
                                        </p:tgtEl>
                                        <p:attrNameLst>
                                          <p:attrName>style.visibility</p:attrName>
                                        </p:attrNameLst>
                                      </p:cBhvr>
                                      <p:to>
                                        <p:strVal val="visible"/>
                                      </p:to>
                                    </p:set>
                                    <p:animEffect filter="fade" transition="in">
                                      <p:cBhvr>
                                        <p:cTn dur="500"/>
                                        <p:tgtEl>
                                          <p:spTgt spid="187">
                                            <p:txEl>
                                              <p:pRg end="1" st="1"/>
                                            </p:txEl>
                                          </p:spTgt>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97"/>
                                        </p:tgtEl>
                                        <p:attrNameLst>
                                          <p:attrName>style.visibility</p:attrName>
                                        </p:attrNameLst>
                                      </p:cBhvr>
                                      <p:to>
                                        <p:strVal val="visible"/>
                                      </p:to>
                                    </p:set>
                                    <p:animEffect filter="fade" transition="in">
                                      <p:cBhvr>
                                        <p:cTn dur="500"/>
                                        <p:tgtEl>
                                          <p:spTgt spid="19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1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FILE VS. DATABASES</a:t>
            </a:r>
            <a:endParaRPr/>
          </a:p>
        </p:txBody>
      </p:sp>
      <p:sp>
        <p:nvSpPr>
          <p:cNvPr id="203" name="Google Shape;203;p12"/>
          <p:cNvSpPr txBox="1"/>
          <p:nvPr>
            <p:ph idx="1" type="body"/>
          </p:nvPr>
        </p:nvSpPr>
        <p:spPr>
          <a:xfrm>
            <a:off x="4572000" y="1600200"/>
            <a:ext cx="4114800" cy="47244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400"/>
              <a:buChar char="•"/>
            </a:pPr>
            <a:r>
              <a:rPr lang="en-US" sz="2400"/>
              <a:t>The combination of the database, the DBMS, and the application programs that access the database is referred to as the </a:t>
            </a:r>
            <a:r>
              <a:rPr b="1" i="1" lang="en-US" sz="2400"/>
              <a:t>database system</a:t>
            </a:r>
            <a:r>
              <a:rPr lang="en-US" sz="2400"/>
              <a:t>.</a:t>
            </a:r>
            <a:endParaRPr/>
          </a:p>
          <a:p>
            <a:pPr indent="-190500" lvl="0" marL="342900" rtl="0" algn="l">
              <a:spcBef>
                <a:spcPts val="480"/>
              </a:spcBef>
              <a:spcAft>
                <a:spcPts val="0"/>
              </a:spcAft>
              <a:buClr>
                <a:schemeClr val="dk1"/>
              </a:buClr>
              <a:buSzPts val="2400"/>
              <a:buFont typeface="Noto Sans Symbols"/>
              <a:buNone/>
            </a:pPr>
            <a:r>
              <a:t/>
            </a:r>
            <a:endParaRPr sz="2400"/>
          </a:p>
        </p:txBody>
      </p:sp>
      <p:sp>
        <p:nvSpPr>
          <p:cNvPr id="204" name="Google Shape;204;p12"/>
          <p:cNvSpPr/>
          <p:nvPr/>
        </p:nvSpPr>
        <p:spPr>
          <a:xfrm>
            <a:off x="1447800" y="1524000"/>
            <a:ext cx="1600200" cy="1524000"/>
          </a:xfrm>
          <a:prstGeom prst="flowChartMagneticDisk">
            <a:avLst/>
          </a:prstGeom>
          <a:solidFill>
            <a:srgbClr val="CCFF99"/>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Database</a:t>
            </a:r>
            <a:endParaRPr/>
          </a:p>
          <a:p>
            <a:pPr indent="0" lvl="0" marL="0" marR="0" rtl="0" algn="ctr">
              <a:spcBef>
                <a:spcPts val="0"/>
              </a:spcBef>
              <a:spcAft>
                <a:spcPts val="0"/>
              </a:spcAft>
              <a:buNone/>
            </a:pPr>
            <a:r>
              <a:rPr lang="en-US" sz="1800">
                <a:solidFill>
                  <a:schemeClr val="dk1"/>
                </a:solidFill>
                <a:latin typeface="Calibri"/>
                <a:ea typeface="Calibri"/>
                <a:cs typeface="Calibri"/>
                <a:sym typeface="Calibri"/>
              </a:rPr>
              <a:t>Fact A     Fact B</a:t>
            </a:r>
            <a:endParaRPr/>
          </a:p>
          <a:p>
            <a:pPr indent="0" lvl="0" marL="0" marR="0" rtl="0" algn="ctr">
              <a:spcBef>
                <a:spcPts val="0"/>
              </a:spcBef>
              <a:spcAft>
                <a:spcPts val="0"/>
              </a:spcAft>
              <a:buNone/>
            </a:pPr>
            <a:r>
              <a:rPr lang="en-US" sz="1800">
                <a:solidFill>
                  <a:schemeClr val="dk1"/>
                </a:solidFill>
                <a:latin typeface="Calibri"/>
                <a:ea typeface="Calibri"/>
                <a:cs typeface="Calibri"/>
                <a:sym typeface="Calibri"/>
              </a:rPr>
              <a:t>Fact C     Fact D</a:t>
            </a:r>
            <a:endParaRPr/>
          </a:p>
          <a:p>
            <a:pPr indent="0" lvl="0" marL="0" marR="0" rtl="0" algn="ctr">
              <a:spcBef>
                <a:spcPts val="0"/>
              </a:spcBef>
              <a:spcAft>
                <a:spcPts val="0"/>
              </a:spcAft>
              <a:buNone/>
            </a:pPr>
            <a:r>
              <a:rPr lang="en-US" sz="1800">
                <a:solidFill>
                  <a:schemeClr val="dk1"/>
                </a:solidFill>
                <a:latin typeface="Calibri"/>
                <a:ea typeface="Calibri"/>
                <a:cs typeface="Calibri"/>
                <a:sym typeface="Calibri"/>
              </a:rPr>
              <a:t>Fact E     Fact F</a:t>
            </a:r>
            <a:endParaRPr/>
          </a:p>
        </p:txBody>
      </p:sp>
      <p:sp>
        <p:nvSpPr>
          <p:cNvPr id="205" name="Google Shape;205;p12"/>
          <p:cNvSpPr/>
          <p:nvPr/>
        </p:nvSpPr>
        <p:spPr>
          <a:xfrm>
            <a:off x="152400" y="5029200"/>
            <a:ext cx="1371600" cy="685800"/>
          </a:xfrm>
          <a:prstGeom prst="rect">
            <a:avLst/>
          </a:prstGeom>
          <a:solidFill>
            <a:srgbClr val="CCFF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Calibri"/>
                <a:ea typeface="Calibri"/>
                <a:cs typeface="Calibri"/>
                <a:sym typeface="Calibri"/>
              </a:rPr>
              <a:t>Enrollment</a:t>
            </a:r>
            <a:endParaRPr/>
          </a:p>
          <a:p>
            <a:pPr indent="0" lvl="0" marL="0" marR="0" rtl="0" algn="ctr">
              <a:spcBef>
                <a:spcPts val="0"/>
              </a:spcBef>
              <a:spcAft>
                <a:spcPts val="0"/>
              </a:spcAft>
              <a:buNone/>
            </a:pPr>
            <a:r>
              <a:rPr lang="en-US" sz="1600">
                <a:solidFill>
                  <a:schemeClr val="dk1"/>
                </a:solidFill>
                <a:latin typeface="Calibri"/>
                <a:ea typeface="Calibri"/>
                <a:cs typeface="Calibri"/>
                <a:sym typeface="Calibri"/>
              </a:rPr>
              <a:t>Program</a:t>
            </a:r>
            <a:endParaRPr/>
          </a:p>
        </p:txBody>
      </p:sp>
      <p:sp>
        <p:nvSpPr>
          <p:cNvPr id="206" name="Google Shape;206;p12"/>
          <p:cNvSpPr/>
          <p:nvPr/>
        </p:nvSpPr>
        <p:spPr>
          <a:xfrm>
            <a:off x="1600200" y="5029200"/>
            <a:ext cx="1371600" cy="685800"/>
          </a:xfrm>
          <a:prstGeom prst="rect">
            <a:avLst/>
          </a:prstGeom>
          <a:solidFill>
            <a:srgbClr val="CCFF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Calibri"/>
                <a:ea typeface="Calibri"/>
                <a:cs typeface="Calibri"/>
                <a:sym typeface="Calibri"/>
              </a:rPr>
              <a:t>Financial Aid</a:t>
            </a:r>
            <a:endParaRPr/>
          </a:p>
          <a:p>
            <a:pPr indent="0" lvl="0" marL="0" marR="0" rtl="0" algn="ctr">
              <a:spcBef>
                <a:spcPts val="0"/>
              </a:spcBef>
              <a:spcAft>
                <a:spcPts val="0"/>
              </a:spcAft>
              <a:buNone/>
            </a:pPr>
            <a:r>
              <a:rPr lang="en-US" sz="1600">
                <a:solidFill>
                  <a:schemeClr val="dk1"/>
                </a:solidFill>
                <a:latin typeface="Calibri"/>
                <a:ea typeface="Calibri"/>
                <a:cs typeface="Calibri"/>
                <a:sym typeface="Calibri"/>
              </a:rPr>
              <a:t>Program</a:t>
            </a:r>
            <a:endParaRPr/>
          </a:p>
        </p:txBody>
      </p:sp>
      <p:sp>
        <p:nvSpPr>
          <p:cNvPr id="207" name="Google Shape;207;p12"/>
          <p:cNvSpPr/>
          <p:nvPr/>
        </p:nvSpPr>
        <p:spPr>
          <a:xfrm>
            <a:off x="3048000" y="5029200"/>
            <a:ext cx="1371600" cy="685800"/>
          </a:xfrm>
          <a:prstGeom prst="rect">
            <a:avLst/>
          </a:prstGeom>
          <a:solidFill>
            <a:srgbClr val="CCFF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Calibri"/>
                <a:ea typeface="Calibri"/>
                <a:cs typeface="Calibri"/>
                <a:sym typeface="Calibri"/>
              </a:rPr>
              <a:t>Grades</a:t>
            </a:r>
            <a:endParaRPr/>
          </a:p>
          <a:p>
            <a:pPr indent="0" lvl="0" marL="0" marR="0" rtl="0" algn="ctr">
              <a:spcBef>
                <a:spcPts val="0"/>
              </a:spcBef>
              <a:spcAft>
                <a:spcPts val="0"/>
              </a:spcAft>
              <a:buNone/>
            </a:pPr>
            <a:r>
              <a:rPr lang="en-US" sz="1600">
                <a:solidFill>
                  <a:schemeClr val="dk1"/>
                </a:solidFill>
                <a:latin typeface="Calibri"/>
                <a:ea typeface="Calibri"/>
                <a:cs typeface="Calibri"/>
                <a:sym typeface="Calibri"/>
              </a:rPr>
              <a:t>Program</a:t>
            </a:r>
            <a:endParaRPr/>
          </a:p>
        </p:txBody>
      </p:sp>
      <p:sp>
        <p:nvSpPr>
          <p:cNvPr id="208" name="Google Shape;208;p12"/>
          <p:cNvSpPr/>
          <p:nvPr/>
        </p:nvSpPr>
        <p:spPr>
          <a:xfrm>
            <a:off x="1219200" y="3581400"/>
            <a:ext cx="1981200" cy="914400"/>
          </a:xfrm>
          <a:prstGeom prst="rect">
            <a:avLst/>
          </a:prstGeom>
          <a:solidFill>
            <a:srgbClr val="CCFF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Database</a:t>
            </a:r>
            <a:endParaRPr/>
          </a:p>
          <a:p>
            <a:pPr indent="0" lvl="0" marL="0" marR="0" rtl="0" algn="ctr">
              <a:spcBef>
                <a:spcPts val="0"/>
              </a:spcBef>
              <a:spcAft>
                <a:spcPts val="0"/>
              </a:spcAft>
              <a:buNone/>
            </a:pPr>
            <a:r>
              <a:rPr lang="en-US" sz="1800">
                <a:solidFill>
                  <a:schemeClr val="dk1"/>
                </a:solidFill>
                <a:latin typeface="Calibri"/>
                <a:ea typeface="Calibri"/>
                <a:cs typeface="Calibri"/>
                <a:sym typeface="Calibri"/>
              </a:rPr>
              <a:t>Management</a:t>
            </a:r>
            <a:endParaRPr/>
          </a:p>
          <a:p>
            <a:pPr indent="0" lvl="0" marL="0" marR="0" rtl="0" algn="ctr">
              <a:spcBef>
                <a:spcPts val="0"/>
              </a:spcBef>
              <a:spcAft>
                <a:spcPts val="0"/>
              </a:spcAft>
              <a:buNone/>
            </a:pPr>
            <a:r>
              <a:rPr lang="en-US" sz="1800">
                <a:solidFill>
                  <a:schemeClr val="dk1"/>
                </a:solidFill>
                <a:latin typeface="Calibri"/>
                <a:ea typeface="Calibri"/>
                <a:cs typeface="Calibri"/>
                <a:sym typeface="Calibri"/>
              </a:rPr>
              <a:t>System</a:t>
            </a:r>
            <a:endParaRPr/>
          </a:p>
        </p:txBody>
      </p:sp>
      <p:cxnSp>
        <p:nvCxnSpPr>
          <p:cNvPr id="209" name="Google Shape;209;p12"/>
          <p:cNvCxnSpPr/>
          <p:nvPr/>
        </p:nvCxnSpPr>
        <p:spPr>
          <a:xfrm>
            <a:off x="2286000" y="3048000"/>
            <a:ext cx="0" cy="533400"/>
          </a:xfrm>
          <a:prstGeom prst="straightConnector1">
            <a:avLst/>
          </a:prstGeom>
          <a:noFill/>
          <a:ln cap="flat" cmpd="sng" w="38100">
            <a:solidFill>
              <a:schemeClr val="dk1"/>
            </a:solidFill>
            <a:prstDash val="solid"/>
            <a:round/>
            <a:headEnd len="med" w="med" type="triangle"/>
            <a:tailEnd len="med" w="med" type="triangle"/>
          </a:ln>
        </p:spPr>
      </p:cxnSp>
      <p:cxnSp>
        <p:nvCxnSpPr>
          <p:cNvPr id="210" name="Google Shape;210;p12"/>
          <p:cNvCxnSpPr/>
          <p:nvPr/>
        </p:nvCxnSpPr>
        <p:spPr>
          <a:xfrm>
            <a:off x="2209800" y="4495800"/>
            <a:ext cx="0" cy="533400"/>
          </a:xfrm>
          <a:prstGeom prst="straightConnector1">
            <a:avLst/>
          </a:prstGeom>
          <a:noFill/>
          <a:ln cap="flat" cmpd="sng" w="38100">
            <a:solidFill>
              <a:schemeClr val="dk1"/>
            </a:solidFill>
            <a:prstDash val="solid"/>
            <a:round/>
            <a:headEnd len="med" w="med" type="triangle"/>
            <a:tailEnd len="med" w="med" type="triangle"/>
          </a:ln>
        </p:spPr>
      </p:cxnSp>
      <p:cxnSp>
        <p:nvCxnSpPr>
          <p:cNvPr id="211" name="Google Shape;211;p12"/>
          <p:cNvCxnSpPr/>
          <p:nvPr/>
        </p:nvCxnSpPr>
        <p:spPr>
          <a:xfrm flipH="1">
            <a:off x="914400" y="4495800"/>
            <a:ext cx="762000" cy="533400"/>
          </a:xfrm>
          <a:prstGeom prst="straightConnector1">
            <a:avLst/>
          </a:prstGeom>
          <a:noFill/>
          <a:ln cap="flat" cmpd="sng" w="38100">
            <a:solidFill>
              <a:schemeClr val="dk1"/>
            </a:solidFill>
            <a:prstDash val="solid"/>
            <a:round/>
            <a:headEnd len="med" w="med" type="triangle"/>
            <a:tailEnd len="med" w="med" type="triangle"/>
          </a:ln>
        </p:spPr>
      </p:cxnSp>
      <p:cxnSp>
        <p:nvCxnSpPr>
          <p:cNvPr id="212" name="Google Shape;212;p12"/>
          <p:cNvCxnSpPr/>
          <p:nvPr/>
        </p:nvCxnSpPr>
        <p:spPr>
          <a:xfrm>
            <a:off x="2895600" y="4495800"/>
            <a:ext cx="838200" cy="533400"/>
          </a:xfrm>
          <a:prstGeom prst="straightConnector1">
            <a:avLst/>
          </a:prstGeom>
          <a:noFill/>
          <a:ln cap="flat" cmpd="sng" w="38100">
            <a:solidFill>
              <a:schemeClr val="dk1"/>
            </a:solidFill>
            <a:prstDash val="solid"/>
            <a:round/>
            <a:headEnd len="med" w="med" type="triangle"/>
            <a:tailEnd len="med" w="med" type="triangle"/>
          </a:ln>
        </p:spPr>
      </p:cxnSp>
      <p:sp>
        <p:nvSpPr>
          <p:cNvPr id="213" name="Google Shape;213;p12"/>
          <p:cNvSpPr/>
          <p:nvPr/>
        </p:nvSpPr>
        <p:spPr>
          <a:xfrm>
            <a:off x="4079875" y="1617663"/>
            <a:ext cx="844550" cy="4852987"/>
          </a:xfrm>
          <a:prstGeom prst="rightBrace">
            <a:avLst>
              <a:gd fmla="val 47885" name="adj1"/>
              <a:gd fmla="val 50000" name="adj2"/>
            </a:avLst>
          </a:prstGeom>
          <a:noFill/>
          <a:ln cap="flat" cmpd="sng" w="762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
                                            <p:txEl>
                                              <p:pRg end="0" st="0"/>
                                            </p:txEl>
                                          </p:spTgt>
                                        </p:tgtEl>
                                        <p:attrNameLst>
                                          <p:attrName>style.visibility</p:attrName>
                                        </p:attrNameLst>
                                      </p:cBhvr>
                                      <p:to>
                                        <p:strVal val="visible"/>
                                      </p:to>
                                    </p:set>
                                    <p:animEffect filter="fade" transition="in">
                                      <p:cBhvr>
                                        <p:cTn dur="500"/>
                                        <p:tgtEl>
                                          <p:spTgt spid="20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
                                            <p:txEl>
                                              <p:pRg end="1" st="1"/>
                                            </p:txEl>
                                          </p:spTgt>
                                        </p:tgtEl>
                                        <p:attrNameLst>
                                          <p:attrName>style.visibility</p:attrName>
                                        </p:attrNameLst>
                                      </p:cBhvr>
                                      <p:to>
                                        <p:strVal val="visible"/>
                                      </p:to>
                                    </p:set>
                                    <p:animEffect filter="fade" transition="in">
                                      <p:cBhvr>
                                        <p:cTn dur="500"/>
                                        <p:tgtEl>
                                          <p:spTgt spid="203">
                                            <p:txEl>
                                              <p:pRg end="1" st="1"/>
                                            </p:txEl>
                                          </p:spTgt>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13"/>
                                        </p:tgtEl>
                                        <p:attrNameLst>
                                          <p:attrName>style.visibility</p:attrName>
                                        </p:attrNameLst>
                                      </p:cBhvr>
                                      <p:to>
                                        <p:strVal val="visible"/>
                                      </p:to>
                                    </p:set>
                                    <p:animEffect filter="fade" transition="in">
                                      <p:cBhvr>
                                        <p:cTn dur="500"/>
                                        <p:tgtEl>
                                          <p:spTgt spid="21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Google Shape;218;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FILE VS. DATABASES</a:t>
            </a:r>
            <a:endParaRPr/>
          </a:p>
        </p:txBody>
      </p:sp>
      <p:sp>
        <p:nvSpPr>
          <p:cNvPr id="219" name="Google Shape;219;p13"/>
          <p:cNvSpPr txBox="1"/>
          <p:nvPr>
            <p:ph idx="1" type="body"/>
          </p:nvPr>
        </p:nvSpPr>
        <p:spPr>
          <a:xfrm>
            <a:off x="4572000" y="1600200"/>
            <a:ext cx="4114800" cy="4724400"/>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Clr>
                <a:schemeClr val="dk1"/>
              </a:buClr>
              <a:buSzPts val="2800"/>
              <a:buChar char="•"/>
            </a:pPr>
            <a:r>
              <a:rPr lang="en-US" sz="2800"/>
              <a:t>The person responsible for the database is the </a:t>
            </a:r>
            <a:r>
              <a:rPr b="1" i="1" lang="en-US" sz="2800"/>
              <a:t>database administrator</a:t>
            </a:r>
            <a:r>
              <a:rPr lang="en-US" sz="2800"/>
              <a:t>.</a:t>
            </a:r>
            <a:endParaRPr/>
          </a:p>
          <a:p>
            <a:pPr indent="-342900" lvl="0" marL="342900" rtl="0" algn="l">
              <a:lnSpc>
                <a:spcPct val="90000"/>
              </a:lnSpc>
              <a:spcBef>
                <a:spcPts val="560"/>
              </a:spcBef>
              <a:spcAft>
                <a:spcPts val="0"/>
              </a:spcAft>
              <a:buClr>
                <a:schemeClr val="dk1"/>
              </a:buClr>
              <a:buSzPts val="2800"/>
              <a:buChar char="•"/>
            </a:pPr>
            <a:r>
              <a:rPr lang="en-US" sz="2800"/>
              <a:t>As technology improves, many large companies are developing very large databases called </a:t>
            </a:r>
            <a:r>
              <a:rPr b="1" i="1" lang="en-US" sz="2800"/>
              <a:t>data warehouses.</a:t>
            </a:r>
            <a:endParaRPr sz="2800"/>
          </a:p>
        </p:txBody>
      </p:sp>
      <p:sp>
        <p:nvSpPr>
          <p:cNvPr id="220" name="Google Shape;220;p13"/>
          <p:cNvSpPr/>
          <p:nvPr/>
        </p:nvSpPr>
        <p:spPr>
          <a:xfrm>
            <a:off x="1447800" y="1524000"/>
            <a:ext cx="1600200" cy="1524000"/>
          </a:xfrm>
          <a:prstGeom prst="flowChartMagneticDisk">
            <a:avLst/>
          </a:prstGeom>
          <a:solidFill>
            <a:srgbClr val="CCFF99"/>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Database</a:t>
            </a:r>
            <a:endParaRPr/>
          </a:p>
          <a:p>
            <a:pPr indent="0" lvl="0" marL="0" marR="0" rtl="0" algn="ctr">
              <a:spcBef>
                <a:spcPts val="0"/>
              </a:spcBef>
              <a:spcAft>
                <a:spcPts val="0"/>
              </a:spcAft>
              <a:buNone/>
            </a:pPr>
            <a:r>
              <a:rPr lang="en-US" sz="1800">
                <a:solidFill>
                  <a:schemeClr val="dk1"/>
                </a:solidFill>
                <a:latin typeface="Calibri"/>
                <a:ea typeface="Calibri"/>
                <a:cs typeface="Calibri"/>
                <a:sym typeface="Calibri"/>
              </a:rPr>
              <a:t>Fact A     Fact B</a:t>
            </a:r>
            <a:endParaRPr/>
          </a:p>
          <a:p>
            <a:pPr indent="0" lvl="0" marL="0" marR="0" rtl="0" algn="ctr">
              <a:spcBef>
                <a:spcPts val="0"/>
              </a:spcBef>
              <a:spcAft>
                <a:spcPts val="0"/>
              </a:spcAft>
              <a:buNone/>
            </a:pPr>
            <a:r>
              <a:rPr lang="en-US" sz="1800">
                <a:solidFill>
                  <a:schemeClr val="dk1"/>
                </a:solidFill>
                <a:latin typeface="Calibri"/>
                <a:ea typeface="Calibri"/>
                <a:cs typeface="Calibri"/>
                <a:sym typeface="Calibri"/>
              </a:rPr>
              <a:t>Fact C     Fact D</a:t>
            </a:r>
            <a:endParaRPr/>
          </a:p>
          <a:p>
            <a:pPr indent="0" lvl="0" marL="0" marR="0" rtl="0" algn="ctr">
              <a:spcBef>
                <a:spcPts val="0"/>
              </a:spcBef>
              <a:spcAft>
                <a:spcPts val="0"/>
              </a:spcAft>
              <a:buNone/>
            </a:pPr>
            <a:r>
              <a:rPr lang="en-US" sz="1800">
                <a:solidFill>
                  <a:schemeClr val="dk1"/>
                </a:solidFill>
                <a:latin typeface="Calibri"/>
                <a:ea typeface="Calibri"/>
                <a:cs typeface="Calibri"/>
                <a:sym typeface="Calibri"/>
              </a:rPr>
              <a:t>Fact E     Fact F</a:t>
            </a:r>
            <a:endParaRPr/>
          </a:p>
        </p:txBody>
      </p:sp>
      <p:sp>
        <p:nvSpPr>
          <p:cNvPr id="221" name="Google Shape;221;p13"/>
          <p:cNvSpPr/>
          <p:nvPr/>
        </p:nvSpPr>
        <p:spPr>
          <a:xfrm>
            <a:off x="152400" y="5029200"/>
            <a:ext cx="1371600" cy="685800"/>
          </a:xfrm>
          <a:prstGeom prst="rect">
            <a:avLst/>
          </a:prstGeom>
          <a:solidFill>
            <a:srgbClr val="CCFF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Calibri"/>
                <a:ea typeface="Calibri"/>
                <a:cs typeface="Calibri"/>
                <a:sym typeface="Calibri"/>
              </a:rPr>
              <a:t>Enrollment</a:t>
            </a:r>
            <a:endParaRPr/>
          </a:p>
          <a:p>
            <a:pPr indent="0" lvl="0" marL="0" marR="0" rtl="0" algn="ctr">
              <a:spcBef>
                <a:spcPts val="0"/>
              </a:spcBef>
              <a:spcAft>
                <a:spcPts val="0"/>
              </a:spcAft>
              <a:buNone/>
            </a:pPr>
            <a:r>
              <a:rPr lang="en-US" sz="1600">
                <a:solidFill>
                  <a:schemeClr val="dk1"/>
                </a:solidFill>
                <a:latin typeface="Calibri"/>
                <a:ea typeface="Calibri"/>
                <a:cs typeface="Calibri"/>
                <a:sym typeface="Calibri"/>
              </a:rPr>
              <a:t>Program</a:t>
            </a:r>
            <a:endParaRPr/>
          </a:p>
        </p:txBody>
      </p:sp>
      <p:sp>
        <p:nvSpPr>
          <p:cNvPr id="222" name="Google Shape;222;p13"/>
          <p:cNvSpPr/>
          <p:nvPr/>
        </p:nvSpPr>
        <p:spPr>
          <a:xfrm>
            <a:off x="1600200" y="5029200"/>
            <a:ext cx="1371600" cy="685800"/>
          </a:xfrm>
          <a:prstGeom prst="rect">
            <a:avLst/>
          </a:prstGeom>
          <a:solidFill>
            <a:srgbClr val="CCFF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Calibri"/>
                <a:ea typeface="Calibri"/>
                <a:cs typeface="Calibri"/>
                <a:sym typeface="Calibri"/>
              </a:rPr>
              <a:t>Financial Aid</a:t>
            </a:r>
            <a:endParaRPr/>
          </a:p>
          <a:p>
            <a:pPr indent="0" lvl="0" marL="0" marR="0" rtl="0" algn="ctr">
              <a:spcBef>
                <a:spcPts val="0"/>
              </a:spcBef>
              <a:spcAft>
                <a:spcPts val="0"/>
              </a:spcAft>
              <a:buNone/>
            </a:pPr>
            <a:r>
              <a:rPr lang="en-US" sz="1600">
                <a:solidFill>
                  <a:schemeClr val="dk1"/>
                </a:solidFill>
                <a:latin typeface="Calibri"/>
                <a:ea typeface="Calibri"/>
                <a:cs typeface="Calibri"/>
                <a:sym typeface="Calibri"/>
              </a:rPr>
              <a:t>Program</a:t>
            </a:r>
            <a:endParaRPr/>
          </a:p>
        </p:txBody>
      </p:sp>
      <p:sp>
        <p:nvSpPr>
          <p:cNvPr id="223" name="Google Shape;223;p13"/>
          <p:cNvSpPr/>
          <p:nvPr/>
        </p:nvSpPr>
        <p:spPr>
          <a:xfrm>
            <a:off x="3048000" y="5029200"/>
            <a:ext cx="1371600" cy="685800"/>
          </a:xfrm>
          <a:prstGeom prst="rect">
            <a:avLst/>
          </a:prstGeom>
          <a:solidFill>
            <a:srgbClr val="CCFF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Calibri"/>
                <a:ea typeface="Calibri"/>
                <a:cs typeface="Calibri"/>
                <a:sym typeface="Calibri"/>
              </a:rPr>
              <a:t>Grades</a:t>
            </a:r>
            <a:endParaRPr/>
          </a:p>
          <a:p>
            <a:pPr indent="0" lvl="0" marL="0" marR="0" rtl="0" algn="ctr">
              <a:spcBef>
                <a:spcPts val="0"/>
              </a:spcBef>
              <a:spcAft>
                <a:spcPts val="0"/>
              </a:spcAft>
              <a:buNone/>
            </a:pPr>
            <a:r>
              <a:rPr lang="en-US" sz="1600">
                <a:solidFill>
                  <a:schemeClr val="dk1"/>
                </a:solidFill>
                <a:latin typeface="Calibri"/>
                <a:ea typeface="Calibri"/>
                <a:cs typeface="Calibri"/>
                <a:sym typeface="Calibri"/>
              </a:rPr>
              <a:t>Program</a:t>
            </a:r>
            <a:endParaRPr/>
          </a:p>
        </p:txBody>
      </p:sp>
      <p:sp>
        <p:nvSpPr>
          <p:cNvPr id="224" name="Google Shape;224;p13"/>
          <p:cNvSpPr/>
          <p:nvPr/>
        </p:nvSpPr>
        <p:spPr>
          <a:xfrm>
            <a:off x="1219200" y="3581400"/>
            <a:ext cx="1981200" cy="914400"/>
          </a:xfrm>
          <a:prstGeom prst="rect">
            <a:avLst/>
          </a:prstGeom>
          <a:solidFill>
            <a:srgbClr val="CCFF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Database</a:t>
            </a:r>
            <a:endParaRPr/>
          </a:p>
          <a:p>
            <a:pPr indent="0" lvl="0" marL="0" marR="0" rtl="0" algn="ctr">
              <a:spcBef>
                <a:spcPts val="0"/>
              </a:spcBef>
              <a:spcAft>
                <a:spcPts val="0"/>
              </a:spcAft>
              <a:buNone/>
            </a:pPr>
            <a:r>
              <a:rPr lang="en-US" sz="1800">
                <a:solidFill>
                  <a:schemeClr val="dk1"/>
                </a:solidFill>
                <a:latin typeface="Calibri"/>
                <a:ea typeface="Calibri"/>
                <a:cs typeface="Calibri"/>
                <a:sym typeface="Calibri"/>
              </a:rPr>
              <a:t>Management</a:t>
            </a:r>
            <a:endParaRPr/>
          </a:p>
          <a:p>
            <a:pPr indent="0" lvl="0" marL="0" marR="0" rtl="0" algn="ctr">
              <a:spcBef>
                <a:spcPts val="0"/>
              </a:spcBef>
              <a:spcAft>
                <a:spcPts val="0"/>
              </a:spcAft>
              <a:buNone/>
            </a:pPr>
            <a:r>
              <a:rPr lang="en-US" sz="1800">
                <a:solidFill>
                  <a:schemeClr val="dk1"/>
                </a:solidFill>
                <a:latin typeface="Calibri"/>
                <a:ea typeface="Calibri"/>
                <a:cs typeface="Calibri"/>
                <a:sym typeface="Calibri"/>
              </a:rPr>
              <a:t>System</a:t>
            </a:r>
            <a:endParaRPr/>
          </a:p>
        </p:txBody>
      </p:sp>
      <p:cxnSp>
        <p:nvCxnSpPr>
          <p:cNvPr id="225" name="Google Shape;225;p13"/>
          <p:cNvCxnSpPr/>
          <p:nvPr/>
        </p:nvCxnSpPr>
        <p:spPr>
          <a:xfrm>
            <a:off x="2286000" y="3048000"/>
            <a:ext cx="0" cy="533400"/>
          </a:xfrm>
          <a:prstGeom prst="straightConnector1">
            <a:avLst/>
          </a:prstGeom>
          <a:noFill/>
          <a:ln cap="flat" cmpd="sng" w="38100">
            <a:solidFill>
              <a:schemeClr val="dk1"/>
            </a:solidFill>
            <a:prstDash val="solid"/>
            <a:round/>
            <a:headEnd len="med" w="med" type="triangle"/>
            <a:tailEnd len="med" w="med" type="triangle"/>
          </a:ln>
        </p:spPr>
      </p:cxnSp>
      <p:cxnSp>
        <p:nvCxnSpPr>
          <p:cNvPr id="226" name="Google Shape;226;p13"/>
          <p:cNvCxnSpPr/>
          <p:nvPr/>
        </p:nvCxnSpPr>
        <p:spPr>
          <a:xfrm>
            <a:off x="2209800" y="4495800"/>
            <a:ext cx="0" cy="533400"/>
          </a:xfrm>
          <a:prstGeom prst="straightConnector1">
            <a:avLst/>
          </a:prstGeom>
          <a:noFill/>
          <a:ln cap="flat" cmpd="sng" w="38100">
            <a:solidFill>
              <a:schemeClr val="dk1"/>
            </a:solidFill>
            <a:prstDash val="solid"/>
            <a:round/>
            <a:headEnd len="med" w="med" type="triangle"/>
            <a:tailEnd len="med" w="med" type="triangle"/>
          </a:ln>
        </p:spPr>
      </p:cxnSp>
      <p:cxnSp>
        <p:nvCxnSpPr>
          <p:cNvPr id="227" name="Google Shape;227;p13"/>
          <p:cNvCxnSpPr/>
          <p:nvPr/>
        </p:nvCxnSpPr>
        <p:spPr>
          <a:xfrm flipH="1">
            <a:off x="914400" y="4495800"/>
            <a:ext cx="762000" cy="533400"/>
          </a:xfrm>
          <a:prstGeom prst="straightConnector1">
            <a:avLst/>
          </a:prstGeom>
          <a:noFill/>
          <a:ln cap="flat" cmpd="sng" w="38100">
            <a:solidFill>
              <a:schemeClr val="dk1"/>
            </a:solidFill>
            <a:prstDash val="solid"/>
            <a:round/>
            <a:headEnd len="med" w="med" type="triangle"/>
            <a:tailEnd len="med" w="med" type="triangle"/>
          </a:ln>
        </p:spPr>
      </p:cxnSp>
      <p:cxnSp>
        <p:nvCxnSpPr>
          <p:cNvPr id="228" name="Google Shape;228;p13"/>
          <p:cNvCxnSpPr/>
          <p:nvPr/>
        </p:nvCxnSpPr>
        <p:spPr>
          <a:xfrm>
            <a:off x="2895600" y="4495800"/>
            <a:ext cx="838200" cy="533400"/>
          </a:xfrm>
          <a:prstGeom prst="straightConnector1">
            <a:avLst/>
          </a:prstGeom>
          <a:noFill/>
          <a:ln cap="flat" cmpd="sng" w="38100">
            <a:solidFill>
              <a:schemeClr val="dk1"/>
            </a:solidFill>
            <a:prstDash val="solid"/>
            <a:round/>
            <a:headEnd len="med" w="med" type="triangle"/>
            <a:tailEnd len="med" w="med" type="triangle"/>
          </a:ln>
        </p:spPr>
      </p:cxnSp>
      <p:sp>
        <p:nvSpPr>
          <p:cNvPr id="229" name="Google Shape;229;p13"/>
          <p:cNvSpPr/>
          <p:nvPr/>
        </p:nvSpPr>
        <p:spPr>
          <a:xfrm>
            <a:off x="4905404" y="5000636"/>
            <a:ext cx="3810000" cy="1447800"/>
          </a:xfrm>
          <a:prstGeom prst="rect">
            <a:avLst/>
          </a:prstGeom>
          <a:solidFill>
            <a:schemeClr val="lt1"/>
          </a:solidFill>
          <a:ln cap="flat" cmpd="sng" w="57150">
            <a:solidFill>
              <a:srgbClr val="0000FF"/>
            </a:solidFill>
            <a:prstDash val="solid"/>
            <a:miter lim="800000"/>
            <a:headEnd len="sm" w="sm" type="none"/>
            <a:tailEnd len="sm" w="sm" type="none"/>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Hewlett-Packard is replacing 784 databases with a single, company-wide database.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9">
                                            <p:txEl>
                                              <p:pRg end="0" st="0"/>
                                            </p:txEl>
                                          </p:spTgt>
                                        </p:tgtEl>
                                        <p:attrNameLst>
                                          <p:attrName>style.visibility</p:attrName>
                                        </p:attrNameLst>
                                      </p:cBhvr>
                                      <p:to>
                                        <p:strVal val="visible"/>
                                      </p:to>
                                    </p:set>
                                    <p:animEffect filter="fade" transition="in">
                                      <p:cBhvr>
                                        <p:cTn dur="500"/>
                                        <p:tgtEl>
                                          <p:spTgt spid="21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9">
                                            <p:txEl>
                                              <p:pRg end="1" st="1"/>
                                            </p:txEl>
                                          </p:spTgt>
                                        </p:tgtEl>
                                        <p:attrNameLst>
                                          <p:attrName>style.visibility</p:attrName>
                                        </p:attrNameLst>
                                      </p:cBhvr>
                                      <p:to>
                                        <p:strVal val="visible"/>
                                      </p:to>
                                    </p:set>
                                    <p:animEffect filter="fade" transition="in">
                                      <p:cBhvr>
                                        <p:cTn dur="500"/>
                                        <p:tgtEl>
                                          <p:spTgt spid="21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29"/>
                                        </p:tgtEl>
                                        <p:attrNameLst>
                                          <p:attrName>style.visibility</p:attrName>
                                        </p:attrNameLst>
                                      </p:cBhvr>
                                      <p:to>
                                        <p:strVal val="visible"/>
                                      </p:to>
                                    </p:set>
                                    <p:anim calcmode="lin" valueType="num">
                                      <p:cBhvr additive="base">
                                        <p:cTn dur="500"/>
                                        <p:tgtEl>
                                          <p:spTgt spid="229"/>
                                        </p:tgtEl>
                                        <p:attrNameLst>
                                          <p:attrName>ppt_w</p:attrName>
                                        </p:attrNameLst>
                                      </p:cBhvr>
                                      <p:tavLst>
                                        <p:tav fmla="" tm="0">
                                          <p:val>
                                            <p:strVal val="0"/>
                                          </p:val>
                                        </p:tav>
                                        <p:tav fmla="" tm="100000">
                                          <p:val>
                                            <p:strVal val="#ppt_w"/>
                                          </p:val>
                                        </p:tav>
                                      </p:tavLst>
                                    </p:anim>
                                    <p:anim calcmode="lin" valueType="num">
                                      <p:cBhvr additive="base">
                                        <p:cTn dur="500"/>
                                        <p:tgtEl>
                                          <p:spTgt spid="229"/>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Google Shape;234;p14"/>
          <p:cNvSpPr txBox="1"/>
          <p:nvPr>
            <p:ph idx="1" type="body"/>
          </p:nvPr>
        </p:nvSpPr>
        <p:spPr>
          <a:xfrm>
            <a:off x="357158" y="1000108"/>
            <a:ext cx="8429684" cy="5643602"/>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1800"/>
              <a:buChar char="•"/>
            </a:pPr>
            <a:r>
              <a:rPr b="1" lang="en-US" sz="1800">
                <a:latin typeface="Arial Narrow"/>
                <a:ea typeface="Arial Narrow"/>
                <a:cs typeface="Arial Narrow"/>
                <a:sym typeface="Arial Narrow"/>
              </a:rPr>
              <a:t>Data structures: </a:t>
            </a:r>
            <a:endParaRPr/>
          </a:p>
          <a:p>
            <a:pPr indent="-271463" lvl="0" marL="627063" rtl="0" algn="l">
              <a:spcBef>
                <a:spcPts val="1200"/>
              </a:spcBef>
              <a:spcAft>
                <a:spcPts val="0"/>
              </a:spcAft>
              <a:buClr>
                <a:schemeClr val="dk1"/>
              </a:buClr>
              <a:buSzPts val="1800"/>
              <a:buFont typeface="Noto Sans Symbols"/>
              <a:buChar char="✔"/>
            </a:pPr>
            <a:r>
              <a:rPr b="1" lang="en-US" sz="1800">
                <a:latin typeface="Arial Narrow"/>
                <a:ea typeface="Arial Narrow"/>
                <a:cs typeface="Arial Narrow"/>
                <a:sym typeface="Arial Narrow"/>
              </a:rPr>
              <a:t>Constitutes the </a:t>
            </a:r>
            <a:r>
              <a:rPr b="1" lang="en-US" sz="1800">
                <a:solidFill>
                  <a:srgbClr val="0000FF"/>
                </a:solidFill>
                <a:latin typeface="Arial Narrow"/>
                <a:ea typeface="Arial Narrow"/>
                <a:cs typeface="Arial Narrow"/>
                <a:sym typeface="Arial Narrow"/>
              </a:rPr>
              <a:t>physical </a:t>
            </a:r>
            <a:r>
              <a:rPr b="1" lang="en-US" sz="1800">
                <a:latin typeface="Arial Narrow"/>
                <a:ea typeface="Arial Narrow"/>
                <a:cs typeface="Arial Narrow"/>
                <a:sym typeface="Arial Narrow"/>
              </a:rPr>
              <a:t>and </a:t>
            </a:r>
            <a:r>
              <a:rPr b="1" lang="en-US" sz="1800">
                <a:solidFill>
                  <a:srgbClr val="0000FF"/>
                </a:solidFill>
                <a:latin typeface="Arial Narrow"/>
                <a:ea typeface="Arial Narrow"/>
                <a:cs typeface="Arial Narrow"/>
                <a:sym typeface="Arial Narrow"/>
              </a:rPr>
              <a:t>logical arrangement  </a:t>
            </a:r>
            <a:r>
              <a:rPr b="1" lang="en-US" sz="1800">
                <a:latin typeface="Arial Narrow"/>
                <a:ea typeface="Arial Narrow"/>
                <a:cs typeface="Arial Narrow"/>
                <a:sym typeface="Arial Narrow"/>
              </a:rPr>
              <a:t>of data in files and databases.</a:t>
            </a:r>
            <a:endParaRPr/>
          </a:p>
          <a:p>
            <a:pPr indent="-271463" lvl="0" marL="627063" rtl="0" algn="l">
              <a:spcBef>
                <a:spcPts val="1200"/>
              </a:spcBef>
              <a:spcAft>
                <a:spcPts val="0"/>
              </a:spcAft>
              <a:buClr>
                <a:schemeClr val="dk1"/>
              </a:buClr>
              <a:buSzPts val="1800"/>
              <a:buFont typeface="Noto Sans Symbols"/>
              <a:buChar char="✔"/>
            </a:pPr>
            <a:r>
              <a:rPr b="1" lang="en-US" sz="1800">
                <a:latin typeface="Arial Narrow"/>
                <a:ea typeface="Arial Narrow"/>
                <a:cs typeface="Arial Narrow"/>
                <a:sym typeface="Arial Narrow"/>
              </a:rPr>
              <a:t>Have two fundamental components: </a:t>
            </a:r>
            <a:r>
              <a:rPr b="1" lang="en-US" sz="1800">
                <a:solidFill>
                  <a:srgbClr val="0000FF"/>
                </a:solidFill>
                <a:latin typeface="Arial Narrow"/>
                <a:ea typeface="Arial Narrow"/>
                <a:cs typeface="Arial Narrow"/>
                <a:sym typeface="Arial Narrow"/>
              </a:rPr>
              <a:t>organization </a:t>
            </a:r>
            <a:r>
              <a:rPr b="1" lang="en-US" sz="1800">
                <a:latin typeface="Arial Narrow"/>
                <a:ea typeface="Arial Narrow"/>
                <a:cs typeface="Arial Narrow"/>
                <a:sym typeface="Arial Narrow"/>
              </a:rPr>
              <a:t>and </a:t>
            </a:r>
            <a:r>
              <a:rPr b="1" lang="en-US" sz="1800">
                <a:solidFill>
                  <a:srgbClr val="0000FF"/>
                </a:solidFill>
                <a:latin typeface="Arial Narrow"/>
                <a:ea typeface="Arial Narrow"/>
                <a:cs typeface="Arial Narrow"/>
                <a:sym typeface="Arial Narrow"/>
              </a:rPr>
              <a:t>access method</a:t>
            </a:r>
            <a:r>
              <a:rPr b="1" lang="en-US" sz="1800">
                <a:latin typeface="Arial Narrow"/>
                <a:ea typeface="Arial Narrow"/>
                <a:cs typeface="Arial Narrow"/>
                <a:sym typeface="Arial Narrow"/>
              </a:rPr>
              <a:t>.</a:t>
            </a:r>
            <a:endParaRPr/>
          </a:p>
          <a:p>
            <a:pPr indent="-273050" lvl="0" marL="900113" rtl="0" algn="l">
              <a:spcBef>
                <a:spcPts val="1200"/>
              </a:spcBef>
              <a:spcAft>
                <a:spcPts val="0"/>
              </a:spcAft>
              <a:buClr>
                <a:srgbClr val="0000FF"/>
              </a:buClr>
              <a:buSzPts val="1800"/>
              <a:buFont typeface="Noto Sans Symbols"/>
              <a:buChar char="⚫"/>
            </a:pPr>
            <a:r>
              <a:rPr b="1" lang="en-US" sz="1800">
                <a:solidFill>
                  <a:srgbClr val="0000FF"/>
                </a:solidFill>
                <a:latin typeface="Arial Narrow"/>
                <a:ea typeface="Arial Narrow"/>
                <a:cs typeface="Arial Narrow"/>
                <a:sym typeface="Arial Narrow"/>
              </a:rPr>
              <a:t>Organization: </a:t>
            </a:r>
            <a:r>
              <a:rPr b="1" lang="en-US" sz="1800">
                <a:latin typeface="Arial Narrow"/>
                <a:ea typeface="Arial Narrow"/>
                <a:cs typeface="Arial Narrow"/>
                <a:sym typeface="Arial Narrow"/>
              </a:rPr>
              <a:t>the way records are </a:t>
            </a:r>
            <a:r>
              <a:rPr b="1" lang="en-US" sz="1800">
                <a:solidFill>
                  <a:srgbClr val="FF0000"/>
                </a:solidFill>
                <a:latin typeface="Arial Narrow"/>
                <a:ea typeface="Arial Narrow"/>
                <a:cs typeface="Arial Narrow"/>
                <a:sym typeface="Arial Narrow"/>
              </a:rPr>
              <a:t>physically arranged </a:t>
            </a:r>
            <a:r>
              <a:rPr b="1" lang="en-US" sz="1800">
                <a:latin typeface="Arial Narrow"/>
                <a:ea typeface="Arial Narrow"/>
                <a:cs typeface="Arial Narrow"/>
                <a:sym typeface="Arial Narrow"/>
              </a:rPr>
              <a:t>on the secondary storage device. This may be either </a:t>
            </a:r>
            <a:r>
              <a:rPr b="1" i="1" lang="en-US" sz="1800">
                <a:latin typeface="Arial Narrow"/>
                <a:ea typeface="Arial Narrow"/>
                <a:cs typeface="Arial Narrow"/>
                <a:sym typeface="Arial Narrow"/>
              </a:rPr>
              <a:t>sequential or random. </a:t>
            </a:r>
            <a:endParaRPr/>
          </a:p>
          <a:p>
            <a:pPr indent="-260350" lvl="0" marL="1160463" rtl="0" algn="l">
              <a:spcBef>
                <a:spcPts val="1200"/>
              </a:spcBef>
              <a:spcAft>
                <a:spcPts val="0"/>
              </a:spcAft>
              <a:buClr>
                <a:schemeClr val="dk1"/>
              </a:buClr>
              <a:buSzPts val="1800"/>
              <a:buChar char="⚫"/>
            </a:pPr>
            <a:r>
              <a:rPr b="1" i="1" lang="en-US" sz="1800">
                <a:latin typeface="Arial Narrow"/>
                <a:ea typeface="Arial Narrow"/>
                <a:cs typeface="Arial Narrow"/>
                <a:sym typeface="Arial Narrow"/>
              </a:rPr>
              <a:t>The records in </a:t>
            </a:r>
            <a:r>
              <a:rPr b="1" i="1" lang="en-US" sz="1800">
                <a:solidFill>
                  <a:srgbClr val="FF0000"/>
                </a:solidFill>
                <a:latin typeface="Arial Narrow"/>
                <a:ea typeface="Arial Narrow"/>
                <a:cs typeface="Arial Narrow"/>
                <a:sym typeface="Arial Narrow"/>
              </a:rPr>
              <a:t>sequential files </a:t>
            </a:r>
            <a:r>
              <a:rPr b="1" i="1" lang="en-US" sz="1800">
                <a:latin typeface="Arial Narrow"/>
                <a:ea typeface="Arial Narrow"/>
                <a:cs typeface="Arial Narrow"/>
                <a:sym typeface="Arial Narrow"/>
              </a:rPr>
              <a:t>are </a:t>
            </a:r>
            <a:r>
              <a:rPr b="1" lang="en-US" sz="1800">
                <a:latin typeface="Arial Narrow"/>
                <a:ea typeface="Arial Narrow"/>
                <a:cs typeface="Arial Narrow"/>
                <a:sym typeface="Arial Narrow"/>
              </a:rPr>
              <a:t>stored in contiguous (urutan) locations that occupy a specified area of disk space. </a:t>
            </a:r>
            <a:endParaRPr/>
          </a:p>
          <a:p>
            <a:pPr indent="-260350" lvl="0" marL="1160463" rtl="0" algn="l">
              <a:spcBef>
                <a:spcPts val="1200"/>
              </a:spcBef>
              <a:spcAft>
                <a:spcPts val="0"/>
              </a:spcAft>
              <a:buClr>
                <a:schemeClr val="dk1"/>
              </a:buClr>
              <a:buSzPts val="1800"/>
              <a:buChar char="⚫"/>
            </a:pPr>
            <a:r>
              <a:rPr b="1" lang="en-US" sz="1800">
                <a:latin typeface="Arial Narrow"/>
                <a:ea typeface="Arial Narrow"/>
                <a:cs typeface="Arial Narrow"/>
                <a:sym typeface="Arial Narrow"/>
              </a:rPr>
              <a:t>Records in </a:t>
            </a:r>
            <a:r>
              <a:rPr b="1" lang="en-US" sz="1800">
                <a:solidFill>
                  <a:srgbClr val="FF0000"/>
                </a:solidFill>
                <a:latin typeface="Arial Narrow"/>
                <a:ea typeface="Arial Narrow"/>
                <a:cs typeface="Arial Narrow"/>
                <a:sym typeface="Arial Narrow"/>
              </a:rPr>
              <a:t>random files </a:t>
            </a:r>
            <a:r>
              <a:rPr b="1" lang="en-US" sz="1800">
                <a:latin typeface="Arial Narrow"/>
                <a:ea typeface="Arial Narrow"/>
                <a:cs typeface="Arial Narrow"/>
                <a:sym typeface="Arial Narrow"/>
              </a:rPr>
              <a:t>are stored w/o regard for their physical relationship to other records of the same file. </a:t>
            </a:r>
            <a:endParaRPr/>
          </a:p>
          <a:p>
            <a:pPr indent="-273050" lvl="0" marL="900113" rtl="0" algn="l">
              <a:spcBef>
                <a:spcPts val="1200"/>
              </a:spcBef>
              <a:spcAft>
                <a:spcPts val="0"/>
              </a:spcAft>
              <a:buClr>
                <a:srgbClr val="0000FF"/>
              </a:buClr>
              <a:buSzPts val="1800"/>
              <a:buFont typeface="Noto Sans Symbols"/>
              <a:buChar char="⚫"/>
            </a:pPr>
            <a:r>
              <a:rPr b="1" lang="en-US" sz="1800">
                <a:solidFill>
                  <a:srgbClr val="0000FF"/>
                </a:solidFill>
                <a:latin typeface="Arial Narrow"/>
                <a:ea typeface="Arial Narrow"/>
                <a:cs typeface="Arial Narrow"/>
                <a:sym typeface="Arial Narrow"/>
              </a:rPr>
              <a:t>The access method: </a:t>
            </a:r>
            <a:r>
              <a:rPr b="1" lang="en-US" sz="1800">
                <a:latin typeface="Arial Narrow"/>
                <a:ea typeface="Arial Narrow"/>
                <a:cs typeface="Arial Narrow"/>
                <a:sym typeface="Arial Narrow"/>
              </a:rPr>
              <a:t>the technique used </a:t>
            </a:r>
            <a:r>
              <a:rPr b="1" lang="en-US" sz="1800">
                <a:solidFill>
                  <a:srgbClr val="FF0000"/>
                </a:solidFill>
                <a:latin typeface="Arial Narrow"/>
                <a:ea typeface="Arial Narrow"/>
                <a:cs typeface="Arial Narrow"/>
                <a:sym typeface="Arial Narrow"/>
              </a:rPr>
              <a:t>to locate records </a:t>
            </a:r>
            <a:r>
              <a:rPr b="1" lang="en-US" sz="1800">
                <a:latin typeface="Arial Narrow"/>
                <a:ea typeface="Arial Narrow"/>
                <a:cs typeface="Arial Narrow"/>
                <a:sym typeface="Arial Narrow"/>
              </a:rPr>
              <a:t>and </a:t>
            </a:r>
            <a:r>
              <a:rPr b="1" lang="en-US" sz="1800">
                <a:solidFill>
                  <a:srgbClr val="FF0000"/>
                </a:solidFill>
                <a:latin typeface="Arial Narrow"/>
                <a:ea typeface="Arial Narrow"/>
                <a:cs typeface="Arial Narrow"/>
                <a:sym typeface="Arial Narrow"/>
              </a:rPr>
              <a:t>to navigate </a:t>
            </a:r>
            <a:r>
              <a:rPr b="1" lang="en-US" sz="1800">
                <a:latin typeface="Arial Narrow"/>
                <a:ea typeface="Arial Narrow"/>
                <a:cs typeface="Arial Narrow"/>
                <a:sym typeface="Arial Narrow"/>
              </a:rPr>
              <a:t>through the database or file. The techniques can be classified as </a:t>
            </a:r>
            <a:r>
              <a:rPr b="1" lang="en-US" sz="1800">
                <a:solidFill>
                  <a:srgbClr val="FF0000"/>
                </a:solidFill>
                <a:latin typeface="Arial Narrow"/>
                <a:ea typeface="Arial Narrow"/>
                <a:cs typeface="Arial Narrow"/>
                <a:sym typeface="Arial Narrow"/>
              </a:rPr>
              <a:t>direct access </a:t>
            </a:r>
            <a:r>
              <a:rPr b="1" lang="en-US" sz="1800">
                <a:latin typeface="Arial Narrow"/>
                <a:ea typeface="Arial Narrow"/>
                <a:cs typeface="Arial Narrow"/>
                <a:sym typeface="Arial Narrow"/>
              </a:rPr>
              <a:t>or </a:t>
            </a:r>
            <a:r>
              <a:rPr b="1" lang="en-US" sz="1800">
                <a:solidFill>
                  <a:srgbClr val="FF0000"/>
                </a:solidFill>
                <a:latin typeface="Arial Narrow"/>
                <a:ea typeface="Arial Narrow"/>
                <a:cs typeface="Arial Narrow"/>
                <a:sym typeface="Arial Narrow"/>
              </a:rPr>
              <a:t>sequential access methods</a:t>
            </a:r>
            <a:r>
              <a:rPr b="1" lang="en-US" sz="1800">
                <a:latin typeface="Arial Narrow"/>
                <a:ea typeface="Arial Narrow"/>
                <a:cs typeface="Arial Narrow"/>
                <a:sym typeface="Arial Narrow"/>
              </a:rPr>
              <a:t>.</a:t>
            </a:r>
            <a:endParaRPr/>
          </a:p>
          <a:p>
            <a:pPr indent="-342900" lvl="0" marL="342900" rtl="0" algn="l">
              <a:spcBef>
                <a:spcPts val="1200"/>
              </a:spcBef>
              <a:spcAft>
                <a:spcPts val="0"/>
              </a:spcAft>
              <a:buClr>
                <a:schemeClr val="dk1"/>
              </a:buClr>
              <a:buSzPts val="1800"/>
              <a:buChar char="⚫"/>
            </a:pPr>
            <a:r>
              <a:rPr b="1" lang="en-US" sz="1800">
                <a:latin typeface="Arial Narrow"/>
                <a:ea typeface="Arial Narrow"/>
                <a:cs typeface="Arial Narrow"/>
                <a:sym typeface="Arial Narrow"/>
              </a:rPr>
              <a:t>Several data structures divided between </a:t>
            </a:r>
            <a:r>
              <a:rPr b="1" lang="en-US" sz="1800">
                <a:solidFill>
                  <a:srgbClr val="0000FF"/>
                </a:solidFill>
                <a:latin typeface="Arial Narrow"/>
                <a:ea typeface="Arial Narrow"/>
                <a:cs typeface="Arial Narrow"/>
                <a:sym typeface="Arial Narrow"/>
              </a:rPr>
              <a:t>flat-file </a:t>
            </a:r>
            <a:r>
              <a:rPr b="1" lang="en-US" sz="1800">
                <a:latin typeface="Arial Narrow"/>
                <a:ea typeface="Arial Narrow"/>
                <a:cs typeface="Arial Narrow"/>
                <a:sym typeface="Arial Narrow"/>
              </a:rPr>
              <a:t>and </a:t>
            </a:r>
            <a:r>
              <a:rPr b="1" lang="en-US" sz="1800">
                <a:solidFill>
                  <a:srgbClr val="0000FF"/>
                </a:solidFill>
                <a:latin typeface="Arial Narrow"/>
                <a:ea typeface="Arial Narrow"/>
                <a:cs typeface="Arial Narrow"/>
                <a:sym typeface="Arial Narrow"/>
              </a:rPr>
              <a:t>database systems</a:t>
            </a:r>
            <a:r>
              <a:rPr b="1" lang="en-US" sz="1800">
                <a:latin typeface="Arial Narrow"/>
                <a:ea typeface="Arial Narrow"/>
                <a:cs typeface="Arial Narrow"/>
                <a:sym typeface="Arial Narrow"/>
              </a:rPr>
              <a:t>. </a:t>
            </a:r>
            <a:endParaRPr/>
          </a:p>
        </p:txBody>
      </p:sp>
      <p:sp>
        <p:nvSpPr>
          <p:cNvPr id="235" name="Google Shape;235;p14"/>
          <p:cNvSpPr/>
          <p:nvPr/>
        </p:nvSpPr>
        <p:spPr>
          <a:xfrm>
            <a:off x="0" y="214291"/>
            <a:ext cx="9144000" cy="534368"/>
          </a:xfrm>
          <a:prstGeom prst="rect">
            <a:avLst/>
          </a:prstGeom>
          <a:gradFill>
            <a:gsLst>
              <a:gs pos="0">
                <a:srgbClr val="29859E"/>
              </a:gs>
              <a:gs pos="80000">
                <a:srgbClr val="36B0D0"/>
              </a:gs>
              <a:gs pos="100000">
                <a:srgbClr val="33B3D5"/>
              </a:gs>
            </a:gsLst>
            <a:lin ang="16200000" scaled="0"/>
          </a:gradFill>
          <a:ln>
            <a:noFill/>
          </a:ln>
          <a:effectLst>
            <a:outerShdw blurRad="40000" rotWithShape="0" dir="5400000" dist="23000">
              <a:srgbClr val="000000">
                <a:alpha val="34901"/>
              </a:srgbClr>
            </a:outerShdw>
          </a:effectLst>
        </p:spPr>
        <p:txBody>
          <a:bodyPr anchorCtr="0" anchor="t" bIns="36000" lIns="36000" spcFirstLastPara="1" rIns="36000" wrap="square" tIns="36000">
            <a:spAutoFit/>
          </a:bodyPr>
          <a:lstStyle/>
          <a:p>
            <a:pPr indent="0" lvl="0" marL="0" marR="0" rtl="0" algn="ctr">
              <a:spcBef>
                <a:spcPts val="0"/>
              </a:spcBef>
              <a:spcAft>
                <a:spcPts val="0"/>
              </a:spcAft>
              <a:buNone/>
            </a:pPr>
            <a:r>
              <a:rPr b="1" lang="en-US" sz="3000">
                <a:solidFill>
                  <a:srgbClr val="DF322D"/>
                </a:solidFill>
                <a:latin typeface="Arial Narrow"/>
                <a:ea typeface="Arial Narrow"/>
                <a:cs typeface="Arial Narrow"/>
                <a:sym typeface="Arial Narrow"/>
              </a:rPr>
              <a:t>1. DATA STRUCTURES</a:t>
            </a:r>
            <a:endParaRPr b="1" sz="3000">
              <a:solidFill>
                <a:srgbClr val="DF322D"/>
              </a:solidFill>
              <a:latin typeface="Arial Narrow"/>
              <a:ea typeface="Arial Narrow"/>
              <a:cs typeface="Arial Narrow"/>
              <a:sym typeface="Arial Narrow"/>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Google Shape;240;p15"/>
          <p:cNvSpPr txBox="1"/>
          <p:nvPr>
            <p:ph idx="1" type="body"/>
          </p:nvPr>
        </p:nvSpPr>
        <p:spPr>
          <a:xfrm>
            <a:off x="357158" y="1000108"/>
            <a:ext cx="8429684" cy="5643602"/>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0000FF"/>
              </a:buClr>
              <a:buSzPts val="1800"/>
              <a:buChar char="•"/>
            </a:pPr>
            <a:r>
              <a:rPr b="1" lang="en-US" sz="1800">
                <a:solidFill>
                  <a:srgbClr val="0000FF"/>
                </a:solidFill>
                <a:latin typeface="Arial Narrow"/>
                <a:ea typeface="Arial Narrow"/>
                <a:cs typeface="Arial Narrow"/>
                <a:sym typeface="Arial Narrow"/>
              </a:rPr>
              <a:t>File Processing Operations</a:t>
            </a:r>
            <a:r>
              <a:rPr b="1" lang="en-US" sz="1800">
                <a:latin typeface="Arial Narrow"/>
                <a:ea typeface="Arial Narrow"/>
                <a:cs typeface="Arial Narrow"/>
                <a:sym typeface="Arial Narrow"/>
              </a:rPr>
              <a:t>:</a:t>
            </a:r>
            <a:endParaRPr b="1" sz="1800">
              <a:latin typeface="Arial Narrow"/>
              <a:ea typeface="Arial Narrow"/>
              <a:cs typeface="Arial Narrow"/>
              <a:sym typeface="Arial Narrow"/>
            </a:endParaRPr>
          </a:p>
          <a:p>
            <a:pPr indent="-271463" lvl="0" marL="627063" rtl="0" algn="l">
              <a:spcBef>
                <a:spcPts val="1200"/>
              </a:spcBef>
              <a:spcAft>
                <a:spcPts val="0"/>
              </a:spcAft>
              <a:buClr>
                <a:schemeClr val="dk1"/>
              </a:buClr>
              <a:buSzPts val="1800"/>
              <a:buNone/>
            </a:pPr>
            <a:r>
              <a:rPr b="1" lang="en-US" sz="1800">
                <a:latin typeface="Arial Narrow"/>
                <a:ea typeface="Arial Narrow"/>
                <a:cs typeface="Arial Narrow"/>
                <a:sym typeface="Arial Narrow"/>
              </a:rPr>
              <a:t>1. Retrieve a record from the file based on its primary key.</a:t>
            </a:r>
            <a:endParaRPr/>
          </a:p>
          <a:p>
            <a:pPr indent="-271463" lvl="0" marL="627063" rtl="0" algn="l">
              <a:spcBef>
                <a:spcPts val="1200"/>
              </a:spcBef>
              <a:spcAft>
                <a:spcPts val="0"/>
              </a:spcAft>
              <a:buClr>
                <a:schemeClr val="dk1"/>
              </a:buClr>
              <a:buSzPts val="1800"/>
              <a:buNone/>
            </a:pPr>
            <a:r>
              <a:rPr b="1" lang="en-US" sz="1800">
                <a:latin typeface="Arial Narrow"/>
                <a:ea typeface="Arial Narrow"/>
                <a:cs typeface="Arial Narrow"/>
                <a:sym typeface="Arial Narrow"/>
              </a:rPr>
              <a:t>2. Insert a record into a file.</a:t>
            </a:r>
            <a:endParaRPr/>
          </a:p>
          <a:p>
            <a:pPr indent="-271463" lvl="0" marL="627063" rtl="0" algn="l">
              <a:spcBef>
                <a:spcPts val="1200"/>
              </a:spcBef>
              <a:spcAft>
                <a:spcPts val="0"/>
              </a:spcAft>
              <a:buClr>
                <a:schemeClr val="dk1"/>
              </a:buClr>
              <a:buSzPts val="1800"/>
              <a:buNone/>
            </a:pPr>
            <a:r>
              <a:rPr b="1" lang="en-US" sz="1800">
                <a:latin typeface="Arial Narrow"/>
                <a:ea typeface="Arial Narrow"/>
                <a:cs typeface="Arial Narrow"/>
                <a:sym typeface="Arial Narrow"/>
              </a:rPr>
              <a:t>3. Update a record in the file.</a:t>
            </a:r>
            <a:endParaRPr/>
          </a:p>
          <a:p>
            <a:pPr indent="-271463" lvl="0" marL="627063" rtl="0" algn="l">
              <a:spcBef>
                <a:spcPts val="1200"/>
              </a:spcBef>
              <a:spcAft>
                <a:spcPts val="0"/>
              </a:spcAft>
              <a:buClr>
                <a:schemeClr val="dk1"/>
              </a:buClr>
              <a:buSzPts val="1800"/>
              <a:buNone/>
            </a:pPr>
            <a:r>
              <a:rPr b="1" lang="en-US" sz="1800">
                <a:latin typeface="Arial Narrow"/>
                <a:ea typeface="Arial Narrow"/>
                <a:cs typeface="Arial Narrow"/>
                <a:sym typeface="Arial Narrow"/>
              </a:rPr>
              <a:t>4. Read a complete file of records.</a:t>
            </a:r>
            <a:endParaRPr/>
          </a:p>
          <a:p>
            <a:pPr indent="-271463" lvl="0" marL="627063" rtl="0" algn="l">
              <a:spcBef>
                <a:spcPts val="1200"/>
              </a:spcBef>
              <a:spcAft>
                <a:spcPts val="0"/>
              </a:spcAft>
              <a:buClr>
                <a:schemeClr val="dk1"/>
              </a:buClr>
              <a:buSzPts val="1800"/>
              <a:buNone/>
            </a:pPr>
            <a:r>
              <a:rPr b="1" lang="en-US" sz="1800">
                <a:latin typeface="Arial Narrow"/>
                <a:ea typeface="Arial Narrow"/>
                <a:cs typeface="Arial Narrow"/>
                <a:sym typeface="Arial Narrow"/>
              </a:rPr>
              <a:t>5. Find the next record in the file.</a:t>
            </a:r>
            <a:endParaRPr/>
          </a:p>
          <a:p>
            <a:pPr indent="-271463" lvl="0" marL="627063" rtl="0" algn="l">
              <a:spcBef>
                <a:spcPts val="1200"/>
              </a:spcBef>
              <a:spcAft>
                <a:spcPts val="0"/>
              </a:spcAft>
              <a:buClr>
                <a:schemeClr val="dk1"/>
              </a:buClr>
              <a:buSzPts val="1800"/>
              <a:buNone/>
            </a:pPr>
            <a:r>
              <a:rPr b="1" lang="en-US" sz="1800">
                <a:latin typeface="Arial Narrow"/>
                <a:ea typeface="Arial Narrow"/>
                <a:cs typeface="Arial Narrow"/>
                <a:sym typeface="Arial Narrow"/>
              </a:rPr>
              <a:t>6. Scan a file for records with common secondary keys.</a:t>
            </a:r>
            <a:endParaRPr/>
          </a:p>
          <a:p>
            <a:pPr indent="-271463" lvl="0" marL="627063" rtl="0" algn="l">
              <a:spcBef>
                <a:spcPts val="1200"/>
              </a:spcBef>
              <a:spcAft>
                <a:spcPts val="0"/>
              </a:spcAft>
              <a:buClr>
                <a:schemeClr val="dk1"/>
              </a:buClr>
              <a:buSzPts val="1800"/>
              <a:buNone/>
            </a:pPr>
            <a:r>
              <a:rPr b="1" lang="en-US" sz="1800">
                <a:latin typeface="Arial Narrow"/>
                <a:ea typeface="Arial Narrow"/>
                <a:cs typeface="Arial Narrow"/>
                <a:sym typeface="Arial Narrow"/>
              </a:rPr>
              <a:t>7. Delete a record from a file.</a:t>
            </a:r>
            <a:endParaRPr/>
          </a:p>
        </p:txBody>
      </p:sp>
      <p:sp>
        <p:nvSpPr>
          <p:cNvPr id="241" name="Google Shape;241;p15"/>
          <p:cNvSpPr/>
          <p:nvPr/>
        </p:nvSpPr>
        <p:spPr>
          <a:xfrm>
            <a:off x="0" y="214291"/>
            <a:ext cx="9144000" cy="534368"/>
          </a:xfrm>
          <a:prstGeom prst="rect">
            <a:avLst/>
          </a:prstGeom>
          <a:gradFill>
            <a:gsLst>
              <a:gs pos="0">
                <a:srgbClr val="29859E"/>
              </a:gs>
              <a:gs pos="80000">
                <a:srgbClr val="36B0D0"/>
              </a:gs>
              <a:gs pos="100000">
                <a:srgbClr val="33B3D5"/>
              </a:gs>
            </a:gsLst>
            <a:lin ang="16200000" scaled="0"/>
          </a:gradFill>
          <a:ln>
            <a:noFill/>
          </a:ln>
          <a:effectLst>
            <a:outerShdw blurRad="40000" rotWithShape="0" dir="5400000" dist="23000">
              <a:srgbClr val="000000">
                <a:alpha val="34901"/>
              </a:srgbClr>
            </a:outerShdw>
          </a:effectLst>
        </p:spPr>
        <p:txBody>
          <a:bodyPr anchorCtr="0" anchor="t" bIns="36000" lIns="36000" spcFirstLastPara="1" rIns="36000" wrap="square" tIns="36000">
            <a:spAutoFit/>
          </a:bodyPr>
          <a:lstStyle/>
          <a:p>
            <a:pPr indent="0" lvl="0" marL="0" marR="0" rtl="0" algn="ctr">
              <a:spcBef>
                <a:spcPts val="0"/>
              </a:spcBef>
              <a:spcAft>
                <a:spcPts val="0"/>
              </a:spcAft>
              <a:buNone/>
            </a:pPr>
            <a:r>
              <a:rPr b="1" lang="en-US" sz="3000">
                <a:solidFill>
                  <a:srgbClr val="DF322D"/>
                </a:solidFill>
                <a:latin typeface="Arial Narrow"/>
                <a:ea typeface="Arial Narrow"/>
                <a:cs typeface="Arial Narrow"/>
                <a:sym typeface="Arial Narrow"/>
              </a:rPr>
              <a:t>1. DATA STRUCTURES</a:t>
            </a:r>
            <a:endParaRPr b="1" sz="3000">
              <a:solidFill>
                <a:srgbClr val="DF322D"/>
              </a:solidFill>
              <a:latin typeface="Arial Narrow"/>
              <a:ea typeface="Arial Narrow"/>
              <a:cs typeface="Arial Narrow"/>
              <a:sym typeface="Arial Narrow"/>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Google Shape;246;p16"/>
          <p:cNvSpPr txBox="1"/>
          <p:nvPr>
            <p:ph idx="1" type="body"/>
          </p:nvPr>
        </p:nvSpPr>
        <p:spPr>
          <a:xfrm>
            <a:off x="357158" y="1000108"/>
            <a:ext cx="8429684" cy="5643602"/>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0000FF"/>
              </a:buClr>
              <a:buSzPts val="1800"/>
              <a:buChar char="•"/>
            </a:pPr>
            <a:r>
              <a:rPr b="1" lang="en-US" sz="1800">
                <a:solidFill>
                  <a:srgbClr val="0000FF"/>
                </a:solidFill>
                <a:latin typeface="Arial Narrow"/>
                <a:ea typeface="Arial Narrow"/>
                <a:cs typeface="Arial Narrow"/>
                <a:sym typeface="Arial Narrow"/>
              </a:rPr>
              <a:t>1.1 Flat-File Structures</a:t>
            </a:r>
            <a:endParaRPr/>
          </a:p>
          <a:p>
            <a:pPr indent="0" lvl="0" marL="355600" rtl="0" algn="l">
              <a:spcBef>
                <a:spcPts val="1200"/>
              </a:spcBef>
              <a:spcAft>
                <a:spcPts val="0"/>
              </a:spcAft>
              <a:buClr>
                <a:schemeClr val="dk1"/>
              </a:buClr>
              <a:buSzPts val="1800"/>
              <a:buNone/>
            </a:pPr>
            <a:r>
              <a:rPr b="1" lang="en-US" sz="1800">
                <a:latin typeface="Arial Narrow"/>
                <a:ea typeface="Arial Narrow"/>
                <a:cs typeface="Arial Narrow"/>
                <a:sym typeface="Arial Narrow"/>
              </a:rPr>
              <a:t>The flat-file model: individual data files are </a:t>
            </a:r>
            <a:r>
              <a:rPr b="1" lang="en-US" sz="1800">
                <a:solidFill>
                  <a:srgbClr val="0000FF"/>
                </a:solidFill>
                <a:latin typeface="Arial Narrow"/>
                <a:ea typeface="Arial Narrow"/>
                <a:cs typeface="Arial Narrow"/>
                <a:sym typeface="Arial Narrow"/>
              </a:rPr>
              <a:t>not integrated </a:t>
            </a:r>
            <a:r>
              <a:rPr b="1" lang="en-US" sz="1800">
                <a:latin typeface="Arial Narrow"/>
                <a:ea typeface="Arial Narrow"/>
                <a:cs typeface="Arial Narrow"/>
                <a:sym typeface="Arial Narrow"/>
              </a:rPr>
              <a:t>with other files. End users </a:t>
            </a:r>
            <a:r>
              <a:rPr b="1" lang="en-US" sz="1800">
                <a:solidFill>
                  <a:srgbClr val="0000FF"/>
                </a:solidFill>
                <a:latin typeface="Arial Narrow"/>
                <a:ea typeface="Arial Narrow"/>
                <a:cs typeface="Arial Narrow"/>
                <a:sym typeface="Arial Narrow"/>
              </a:rPr>
              <a:t>own their data files </a:t>
            </a:r>
            <a:r>
              <a:rPr b="1" lang="en-US" sz="1800">
                <a:latin typeface="Arial Narrow"/>
                <a:ea typeface="Arial Narrow"/>
                <a:cs typeface="Arial Narrow"/>
                <a:sym typeface="Arial Narrow"/>
              </a:rPr>
              <a:t>rather than share them w/ other users. Data files are structured, formatted, and arranged to suit the </a:t>
            </a:r>
            <a:r>
              <a:rPr b="1" lang="en-US" sz="1800">
                <a:solidFill>
                  <a:srgbClr val="0000FF"/>
                </a:solidFill>
                <a:latin typeface="Arial Narrow"/>
                <a:ea typeface="Arial Narrow"/>
                <a:cs typeface="Arial Narrow"/>
                <a:sym typeface="Arial Narrow"/>
              </a:rPr>
              <a:t>specific needs </a:t>
            </a:r>
            <a:r>
              <a:rPr b="1" lang="en-US" sz="1800">
                <a:latin typeface="Arial Narrow"/>
                <a:ea typeface="Arial Narrow"/>
                <a:cs typeface="Arial Narrow"/>
                <a:sym typeface="Arial Narrow"/>
              </a:rPr>
              <a:t>of the owner or primary user. </a:t>
            </a:r>
            <a:endParaRPr/>
          </a:p>
          <a:p>
            <a:pPr indent="-368300" lvl="0" marL="723900" rtl="0" algn="l">
              <a:spcBef>
                <a:spcPts val="1200"/>
              </a:spcBef>
              <a:spcAft>
                <a:spcPts val="0"/>
              </a:spcAft>
              <a:buClr>
                <a:srgbClr val="0000FF"/>
              </a:buClr>
              <a:buSzPts val="1800"/>
              <a:buFont typeface="Noto Sans Symbols"/>
              <a:buChar char="✔"/>
            </a:pPr>
            <a:r>
              <a:rPr b="1" lang="en-US" sz="1800">
                <a:solidFill>
                  <a:srgbClr val="0000FF"/>
                </a:solidFill>
                <a:latin typeface="Arial Narrow"/>
                <a:ea typeface="Arial Narrow"/>
                <a:cs typeface="Arial Narrow"/>
                <a:sym typeface="Arial Narrow"/>
              </a:rPr>
              <a:t>1.1.1 Sequential Structure (Sequential Access Method)</a:t>
            </a:r>
            <a:endParaRPr/>
          </a:p>
          <a:p>
            <a:pPr indent="-258762" lvl="0" marL="982663" rtl="0" algn="l">
              <a:spcBef>
                <a:spcPts val="1200"/>
              </a:spcBef>
              <a:spcAft>
                <a:spcPts val="0"/>
              </a:spcAft>
              <a:buClr>
                <a:schemeClr val="dk1"/>
              </a:buClr>
              <a:buSzPts val="1800"/>
              <a:buFont typeface="Noto Sans Symbols"/>
              <a:buChar char="⚫"/>
            </a:pPr>
            <a:r>
              <a:rPr b="1" i="1" lang="en-US" sz="1800">
                <a:latin typeface="Arial Narrow"/>
                <a:ea typeface="Arial Narrow"/>
                <a:cs typeface="Arial Narrow"/>
                <a:sym typeface="Arial Narrow"/>
              </a:rPr>
              <a:t>A</a:t>
            </a:r>
            <a:r>
              <a:rPr b="1" lang="en-US" sz="1800">
                <a:latin typeface="Arial Narrow"/>
                <a:ea typeface="Arial Narrow"/>
                <a:cs typeface="Arial Narrow"/>
                <a:sym typeface="Arial Narrow"/>
              </a:rPr>
              <a:t>ll records in the file </a:t>
            </a:r>
            <a:r>
              <a:rPr b="1" lang="en-US" sz="1800">
                <a:solidFill>
                  <a:srgbClr val="0000FF"/>
                </a:solidFill>
                <a:latin typeface="Arial Narrow"/>
                <a:ea typeface="Arial Narrow"/>
                <a:cs typeface="Arial Narrow"/>
                <a:sym typeface="Arial Narrow"/>
              </a:rPr>
              <a:t>lie in contiguous </a:t>
            </a:r>
            <a:r>
              <a:rPr b="1" lang="en-US" sz="1800">
                <a:latin typeface="Arial Narrow"/>
                <a:ea typeface="Arial Narrow"/>
                <a:cs typeface="Arial Narrow"/>
                <a:sym typeface="Arial Narrow"/>
              </a:rPr>
              <a:t>storage spaces in a specified sequence (ascending or descending) arranged by their primary key.</a:t>
            </a:r>
            <a:endParaRPr/>
          </a:p>
          <a:p>
            <a:pPr indent="-258762" lvl="0" marL="982663" rtl="0" algn="l">
              <a:spcBef>
                <a:spcPts val="1200"/>
              </a:spcBef>
              <a:spcAft>
                <a:spcPts val="0"/>
              </a:spcAft>
              <a:buClr>
                <a:schemeClr val="dk1"/>
              </a:buClr>
              <a:buSzPts val="1800"/>
              <a:buFont typeface="Noto Sans Symbols"/>
              <a:buChar char="⚫"/>
            </a:pPr>
            <a:r>
              <a:rPr b="1" lang="en-US" sz="1800">
                <a:latin typeface="Arial Narrow"/>
                <a:ea typeface="Arial Narrow"/>
                <a:cs typeface="Arial Narrow"/>
                <a:sym typeface="Arial Narrow"/>
              </a:rPr>
              <a:t>Sequential files are </a:t>
            </a:r>
            <a:r>
              <a:rPr b="1" lang="en-US" sz="1800">
                <a:solidFill>
                  <a:srgbClr val="0000FF"/>
                </a:solidFill>
                <a:latin typeface="Arial Narrow"/>
                <a:ea typeface="Arial Narrow"/>
                <a:cs typeface="Arial Narrow"/>
                <a:sym typeface="Arial Narrow"/>
              </a:rPr>
              <a:t>simple and easy </a:t>
            </a:r>
            <a:r>
              <a:rPr b="1" lang="en-US" sz="1800">
                <a:latin typeface="Arial Narrow"/>
                <a:ea typeface="Arial Narrow"/>
                <a:cs typeface="Arial Narrow"/>
                <a:sym typeface="Arial Narrow"/>
              </a:rPr>
              <a:t>to process. The application starts at the beginning of the file and processes each record in sequence.</a:t>
            </a:r>
            <a:endParaRPr/>
          </a:p>
          <a:p>
            <a:pPr indent="-258762" lvl="0" marL="982663" rtl="0" algn="l">
              <a:spcBef>
                <a:spcPts val="1200"/>
              </a:spcBef>
              <a:spcAft>
                <a:spcPts val="0"/>
              </a:spcAft>
              <a:buClr>
                <a:srgbClr val="0000FF"/>
              </a:buClr>
              <a:buSzPts val="1800"/>
              <a:buFont typeface="Noto Sans Symbols"/>
              <a:buChar char="⚫"/>
            </a:pPr>
            <a:r>
              <a:rPr b="1" lang="en-US" sz="1800">
                <a:solidFill>
                  <a:srgbClr val="0000FF"/>
                </a:solidFill>
                <a:latin typeface="Arial Narrow"/>
                <a:ea typeface="Arial Narrow"/>
                <a:cs typeface="Arial Narrow"/>
                <a:sym typeface="Arial Narrow"/>
              </a:rPr>
              <a:t>Efficient only for large file </a:t>
            </a:r>
            <a:r>
              <a:rPr b="1" lang="en-US" sz="1800">
                <a:latin typeface="Arial Narrow"/>
                <a:ea typeface="Arial Narrow"/>
                <a:cs typeface="Arial Narrow"/>
                <a:sym typeface="Arial Narrow"/>
              </a:rPr>
              <a:t>data processing (step 4 and 5) (ex: payroll process). </a:t>
            </a:r>
            <a:endParaRPr/>
          </a:p>
          <a:p>
            <a:pPr indent="-258762" lvl="0" marL="982663" rtl="0" algn="l">
              <a:spcBef>
                <a:spcPts val="1200"/>
              </a:spcBef>
              <a:spcAft>
                <a:spcPts val="0"/>
              </a:spcAft>
              <a:buClr>
                <a:schemeClr val="dk1"/>
              </a:buClr>
              <a:buSzPts val="1800"/>
              <a:buFont typeface="Noto Sans Symbols"/>
              <a:buChar char="⚫"/>
            </a:pPr>
            <a:r>
              <a:rPr b="1" lang="en-US" sz="1800">
                <a:latin typeface="Arial Narrow"/>
                <a:ea typeface="Arial Narrow"/>
                <a:cs typeface="Arial Narrow"/>
                <a:sym typeface="Arial Narrow"/>
              </a:rPr>
              <a:t>The sequential access method </a:t>
            </a:r>
            <a:endParaRPr/>
          </a:p>
          <a:p>
            <a:pPr indent="0" lvl="0" marL="982663" rtl="0" algn="l">
              <a:spcBef>
                <a:spcPts val="0"/>
              </a:spcBef>
              <a:spcAft>
                <a:spcPts val="0"/>
              </a:spcAft>
              <a:buClr>
                <a:schemeClr val="dk1"/>
              </a:buClr>
              <a:buSzPts val="1800"/>
              <a:buNone/>
            </a:pPr>
            <a:r>
              <a:rPr b="1" lang="en-US" sz="1800">
                <a:latin typeface="Arial Narrow"/>
                <a:ea typeface="Arial Narrow"/>
                <a:cs typeface="Arial Narrow"/>
                <a:sym typeface="Arial Narrow"/>
              </a:rPr>
              <a:t>does </a:t>
            </a:r>
            <a:r>
              <a:rPr b="1" lang="en-US" sz="1800">
                <a:solidFill>
                  <a:srgbClr val="0000FF"/>
                </a:solidFill>
                <a:latin typeface="Arial Narrow"/>
                <a:ea typeface="Arial Narrow"/>
                <a:cs typeface="Arial Narrow"/>
                <a:sym typeface="Arial Narrow"/>
              </a:rPr>
              <a:t>not permit accessing </a:t>
            </a:r>
            <a:endParaRPr/>
          </a:p>
          <a:p>
            <a:pPr indent="0" lvl="0" marL="982663" rtl="0" algn="l">
              <a:spcBef>
                <a:spcPts val="0"/>
              </a:spcBef>
              <a:spcAft>
                <a:spcPts val="0"/>
              </a:spcAft>
              <a:buClr>
                <a:srgbClr val="0000FF"/>
              </a:buClr>
              <a:buSzPts val="1800"/>
              <a:buNone/>
            </a:pPr>
            <a:r>
              <a:rPr b="1" lang="en-US" sz="1800">
                <a:solidFill>
                  <a:srgbClr val="0000FF"/>
                </a:solidFill>
                <a:latin typeface="Arial Narrow"/>
                <a:ea typeface="Arial Narrow"/>
                <a:cs typeface="Arial Narrow"/>
                <a:sym typeface="Arial Narrow"/>
              </a:rPr>
              <a:t>a record directly</a:t>
            </a:r>
            <a:r>
              <a:rPr b="1" lang="en-US" sz="1800">
                <a:latin typeface="Arial Narrow"/>
                <a:ea typeface="Arial Narrow"/>
                <a:cs typeface="Arial Narrow"/>
                <a:sym typeface="Arial Narrow"/>
              </a:rPr>
              <a:t>.</a:t>
            </a:r>
            <a:endParaRPr/>
          </a:p>
          <a:p>
            <a:pPr indent="0" lvl="0" marL="982663" rtl="0" algn="l">
              <a:spcBef>
                <a:spcPts val="600"/>
              </a:spcBef>
              <a:spcAft>
                <a:spcPts val="0"/>
              </a:spcAft>
              <a:buClr>
                <a:schemeClr val="dk1"/>
              </a:buClr>
              <a:buSzPts val="1800"/>
              <a:buNone/>
            </a:pPr>
            <a:r>
              <a:rPr b="1" lang="en-US" sz="1800">
                <a:latin typeface="Arial Narrow"/>
                <a:ea typeface="Arial Narrow"/>
                <a:cs typeface="Arial Narrow"/>
                <a:sym typeface="Arial Narrow"/>
              </a:rPr>
              <a:t>Example: vcd film</a:t>
            </a:r>
            <a:endParaRPr/>
          </a:p>
          <a:p>
            <a:pPr indent="0" lvl="0" marL="982663" rtl="0" algn="l">
              <a:spcBef>
                <a:spcPts val="600"/>
              </a:spcBef>
              <a:spcAft>
                <a:spcPts val="0"/>
              </a:spcAft>
              <a:buClr>
                <a:schemeClr val="dk1"/>
              </a:buClr>
              <a:buSzPts val="1800"/>
              <a:buNone/>
            </a:pPr>
            <a:r>
              <a:t/>
            </a:r>
            <a:endParaRPr b="1" sz="1800">
              <a:latin typeface="Arial Narrow"/>
              <a:ea typeface="Arial Narrow"/>
              <a:cs typeface="Arial Narrow"/>
              <a:sym typeface="Arial Narrow"/>
            </a:endParaRPr>
          </a:p>
          <a:p>
            <a:pPr indent="0" lvl="0" marL="982663" rtl="0" algn="l">
              <a:spcBef>
                <a:spcPts val="600"/>
              </a:spcBef>
              <a:spcAft>
                <a:spcPts val="0"/>
              </a:spcAft>
              <a:buClr>
                <a:schemeClr val="dk1"/>
              </a:buClr>
              <a:buSzPts val="1800"/>
              <a:buNone/>
            </a:pPr>
            <a:r>
              <a:t/>
            </a:r>
            <a:endParaRPr b="1" sz="1800">
              <a:latin typeface="Arial Narrow"/>
              <a:ea typeface="Arial Narrow"/>
              <a:cs typeface="Arial Narrow"/>
              <a:sym typeface="Arial Narrow"/>
            </a:endParaRPr>
          </a:p>
        </p:txBody>
      </p:sp>
      <p:sp>
        <p:nvSpPr>
          <p:cNvPr id="247" name="Google Shape;247;p16"/>
          <p:cNvSpPr/>
          <p:nvPr/>
        </p:nvSpPr>
        <p:spPr>
          <a:xfrm>
            <a:off x="0" y="214291"/>
            <a:ext cx="9144000" cy="534368"/>
          </a:xfrm>
          <a:prstGeom prst="rect">
            <a:avLst/>
          </a:prstGeom>
          <a:gradFill>
            <a:gsLst>
              <a:gs pos="0">
                <a:srgbClr val="29859E"/>
              </a:gs>
              <a:gs pos="80000">
                <a:srgbClr val="36B0D0"/>
              </a:gs>
              <a:gs pos="100000">
                <a:srgbClr val="33B3D5"/>
              </a:gs>
            </a:gsLst>
            <a:lin ang="16200000" scaled="0"/>
          </a:gradFill>
          <a:ln>
            <a:noFill/>
          </a:ln>
          <a:effectLst>
            <a:outerShdw blurRad="40000" rotWithShape="0" dir="5400000" dist="23000">
              <a:srgbClr val="000000">
                <a:alpha val="34901"/>
              </a:srgbClr>
            </a:outerShdw>
          </a:effectLst>
        </p:spPr>
        <p:txBody>
          <a:bodyPr anchorCtr="0" anchor="t" bIns="36000" lIns="36000" spcFirstLastPara="1" rIns="36000" wrap="square" tIns="36000">
            <a:spAutoFit/>
          </a:bodyPr>
          <a:lstStyle/>
          <a:p>
            <a:pPr indent="0" lvl="0" marL="0" marR="0" rtl="0" algn="ctr">
              <a:spcBef>
                <a:spcPts val="0"/>
              </a:spcBef>
              <a:spcAft>
                <a:spcPts val="0"/>
              </a:spcAft>
              <a:buNone/>
            </a:pPr>
            <a:r>
              <a:rPr b="1" lang="en-US" sz="3000">
                <a:solidFill>
                  <a:srgbClr val="DF322D"/>
                </a:solidFill>
                <a:latin typeface="Arial Narrow"/>
                <a:ea typeface="Arial Narrow"/>
                <a:cs typeface="Arial Narrow"/>
                <a:sym typeface="Arial Narrow"/>
              </a:rPr>
              <a:t>1. DATA STRUCTURES</a:t>
            </a:r>
            <a:endParaRPr b="1" sz="3000">
              <a:solidFill>
                <a:srgbClr val="DF322D"/>
              </a:solidFill>
              <a:latin typeface="Arial Narrow"/>
              <a:ea typeface="Arial Narrow"/>
              <a:cs typeface="Arial Narrow"/>
              <a:sym typeface="Arial Narrow"/>
            </a:endParaRPr>
          </a:p>
        </p:txBody>
      </p:sp>
      <p:pic>
        <p:nvPicPr>
          <p:cNvPr id="248" name="Google Shape;248;p16"/>
          <p:cNvPicPr preferRelativeResize="0"/>
          <p:nvPr/>
        </p:nvPicPr>
        <p:blipFill rotWithShape="1">
          <a:blip r:embed="rId3">
            <a:alphaModFix/>
          </a:blip>
          <a:srcRect b="0" l="0" r="0" t="0"/>
          <a:stretch/>
        </p:blipFill>
        <p:spPr>
          <a:xfrm>
            <a:off x="4286248" y="4623548"/>
            <a:ext cx="4857752" cy="223447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Google Shape;253;p17"/>
          <p:cNvSpPr txBox="1"/>
          <p:nvPr>
            <p:ph idx="1" type="body"/>
          </p:nvPr>
        </p:nvSpPr>
        <p:spPr>
          <a:xfrm>
            <a:off x="357158" y="1000108"/>
            <a:ext cx="8429684" cy="5643602"/>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0000FF"/>
              </a:buClr>
              <a:buSzPts val="1800"/>
              <a:buChar char="•"/>
            </a:pPr>
            <a:r>
              <a:rPr b="1" lang="en-US" sz="1800">
                <a:solidFill>
                  <a:srgbClr val="0000FF"/>
                </a:solidFill>
                <a:latin typeface="Arial Narrow"/>
                <a:ea typeface="Arial Narrow"/>
                <a:cs typeface="Arial Narrow"/>
                <a:sym typeface="Arial Narrow"/>
              </a:rPr>
              <a:t>1.1.2 Direct Access Structure</a:t>
            </a:r>
            <a:endParaRPr b="1" sz="1800">
              <a:solidFill>
                <a:srgbClr val="0000FF"/>
              </a:solidFill>
              <a:latin typeface="Arial Narrow"/>
              <a:ea typeface="Arial Narrow"/>
              <a:cs typeface="Arial Narrow"/>
              <a:sym typeface="Arial Narrow"/>
            </a:endParaRPr>
          </a:p>
          <a:p>
            <a:pPr indent="12700" lvl="0" marL="342900" rtl="0" algn="l">
              <a:spcBef>
                <a:spcPts val="1200"/>
              </a:spcBef>
              <a:spcAft>
                <a:spcPts val="0"/>
              </a:spcAft>
              <a:buClr>
                <a:schemeClr val="dk1"/>
              </a:buClr>
              <a:buSzPts val="1800"/>
              <a:buNone/>
            </a:pPr>
            <a:r>
              <a:rPr b="1" lang="en-US" sz="1800">
                <a:latin typeface="Arial Narrow"/>
                <a:ea typeface="Arial Narrow"/>
                <a:cs typeface="Arial Narrow"/>
                <a:sym typeface="Arial Narrow"/>
              </a:rPr>
              <a:t>Direct Access Structure store data at a unique location known as an address, on a disk. The disk address is a </a:t>
            </a:r>
            <a:r>
              <a:rPr b="1" lang="en-US" sz="1800">
                <a:solidFill>
                  <a:srgbClr val="0000FF"/>
                </a:solidFill>
                <a:latin typeface="Arial Narrow"/>
                <a:ea typeface="Arial Narrow"/>
                <a:cs typeface="Arial Narrow"/>
                <a:sym typeface="Arial Narrow"/>
              </a:rPr>
              <a:t>numeric value</a:t>
            </a:r>
            <a:r>
              <a:rPr b="1" lang="en-US" sz="1800">
                <a:latin typeface="Arial Narrow"/>
                <a:ea typeface="Arial Narrow"/>
                <a:cs typeface="Arial Narrow"/>
                <a:sym typeface="Arial Narrow"/>
              </a:rPr>
              <a:t>, which is based on the </a:t>
            </a:r>
            <a:r>
              <a:rPr b="1" lang="en-US" sz="1800">
                <a:solidFill>
                  <a:srgbClr val="0000FF"/>
                </a:solidFill>
                <a:latin typeface="Arial Narrow"/>
                <a:ea typeface="Arial Narrow"/>
                <a:cs typeface="Arial Narrow"/>
                <a:sym typeface="Arial Narrow"/>
              </a:rPr>
              <a:t>record’s primary key</a:t>
            </a:r>
            <a:r>
              <a:rPr b="1" lang="en-US" sz="1800">
                <a:latin typeface="Arial Narrow"/>
                <a:ea typeface="Arial Narrow"/>
                <a:cs typeface="Arial Narrow"/>
                <a:sym typeface="Arial Narrow"/>
              </a:rPr>
              <a:t>. </a:t>
            </a:r>
            <a:r>
              <a:rPr b="1" lang="en-US" sz="1800">
                <a:solidFill>
                  <a:srgbClr val="0000FF"/>
                </a:solidFill>
                <a:latin typeface="Arial Narrow"/>
                <a:ea typeface="Arial Narrow"/>
                <a:cs typeface="Arial Narrow"/>
                <a:sym typeface="Arial Narrow"/>
              </a:rPr>
              <a:t>Example: </a:t>
            </a:r>
            <a:r>
              <a:rPr b="1" lang="en-US" sz="1800">
                <a:latin typeface="Arial Narrow"/>
                <a:ea typeface="Arial Narrow"/>
                <a:cs typeface="Arial Narrow"/>
                <a:sym typeface="Arial Narrow"/>
              </a:rPr>
              <a:t>bank account no., credit card numbers and license plate.</a:t>
            </a:r>
            <a:endParaRPr/>
          </a:p>
          <a:p>
            <a:pPr indent="12700" lvl="0" marL="342900" rtl="0" algn="l">
              <a:spcBef>
                <a:spcPts val="1200"/>
              </a:spcBef>
              <a:spcAft>
                <a:spcPts val="0"/>
              </a:spcAft>
              <a:buClr>
                <a:srgbClr val="0000FF"/>
              </a:buClr>
              <a:buSzPts val="1800"/>
              <a:buNone/>
            </a:pPr>
            <a:r>
              <a:rPr b="1" lang="en-US" sz="1800">
                <a:solidFill>
                  <a:srgbClr val="0000FF"/>
                </a:solidFill>
                <a:latin typeface="Arial Narrow"/>
                <a:ea typeface="Arial Narrow"/>
                <a:cs typeface="Arial Narrow"/>
                <a:sym typeface="Arial Narrow"/>
              </a:rPr>
              <a:t>1.2.1.3 Indexed Structure (contoh: kaset)</a:t>
            </a:r>
            <a:endParaRPr/>
          </a:p>
          <a:p>
            <a:pPr indent="-273050" lvl="0" marL="628650" rtl="0" algn="l">
              <a:spcBef>
                <a:spcPts val="1200"/>
              </a:spcBef>
              <a:spcAft>
                <a:spcPts val="0"/>
              </a:spcAft>
              <a:buClr>
                <a:schemeClr val="dk1"/>
              </a:buClr>
              <a:buSzPts val="1800"/>
              <a:buFont typeface="Noto Sans Symbols"/>
              <a:buChar char="✔"/>
            </a:pPr>
            <a:r>
              <a:rPr b="1" lang="en-US" sz="1800">
                <a:latin typeface="Arial Narrow"/>
                <a:ea typeface="Arial Narrow"/>
                <a:cs typeface="Arial Narrow"/>
                <a:sym typeface="Arial Narrow"/>
              </a:rPr>
              <a:t>This index contains </a:t>
            </a:r>
            <a:r>
              <a:rPr b="1" lang="en-US" sz="1800">
                <a:solidFill>
                  <a:srgbClr val="FF0000"/>
                </a:solidFill>
                <a:latin typeface="Arial Narrow"/>
                <a:ea typeface="Arial Narrow"/>
                <a:cs typeface="Arial Narrow"/>
                <a:sym typeface="Arial Narrow"/>
              </a:rPr>
              <a:t>the numeric value </a:t>
            </a:r>
            <a:r>
              <a:rPr b="1" lang="en-US" sz="1800">
                <a:latin typeface="Arial Narrow"/>
                <a:ea typeface="Arial Narrow"/>
                <a:cs typeface="Arial Narrow"/>
                <a:sym typeface="Arial Narrow"/>
              </a:rPr>
              <a:t>of the physical disk storage location for each record in the associated data file, may be organized either </a:t>
            </a:r>
            <a:r>
              <a:rPr b="1" lang="en-US" sz="1800">
                <a:solidFill>
                  <a:srgbClr val="FF0000"/>
                </a:solidFill>
                <a:latin typeface="Arial Narrow"/>
                <a:ea typeface="Arial Narrow"/>
                <a:cs typeface="Arial Narrow"/>
                <a:sym typeface="Arial Narrow"/>
              </a:rPr>
              <a:t>sequentially </a:t>
            </a:r>
            <a:r>
              <a:rPr b="1" lang="en-US" sz="1800">
                <a:latin typeface="Arial Narrow"/>
                <a:ea typeface="Arial Narrow"/>
                <a:cs typeface="Arial Narrow"/>
                <a:sym typeface="Arial Narrow"/>
              </a:rPr>
              <a:t>or </a:t>
            </a:r>
            <a:r>
              <a:rPr b="1" lang="en-US" sz="1800">
                <a:solidFill>
                  <a:srgbClr val="FF0000"/>
                </a:solidFill>
                <a:latin typeface="Arial Narrow"/>
                <a:ea typeface="Arial Narrow"/>
                <a:cs typeface="Arial Narrow"/>
                <a:sym typeface="Arial Narrow"/>
              </a:rPr>
              <a:t>randomly</a:t>
            </a:r>
            <a:r>
              <a:rPr b="1" lang="en-US" sz="1800">
                <a:latin typeface="Arial Narrow"/>
                <a:ea typeface="Arial Narrow"/>
                <a:cs typeface="Arial Narrow"/>
                <a:sym typeface="Arial Narrow"/>
              </a:rPr>
              <a:t>. </a:t>
            </a:r>
            <a:endParaRPr/>
          </a:p>
          <a:p>
            <a:pPr indent="-273050" lvl="0" marL="628650" rtl="0" algn="l">
              <a:spcBef>
                <a:spcPts val="1200"/>
              </a:spcBef>
              <a:spcAft>
                <a:spcPts val="0"/>
              </a:spcAft>
              <a:buClr>
                <a:schemeClr val="dk1"/>
              </a:buClr>
              <a:buSzPts val="1800"/>
              <a:buFont typeface="Noto Sans Symbols"/>
              <a:buChar char="✔"/>
            </a:pPr>
            <a:r>
              <a:rPr b="1" lang="en-US" sz="1800">
                <a:latin typeface="Arial Narrow"/>
                <a:ea typeface="Arial Narrow"/>
                <a:cs typeface="Arial Narrow"/>
                <a:sym typeface="Arial Narrow"/>
              </a:rPr>
              <a:t>Records in an indexed random file  are </a:t>
            </a:r>
            <a:r>
              <a:rPr b="1" lang="en-US" sz="1800">
                <a:solidFill>
                  <a:srgbClr val="FF0000"/>
                </a:solidFill>
                <a:latin typeface="Arial Narrow"/>
                <a:ea typeface="Arial Narrow"/>
                <a:cs typeface="Arial Narrow"/>
                <a:sym typeface="Arial Narrow"/>
              </a:rPr>
              <a:t>dispersed throughout a disk  </a:t>
            </a:r>
            <a:r>
              <a:rPr b="1" lang="en-US" sz="1800">
                <a:latin typeface="Arial Narrow"/>
                <a:ea typeface="Arial Narrow"/>
                <a:cs typeface="Arial Narrow"/>
                <a:sym typeface="Arial Narrow"/>
              </a:rPr>
              <a:t>w/o regard for their physical  proximity to other related </a:t>
            </a:r>
            <a:endParaRPr/>
          </a:p>
          <a:p>
            <a:pPr indent="-1587" lvl="0" marL="628650" rtl="0" algn="l">
              <a:spcBef>
                <a:spcPts val="0"/>
              </a:spcBef>
              <a:spcAft>
                <a:spcPts val="0"/>
              </a:spcAft>
              <a:buClr>
                <a:schemeClr val="dk1"/>
              </a:buClr>
              <a:buSzPts val="1800"/>
              <a:buNone/>
            </a:pPr>
            <a:r>
              <a:rPr b="1" lang="en-US" sz="1800">
                <a:latin typeface="Arial Narrow"/>
                <a:ea typeface="Arial Narrow"/>
                <a:cs typeface="Arial Narrow"/>
                <a:sym typeface="Arial Narrow"/>
              </a:rPr>
              <a:t>records.  Locating record is accomplished </a:t>
            </a:r>
            <a:endParaRPr/>
          </a:p>
          <a:p>
            <a:pPr indent="-1587" lvl="0" marL="628650" rtl="0" algn="l">
              <a:spcBef>
                <a:spcPts val="0"/>
              </a:spcBef>
              <a:spcAft>
                <a:spcPts val="0"/>
              </a:spcAft>
              <a:buClr>
                <a:schemeClr val="dk1"/>
              </a:buClr>
              <a:buSzPts val="1800"/>
              <a:buNone/>
            </a:pPr>
            <a:r>
              <a:rPr b="1" lang="en-US" sz="1800">
                <a:latin typeface="Arial Narrow"/>
                <a:ea typeface="Arial Narrow"/>
                <a:cs typeface="Arial Narrow"/>
                <a:sym typeface="Arial Narrow"/>
              </a:rPr>
              <a:t>by </a:t>
            </a:r>
            <a:r>
              <a:rPr b="1" lang="en-US" sz="1800">
                <a:solidFill>
                  <a:srgbClr val="FF0000"/>
                </a:solidFill>
                <a:latin typeface="Arial Narrow"/>
                <a:ea typeface="Arial Narrow"/>
                <a:cs typeface="Arial Narrow"/>
                <a:sym typeface="Arial Narrow"/>
              </a:rPr>
              <a:t>searching the index </a:t>
            </a:r>
            <a:r>
              <a:rPr b="1" lang="en-US" sz="1800">
                <a:latin typeface="Arial Narrow"/>
                <a:ea typeface="Arial Narrow"/>
                <a:cs typeface="Arial Narrow"/>
                <a:sym typeface="Arial Narrow"/>
              </a:rPr>
              <a:t>for the  desired </a:t>
            </a:r>
            <a:r>
              <a:rPr b="1" lang="en-US" sz="1800">
                <a:solidFill>
                  <a:srgbClr val="FF0000"/>
                </a:solidFill>
                <a:latin typeface="Arial Narrow"/>
                <a:ea typeface="Arial Narrow"/>
                <a:cs typeface="Arial Narrow"/>
                <a:sym typeface="Arial Narrow"/>
              </a:rPr>
              <a:t>key </a:t>
            </a:r>
            <a:endParaRPr/>
          </a:p>
          <a:p>
            <a:pPr indent="-1587" lvl="0" marL="628650" rtl="0" algn="l">
              <a:spcBef>
                <a:spcPts val="0"/>
              </a:spcBef>
              <a:spcAft>
                <a:spcPts val="0"/>
              </a:spcAft>
              <a:buClr>
                <a:srgbClr val="FF0000"/>
              </a:buClr>
              <a:buSzPts val="1800"/>
              <a:buNone/>
            </a:pPr>
            <a:r>
              <a:rPr b="1" lang="en-US" sz="1800">
                <a:solidFill>
                  <a:srgbClr val="FF0000"/>
                </a:solidFill>
                <a:latin typeface="Arial Narrow"/>
                <a:ea typeface="Arial Narrow"/>
                <a:cs typeface="Arial Narrow"/>
                <a:sym typeface="Arial Narrow"/>
              </a:rPr>
              <a:t>value</a:t>
            </a:r>
            <a:r>
              <a:rPr b="1" lang="en-US" sz="1800">
                <a:latin typeface="Arial Narrow"/>
                <a:ea typeface="Arial Narrow"/>
                <a:cs typeface="Arial Narrow"/>
                <a:sym typeface="Arial Narrow"/>
              </a:rPr>
              <a:t>, reading the corresponding storage </a:t>
            </a:r>
            <a:endParaRPr/>
          </a:p>
          <a:p>
            <a:pPr indent="-1587" lvl="0" marL="628650" rtl="0" algn="l">
              <a:spcBef>
                <a:spcPts val="0"/>
              </a:spcBef>
              <a:spcAft>
                <a:spcPts val="0"/>
              </a:spcAft>
              <a:buClr>
                <a:schemeClr val="dk1"/>
              </a:buClr>
              <a:buSzPts val="1800"/>
              <a:buNone/>
            </a:pPr>
            <a:r>
              <a:rPr b="1" lang="en-US" sz="1800">
                <a:latin typeface="Arial Narrow"/>
                <a:ea typeface="Arial Narrow"/>
                <a:cs typeface="Arial Narrow"/>
                <a:sym typeface="Arial Narrow"/>
              </a:rPr>
              <a:t>location  (address).</a:t>
            </a:r>
            <a:endParaRPr/>
          </a:p>
          <a:p>
            <a:pPr indent="-273050" lvl="0" marL="628650" rtl="0" algn="l">
              <a:spcBef>
                <a:spcPts val="600"/>
              </a:spcBef>
              <a:spcAft>
                <a:spcPts val="0"/>
              </a:spcAft>
              <a:buClr>
                <a:schemeClr val="dk1"/>
              </a:buClr>
              <a:buSzPts val="1800"/>
              <a:buFont typeface="Noto Sans Symbols"/>
              <a:buChar char="✔"/>
            </a:pPr>
            <a:r>
              <a:rPr b="1" lang="en-US" sz="1800">
                <a:latin typeface="Arial Narrow"/>
                <a:ea typeface="Arial Narrow"/>
                <a:cs typeface="Arial Narrow"/>
                <a:sym typeface="Arial Narrow"/>
              </a:rPr>
              <a:t>Appropriate for </a:t>
            </a:r>
            <a:r>
              <a:rPr b="1" lang="en-US" sz="1800">
                <a:solidFill>
                  <a:srgbClr val="FF0000"/>
                </a:solidFill>
                <a:latin typeface="Arial Narrow"/>
                <a:ea typeface="Arial Narrow"/>
                <a:cs typeface="Arial Narrow"/>
                <a:sym typeface="Arial Narrow"/>
              </a:rPr>
              <a:t>operations 1, 2, 3, and 6</a:t>
            </a:r>
            <a:r>
              <a:rPr b="1" lang="en-US" sz="1800">
                <a:latin typeface="Arial Narrow"/>
                <a:ea typeface="Arial Narrow"/>
                <a:cs typeface="Arial Narrow"/>
                <a:sym typeface="Arial Narrow"/>
              </a:rPr>
              <a:t>. </a:t>
            </a:r>
            <a:endParaRPr/>
          </a:p>
          <a:p>
            <a:pPr indent="-1587" lvl="0" marL="628650" rtl="0" algn="l">
              <a:spcBef>
                <a:spcPts val="0"/>
              </a:spcBef>
              <a:spcAft>
                <a:spcPts val="0"/>
              </a:spcAft>
              <a:buClr>
                <a:schemeClr val="dk1"/>
              </a:buClr>
              <a:buSzPts val="1800"/>
              <a:buNone/>
            </a:pPr>
            <a:r>
              <a:rPr b="1" lang="en-US" sz="1800">
                <a:latin typeface="Arial Narrow"/>
                <a:ea typeface="Arial Narrow"/>
                <a:cs typeface="Arial Narrow"/>
                <a:sym typeface="Arial Narrow"/>
              </a:rPr>
              <a:t>It also efficient use of disk storage. </a:t>
            </a:r>
            <a:endParaRPr/>
          </a:p>
          <a:p>
            <a:pPr indent="-273050" lvl="0" marL="628650" rtl="0" algn="l">
              <a:spcBef>
                <a:spcPts val="600"/>
              </a:spcBef>
              <a:spcAft>
                <a:spcPts val="0"/>
              </a:spcAft>
              <a:buClr>
                <a:srgbClr val="FF0000"/>
              </a:buClr>
              <a:buSzPts val="1800"/>
              <a:buFont typeface="Noto Sans Symbols"/>
              <a:buChar char="✔"/>
            </a:pPr>
            <a:r>
              <a:rPr b="1" lang="en-US" sz="1800">
                <a:solidFill>
                  <a:srgbClr val="FF0000"/>
                </a:solidFill>
                <a:latin typeface="Arial Narrow"/>
                <a:ea typeface="Arial Narrow"/>
                <a:cs typeface="Arial Narrow"/>
                <a:sym typeface="Arial Narrow"/>
              </a:rPr>
              <a:t>Not efficient </a:t>
            </a:r>
            <a:r>
              <a:rPr b="1" lang="en-US" sz="1800">
                <a:latin typeface="Arial Narrow"/>
                <a:ea typeface="Arial Narrow"/>
                <a:cs typeface="Arial Narrow"/>
                <a:sym typeface="Arial Narrow"/>
              </a:rPr>
              <a:t>for operations that involve </a:t>
            </a:r>
            <a:endParaRPr/>
          </a:p>
          <a:p>
            <a:pPr indent="-1587" lvl="0" marL="628650" rtl="0" algn="l">
              <a:spcBef>
                <a:spcPts val="0"/>
              </a:spcBef>
              <a:spcAft>
                <a:spcPts val="0"/>
              </a:spcAft>
              <a:buClr>
                <a:schemeClr val="dk1"/>
              </a:buClr>
              <a:buSzPts val="1800"/>
              <a:buNone/>
            </a:pPr>
            <a:r>
              <a:rPr b="1" lang="en-US" sz="1800">
                <a:latin typeface="Arial Narrow"/>
                <a:ea typeface="Arial Narrow"/>
                <a:cs typeface="Arial Narrow"/>
                <a:sym typeface="Arial Narrow"/>
              </a:rPr>
              <a:t>processing a large portion of a file, while</a:t>
            </a:r>
            <a:endParaRPr/>
          </a:p>
          <a:p>
            <a:pPr indent="-1587" lvl="0" marL="628650" rtl="0" algn="l">
              <a:spcBef>
                <a:spcPts val="0"/>
              </a:spcBef>
              <a:spcAft>
                <a:spcPts val="0"/>
              </a:spcAft>
              <a:buClr>
                <a:schemeClr val="dk1"/>
              </a:buClr>
              <a:buSzPts val="1800"/>
              <a:buNone/>
            </a:pPr>
            <a:r>
              <a:rPr b="1" lang="en-US" sz="1800">
                <a:latin typeface="Arial Narrow"/>
                <a:ea typeface="Arial Narrow"/>
                <a:cs typeface="Arial Narrow"/>
                <a:sym typeface="Arial Narrow"/>
              </a:rPr>
              <a:t>sequential files are more efficient.</a:t>
            </a:r>
            <a:endParaRPr/>
          </a:p>
          <a:p>
            <a:pPr indent="-158750" lvl="0" marL="628650" rtl="0" algn="l">
              <a:spcBef>
                <a:spcPts val="600"/>
              </a:spcBef>
              <a:spcAft>
                <a:spcPts val="0"/>
              </a:spcAft>
              <a:buClr>
                <a:schemeClr val="dk1"/>
              </a:buClr>
              <a:buSzPts val="1800"/>
              <a:buFont typeface="Noto Sans Symbols"/>
              <a:buNone/>
            </a:pPr>
            <a:r>
              <a:t/>
            </a:r>
            <a:endParaRPr b="1" sz="1800">
              <a:latin typeface="Arial Narrow"/>
              <a:ea typeface="Arial Narrow"/>
              <a:cs typeface="Arial Narrow"/>
              <a:sym typeface="Arial Narrow"/>
            </a:endParaRPr>
          </a:p>
        </p:txBody>
      </p:sp>
      <p:sp>
        <p:nvSpPr>
          <p:cNvPr id="254" name="Google Shape;254;p17"/>
          <p:cNvSpPr/>
          <p:nvPr/>
        </p:nvSpPr>
        <p:spPr>
          <a:xfrm>
            <a:off x="0" y="214291"/>
            <a:ext cx="9144000" cy="534368"/>
          </a:xfrm>
          <a:prstGeom prst="rect">
            <a:avLst/>
          </a:prstGeom>
          <a:gradFill>
            <a:gsLst>
              <a:gs pos="0">
                <a:srgbClr val="29859E"/>
              </a:gs>
              <a:gs pos="80000">
                <a:srgbClr val="36B0D0"/>
              </a:gs>
              <a:gs pos="100000">
                <a:srgbClr val="33B3D5"/>
              </a:gs>
            </a:gsLst>
            <a:lin ang="16200000" scaled="0"/>
          </a:gradFill>
          <a:ln>
            <a:noFill/>
          </a:ln>
          <a:effectLst>
            <a:outerShdw blurRad="40000" rotWithShape="0" dir="5400000" dist="23000">
              <a:srgbClr val="000000">
                <a:alpha val="34901"/>
              </a:srgbClr>
            </a:outerShdw>
          </a:effectLst>
        </p:spPr>
        <p:txBody>
          <a:bodyPr anchorCtr="0" anchor="t" bIns="36000" lIns="36000" spcFirstLastPara="1" rIns="36000" wrap="square" tIns="36000">
            <a:spAutoFit/>
          </a:bodyPr>
          <a:lstStyle/>
          <a:p>
            <a:pPr indent="0" lvl="0" marL="0" marR="0" rtl="0" algn="ctr">
              <a:spcBef>
                <a:spcPts val="0"/>
              </a:spcBef>
              <a:spcAft>
                <a:spcPts val="0"/>
              </a:spcAft>
              <a:buNone/>
            </a:pPr>
            <a:r>
              <a:rPr b="1" lang="en-US" sz="3000">
                <a:solidFill>
                  <a:srgbClr val="DF322D"/>
                </a:solidFill>
                <a:latin typeface="Arial Narrow"/>
                <a:ea typeface="Arial Narrow"/>
                <a:cs typeface="Arial Narrow"/>
                <a:sym typeface="Arial Narrow"/>
              </a:rPr>
              <a:t>1. DATA STRUCTURES</a:t>
            </a:r>
            <a:endParaRPr b="1" sz="3000">
              <a:solidFill>
                <a:srgbClr val="DF322D"/>
              </a:solidFill>
              <a:latin typeface="Arial Narrow"/>
              <a:ea typeface="Arial Narrow"/>
              <a:cs typeface="Arial Narrow"/>
              <a:sym typeface="Arial Narrow"/>
            </a:endParaRPr>
          </a:p>
        </p:txBody>
      </p:sp>
      <p:pic>
        <p:nvPicPr>
          <p:cNvPr id="255" name="Google Shape;255;p17"/>
          <p:cNvPicPr preferRelativeResize="0"/>
          <p:nvPr/>
        </p:nvPicPr>
        <p:blipFill rotWithShape="1">
          <a:blip r:embed="rId3">
            <a:alphaModFix/>
          </a:blip>
          <a:srcRect b="0" l="0" r="0" t="0"/>
          <a:stretch/>
        </p:blipFill>
        <p:spPr>
          <a:xfrm>
            <a:off x="4929190" y="3944846"/>
            <a:ext cx="4214842" cy="2913178"/>
          </a:xfrm>
          <a:prstGeom prst="rect">
            <a:avLst/>
          </a:prstGeom>
          <a:noFill/>
          <a:ln>
            <a:noFill/>
          </a:ln>
        </p:spPr>
      </p:pic>
      <p:sp>
        <p:nvSpPr>
          <p:cNvPr id="256" name="Google Shape;256;p17"/>
          <p:cNvSpPr/>
          <p:nvPr/>
        </p:nvSpPr>
        <p:spPr>
          <a:xfrm>
            <a:off x="4929190" y="4357694"/>
            <a:ext cx="642942" cy="714380"/>
          </a:xfrm>
          <a:prstGeom prst="ellipse">
            <a:avLst/>
          </a:prstGeom>
          <a:no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sp>
        <p:nvSpPr>
          <p:cNvPr id="261" name="Google Shape;261;p18"/>
          <p:cNvSpPr txBox="1"/>
          <p:nvPr>
            <p:ph idx="1" type="body"/>
          </p:nvPr>
        </p:nvSpPr>
        <p:spPr>
          <a:xfrm>
            <a:off x="357158" y="1000108"/>
            <a:ext cx="8429684" cy="5643602"/>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0000FF"/>
              </a:buClr>
              <a:buSzPts val="1800"/>
              <a:buChar char="•"/>
            </a:pPr>
            <a:r>
              <a:rPr b="1" lang="en-US" sz="1800">
                <a:solidFill>
                  <a:srgbClr val="0000FF"/>
                </a:solidFill>
                <a:latin typeface="Arial Narrow"/>
                <a:ea typeface="Arial Narrow"/>
                <a:cs typeface="Arial Narrow"/>
                <a:sym typeface="Arial Narrow"/>
              </a:rPr>
              <a:t>1.1.2 Direct Access Structure</a:t>
            </a:r>
            <a:endParaRPr b="1" sz="1800">
              <a:solidFill>
                <a:srgbClr val="0000FF"/>
              </a:solidFill>
              <a:latin typeface="Arial Narrow"/>
              <a:ea typeface="Arial Narrow"/>
              <a:cs typeface="Arial Narrow"/>
              <a:sym typeface="Arial Narrow"/>
            </a:endParaRPr>
          </a:p>
          <a:p>
            <a:pPr indent="12700" lvl="0" marL="342900" rtl="0" algn="l">
              <a:spcBef>
                <a:spcPts val="1200"/>
              </a:spcBef>
              <a:spcAft>
                <a:spcPts val="0"/>
              </a:spcAft>
              <a:buClr>
                <a:srgbClr val="0000FF"/>
              </a:buClr>
              <a:buSzPts val="1800"/>
              <a:buNone/>
            </a:pPr>
            <a:r>
              <a:rPr b="1" lang="en-US" sz="1800">
                <a:solidFill>
                  <a:srgbClr val="0000FF"/>
                </a:solidFill>
                <a:latin typeface="Arial Narrow"/>
                <a:ea typeface="Arial Narrow"/>
                <a:cs typeface="Arial Narrow"/>
                <a:sym typeface="Arial Narrow"/>
              </a:rPr>
              <a:t>1.1.2.2 The Virtual Storage access method (VSAM)</a:t>
            </a:r>
            <a:endParaRPr/>
          </a:p>
          <a:p>
            <a:pPr indent="-273050" lvl="0" marL="628650" rtl="0" algn="l">
              <a:spcBef>
                <a:spcPts val="1200"/>
              </a:spcBef>
              <a:spcAft>
                <a:spcPts val="0"/>
              </a:spcAft>
              <a:buClr>
                <a:schemeClr val="dk1"/>
              </a:buClr>
              <a:buSzPts val="1800"/>
              <a:buFont typeface="Noto Sans Symbols"/>
              <a:buChar char="✔"/>
            </a:pPr>
            <a:r>
              <a:rPr b="1" lang="en-US" sz="1800">
                <a:latin typeface="Arial Narrow"/>
                <a:ea typeface="Arial Narrow"/>
                <a:cs typeface="Arial Narrow"/>
                <a:sym typeface="Arial Narrow"/>
              </a:rPr>
              <a:t>VSAM structure is used for </a:t>
            </a:r>
            <a:r>
              <a:rPr b="1" lang="en-US" sz="1800">
                <a:solidFill>
                  <a:srgbClr val="FF0000"/>
                </a:solidFill>
                <a:latin typeface="Arial Narrow"/>
                <a:ea typeface="Arial Narrow"/>
                <a:cs typeface="Arial Narrow"/>
                <a:sym typeface="Arial Narrow"/>
              </a:rPr>
              <a:t>very large files </a:t>
            </a:r>
            <a:r>
              <a:rPr b="1" lang="en-US" sz="1800">
                <a:latin typeface="Arial Narrow"/>
                <a:ea typeface="Arial Narrow"/>
                <a:cs typeface="Arial Narrow"/>
                <a:sym typeface="Arial Narrow"/>
              </a:rPr>
              <a:t>that require routine batch processing and a moderate degree of individual record processing. Ex: the customer file of a public utility company will be processed in batch mode for billing purposes and directly accessed in response to individual customer queries. </a:t>
            </a:r>
            <a:endParaRPr/>
          </a:p>
          <a:p>
            <a:pPr indent="-273050" lvl="0" marL="628650" rtl="0" algn="l">
              <a:spcBef>
                <a:spcPts val="1200"/>
              </a:spcBef>
              <a:spcAft>
                <a:spcPts val="0"/>
              </a:spcAft>
              <a:buClr>
                <a:schemeClr val="dk1"/>
              </a:buClr>
              <a:buSzPts val="1800"/>
              <a:buFont typeface="Noto Sans Symbols"/>
              <a:buChar char="✔"/>
            </a:pPr>
            <a:r>
              <a:rPr b="1" lang="en-US" sz="1800">
                <a:latin typeface="Arial Narrow"/>
                <a:ea typeface="Arial Narrow"/>
                <a:cs typeface="Arial Narrow"/>
                <a:sym typeface="Arial Narrow"/>
              </a:rPr>
              <a:t>The VSAM structure is moderately effective for </a:t>
            </a:r>
            <a:r>
              <a:rPr b="1" lang="en-US" sz="1800">
                <a:solidFill>
                  <a:srgbClr val="FF0000"/>
                </a:solidFill>
                <a:latin typeface="Arial Narrow"/>
                <a:ea typeface="Arial Narrow"/>
                <a:cs typeface="Arial Narrow"/>
                <a:sym typeface="Arial Narrow"/>
              </a:rPr>
              <a:t>Operations 1 and 3</a:t>
            </a:r>
            <a:r>
              <a:rPr b="1" lang="en-US" sz="1800">
                <a:latin typeface="Arial Narrow"/>
                <a:ea typeface="Arial Narrow"/>
                <a:cs typeface="Arial Narrow"/>
                <a:sym typeface="Arial Narrow"/>
              </a:rPr>
              <a:t>. Because VSAM must read </a:t>
            </a:r>
            <a:r>
              <a:rPr b="1" lang="en-US" sz="1800">
                <a:solidFill>
                  <a:srgbClr val="FF0000"/>
                </a:solidFill>
                <a:latin typeface="Arial Narrow"/>
                <a:ea typeface="Arial Narrow"/>
                <a:cs typeface="Arial Narrow"/>
                <a:sym typeface="Arial Narrow"/>
              </a:rPr>
              <a:t>multiple indexes </a:t>
            </a:r>
            <a:r>
              <a:rPr b="1" lang="en-US" sz="1800">
                <a:latin typeface="Arial Narrow"/>
                <a:ea typeface="Arial Narrow"/>
                <a:cs typeface="Arial Narrow"/>
                <a:sym typeface="Arial Narrow"/>
              </a:rPr>
              <a:t>and search the track </a:t>
            </a:r>
            <a:r>
              <a:rPr b="1" lang="en-US" sz="1800">
                <a:solidFill>
                  <a:srgbClr val="FF0000"/>
                </a:solidFill>
                <a:latin typeface="Arial Narrow"/>
                <a:ea typeface="Arial Narrow"/>
                <a:cs typeface="Arial Narrow"/>
                <a:sym typeface="Arial Narrow"/>
              </a:rPr>
              <a:t>sequentially</a:t>
            </a:r>
            <a:r>
              <a:rPr b="1" lang="en-US" sz="1800">
                <a:latin typeface="Arial Narrow"/>
                <a:ea typeface="Arial Narrow"/>
                <a:cs typeface="Arial Narrow"/>
                <a:sym typeface="Arial Narrow"/>
              </a:rPr>
              <a:t>, the average access time for a single record is slower. </a:t>
            </a:r>
            <a:endParaRPr/>
          </a:p>
          <a:p>
            <a:pPr indent="-273050" lvl="0" marL="628650" rtl="0" algn="l">
              <a:spcBef>
                <a:spcPts val="1200"/>
              </a:spcBef>
              <a:spcAft>
                <a:spcPts val="0"/>
              </a:spcAft>
              <a:buClr>
                <a:schemeClr val="dk1"/>
              </a:buClr>
              <a:buSzPts val="1800"/>
              <a:buFont typeface="Noto Sans Symbols"/>
              <a:buChar char="✔"/>
            </a:pPr>
            <a:r>
              <a:rPr b="1" lang="en-US" sz="1800">
                <a:latin typeface="Arial Narrow"/>
                <a:ea typeface="Arial Narrow"/>
                <a:cs typeface="Arial Narrow"/>
                <a:sym typeface="Arial Narrow"/>
              </a:rPr>
              <a:t>The greatest disadvantage with </a:t>
            </a:r>
            <a:endParaRPr/>
          </a:p>
          <a:p>
            <a:pPr indent="-1587" lvl="0" marL="628650" rtl="0" algn="l">
              <a:spcBef>
                <a:spcPts val="0"/>
              </a:spcBef>
              <a:spcAft>
                <a:spcPts val="0"/>
              </a:spcAft>
              <a:buClr>
                <a:schemeClr val="dk1"/>
              </a:buClr>
              <a:buSzPts val="1800"/>
              <a:buNone/>
            </a:pPr>
            <a:r>
              <a:rPr b="1" lang="en-US" sz="1800">
                <a:latin typeface="Arial Narrow"/>
                <a:ea typeface="Arial Narrow"/>
                <a:cs typeface="Arial Narrow"/>
                <a:sym typeface="Arial Narrow"/>
              </a:rPr>
              <a:t>the VSAM structure is that it does </a:t>
            </a:r>
            <a:endParaRPr/>
          </a:p>
          <a:p>
            <a:pPr indent="-1587" lvl="0" marL="628650" rtl="0" algn="l">
              <a:spcBef>
                <a:spcPts val="0"/>
              </a:spcBef>
              <a:spcAft>
                <a:spcPts val="0"/>
              </a:spcAft>
              <a:buClr>
                <a:schemeClr val="dk1"/>
              </a:buClr>
              <a:buSzPts val="1800"/>
              <a:buNone/>
            </a:pPr>
            <a:r>
              <a:rPr b="1" lang="en-US" sz="1800">
                <a:latin typeface="Arial Narrow"/>
                <a:ea typeface="Arial Narrow"/>
                <a:cs typeface="Arial Narrow"/>
                <a:sym typeface="Arial Narrow"/>
              </a:rPr>
              <a:t>not perform record insertion </a:t>
            </a:r>
            <a:endParaRPr/>
          </a:p>
          <a:p>
            <a:pPr indent="-1587" lvl="0" marL="628650" rtl="0" algn="l">
              <a:spcBef>
                <a:spcPts val="0"/>
              </a:spcBef>
              <a:spcAft>
                <a:spcPts val="0"/>
              </a:spcAft>
              <a:buClr>
                <a:schemeClr val="dk1"/>
              </a:buClr>
              <a:buSzPts val="1800"/>
              <a:buNone/>
            </a:pPr>
            <a:r>
              <a:rPr b="1" lang="en-US" sz="1800">
                <a:latin typeface="Arial Narrow"/>
                <a:ea typeface="Arial Narrow"/>
                <a:cs typeface="Arial Narrow"/>
                <a:sym typeface="Arial Narrow"/>
              </a:rPr>
              <a:t>operations (Operation 2) efficiently. </a:t>
            </a:r>
            <a:endParaRPr/>
          </a:p>
          <a:p>
            <a:pPr indent="-273050" lvl="0" marL="628650" rtl="0" algn="l">
              <a:spcBef>
                <a:spcPts val="600"/>
              </a:spcBef>
              <a:spcAft>
                <a:spcPts val="0"/>
              </a:spcAft>
              <a:buClr>
                <a:schemeClr val="dk1"/>
              </a:buClr>
              <a:buSzPts val="1800"/>
              <a:buFont typeface="Noto Sans Symbols"/>
              <a:buChar char="✔"/>
            </a:pPr>
            <a:r>
              <a:rPr b="1" lang="en-US" sz="1800">
                <a:latin typeface="Arial Narrow"/>
                <a:ea typeface="Arial Narrow"/>
                <a:cs typeface="Arial Narrow"/>
                <a:sym typeface="Arial Narrow"/>
              </a:rPr>
              <a:t>For </a:t>
            </a:r>
            <a:r>
              <a:rPr b="1" lang="en-US" sz="1800">
                <a:solidFill>
                  <a:srgbClr val="FF0000"/>
                </a:solidFill>
                <a:latin typeface="Arial Narrow"/>
                <a:ea typeface="Arial Narrow"/>
                <a:cs typeface="Arial Narrow"/>
                <a:sym typeface="Arial Narrow"/>
              </a:rPr>
              <a:t>large, stable files </a:t>
            </a:r>
            <a:r>
              <a:rPr b="1" lang="en-US" sz="1800">
                <a:latin typeface="Arial Narrow"/>
                <a:ea typeface="Arial Narrow"/>
                <a:cs typeface="Arial Narrow"/>
                <a:sym typeface="Arial Narrow"/>
              </a:rPr>
              <a:t>that need </a:t>
            </a:r>
            <a:endParaRPr/>
          </a:p>
          <a:p>
            <a:pPr indent="-1587" lvl="0" marL="628650" rtl="0" algn="l">
              <a:spcBef>
                <a:spcPts val="0"/>
              </a:spcBef>
              <a:spcAft>
                <a:spcPts val="0"/>
              </a:spcAft>
              <a:buClr>
                <a:schemeClr val="dk1"/>
              </a:buClr>
              <a:buSzPts val="1800"/>
              <a:buNone/>
            </a:pPr>
            <a:r>
              <a:rPr b="1" lang="en-US" sz="1800">
                <a:latin typeface="Arial Narrow"/>
                <a:ea typeface="Arial Narrow"/>
                <a:cs typeface="Arial Narrow"/>
                <a:sym typeface="Arial Narrow"/>
              </a:rPr>
              <a:t>both </a:t>
            </a:r>
            <a:r>
              <a:rPr b="1" lang="en-US" sz="1800">
                <a:solidFill>
                  <a:srgbClr val="FF0000"/>
                </a:solidFill>
                <a:latin typeface="Arial Narrow"/>
                <a:ea typeface="Arial Narrow"/>
                <a:cs typeface="Arial Narrow"/>
                <a:sym typeface="Arial Narrow"/>
              </a:rPr>
              <a:t>direct access </a:t>
            </a:r>
            <a:r>
              <a:rPr b="1" lang="en-US" sz="1800">
                <a:latin typeface="Arial Narrow"/>
                <a:ea typeface="Arial Narrow"/>
                <a:cs typeface="Arial Narrow"/>
                <a:sym typeface="Arial Narrow"/>
              </a:rPr>
              <a:t>and </a:t>
            </a:r>
            <a:r>
              <a:rPr b="1" lang="en-US" sz="1800">
                <a:solidFill>
                  <a:srgbClr val="FF0000"/>
                </a:solidFill>
                <a:latin typeface="Arial Narrow"/>
                <a:ea typeface="Arial Narrow"/>
                <a:cs typeface="Arial Narrow"/>
                <a:sym typeface="Arial Narrow"/>
              </a:rPr>
              <a:t>batch </a:t>
            </a:r>
            <a:endParaRPr/>
          </a:p>
          <a:p>
            <a:pPr indent="-1587" lvl="0" marL="628650" rtl="0" algn="l">
              <a:spcBef>
                <a:spcPts val="0"/>
              </a:spcBef>
              <a:spcAft>
                <a:spcPts val="0"/>
              </a:spcAft>
              <a:buClr>
                <a:srgbClr val="FF0000"/>
              </a:buClr>
              <a:buSzPts val="1800"/>
              <a:buNone/>
            </a:pPr>
            <a:r>
              <a:rPr b="1" lang="en-US" sz="1800">
                <a:solidFill>
                  <a:srgbClr val="FF0000"/>
                </a:solidFill>
                <a:latin typeface="Arial Narrow"/>
                <a:ea typeface="Arial Narrow"/>
                <a:cs typeface="Arial Narrow"/>
                <a:sym typeface="Arial Narrow"/>
              </a:rPr>
              <a:t>processing</a:t>
            </a:r>
            <a:r>
              <a:rPr b="1" lang="en-US" sz="1800">
                <a:latin typeface="Arial Narrow"/>
                <a:ea typeface="Arial Narrow"/>
                <a:cs typeface="Arial Narrow"/>
                <a:sym typeface="Arial Narrow"/>
              </a:rPr>
              <a:t>, the VSAM structure is </a:t>
            </a:r>
            <a:endParaRPr/>
          </a:p>
          <a:p>
            <a:pPr indent="-1587" lvl="0" marL="628650" rtl="0" algn="l">
              <a:spcBef>
                <a:spcPts val="0"/>
              </a:spcBef>
              <a:spcAft>
                <a:spcPts val="0"/>
              </a:spcAft>
              <a:buClr>
                <a:schemeClr val="dk1"/>
              </a:buClr>
              <a:buSzPts val="1800"/>
              <a:buNone/>
            </a:pPr>
            <a:r>
              <a:rPr b="1" lang="en-US" sz="1800">
                <a:latin typeface="Arial Narrow"/>
                <a:ea typeface="Arial Narrow"/>
                <a:cs typeface="Arial Narrow"/>
                <a:sym typeface="Arial Narrow"/>
              </a:rPr>
              <a:t>a popular option.</a:t>
            </a:r>
            <a:endParaRPr/>
          </a:p>
        </p:txBody>
      </p:sp>
      <p:sp>
        <p:nvSpPr>
          <p:cNvPr id="262" name="Google Shape;262;p18"/>
          <p:cNvSpPr/>
          <p:nvPr/>
        </p:nvSpPr>
        <p:spPr>
          <a:xfrm>
            <a:off x="0" y="214291"/>
            <a:ext cx="9144000" cy="534368"/>
          </a:xfrm>
          <a:prstGeom prst="rect">
            <a:avLst/>
          </a:prstGeom>
          <a:gradFill>
            <a:gsLst>
              <a:gs pos="0">
                <a:srgbClr val="29859E"/>
              </a:gs>
              <a:gs pos="80000">
                <a:srgbClr val="36B0D0"/>
              </a:gs>
              <a:gs pos="100000">
                <a:srgbClr val="33B3D5"/>
              </a:gs>
            </a:gsLst>
            <a:lin ang="16200000" scaled="0"/>
          </a:gradFill>
          <a:ln>
            <a:noFill/>
          </a:ln>
          <a:effectLst>
            <a:outerShdw blurRad="40000" rotWithShape="0" dir="5400000" dist="23000">
              <a:srgbClr val="000000">
                <a:alpha val="34901"/>
              </a:srgbClr>
            </a:outerShdw>
          </a:effectLst>
        </p:spPr>
        <p:txBody>
          <a:bodyPr anchorCtr="0" anchor="t" bIns="36000" lIns="36000" spcFirstLastPara="1" rIns="36000" wrap="square" tIns="36000">
            <a:spAutoFit/>
          </a:bodyPr>
          <a:lstStyle/>
          <a:p>
            <a:pPr indent="0" lvl="0" marL="0" marR="0" rtl="0" algn="ctr">
              <a:spcBef>
                <a:spcPts val="0"/>
              </a:spcBef>
              <a:spcAft>
                <a:spcPts val="0"/>
              </a:spcAft>
              <a:buNone/>
            </a:pPr>
            <a:r>
              <a:rPr b="1" lang="en-US" sz="3000">
                <a:solidFill>
                  <a:srgbClr val="DF322D"/>
                </a:solidFill>
                <a:latin typeface="Arial Narrow"/>
                <a:ea typeface="Arial Narrow"/>
                <a:cs typeface="Arial Narrow"/>
                <a:sym typeface="Arial Narrow"/>
              </a:rPr>
              <a:t>1. DATA STRUCTURES</a:t>
            </a:r>
            <a:endParaRPr b="1" sz="3000">
              <a:solidFill>
                <a:srgbClr val="DF322D"/>
              </a:solidFill>
              <a:latin typeface="Arial Narrow"/>
              <a:ea typeface="Arial Narrow"/>
              <a:cs typeface="Arial Narrow"/>
              <a:sym typeface="Arial Narrow"/>
            </a:endParaRPr>
          </a:p>
        </p:txBody>
      </p:sp>
      <p:pic>
        <p:nvPicPr>
          <p:cNvPr id="263" name="Google Shape;263;p18"/>
          <p:cNvPicPr preferRelativeResize="0"/>
          <p:nvPr/>
        </p:nvPicPr>
        <p:blipFill rotWithShape="1">
          <a:blip r:embed="rId3">
            <a:alphaModFix/>
          </a:blip>
          <a:srcRect b="0" l="0" r="0" t="0"/>
          <a:stretch/>
        </p:blipFill>
        <p:spPr>
          <a:xfrm>
            <a:off x="4286248" y="3690342"/>
            <a:ext cx="4857752" cy="3167658"/>
          </a:xfrm>
          <a:prstGeom prst="rect">
            <a:avLst/>
          </a:prstGeom>
          <a:noFill/>
          <a:ln>
            <a:noFill/>
          </a:ln>
        </p:spPr>
      </p:pic>
      <p:sp>
        <p:nvSpPr>
          <p:cNvPr id="264" name="Google Shape;264;p18"/>
          <p:cNvSpPr/>
          <p:nvPr/>
        </p:nvSpPr>
        <p:spPr>
          <a:xfrm>
            <a:off x="6072198" y="3643314"/>
            <a:ext cx="428628" cy="214314"/>
          </a:xfrm>
          <a:prstGeom prst="ellipse">
            <a:avLst/>
          </a:prstGeom>
          <a:no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 name="Shape 268"/>
        <p:cNvGrpSpPr/>
        <p:nvPr/>
      </p:nvGrpSpPr>
      <p:grpSpPr>
        <a:xfrm>
          <a:off x="0" y="0"/>
          <a:ext cx="0" cy="0"/>
          <a:chOff x="0" y="0"/>
          <a:chExt cx="0" cy="0"/>
        </a:xfrm>
      </p:grpSpPr>
      <p:sp>
        <p:nvSpPr>
          <p:cNvPr id="269" name="Google Shape;269;p19"/>
          <p:cNvSpPr txBox="1"/>
          <p:nvPr>
            <p:ph idx="1" type="body"/>
          </p:nvPr>
        </p:nvSpPr>
        <p:spPr>
          <a:xfrm>
            <a:off x="357158" y="1000108"/>
            <a:ext cx="8429684" cy="5643602"/>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0000FF"/>
              </a:buClr>
              <a:buSzPts val="1800"/>
              <a:buChar char="•"/>
            </a:pPr>
            <a:r>
              <a:rPr b="1" lang="en-US" sz="1800">
                <a:solidFill>
                  <a:srgbClr val="0000FF"/>
                </a:solidFill>
                <a:latin typeface="Arial Narrow"/>
                <a:ea typeface="Arial Narrow"/>
                <a:cs typeface="Arial Narrow"/>
                <a:sym typeface="Arial Narrow"/>
              </a:rPr>
              <a:t>1.1.2 Direct Access Structure</a:t>
            </a:r>
            <a:endParaRPr b="1" sz="1800">
              <a:solidFill>
                <a:srgbClr val="0000FF"/>
              </a:solidFill>
              <a:latin typeface="Arial Narrow"/>
              <a:ea typeface="Arial Narrow"/>
              <a:cs typeface="Arial Narrow"/>
              <a:sym typeface="Arial Narrow"/>
            </a:endParaRPr>
          </a:p>
          <a:p>
            <a:pPr indent="12700" lvl="0" marL="342900" rtl="0" algn="l">
              <a:spcBef>
                <a:spcPts val="1200"/>
              </a:spcBef>
              <a:spcAft>
                <a:spcPts val="0"/>
              </a:spcAft>
              <a:buClr>
                <a:srgbClr val="0000FF"/>
              </a:buClr>
              <a:buSzPts val="1800"/>
              <a:buNone/>
            </a:pPr>
            <a:r>
              <a:rPr b="1" lang="en-US" sz="1800">
                <a:solidFill>
                  <a:srgbClr val="0000FF"/>
                </a:solidFill>
                <a:latin typeface="Arial Narrow"/>
                <a:ea typeface="Arial Narrow"/>
                <a:cs typeface="Arial Narrow"/>
                <a:sym typeface="Arial Narrow"/>
              </a:rPr>
              <a:t>1.1.2.3 Hashing Structure</a:t>
            </a:r>
            <a:endParaRPr b="1" sz="1800">
              <a:solidFill>
                <a:srgbClr val="0000FF"/>
              </a:solidFill>
              <a:latin typeface="Arial Narrow"/>
              <a:ea typeface="Arial Narrow"/>
              <a:cs typeface="Arial Narrow"/>
              <a:sym typeface="Arial Narrow"/>
            </a:endParaRPr>
          </a:p>
          <a:p>
            <a:pPr indent="-368300" lvl="0" marL="723900" rtl="0" algn="l">
              <a:spcBef>
                <a:spcPts val="1200"/>
              </a:spcBef>
              <a:spcAft>
                <a:spcPts val="0"/>
              </a:spcAft>
              <a:buClr>
                <a:schemeClr val="dk1"/>
              </a:buClr>
              <a:buSzPts val="1800"/>
              <a:buFont typeface="Noto Sans Symbols"/>
              <a:buChar char="✔"/>
            </a:pPr>
            <a:r>
              <a:rPr b="1" lang="en-US" sz="1800">
                <a:latin typeface="Arial Narrow"/>
                <a:ea typeface="Arial Narrow"/>
                <a:cs typeface="Arial Narrow"/>
                <a:sym typeface="Arial Narrow"/>
              </a:rPr>
              <a:t>A hashing structure employs an algorithm that </a:t>
            </a:r>
            <a:r>
              <a:rPr b="1" lang="en-US" sz="1800">
                <a:solidFill>
                  <a:srgbClr val="FF0000"/>
                </a:solidFill>
                <a:latin typeface="Arial Narrow"/>
                <a:ea typeface="Arial Narrow"/>
                <a:cs typeface="Arial Narrow"/>
                <a:sym typeface="Arial Narrow"/>
              </a:rPr>
              <a:t>converts the primary key </a:t>
            </a:r>
            <a:r>
              <a:rPr b="1" lang="en-US" sz="1800">
                <a:latin typeface="Arial Narrow"/>
                <a:ea typeface="Arial Narrow"/>
                <a:cs typeface="Arial Narrow"/>
                <a:sym typeface="Arial Narrow"/>
              </a:rPr>
              <a:t>of a record directly into a storage address. The algorithm divides the inventory number (the primary key) into a prime number. </a:t>
            </a:r>
            <a:endParaRPr/>
          </a:p>
        </p:txBody>
      </p:sp>
      <p:sp>
        <p:nvSpPr>
          <p:cNvPr id="270" name="Google Shape;270;p19"/>
          <p:cNvSpPr/>
          <p:nvPr/>
        </p:nvSpPr>
        <p:spPr>
          <a:xfrm>
            <a:off x="0" y="214291"/>
            <a:ext cx="9144000" cy="534368"/>
          </a:xfrm>
          <a:prstGeom prst="rect">
            <a:avLst/>
          </a:prstGeom>
          <a:gradFill>
            <a:gsLst>
              <a:gs pos="0">
                <a:srgbClr val="29859E"/>
              </a:gs>
              <a:gs pos="80000">
                <a:srgbClr val="36B0D0"/>
              </a:gs>
              <a:gs pos="100000">
                <a:srgbClr val="33B3D5"/>
              </a:gs>
            </a:gsLst>
            <a:lin ang="16200000" scaled="0"/>
          </a:gradFill>
          <a:ln>
            <a:noFill/>
          </a:ln>
          <a:effectLst>
            <a:outerShdw blurRad="40000" rotWithShape="0" dir="5400000" dist="23000">
              <a:srgbClr val="000000">
                <a:alpha val="34901"/>
              </a:srgbClr>
            </a:outerShdw>
          </a:effectLst>
        </p:spPr>
        <p:txBody>
          <a:bodyPr anchorCtr="0" anchor="t" bIns="36000" lIns="36000" spcFirstLastPara="1" rIns="36000" wrap="square" tIns="36000">
            <a:spAutoFit/>
          </a:bodyPr>
          <a:lstStyle/>
          <a:p>
            <a:pPr indent="0" lvl="0" marL="0" marR="0" rtl="0" algn="ctr">
              <a:spcBef>
                <a:spcPts val="0"/>
              </a:spcBef>
              <a:spcAft>
                <a:spcPts val="0"/>
              </a:spcAft>
              <a:buNone/>
            </a:pPr>
            <a:r>
              <a:rPr b="1" lang="en-US" sz="3000">
                <a:solidFill>
                  <a:srgbClr val="DF322D"/>
                </a:solidFill>
                <a:latin typeface="Arial Narrow"/>
                <a:ea typeface="Arial Narrow"/>
                <a:cs typeface="Arial Narrow"/>
                <a:sym typeface="Arial Narrow"/>
              </a:rPr>
              <a:t>1. DATA STRUCTURES</a:t>
            </a:r>
            <a:endParaRPr b="1" sz="3000">
              <a:solidFill>
                <a:srgbClr val="DF322D"/>
              </a:solidFill>
              <a:latin typeface="Arial Narrow"/>
              <a:ea typeface="Arial Narrow"/>
              <a:cs typeface="Arial Narrow"/>
              <a:sym typeface="Arial Narrow"/>
            </a:endParaRPr>
          </a:p>
        </p:txBody>
      </p:sp>
      <p:pic>
        <p:nvPicPr>
          <p:cNvPr id="271" name="Google Shape;271;p19"/>
          <p:cNvPicPr preferRelativeResize="0"/>
          <p:nvPr/>
        </p:nvPicPr>
        <p:blipFill rotWithShape="1">
          <a:blip r:embed="rId3">
            <a:alphaModFix/>
          </a:blip>
          <a:srcRect b="0" l="0" r="0" t="0"/>
          <a:stretch/>
        </p:blipFill>
        <p:spPr>
          <a:xfrm>
            <a:off x="4553742" y="2571744"/>
            <a:ext cx="4590257" cy="4286256"/>
          </a:xfrm>
          <a:prstGeom prst="rect">
            <a:avLst/>
          </a:prstGeom>
          <a:noFill/>
          <a:ln>
            <a:noFill/>
          </a:ln>
        </p:spPr>
      </p:pic>
      <p:sp>
        <p:nvSpPr>
          <p:cNvPr id="272" name="Google Shape;272;p19"/>
          <p:cNvSpPr txBox="1"/>
          <p:nvPr/>
        </p:nvSpPr>
        <p:spPr>
          <a:xfrm>
            <a:off x="357158" y="2786058"/>
            <a:ext cx="4357718" cy="2643206"/>
          </a:xfrm>
          <a:prstGeom prst="rect">
            <a:avLst/>
          </a:prstGeom>
          <a:noFill/>
          <a:ln>
            <a:noFill/>
          </a:ln>
        </p:spPr>
        <p:txBody>
          <a:bodyPr anchorCtr="0" anchor="t" bIns="45700" lIns="91425" spcFirstLastPara="1" rIns="91425" wrap="square" tIns="45700">
            <a:noAutofit/>
          </a:bodyPr>
          <a:lstStyle/>
          <a:p>
            <a:pPr indent="-368300" lvl="0" marL="723900" marR="0" rtl="0" algn="l">
              <a:lnSpc>
                <a:spcPct val="100000"/>
              </a:lnSpc>
              <a:spcBef>
                <a:spcPts val="0"/>
              </a:spcBef>
              <a:spcAft>
                <a:spcPts val="0"/>
              </a:spcAft>
              <a:buClr>
                <a:schemeClr val="dk1"/>
              </a:buClr>
              <a:buSzPts val="1800"/>
              <a:buFont typeface="Noto Sans Symbols"/>
              <a:buChar char="✔"/>
            </a:pPr>
            <a:r>
              <a:rPr b="1" i="0" lang="en-US" sz="1800" u="none" cap="none" strike="noStrike">
                <a:solidFill>
                  <a:schemeClr val="dk1"/>
                </a:solidFill>
                <a:latin typeface="Arial Narrow"/>
                <a:ea typeface="Arial Narrow"/>
                <a:cs typeface="Arial Narrow"/>
                <a:sym typeface="Arial Narrow"/>
              </a:rPr>
              <a:t>The calculation will always produce a value that can be translated into a storage location. Hence, the residual 6.27215705 becomes Cylinder 272, Surface 15, and Record number 705. </a:t>
            </a:r>
            <a:endParaRPr b="1" i="0" sz="1800" u="none" cap="none" strike="noStrike">
              <a:solidFill>
                <a:schemeClr val="dk1"/>
              </a:solidFill>
              <a:latin typeface="Arial Narrow"/>
              <a:ea typeface="Arial Narrow"/>
              <a:cs typeface="Arial Narrow"/>
              <a:sym typeface="Arial Narrow"/>
            </a:endParaRPr>
          </a:p>
          <a:p>
            <a:pPr indent="-368300" lvl="0" marL="723900" marR="0" rtl="0" algn="l">
              <a:lnSpc>
                <a:spcPct val="100000"/>
              </a:lnSpc>
              <a:spcBef>
                <a:spcPts val="1200"/>
              </a:spcBef>
              <a:spcAft>
                <a:spcPts val="0"/>
              </a:spcAft>
              <a:buClr>
                <a:schemeClr val="dk1"/>
              </a:buClr>
              <a:buSzPts val="1800"/>
              <a:buFont typeface="Noto Sans Symbols"/>
              <a:buChar char="✔"/>
            </a:pPr>
            <a:r>
              <a:rPr b="1" i="0" lang="en-US" sz="1800" u="none" cap="none" strike="noStrike">
                <a:solidFill>
                  <a:schemeClr val="dk1"/>
                </a:solidFill>
                <a:latin typeface="Arial Narrow"/>
                <a:ea typeface="Arial Narrow"/>
                <a:cs typeface="Arial Narrow"/>
                <a:sym typeface="Arial Narrow"/>
              </a:rPr>
              <a:t>The advantage of hashing is access speed. This structure is suited for performing Operations 1, 2, 3, and 6.</a:t>
            </a:r>
            <a:endParaRPr/>
          </a:p>
          <a:p>
            <a:pPr indent="-368300" lvl="0" marL="723900" marR="0" rtl="0" algn="l">
              <a:lnSpc>
                <a:spcPct val="100000"/>
              </a:lnSpc>
              <a:spcBef>
                <a:spcPts val="1200"/>
              </a:spcBef>
              <a:spcAft>
                <a:spcPts val="0"/>
              </a:spcAft>
              <a:buClr>
                <a:schemeClr val="dk1"/>
              </a:buClr>
              <a:buSzPts val="1800"/>
              <a:buFont typeface="Noto Sans Symbols"/>
              <a:buChar char="✔"/>
            </a:pPr>
            <a:r>
              <a:rPr b="1" i="0" lang="en-US" sz="1800" u="none" cap="none" strike="noStrike">
                <a:solidFill>
                  <a:schemeClr val="dk1"/>
                </a:solidFill>
                <a:latin typeface="Arial Narrow"/>
                <a:ea typeface="Arial Narrow"/>
                <a:cs typeface="Arial Narrow"/>
                <a:sym typeface="Arial Narrow"/>
              </a:rPr>
              <a:t>The hashing structure has 2 significant disadvantages: (1) does not use storage space efficiently and (2) a </a:t>
            </a:r>
            <a:r>
              <a:rPr b="1" i="1" lang="en-US" sz="1800" u="none" cap="none" strike="noStrike">
                <a:solidFill>
                  <a:schemeClr val="dk1"/>
                </a:solidFill>
                <a:latin typeface="Arial Narrow"/>
                <a:ea typeface="Arial Narrow"/>
                <a:cs typeface="Arial Narrow"/>
                <a:sym typeface="Arial Narrow"/>
              </a:rPr>
              <a:t>collision might happen.</a:t>
            </a:r>
            <a:endParaRPr b="1" i="0" sz="1800" u="none" cap="none" strike="noStrike">
              <a:solidFill>
                <a:schemeClr val="dk1"/>
              </a:solidFill>
              <a:latin typeface="Arial Narrow"/>
              <a:ea typeface="Arial Narrow"/>
              <a:cs typeface="Arial Narrow"/>
              <a:sym typeface="Arial Narrow"/>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2"/>
          <p:cNvSpPr txBox="1"/>
          <p:nvPr>
            <p:ph idx="1" type="body"/>
          </p:nvPr>
        </p:nvSpPr>
        <p:spPr>
          <a:xfrm>
            <a:off x="357158" y="571480"/>
            <a:ext cx="8429684" cy="5786478"/>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FF0000"/>
              </a:buClr>
              <a:buSzPts val="2800"/>
              <a:buNone/>
            </a:pPr>
            <a:r>
              <a:rPr b="1" lang="en-US" sz="2800">
                <a:solidFill>
                  <a:srgbClr val="FF0000"/>
                </a:solidFill>
                <a:latin typeface="Arial"/>
                <a:ea typeface="Arial"/>
                <a:cs typeface="Arial"/>
                <a:sym typeface="Arial"/>
              </a:rPr>
              <a:t>LEARNING OBJECTIVES</a:t>
            </a:r>
            <a:endParaRPr/>
          </a:p>
          <a:p>
            <a:pPr indent="-342900" lvl="0" marL="342900" rtl="0" algn="l">
              <a:spcBef>
                <a:spcPts val="1200"/>
              </a:spcBef>
              <a:spcAft>
                <a:spcPts val="0"/>
              </a:spcAft>
              <a:buClr>
                <a:srgbClr val="0000FF"/>
              </a:buClr>
              <a:buSzPts val="2200"/>
              <a:buNone/>
            </a:pPr>
            <a:r>
              <a:rPr b="1" lang="en-US" sz="2200">
                <a:solidFill>
                  <a:srgbClr val="0000FF"/>
                </a:solidFill>
                <a:latin typeface="Arial"/>
                <a:ea typeface="Arial"/>
                <a:cs typeface="Arial"/>
                <a:sym typeface="Arial"/>
              </a:rPr>
              <a:t>After studying this chapter, you should:</a:t>
            </a:r>
            <a:endParaRPr/>
          </a:p>
          <a:p>
            <a:pPr indent="-342900" lvl="0" marL="342900" rtl="0" algn="l">
              <a:spcBef>
                <a:spcPts val="1200"/>
              </a:spcBef>
              <a:spcAft>
                <a:spcPts val="0"/>
              </a:spcAft>
              <a:buClr>
                <a:schemeClr val="dk1"/>
              </a:buClr>
              <a:buSzPts val="2000"/>
              <a:buFont typeface="Noto Sans Symbols"/>
              <a:buChar char="⚫"/>
            </a:pPr>
            <a:r>
              <a:rPr b="1" lang="en-US" sz="2000">
                <a:latin typeface="Arial"/>
                <a:ea typeface="Arial"/>
                <a:cs typeface="Arial"/>
                <a:sym typeface="Arial"/>
              </a:rPr>
              <a:t>Understand the components of </a:t>
            </a:r>
            <a:r>
              <a:rPr b="1" lang="en-US" sz="2000">
                <a:solidFill>
                  <a:srgbClr val="0000FF"/>
                </a:solidFill>
                <a:latin typeface="Arial"/>
                <a:ea typeface="Arial"/>
                <a:cs typeface="Arial"/>
                <a:sym typeface="Arial"/>
              </a:rPr>
              <a:t>data structures </a:t>
            </a:r>
            <a:r>
              <a:rPr b="1" lang="en-US" sz="2000">
                <a:latin typeface="Arial"/>
                <a:ea typeface="Arial"/>
                <a:cs typeface="Arial"/>
                <a:sym typeface="Arial"/>
              </a:rPr>
              <a:t>and how these are used to achieve data-processing operations.</a:t>
            </a:r>
            <a:endParaRPr b="1" sz="2000">
              <a:latin typeface="Arial"/>
              <a:ea typeface="Arial"/>
              <a:cs typeface="Arial"/>
              <a:sym typeface="Arial"/>
            </a:endParaRPr>
          </a:p>
          <a:p>
            <a:pPr indent="-342900" lvl="0" marL="342900" rtl="0" algn="l">
              <a:spcBef>
                <a:spcPts val="600"/>
              </a:spcBef>
              <a:spcAft>
                <a:spcPts val="0"/>
              </a:spcAft>
              <a:buClr>
                <a:schemeClr val="dk1"/>
              </a:buClr>
              <a:buSzPts val="2000"/>
              <a:buFont typeface="Noto Sans Symbols"/>
              <a:buChar char="⚫"/>
            </a:pPr>
            <a:r>
              <a:rPr b="1" lang="en-US" sz="2000">
                <a:latin typeface="Arial"/>
                <a:ea typeface="Arial"/>
                <a:cs typeface="Arial"/>
                <a:sym typeface="Arial"/>
              </a:rPr>
              <a:t>Be familiar with structures used in flat-file systems, including </a:t>
            </a:r>
            <a:r>
              <a:rPr b="1" lang="en-US" sz="2000">
                <a:solidFill>
                  <a:srgbClr val="0000FF"/>
                </a:solidFill>
                <a:latin typeface="Arial"/>
                <a:ea typeface="Arial"/>
                <a:cs typeface="Arial"/>
                <a:sym typeface="Arial"/>
              </a:rPr>
              <a:t>sequential, indexes, hashing, and pointer structures</a:t>
            </a:r>
            <a:r>
              <a:rPr b="1" lang="en-US" sz="2000">
                <a:latin typeface="Arial"/>
                <a:ea typeface="Arial"/>
                <a:cs typeface="Arial"/>
                <a:sym typeface="Arial"/>
              </a:rPr>
              <a:t>.</a:t>
            </a:r>
            <a:endParaRPr b="1" sz="2000">
              <a:latin typeface="Arial"/>
              <a:ea typeface="Arial"/>
              <a:cs typeface="Arial"/>
              <a:sym typeface="Arial"/>
            </a:endParaRPr>
          </a:p>
          <a:p>
            <a:pPr indent="-342900" lvl="0" marL="342900" rtl="0" algn="l">
              <a:spcBef>
                <a:spcPts val="600"/>
              </a:spcBef>
              <a:spcAft>
                <a:spcPts val="0"/>
              </a:spcAft>
              <a:buClr>
                <a:schemeClr val="dk1"/>
              </a:buClr>
              <a:buSzPts val="2000"/>
              <a:buFont typeface="Noto Sans Symbols"/>
              <a:buChar char="⚫"/>
            </a:pPr>
            <a:r>
              <a:rPr b="1" lang="en-US" sz="2000">
                <a:latin typeface="Arial"/>
                <a:ea typeface="Arial"/>
                <a:cs typeface="Arial"/>
                <a:sym typeface="Arial"/>
              </a:rPr>
              <a:t>Be familiar with </a:t>
            </a:r>
            <a:r>
              <a:rPr b="1" lang="en-US" sz="2000">
                <a:solidFill>
                  <a:srgbClr val="0000FF"/>
                </a:solidFill>
                <a:latin typeface="Arial"/>
                <a:ea typeface="Arial"/>
                <a:cs typeface="Arial"/>
                <a:sym typeface="Arial"/>
              </a:rPr>
              <a:t>relational database structures </a:t>
            </a:r>
            <a:r>
              <a:rPr b="1" lang="en-US" sz="2000">
                <a:latin typeface="Arial"/>
                <a:ea typeface="Arial"/>
                <a:cs typeface="Arial"/>
                <a:sym typeface="Arial"/>
              </a:rPr>
              <a:t>and the principles of normalization.</a:t>
            </a:r>
            <a:endParaRPr/>
          </a:p>
          <a:p>
            <a:pPr indent="-342900" lvl="0" marL="342900" rtl="0" algn="l">
              <a:spcBef>
                <a:spcPts val="600"/>
              </a:spcBef>
              <a:spcAft>
                <a:spcPts val="0"/>
              </a:spcAft>
              <a:buClr>
                <a:schemeClr val="dk1"/>
              </a:buClr>
              <a:buSzPts val="2000"/>
              <a:buFont typeface="Noto Sans Symbols"/>
              <a:buChar char="⚫"/>
            </a:pPr>
            <a:r>
              <a:rPr b="1" lang="en-US" sz="2000">
                <a:latin typeface="Arial"/>
                <a:ea typeface="Arial"/>
                <a:cs typeface="Arial"/>
                <a:sym typeface="Arial"/>
              </a:rPr>
              <a:t>Understand the features, advantages, and disadvantages of the </a:t>
            </a:r>
            <a:r>
              <a:rPr b="1" lang="en-US" sz="2000">
                <a:solidFill>
                  <a:srgbClr val="0000FF"/>
                </a:solidFill>
                <a:latin typeface="Arial"/>
                <a:ea typeface="Arial"/>
                <a:cs typeface="Arial"/>
                <a:sym typeface="Arial"/>
              </a:rPr>
              <a:t>embedded audit module </a:t>
            </a:r>
            <a:r>
              <a:rPr b="1" lang="en-US" sz="2000">
                <a:latin typeface="Arial"/>
                <a:ea typeface="Arial"/>
                <a:cs typeface="Arial"/>
                <a:sym typeface="Arial"/>
              </a:rPr>
              <a:t>approach to data extraction.</a:t>
            </a:r>
            <a:endParaRPr b="1" sz="2000">
              <a:latin typeface="Arial"/>
              <a:ea typeface="Arial"/>
              <a:cs typeface="Arial"/>
              <a:sym typeface="Arial"/>
            </a:endParaRPr>
          </a:p>
          <a:p>
            <a:pPr indent="-342900" lvl="0" marL="342900" rtl="0" algn="l">
              <a:spcBef>
                <a:spcPts val="600"/>
              </a:spcBef>
              <a:spcAft>
                <a:spcPts val="0"/>
              </a:spcAft>
              <a:buClr>
                <a:schemeClr val="dk1"/>
              </a:buClr>
              <a:buSzPts val="2000"/>
              <a:buFont typeface="Noto Sans Symbols"/>
              <a:buChar char="⚫"/>
            </a:pPr>
            <a:r>
              <a:rPr b="1" lang="en-US" sz="2000">
                <a:latin typeface="Arial"/>
                <a:ea typeface="Arial"/>
                <a:cs typeface="Arial"/>
                <a:sym typeface="Arial"/>
              </a:rPr>
              <a:t>Know the capabilities and primary features of </a:t>
            </a:r>
            <a:r>
              <a:rPr b="1" lang="en-US" sz="2000">
                <a:solidFill>
                  <a:srgbClr val="0000FF"/>
                </a:solidFill>
                <a:latin typeface="Arial"/>
                <a:ea typeface="Arial"/>
                <a:cs typeface="Arial"/>
                <a:sym typeface="Arial"/>
              </a:rPr>
              <a:t>generalized audit software</a:t>
            </a:r>
            <a:r>
              <a:rPr b="1" lang="en-US" sz="2000">
                <a:latin typeface="Arial"/>
                <a:ea typeface="Arial"/>
                <a:cs typeface="Arial"/>
                <a:sym typeface="Arial"/>
              </a:rPr>
              <a:t>.</a:t>
            </a:r>
            <a:endParaRPr/>
          </a:p>
          <a:p>
            <a:pPr indent="-342900" lvl="0" marL="342900" rtl="0" algn="l">
              <a:spcBef>
                <a:spcPts val="600"/>
              </a:spcBef>
              <a:spcAft>
                <a:spcPts val="0"/>
              </a:spcAft>
              <a:buClr>
                <a:schemeClr val="dk1"/>
              </a:buClr>
              <a:buSzPts val="2000"/>
              <a:buFont typeface="Noto Sans Symbols"/>
              <a:buChar char="⚫"/>
            </a:pPr>
            <a:r>
              <a:rPr b="1" lang="en-US" sz="2000">
                <a:latin typeface="Arial"/>
                <a:ea typeface="Arial"/>
                <a:cs typeface="Arial"/>
                <a:sym typeface="Arial"/>
              </a:rPr>
              <a:t>Paham mengenai </a:t>
            </a:r>
            <a:r>
              <a:rPr b="1" lang="en-US" sz="2000">
                <a:solidFill>
                  <a:srgbClr val="0000FF"/>
                </a:solidFill>
                <a:latin typeface="Arial"/>
                <a:ea typeface="Arial"/>
                <a:cs typeface="Arial"/>
                <a:sym typeface="Arial"/>
              </a:rPr>
              <a:t>logika dan prosedur </a:t>
            </a:r>
            <a:r>
              <a:rPr b="1" lang="en-US" sz="2000">
                <a:latin typeface="Arial"/>
                <a:ea typeface="Arial"/>
                <a:cs typeface="Arial"/>
                <a:sym typeface="Arial"/>
              </a:rPr>
              <a:t>pengolahan data.</a:t>
            </a:r>
            <a:endParaRPr/>
          </a:p>
          <a:p>
            <a:pPr indent="-342900" lvl="0" marL="342900" rtl="0" algn="l">
              <a:spcBef>
                <a:spcPts val="600"/>
              </a:spcBef>
              <a:spcAft>
                <a:spcPts val="0"/>
              </a:spcAft>
              <a:buClr>
                <a:schemeClr val="dk1"/>
              </a:buClr>
              <a:buSzPts val="2000"/>
              <a:buFont typeface="Noto Sans Symbols"/>
              <a:buChar char="⚫"/>
            </a:pPr>
            <a:r>
              <a:rPr b="1" lang="en-US" sz="2000">
                <a:latin typeface="Arial"/>
                <a:ea typeface="Arial"/>
                <a:cs typeface="Arial"/>
                <a:sym typeface="Arial"/>
              </a:rPr>
              <a:t>Paham mengenai </a:t>
            </a:r>
            <a:r>
              <a:rPr b="1" lang="en-US" sz="2000">
                <a:solidFill>
                  <a:srgbClr val="0000FF"/>
                </a:solidFill>
                <a:latin typeface="Arial"/>
                <a:ea typeface="Arial"/>
                <a:cs typeface="Arial"/>
                <a:sym typeface="Arial"/>
              </a:rPr>
              <a:t>strategi  audit </a:t>
            </a:r>
            <a:r>
              <a:rPr b="1" lang="en-US" sz="2000">
                <a:latin typeface="Arial"/>
                <a:ea typeface="Arial"/>
                <a:cs typeface="Arial"/>
                <a:sym typeface="Arial"/>
              </a:rPr>
              <a:t>laporan keuangan yang dihasilkan oleh sistem informasi berbasis komputer.</a:t>
            </a:r>
            <a:endParaRPr/>
          </a:p>
          <a:p>
            <a:pPr indent="-342900" lvl="0" marL="342900" rtl="0" algn="l">
              <a:spcBef>
                <a:spcPts val="600"/>
              </a:spcBef>
              <a:spcAft>
                <a:spcPts val="0"/>
              </a:spcAft>
              <a:buClr>
                <a:srgbClr val="FF0000"/>
              </a:buClr>
              <a:buSzPts val="2000"/>
              <a:buFont typeface="Noto Sans Symbols"/>
              <a:buChar char="⚫"/>
            </a:pPr>
            <a:r>
              <a:rPr b="1" lang="en-US" sz="2000">
                <a:solidFill>
                  <a:srgbClr val="FF0000"/>
                </a:solidFill>
                <a:latin typeface="Arial"/>
                <a:ea typeface="Arial"/>
                <a:cs typeface="Arial"/>
                <a:sym typeface="Arial"/>
              </a:rPr>
              <a:t>XX Become familiar with the more commonly used features of ACL. XX</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20"/>
          <p:cNvSpPr txBox="1"/>
          <p:nvPr>
            <p:ph idx="1" type="body"/>
          </p:nvPr>
        </p:nvSpPr>
        <p:spPr>
          <a:xfrm>
            <a:off x="357158" y="1000108"/>
            <a:ext cx="6357982" cy="5643602"/>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0000FF"/>
              </a:buClr>
              <a:buSzPts val="1800"/>
              <a:buChar char="•"/>
            </a:pPr>
            <a:r>
              <a:rPr b="1" lang="en-US" sz="1800">
                <a:solidFill>
                  <a:srgbClr val="0000FF"/>
                </a:solidFill>
                <a:latin typeface="Arial Narrow"/>
                <a:ea typeface="Arial Narrow"/>
                <a:cs typeface="Arial Narrow"/>
                <a:sym typeface="Arial Narrow"/>
              </a:rPr>
              <a:t>1.1.2 Direct Access Structure</a:t>
            </a:r>
            <a:endParaRPr b="1" sz="1800">
              <a:solidFill>
                <a:srgbClr val="0000FF"/>
              </a:solidFill>
              <a:latin typeface="Arial Narrow"/>
              <a:ea typeface="Arial Narrow"/>
              <a:cs typeface="Arial Narrow"/>
              <a:sym typeface="Arial Narrow"/>
            </a:endParaRPr>
          </a:p>
          <a:p>
            <a:pPr indent="12700" lvl="0" marL="342900" rtl="0" algn="l">
              <a:spcBef>
                <a:spcPts val="1200"/>
              </a:spcBef>
              <a:spcAft>
                <a:spcPts val="0"/>
              </a:spcAft>
              <a:buClr>
                <a:srgbClr val="0000FF"/>
              </a:buClr>
              <a:buSzPts val="1800"/>
              <a:buNone/>
            </a:pPr>
            <a:r>
              <a:rPr b="1" lang="en-US" sz="1800">
                <a:solidFill>
                  <a:srgbClr val="0000FF"/>
                </a:solidFill>
                <a:latin typeface="Arial Narrow"/>
                <a:ea typeface="Arial Narrow"/>
                <a:cs typeface="Arial Narrow"/>
                <a:sym typeface="Arial Narrow"/>
              </a:rPr>
              <a:t>1.1.2.4 Pointer Structures</a:t>
            </a:r>
            <a:endParaRPr b="1" sz="1800">
              <a:solidFill>
                <a:srgbClr val="0000FF"/>
              </a:solidFill>
              <a:latin typeface="Arial Narrow"/>
              <a:ea typeface="Arial Narrow"/>
              <a:cs typeface="Arial Narrow"/>
              <a:sym typeface="Arial Narrow"/>
            </a:endParaRPr>
          </a:p>
          <a:p>
            <a:pPr indent="-271463" lvl="0" marL="627063" rtl="0" algn="l">
              <a:spcBef>
                <a:spcPts val="1200"/>
              </a:spcBef>
              <a:spcAft>
                <a:spcPts val="0"/>
              </a:spcAft>
              <a:buClr>
                <a:srgbClr val="FF0000"/>
              </a:buClr>
              <a:buSzPts val="1800"/>
              <a:buFont typeface="Noto Sans Symbols"/>
              <a:buChar char="✔"/>
            </a:pPr>
            <a:r>
              <a:rPr b="1" i="1" lang="en-US" sz="1800">
                <a:solidFill>
                  <a:srgbClr val="FF0000"/>
                </a:solidFill>
                <a:latin typeface="Arial Narrow"/>
                <a:ea typeface="Arial Narrow"/>
                <a:cs typeface="Arial Narrow"/>
                <a:sym typeface="Arial Narrow"/>
              </a:rPr>
              <a:t>Linked-list file: </a:t>
            </a:r>
            <a:r>
              <a:rPr b="1" i="1" lang="en-US" sz="1800">
                <a:latin typeface="Arial Narrow"/>
                <a:ea typeface="Arial Narrow"/>
                <a:cs typeface="Arial Narrow"/>
                <a:sym typeface="Arial Narrow"/>
              </a:rPr>
              <a:t>This approach stores in a field of one record the address (pointer) of a </a:t>
            </a:r>
            <a:r>
              <a:rPr b="1" lang="en-US" sz="1800">
                <a:latin typeface="Arial Narrow"/>
                <a:ea typeface="Arial Narrow"/>
                <a:cs typeface="Arial Narrow"/>
                <a:sym typeface="Arial Narrow"/>
              </a:rPr>
              <a:t>related record. The pointers provide connections between the records. Ex: Record 124 points to the location of Record 125, Record 125 points to 126.</a:t>
            </a:r>
            <a:endParaRPr/>
          </a:p>
          <a:p>
            <a:pPr indent="-271463" lvl="0" marL="627063" rtl="0" algn="l">
              <a:spcBef>
                <a:spcPts val="1200"/>
              </a:spcBef>
              <a:spcAft>
                <a:spcPts val="0"/>
              </a:spcAft>
              <a:buClr>
                <a:srgbClr val="FF0000"/>
              </a:buClr>
              <a:buSzPts val="1800"/>
              <a:buFont typeface="Noto Sans Symbols"/>
              <a:buChar char="✔"/>
            </a:pPr>
            <a:r>
              <a:rPr b="1" lang="en-US" sz="1800">
                <a:solidFill>
                  <a:srgbClr val="FF0000"/>
                </a:solidFill>
                <a:latin typeface="Arial Narrow"/>
                <a:ea typeface="Arial Narrow"/>
                <a:cs typeface="Arial Narrow"/>
                <a:sym typeface="Arial Narrow"/>
              </a:rPr>
              <a:t>Pointers </a:t>
            </a:r>
            <a:r>
              <a:rPr b="1" lang="en-US" sz="1800">
                <a:latin typeface="Arial Narrow"/>
                <a:ea typeface="Arial Narrow"/>
                <a:cs typeface="Arial Narrow"/>
                <a:sym typeface="Arial Narrow"/>
              </a:rPr>
              <a:t>may be used </a:t>
            </a:r>
            <a:r>
              <a:rPr b="1" lang="en-US" sz="1800">
                <a:solidFill>
                  <a:srgbClr val="0000FF"/>
                </a:solidFill>
                <a:latin typeface="Arial Narrow"/>
                <a:ea typeface="Arial Narrow"/>
                <a:cs typeface="Arial Narrow"/>
                <a:sym typeface="Arial Narrow"/>
              </a:rPr>
              <a:t>to link records b/w files</a:t>
            </a:r>
            <a:r>
              <a:rPr b="1" lang="en-US" sz="1800">
                <a:latin typeface="Arial Narrow"/>
                <a:ea typeface="Arial Narrow"/>
                <a:cs typeface="Arial Narrow"/>
                <a:sym typeface="Arial Narrow"/>
              </a:rPr>
              <a:t>. Ex: AR record with three pointers. </a:t>
            </a:r>
            <a:endParaRPr/>
          </a:p>
        </p:txBody>
      </p:sp>
      <p:sp>
        <p:nvSpPr>
          <p:cNvPr id="278" name="Google Shape;278;p20"/>
          <p:cNvSpPr/>
          <p:nvPr/>
        </p:nvSpPr>
        <p:spPr>
          <a:xfrm>
            <a:off x="0" y="214291"/>
            <a:ext cx="9144000" cy="534368"/>
          </a:xfrm>
          <a:prstGeom prst="rect">
            <a:avLst/>
          </a:prstGeom>
          <a:gradFill>
            <a:gsLst>
              <a:gs pos="0">
                <a:srgbClr val="29859E"/>
              </a:gs>
              <a:gs pos="80000">
                <a:srgbClr val="36B0D0"/>
              </a:gs>
              <a:gs pos="100000">
                <a:srgbClr val="33B3D5"/>
              </a:gs>
            </a:gsLst>
            <a:lin ang="16200000" scaled="0"/>
          </a:gradFill>
          <a:ln>
            <a:noFill/>
          </a:ln>
          <a:effectLst>
            <a:outerShdw blurRad="40000" rotWithShape="0" dir="5400000" dist="23000">
              <a:srgbClr val="000000">
                <a:alpha val="34901"/>
              </a:srgbClr>
            </a:outerShdw>
          </a:effectLst>
        </p:spPr>
        <p:txBody>
          <a:bodyPr anchorCtr="0" anchor="t" bIns="36000" lIns="36000" spcFirstLastPara="1" rIns="36000" wrap="square" tIns="36000">
            <a:spAutoFit/>
          </a:bodyPr>
          <a:lstStyle/>
          <a:p>
            <a:pPr indent="0" lvl="0" marL="0" marR="0" rtl="0" algn="ctr">
              <a:spcBef>
                <a:spcPts val="0"/>
              </a:spcBef>
              <a:spcAft>
                <a:spcPts val="0"/>
              </a:spcAft>
              <a:buNone/>
            </a:pPr>
            <a:r>
              <a:rPr b="1" lang="en-US" sz="3000">
                <a:solidFill>
                  <a:srgbClr val="DF322D"/>
                </a:solidFill>
                <a:latin typeface="Arial Narrow"/>
                <a:ea typeface="Arial Narrow"/>
                <a:cs typeface="Arial Narrow"/>
                <a:sym typeface="Arial Narrow"/>
              </a:rPr>
              <a:t>1. DATA STRUCTURES</a:t>
            </a:r>
            <a:endParaRPr b="1" sz="3000">
              <a:solidFill>
                <a:srgbClr val="DF322D"/>
              </a:solidFill>
              <a:latin typeface="Arial Narrow"/>
              <a:ea typeface="Arial Narrow"/>
              <a:cs typeface="Arial Narrow"/>
              <a:sym typeface="Arial Narrow"/>
            </a:endParaRPr>
          </a:p>
        </p:txBody>
      </p:sp>
      <p:pic>
        <p:nvPicPr>
          <p:cNvPr id="279" name="Google Shape;279;p20"/>
          <p:cNvPicPr preferRelativeResize="0"/>
          <p:nvPr/>
        </p:nvPicPr>
        <p:blipFill rotWithShape="1">
          <a:blip r:embed="rId3">
            <a:alphaModFix/>
          </a:blip>
          <a:srcRect b="0" l="0" r="0" t="0"/>
          <a:stretch/>
        </p:blipFill>
        <p:spPr>
          <a:xfrm>
            <a:off x="6757467" y="785796"/>
            <a:ext cx="2386534" cy="2928956"/>
          </a:xfrm>
          <a:prstGeom prst="rect">
            <a:avLst/>
          </a:prstGeom>
          <a:noFill/>
          <a:ln>
            <a:noFill/>
          </a:ln>
        </p:spPr>
      </p:pic>
      <p:pic>
        <p:nvPicPr>
          <p:cNvPr id="280" name="Google Shape;280;p20"/>
          <p:cNvPicPr preferRelativeResize="0"/>
          <p:nvPr/>
        </p:nvPicPr>
        <p:blipFill rotWithShape="1">
          <a:blip r:embed="rId4">
            <a:alphaModFix/>
          </a:blip>
          <a:srcRect b="0" l="0" r="0" t="0"/>
          <a:stretch/>
        </p:blipFill>
        <p:spPr>
          <a:xfrm>
            <a:off x="3929058" y="3786190"/>
            <a:ext cx="5214942" cy="3071810"/>
          </a:xfrm>
          <a:prstGeom prst="rect">
            <a:avLst/>
          </a:prstGeom>
          <a:noFill/>
          <a:ln>
            <a:noFill/>
          </a:ln>
        </p:spPr>
      </p:pic>
      <p:sp>
        <p:nvSpPr>
          <p:cNvPr id="281" name="Google Shape;281;p20"/>
          <p:cNvSpPr txBox="1"/>
          <p:nvPr/>
        </p:nvSpPr>
        <p:spPr>
          <a:xfrm>
            <a:off x="357158" y="3714752"/>
            <a:ext cx="3643338" cy="3143248"/>
          </a:xfrm>
          <a:prstGeom prst="rect">
            <a:avLst/>
          </a:prstGeom>
          <a:noFill/>
          <a:ln>
            <a:noFill/>
          </a:ln>
        </p:spPr>
        <p:txBody>
          <a:bodyPr anchorCtr="0" anchor="t" bIns="45700" lIns="91425" spcFirstLastPara="1" rIns="91425" wrap="square" tIns="45700">
            <a:noAutofit/>
          </a:bodyPr>
          <a:lstStyle/>
          <a:p>
            <a:pPr indent="-273050" lvl="0" marL="900113" marR="0" rtl="0" algn="l">
              <a:lnSpc>
                <a:spcPct val="100000"/>
              </a:lnSpc>
              <a:spcBef>
                <a:spcPts val="0"/>
              </a:spcBef>
              <a:spcAft>
                <a:spcPts val="0"/>
              </a:spcAft>
              <a:buClr>
                <a:schemeClr val="dk1"/>
              </a:buClr>
              <a:buSzPts val="1800"/>
              <a:buFont typeface="Noto Sans Symbols"/>
              <a:buChar char="⚫"/>
            </a:pPr>
            <a:r>
              <a:rPr b="1" i="0" lang="en-US" sz="1800" u="none" cap="none" strike="noStrike">
                <a:solidFill>
                  <a:schemeClr val="dk1"/>
                </a:solidFill>
                <a:latin typeface="Arial Narrow"/>
                <a:ea typeface="Arial Narrow"/>
                <a:cs typeface="Arial Narrow"/>
                <a:sym typeface="Arial Narrow"/>
              </a:rPr>
              <a:t>1 pointer links the AR record to the next AR record. </a:t>
            </a:r>
            <a:endParaRPr/>
          </a:p>
          <a:p>
            <a:pPr indent="-273050" lvl="0" marL="900113" marR="0" rtl="0" algn="l">
              <a:lnSpc>
                <a:spcPct val="100000"/>
              </a:lnSpc>
              <a:spcBef>
                <a:spcPts val="1200"/>
              </a:spcBef>
              <a:spcAft>
                <a:spcPts val="0"/>
              </a:spcAft>
              <a:buClr>
                <a:schemeClr val="dk1"/>
              </a:buClr>
              <a:buSzPts val="1800"/>
              <a:buFont typeface="Noto Sans Symbols"/>
              <a:buChar char="⚫"/>
            </a:pPr>
            <a:r>
              <a:rPr b="1" i="0" lang="en-US" sz="1800" u="none" cap="none" strike="noStrike">
                <a:solidFill>
                  <a:schemeClr val="dk1"/>
                </a:solidFill>
                <a:latin typeface="Arial Narrow"/>
                <a:ea typeface="Arial Narrow"/>
                <a:cs typeface="Arial Narrow"/>
                <a:sym typeface="Arial Narrow"/>
              </a:rPr>
              <a:t>2 and 3 pointers link AR records to sales invoice and remittance advice records. By accessing an AR record (Ex: Customer 4456), we can locate all sales invoices and remittances pertaining to the account. </a:t>
            </a:r>
            <a:endParaRPr b="1" i="1" sz="1800" u="none" cap="none" strike="noStrike">
              <a:solidFill>
                <a:schemeClr val="dk1"/>
              </a:solidFill>
              <a:latin typeface="Arial Narrow"/>
              <a:ea typeface="Arial Narrow"/>
              <a:cs typeface="Arial Narrow"/>
              <a:sym typeface="Arial Narrow"/>
            </a:endParaRPr>
          </a:p>
        </p:txBody>
      </p:sp>
      <p:sp>
        <p:nvSpPr>
          <p:cNvPr id="282" name="Google Shape;282;p20"/>
          <p:cNvSpPr/>
          <p:nvPr/>
        </p:nvSpPr>
        <p:spPr>
          <a:xfrm>
            <a:off x="6715140" y="4071942"/>
            <a:ext cx="642942" cy="357190"/>
          </a:xfrm>
          <a:prstGeom prst="ellipse">
            <a:avLst/>
          </a:prstGeom>
          <a:no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rgbClr val="FF0000"/>
                </a:solidFill>
                <a:latin typeface="Calibri"/>
                <a:ea typeface="Calibri"/>
                <a:cs typeface="Calibri"/>
                <a:sym typeface="Calibri"/>
              </a:rPr>
              <a:t>1</a:t>
            </a:r>
            <a:endParaRPr sz="1800">
              <a:solidFill>
                <a:srgbClr val="FF0000"/>
              </a:solidFill>
              <a:latin typeface="Calibri"/>
              <a:ea typeface="Calibri"/>
              <a:cs typeface="Calibri"/>
              <a:sym typeface="Calibri"/>
            </a:endParaRPr>
          </a:p>
        </p:txBody>
      </p:sp>
      <p:sp>
        <p:nvSpPr>
          <p:cNvPr id="283" name="Google Shape;283;p20"/>
          <p:cNvSpPr/>
          <p:nvPr/>
        </p:nvSpPr>
        <p:spPr>
          <a:xfrm>
            <a:off x="4071934" y="4643446"/>
            <a:ext cx="642942" cy="285752"/>
          </a:xfrm>
          <a:prstGeom prst="ellipse">
            <a:avLst/>
          </a:prstGeom>
          <a:no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rgbClr val="FF0000"/>
                </a:solidFill>
                <a:latin typeface="Calibri"/>
                <a:ea typeface="Calibri"/>
                <a:cs typeface="Calibri"/>
                <a:sym typeface="Calibri"/>
              </a:rPr>
              <a:t>2</a:t>
            </a:r>
            <a:endParaRPr sz="1800">
              <a:solidFill>
                <a:srgbClr val="FF0000"/>
              </a:solidFill>
              <a:latin typeface="Calibri"/>
              <a:ea typeface="Calibri"/>
              <a:cs typeface="Calibri"/>
              <a:sym typeface="Calibri"/>
            </a:endParaRPr>
          </a:p>
        </p:txBody>
      </p:sp>
      <p:sp>
        <p:nvSpPr>
          <p:cNvPr id="284" name="Google Shape;284;p20"/>
          <p:cNvSpPr/>
          <p:nvPr/>
        </p:nvSpPr>
        <p:spPr>
          <a:xfrm>
            <a:off x="3786182" y="4357694"/>
            <a:ext cx="642942" cy="285752"/>
          </a:xfrm>
          <a:prstGeom prst="ellipse">
            <a:avLst/>
          </a:prstGeom>
          <a:no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rgbClr val="FF0000"/>
                </a:solidFill>
                <a:latin typeface="Calibri"/>
                <a:ea typeface="Calibri"/>
                <a:cs typeface="Calibri"/>
                <a:sym typeface="Calibri"/>
              </a:rPr>
              <a:t>3</a:t>
            </a:r>
            <a:endParaRPr sz="1800">
              <a:solidFill>
                <a:srgbClr val="FF0000"/>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Google Shape;289;p21"/>
          <p:cNvSpPr txBox="1"/>
          <p:nvPr>
            <p:ph idx="1" type="body"/>
          </p:nvPr>
        </p:nvSpPr>
        <p:spPr>
          <a:xfrm>
            <a:off x="357158" y="1000108"/>
            <a:ext cx="8429684" cy="5643602"/>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0000FF"/>
              </a:buClr>
              <a:buSzPts val="1800"/>
              <a:buChar char="•"/>
            </a:pPr>
            <a:r>
              <a:rPr b="1" lang="en-US" sz="1800">
                <a:solidFill>
                  <a:srgbClr val="0000FF"/>
                </a:solidFill>
                <a:latin typeface="Arial Narrow"/>
                <a:ea typeface="Arial Narrow"/>
                <a:cs typeface="Arial Narrow"/>
                <a:sym typeface="Arial Narrow"/>
              </a:rPr>
              <a:t>1.1.2 Direct Access Structure</a:t>
            </a:r>
            <a:endParaRPr b="1" sz="1800">
              <a:solidFill>
                <a:srgbClr val="0000FF"/>
              </a:solidFill>
              <a:latin typeface="Arial Narrow"/>
              <a:ea typeface="Arial Narrow"/>
              <a:cs typeface="Arial Narrow"/>
              <a:sym typeface="Arial Narrow"/>
            </a:endParaRPr>
          </a:p>
          <a:p>
            <a:pPr indent="12700" lvl="0" marL="342900" rtl="0" algn="l">
              <a:spcBef>
                <a:spcPts val="1200"/>
              </a:spcBef>
              <a:spcAft>
                <a:spcPts val="0"/>
              </a:spcAft>
              <a:buClr>
                <a:srgbClr val="0000FF"/>
              </a:buClr>
              <a:buSzPts val="1800"/>
              <a:buNone/>
            </a:pPr>
            <a:r>
              <a:rPr b="1" lang="en-US" sz="1800">
                <a:solidFill>
                  <a:srgbClr val="0000FF"/>
                </a:solidFill>
                <a:latin typeface="Arial Narrow"/>
                <a:ea typeface="Arial Narrow"/>
                <a:cs typeface="Arial Narrow"/>
                <a:sym typeface="Arial Narrow"/>
              </a:rPr>
              <a:t>1.1.2.4 Pointer Structures, </a:t>
            </a:r>
            <a:r>
              <a:rPr b="1" i="1" lang="en-US" sz="1800">
                <a:latin typeface="Arial Narrow"/>
                <a:ea typeface="Arial Narrow"/>
                <a:cs typeface="Arial Narrow"/>
                <a:sym typeface="Arial Narrow"/>
              </a:rPr>
              <a:t>3 Types of Pointers: </a:t>
            </a:r>
            <a:endParaRPr/>
          </a:p>
          <a:p>
            <a:pPr indent="-342900" lvl="0" marL="698500" rtl="0" algn="l">
              <a:spcBef>
                <a:spcPts val="1200"/>
              </a:spcBef>
              <a:spcAft>
                <a:spcPts val="0"/>
              </a:spcAft>
              <a:buClr>
                <a:srgbClr val="0000FF"/>
              </a:buClr>
              <a:buSzPts val="1800"/>
              <a:buAutoNum type="arabicParenBoth"/>
            </a:pPr>
            <a:r>
              <a:rPr b="1" i="1" lang="en-US" sz="1800">
                <a:solidFill>
                  <a:srgbClr val="0000FF"/>
                </a:solidFill>
                <a:latin typeface="Arial Narrow"/>
                <a:ea typeface="Arial Narrow"/>
                <a:cs typeface="Arial Narrow"/>
                <a:sym typeface="Arial Narrow"/>
              </a:rPr>
              <a:t>physical address: </a:t>
            </a:r>
            <a:r>
              <a:rPr b="1" lang="en-US" sz="1800">
                <a:latin typeface="Arial Narrow"/>
                <a:ea typeface="Arial Narrow"/>
                <a:cs typeface="Arial Narrow"/>
                <a:sym typeface="Arial Narrow"/>
              </a:rPr>
              <a:t>contains the actual disk storage location (cylinder, surface, and record number) needed by the disk controller. This physical address allows the system to access the record directly w/o obtaining further inf. </a:t>
            </a:r>
            <a:endParaRPr b="1" i="1" sz="1800">
              <a:latin typeface="Arial Narrow"/>
              <a:ea typeface="Arial Narrow"/>
              <a:cs typeface="Arial Narrow"/>
              <a:sym typeface="Arial Narrow"/>
            </a:endParaRPr>
          </a:p>
          <a:p>
            <a:pPr indent="-342900" lvl="0" marL="698500" rtl="0" algn="l">
              <a:spcBef>
                <a:spcPts val="1200"/>
              </a:spcBef>
              <a:spcAft>
                <a:spcPts val="0"/>
              </a:spcAft>
              <a:buClr>
                <a:srgbClr val="0000FF"/>
              </a:buClr>
              <a:buSzPts val="1800"/>
              <a:buAutoNum type="arabicParenBoth"/>
            </a:pPr>
            <a:r>
              <a:rPr b="1" i="1" lang="en-US" sz="1800">
                <a:solidFill>
                  <a:srgbClr val="0000FF"/>
                </a:solidFill>
                <a:latin typeface="Arial Narrow"/>
                <a:ea typeface="Arial Narrow"/>
                <a:cs typeface="Arial Narrow"/>
                <a:sym typeface="Arial Narrow"/>
              </a:rPr>
              <a:t>relative </a:t>
            </a:r>
            <a:r>
              <a:rPr b="1" lang="en-US" sz="1800">
                <a:solidFill>
                  <a:srgbClr val="0000FF"/>
                </a:solidFill>
                <a:latin typeface="Arial Narrow"/>
                <a:ea typeface="Arial Narrow"/>
                <a:cs typeface="Arial Narrow"/>
                <a:sym typeface="Arial Narrow"/>
              </a:rPr>
              <a:t>address: </a:t>
            </a:r>
            <a:r>
              <a:rPr b="1" lang="en-US" sz="1800">
                <a:latin typeface="Arial Narrow"/>
                <a:ea typeface="Arial Narrow"/>
                <a:cs typeface="Arial Narrow"/>
                <a:sym typeface="Arial Narrow"/>
              </a:rPr>
              <a:t>contains the relative position of a record in the file. Ex: the pointer</a:t>
            </a:r>
            <a:endParaRPr/>
          </a:p>
        </p:txBody>
      </p:sp>
      <p:sp>
        <p:nvSpPr>
          <p:cNvPr id="290" name="Google Shape;290;p21"/>
          <p:cNvSpPr/>
          <p:nvPr/>
        </p:nvSpPr>
        <p:spPr>
          <a:xfrm>
            <a:off x="0" y="214291"/>
            <a:ext cx="9144000" cy="534368"/>
          </a:xfrm>
          <a:prstGeom prst="rect">
            <a:avLst/>
          </a:prstGeom>
          <a:gradFill>
            <a:gsLst>
              <a:gs pos="0">
                <a:srgbClr val="29859E"/>
              </a:gs>
              <a:gs pos="80000">
                <a:srgbClr val="36B0D0"/>
              </a:gs>
              <a:gs pos="100000">
                <a:srgbClr val="33B3D5"/>
              </a:gs>
            </a:gsLst>
            <a:lin ang="16200000" scaled="0"/>
          </a:gradFill>
          <a:ln>
            <a:noFill/>
          </a:ln>
          <a:effectLst>
            <a:outerShdw blurRad="40000" rotWithShape="0" dir="5400000" dist="23000">
              <a:srgbClr val="000000">
                <a:alpha val="34901"/>
              </a:srgbClr>
            </a:outerShdw>
          </a:effectLst>
        </p:spPr>
        <p:txBody>
          <a:bodyPr anchorCtr="0" anchor="t" bIns="36000" lIns="36000" spcFirstLastPara="1" rIns="36000" wrap="square" tIns="36000">
            <a:spAutoFit/>
          </a:bodyPr>
          <a:lstStyle/>
          <a:p>
            <a:pPr indent="0" lvl="0" marL="0" marR="0" rtl="0" algn="ctr">
              <a:spcBef>
                <a:spcPts val="0"/>
              </a:spcBef>
              <a:spcAft>
                <a:spcPts val="0"/>
              </a:spcAft>
              <a:buNone/>
            </a:pPr>
            <a:r>
              <a:rPr b="1" lang="en-US" sz="3000">
                <a:solidFill>
                  <a:srgbClr val="DF322D"/>
                </a:solidFill>
                <a:latin typeface="Arial Narrow"/>
                <a:ea typeface="Arial Narrow"/>
                <a:cs typeface="Arial Narrow"/>
                <a:sym typeface="Arial Narrow"/>
              </a:rPr>
              <a:t>1. DATA STRUCTURES</a:t>
            </a:r>
            <a:endParaRPr b="1" sz="3000">
              <a:solidFill>
                <a:srgbClr val="DF322D"/>
              </a:solidFill>
              <a:latin typeface="Arial Narrow"/>
              <a:ea typeface="Arial Narrow"/>
              <a:cs typeface="Arial Narrow"/>
              <a:sym typeface="Arial Narrow"/>
            </a:endParaRPr>
          </a:p>
        </p:txBody>
      </p:sp>
      <p:pic>
        <p:nvPicPr>
          <p:cNvPr id="291" name="Google Shape;291;p21"/>
          <p:cNvPicPr preferRelativeResize="0"/>
          <p:nvPr/>
        </p:nvPicPr>
        <p:blipFill rotWithShape="1">
          <a:blip r:embed="rId3">
            <a:alphaModFix/>
          </a:blip>
          <a:srcRect b="0" l="0" r="0" t="0"/>
          <a:stretch/>
        </p:blipFill>
        <p:spPr>
          <a:xfrm>
            <a:off x="3932581" y="3214686"/>
            <a:ext cx="5211419" cy="3643313"/>
          </a:xfrm>
          <a:prstGeom prst="rect">
            <a:avLst/>
          </a:prstGeom>
          <a:noFill/>
          <a:ln>
            <a:noFill/>
          </a:ln>
        </p:spPr>
      </p:pic>
      <p:sp>
        <p:nvSpPr>
          <p:cNvPr id="292" name="Google Shape;292;p21"/>
          <p:cNvSpPr txBox="1"/>
          <p:nvPr/>
        </p:nvSpPr>
        <p:spPr>
          <a:xfrm>
            <a:off x="357158" y="3143248"/>
            <a:ext cx="3571900" cy="3429024"/>
          </a:xfrm>
          <a:prstGeom prst="rect">
            <a:avLst/>
          </a:prstGeom>
          <a:noFill/>
          <a:ln>
            <a:noFill/>
          </a:ln>
        </p:spPr>
        <p:txBody>
          <a:bodyPr anchorCtr="0" anchor="t" bIns="45700" lIns="91425" spcFirstLastPara="1" rIns="91425" wrap="square" tIns="45700">
            <a:noAutofit/>
          </a:bodyPr>
          <a:lstStyle/>
          <a:p>
            <a:pPr indent="0" lvl="0" marL="723900" marR="0" rtl="0" algn="l">
              <a:lnSpc>
                <a:spcPct val="100000"/>
              </a:lnSpc>
              <a:spcBef>
                <a:spcPts val="0"/>
              </a:spcBef>
              <a:spcAft>
                <a:spcPts val="0"/>
              </a:spcAft>
              <a:buNone/>
            </a:pPr>
            <a:r>
              <a:rPr b="1" i="0" lang="en-US" sz="1800" u="none" cap="none" strike="noStrike">
                <a:solidFill>
                  <a:schemeClr val="dk1"/>
                </a:solidFill>
                <a:latin typeface="Arial Narrow"/>
                <a:ea typeface="Arial Narrow"/>
                <a:cs typeface="Arial Narrow"/>
                <a:sym typeface="Arial Narrow"/>
              </a:rPr>
              <a:t>could specify the 135th record in the file. This must be further manipulated to convert it to the actual physical address (by using conversion software).</a:t>
            </a:r>
            <a:endParaRPr/>
          </a:p>
          <a:p>
            <a:pPr indent="-342900" lvl="0" marL="698500" marR="0" rtl="0" algn="l">
              <a:lnSpc>
                <a:spcPct val="100000"/>
              </a:lnSpc>
              <a:spcBef>
                <a:spcPts val="1200"/>
              </a:spcBef>
              <a:spcAft>
                <a:spcPts val="0"/>
              </a:spcAft>
              <a:buClr>
                <a:srgbClr val="0000FF"/>
              </a:buClr>
              <a:buSzPts val="1800"/>
              <a:buFont typeface="Noto Sans Symbols"/>
              <a:buAutoNum type="arabicParenBoth" startAt="3"/>
            </a:pPr>
            <a:r>
              <a:rPr b="1" i="0" lang="en-US" sz="1800" u="none" cap="none" strike="noStrike">
                <a:solidFill>
                  <a:srgbClr val="0000FF"/>
                </a:solidFill>
                <a:latin typeface="Arial Narrow"/>
                <a:ea typeface="Arial Narrow"/>
                <a:cs typeface="Arial Narrow"/>
                <a:sym typeface="Arial Narrow"/>
              </a:rPr>
              <a:t>logical key pointer: </a:t>
            </a:r>
            <a:r>
              <a:rPr b="1" i="0" lang="en-US" sz="1800" u="none" cap="none" strike="noStrike">
                <a:solidFill>
                  <a:schemeClr val="dk1"/>
                </a:solidFill>
                <a:latin typeface="Arial Narrow"/>
                <a:ea typeface="Arial Narrow"/>
                <a:cs typeface="Arial Narrow"/>
                <a:sym typeface="Arial Narrow"/>
              </a:rPr>
              <a:t>contains the primary key of the related record. This key value is then converted into the record’s physical address by a hashing algorithm.</a:t>
            </a:r>
            <a:endParaRPr/>
          </a:p>
        </p:txBody>
      </p:sp>
      <p:sp>
        <p:nvSpPr>
          <p:cNvPr id="293" name="Google Shape;293;p21"/>
          <p:cNvSpPr/>
          <p:nvPr/>
        </p:nvSpPr>
        <p:spPr>
          <a:xfrm>
            <a:off x="3929058" y="3214686"/>
            <a:ext cx="1214446" cy="214314"/>
          </a:xfrm>
          <a:prstGeom prst="ellipse">
            <a:avLst/>
          </a:prstGeom>
          <a:no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4" name="Google Shape;294;p21"/>
          <p:cNvSpPr/>
          <p:nvPr/>
        </p:nvSpPr>
        <p:spPr>
          <a:xfrm>
            <a:off x="3929058" y="4071942"/>
            <a:ext cx="1214446" cy="214314"/>
          </a:xfrm>
          <a:prstGeom prst="ellipse">
            <a:avLst/>
          </a:prstGeom>
          <a:no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5" name="Google Shape;295;p21"/>
          <p:cNvSpPr/>
          <p:nvPr/>
        </p:nvSpPr>
        <p:spPr>
          <a:xfrm>
            <a:off x="3786182" y="6143644"/>
            <a:ext cx="1214446" cy="214314"/>
          </a:xfrm>
          <a:prstGeom prst="ellipse">
            <a:avLst/>
          </a:prstGeom>
          <a:no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9" name="Shape 299"/>
        <p:cNvGrpSpPr/>
        <p:nvPr/>
      </p:nvGrpSpPr>
      <p:grpSpPr>
        <a:xfrm>
          <a:off x="0" y="0"/>
          <a:ext cx="0" cy="0"/>
          <a:chOff x="0" y="0"/>
          <a:chExt cx="0" cy="0"/>
        </a:xfrm>
      </p:grpSpPr>
      <p:sp>
        <p:nvSpPr>
          <p:cNvPr id="300" name="Google Shape;300;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RELATIONAL DATABASES</a:t>
            </a:r>
            <a:endParaRPr/>
          </a:p>
        </p:txBody>
      </p:sp>
      <p:sp>
        <p:nvSpPr>
          <p:cNvPr id="301" name="Google Shape;301;p22"/>
          <p:cNvSpPr txBox="1"/>
          <p:nvPr>
            <p:ph idx="1" type="body"/>
          </p:nvPr>
        </p:nvSpPr>
        <p:spPr>
          <a:xfrm>
            <a:off x="457200" y="1600200"/>
            <a:ext cx="8229600" cy="47244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400"/>
              <a:buChar char="•"/>
            </a:pPr>
            <a:r>
              <a:rPr lang="en-US" sz="2400"/>
              <a:t>A DBMS is characterized by the type of logical data model on which it is based.</a:t>
            </a:r>
            <a:endParaRPr/>
          </a:p>
          <a:p>
            <a:pPr indent="-285750" lvl="1" marL="742950" rtl="0" algn="l">
              <a:spcBef>
                <a:spcPts val="480"/>
              </a:spcBef>
              <a:spcAft>
                <a:spcPts val="0"/>
              </a:spcAft>
              <a:buClr>
                <a:schemeClr val="dk1"/>
              </a:buClr>
              <a:buSzPts val="2400"/>
              <a:buChar char="–"/>
            </a:pPr>
            <a:r>
              <a:rPr lang="en-US" sz="2400"/>
              <a:t>A </a:t>
            </a:r>
            <a:r>
              <a:rPr b="1" i="1" lang="en-US" sz="2400"/>
              <a:t>data model</a:t>
            </a:r>
            <a:r>
              <a:rPr lang="en-US" sz="2400"/>
              <a:t> is an abstract representation of the contents of a database.</a:t>
            </a:r>
            <a:endParaRPr/>
          </a:p>
          <a:p>
            <a:pPr indent="-285750" lvl="1" marL="742950" rtl="0" algn="l">
              <a:spcBef>
                <a:spcPts val="480"/>
              </a:spcBef>
              <a:spcAft>
                <a:spcPts val="0"/>
              </a:spcAft>
              <a:buClr>
                <a:schemeClr val="dk1"/>
              </a:buClr>
              <a:buSzPts val="2400"/>
              <a:buChar char="–"/>
            </a:pPr>
            <a:r>
              <a:rPr lang="en-US" sz="2400"/>
              <a:t>Most new DBMSs are called </a:t>
            </a:r>
            <a:r>
              <a:rPr b="1" i="1" lang="en-US" sz="2400">
                <a:solidFill>
                  <a:srgbClr val="CC0000"/>
                </a:solidFill>
              </a:rPr>
              <a:t>relational databases</a:t>
            </a:r>
            <a:r>
              <a:rPr lang="en-US" sz="2400"/>
              <a:t> because they use the relational model developed by E. F. Codd in 1970.</a:t>
            </a:r>
            <a:endParaRPr/>
          </a:p>
          <a:p>
            <a:pPr indent="-355600" lvl="1" marL="355600" rtl="0" algn="l">
              <a:spcBef>
                <a:spcPts val="480"/>
              </a:spcBef>
              <a:spcAft>
                <a:spcPts val="0"/>
              </a:spcAft>
              <a:buClr>
                <a:schemeClr val="dk1"/>
              </a:buClr>
              <a:buSzPts val="2400"/>
              <a:buFont typeface="Noto Sans Symbols"/>
              <a:buChar char="⚫"/>
            </a:pPr>
            <a:r>
              <a:rPr lang="en-US" sz="2400"/>
              <a:t>The </a:t>
            </a:r>
            <a:r>
              <a:rPr b="1" i="1" lang="en-US" sz="2400"/>
              <a:t>relational data model</a:t>
            </a:r>
            <a:r>
              <a:rPr lang="en-US" sz="2400"/>
              <a:t> represents everything in the database as being stored in the forms of tables (aka, </a:t>
            </a:r>
            <a:r>
              <a:rPr b="1" i="1" lang="en-US" sz="2400">
                <a:solidFill>
                  <a:srgbClr val="CC0000"/>
                </a:solidFill>
              </a:rPr>
              <a:t>relations</a:t>
            </a:r>
            <a:r>
              <a:rPr lang="en-US" sz="2400"/>
              <a: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3" presetSubtype="16">
                                  <p:stCondLst>
                                    <p:cond delay="0"/>
                                  </p:stCondLst>
                                  <p:childTnLst>
                                    <p:set>
                                      <p:cBhvr>
                                        <p:cTn dur="1" fill="hold">
                                          <p:stCondLst>
                                            <p:cond delay="0"/>
                                          </p:stCondLst>
                                        </p:cTn>
                                        <p:tgtEl>
                                          <p:spTgt spid="300"/>
                                        </p:tgtEl>
                                        <p:attrNameLst>
                                          <p:attrName>style.visibility</p:attrName>
                                        </p:attrNameLst>
                                      </p:cBhvr>
                                      <p:to>
                                        <p:strVal val="visible"/>
                                      </p:to>
                                    </p:set>
                                    <p:anim calcmode="lin" valueType="num">
                                      <p:cBhvr additive="base">
                                        <p:cTn dur="500"/>
                                        <p:tgtEl>
                                          <p:spTgt spid="300"/>
                                        </p:tgtEl>
                                        <p:attrNameLst>
                                          <p:attrName>ppt_w</p:attrName>
                                        </p:attrNameLst>
                                      </p:cBhvr>
                                      <p:tavLst>
                                        <p:tav fmla="" tm="0">
                                          <p:val>
                                            <p:strVal val="0"/>
                                          </p:val>
                                        </p:tav>
                                        <p:tav fmla="" tm="100000">
                                          <p:val>
                                            <p:strVal val="#ppt_w"/>
                                          </p:val>
                                        </p:tav>
                                      </p:tavLst>
                                    </p:anim>
                                    <p:anim calcmode="lin" valueType="num">
                                      <p:cBhvr additive="base">
                                        <p:cTn dur="500"/>
                                        <p:tgtEl>
                                          <p:spTgt spid="300"/>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1">
                                            <p:txEl>
                                              <p:pRg end="0" st="0"/>
                                            </p:txEl>
                                          </p:spTgt>
                                        </p:tgtEl>
                                        <p:attrNameLst>
                                          <p:attrName>style.visibility</p:attrName>
                                        </p:attrNameLst>
                                      </p:cBhvr>
                                      <p:to>
                                        <p:strVal val="visible"/>
                                      </p:to>
                                    </p:set>
                                    <p:animEffect filter="fade" transition="in">
                                      <p:cBhvr>
                                        <p:cTn dur="500"/>
                                        <p:tgtEl>
                                          <p:spTgt spid="30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1">
                                            <p:txEl>
                                              <p:pRg end="1" st="1"/>
                                            </p:txEl>
                                          </p:spTgt>
                                        </p:tgtEl>
                                        <p:attrNameLst>
                                          <p:attrName>style.visibility</p:attrName>
                                        </p:attrNameLst>
                                      </p:cBhvr>
                                      <p:to>
                                        <p:strVal val="visible"/>
                                      </p:to>
                                    </p:set>
                                    <p:animEffect filter="fade" transition="in">
                                      <p:cBhvr>
                                        <p:cTn dur="500"/>
                                        <p:tgtEl>
                                          <p:spTgt spid="30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1">
                                            <p:txEl>
                                              <p:pRg end="2" st="2"/>
                                            </p:txEl>
                                          </p:spTgt>
                                        </p:tgtEl>
                                        <p:attrNameLst>
                                          <p:attrName>style.visibility</p:attrName>
                                        </p:attrNameLst>
                                      </p:cBhvr>
                                      <p:to>
                                        <p:strVal val="visible"/>
                                      </p:to>
                                    </p:set>
                                    <p:animEffect filter="fade" transition="in">
                                      <p:cBhvr>
                                        <p:cTn dur="500"/>
                                        <p:tgtEl>
                                          <p:spTgt spid="30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1">
                                            <p:txEl>
                                              <p:pRg end="3" st="3"/>
                                            </p:txEl>
                                          </p:spTgt>
                                        </p:tgtEl>
                                        <p:attrNameLst>
                                          <p:attrName>style.visibility</p:attrName>
                                        </p:attrNameLst>
                                      </p:cBhvr>
                                      <p:to>
                                        <p:strVal val="visible"/>
                                      </p:to>
                                    </p:set>
                                    <p:animEffect filter="fade" transition="in">
                                      <p:cBhvr>
                                        <p:cTn dur="500"/>
                                        <p:tgtEl>
                                          <p:spTgt spid="301">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5" name="Shape 305"/>
        <p:cNvGrpSpPr/>
        <p:nvPr/>
      </p:nvGrpSpPr>
      <p:grpSpPr>
        <a:xfrm>
          <a:off x="0" y="0"/>
          <a:ext cx="0" cy="0"/>
          <a:chOff x="0" y="0"/>
          <a:chExt cx="0" cy="0"/>
        </a:xfrm>
      </p:grpSpPr>
      <p:graphicFrame>
        <p:nvGraphicFramePr>
          <p:cNvPr id="306" name="Google Shape;306;p23"/>
          <p:cNvGraphicFramePr/>
          <p:nvPr/>
        </p:nvGraphicFramePr>
        <p:xfrm>
          <a:off x="671513" y="457200"/>
          <a:ext cx="5895975" cy="1890713"/>
        </p:xfrm>
        <a:graphic>
          <a:graphicData uri="http://schemas.openxmlformats.org/presentationml/2006/ole">
            <mc:AlternateContent>
              <mc:Choice Requires="v">
                <p:oleObj r:id="rId4" imgH="1890713" imgW="5895975" progId="Excel.Sheet.8" spid="_x0000_s1">
                  <p:embed/>
                </p:oleObj>
              </mc:Choice>
              <mc:Fallback>
                <p:oleObj r:id="rId5" imgH="1890713" imgW="5895975" progId="Excel.Sheet.8">
                  <p:embed/>
                  <p:pic>
                    <p:nvPicPr>
                      <p:cNvPr id="306" name="Google Shape;306;p23"/>
                      <p:cNvPicPr preferRelativeResize="0"/>
                      <p:nvPr/>
                    </p:nvPicPr>
                    <p:blipFill rotWithShape="1">
                      <a:blip r:embed="rId6">
                        <a:alphaModFix/>
                      </a:blip>
                      <a:srcRect b="0" l="0" r="0" t="0"/>
                      <a:stretch/>
                    </p:blipFill>
                    <p:spPr>
                      <a:xfrm>
                        <a:off x="671513" y="457200"/>
                        <a:ext cx="5895975" cy="1890713"/>
                      </a:xfrm>
                      <a:prstGeom prst="rect">
                        <a:avLst/>
                      </a:prstGeom>
                      <a:noFill/>
                      <a:ln>
                        <a:noFill/>
                      </a:ln>
                    </p:spPr>
                  </p:pic>
                </p:oleObj>
              </mc:Fallback>
            </mc:AlternateContent>
          </a:graphicData>
        </a:graphic>
      </p:graphicFrame>
      <p:graphicFrame>
        <p:nvGraphicFramePr>
          <p:cNvPr id="307" name="Google Shape;307;p23"/>
          <p:cNvGraphicFramePr/>
          <p:nvPr/>
        </p:nvGraphicFramePr>
        <p:xfrm>
          <a:off x="685800" y="2644775"/>
          <a:ext cx="7951788" cy="1774825"/>
        </p:xfrm>
        <a:graphic>
          <a:graphicData uri="http://schemas.openxmlformats.org/presentationml/2006/ole">
            <mc:AlternateContent>
              <mc:Choice Requires="v">
                <p:oleObj r:id="rId7" imgH="1774825" imgW="7951788" progId="Excel.Sheet.8" spid="_x0000_s2">
                  <p:embed/>
                </p:oleObj>
              </mc:Choice>
              <mc:Fallback>
                <p:oleObj r:id="rId8" imgH="1774825" imgW="7951788" progId="Excel.Sheet.8">
                  <p:embed/>
                  <p:pic>
                    <p:nvPicPr>
                      <p:cNvPr id="307" name="Google Shape;307;p23"/>
                      <p:cNvPicPr preferRelativeResize="0"/>
                      <p:nvPr/>
                    </p:nvPicPr>
                    <p:blipFill rotWithShape="1">
                      <a:blip r:embed="rId9">
                        <a:alphaModFix/>
                      </a:blip>
                      <a:srcRect b="0" l="0" r="0" t="0"/>
                      <a:stretch/>
                    </p:blipFill>
                    <p:spPr>
                      <a:xfrm>
                        <a:off x="685800" y="2644775"/>
                        <a:ext cx="7951788" cy="1774825"/>
                      </a:xfrm>
                      <a:prstGeom prst="rect">
                        <a:avLst/>
                      </a:prstGeom>
                      <a:noFill/>
                      <a:ln>
                        <a:noFill/>
                      </a:ln>
                    </p:spPr>
                  </p:pic>
                </p:oleObj>
              </mc:Fallback>
            </mc:AlternateContent>
          </a:graphicData>
        </a:graphic>
      </p:graphicFrame>
      <p:sp>
        <p:nvSpPr>
          <p:cNvPr id="308" name="Google Shape;308;p23"/>
          <p:cNvSpPr/>
          <p:nvPr/>
        </p:nvSpPr>
        <p:spPr>
          <a:xfrm>
            <a:off x="685800" y="457200"/>
            <a:ext cx="5867400" cy="1828800"/>
          </a:xfrm>
          <a:prstGeom prst="rect">
            <a:avLst/>
          </a:prstGeom>
          <a:noFill/>
          <a:ln cap="flat" cmpd="sng" w="571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9" name="Google Shape;309;p23"/>
          <p:cNvSpPr txBox="1"/>
          <p:nvPr/>
        </p:nvSpPr>
        <p:spPr>
          <a:xfrm>
            <a:off x="6934200" y="1066800"/>
            <a:ext cx="1589088" cy="5191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rgbClr val="FF0000"/>
                </a:solidFill>
                <a:latin typeface="Calibri"/>
                <a:ea typeface="Calibri"/>
                <a:cs typeface="Calibri"/>
                <a:sym typeface="Calibri"/>
              </a:rPr>
              <a:t>Relation</a:t>
            </a:r>
            <a:endParaRPr/>
          </a:p>
        </p:txBody>
      </p:sp>
      <p:graphicFrame>
        <p:nvGraphicFramePr>
          <p:cNvPr id="310" name="Google Shape;310;p23"/>
          <p:cNvGraphicFramePr/>
          <p:nvPr/>
        </p:nvGraphicFramePr>
        <p:xfrm>
          <a:off x="762000" y="4635500"/>
          <a:ext cx="4953000" cy="1924050"/>
        </p:xfrm>
        <a:graphic>
          <a:graphicData uri="http://schemas.openxmlformats.org/presentationml/2006/ole">
            <mc:AlternateContent>
              <mc:Choice Requires="v">
                <p:oleObj r:id="rId10" imgH="1924050" imgW="4953000" progId="Excel.Sheet.8" spid="_x0000_s3">
                  <p:embed/>
                </p:oleObj>
              </mc:Choice>
              <mc:Fallback>
                <p:oleObj r:id="rId11" imgH="1924050" imgW="4953000" progId="Excel.Sheet.8">
                  <p:embed/>
                  <p:pic>
                    <p:nvPicPr>
                      <p:cNvPr id="310" name="Google Shape;310;p23"/>
                      <p:cNvPicPr preferRelativeResize="0"/>
                      <p:nvPr/>
                    </p:nvPicPr>
                    <p:blipFill rotWithShape="1">
                      <a:blip r:embed="rId12">
                        <a:alphaModFix/>
                      </a:blip>
                      <a:srcRect b="0" l="0" r="0" t="0"/>
                      <a:stretch/>
                    </p:blipFill>
                    <p:spPr>
                      <a:xfrm>
                        <a:off x="762000" y="4635500"/>
                        <a:ext cx="4953000" cy="1924050"/>
                      </a:xfrm>
                      <a:prstGeom prst="rect">
                        <a:avLst/>
                      </a:prstGeom>
                      <a:noFill/>
                      <a:ln>
                        <a:noFill/>
                      </a:ln>
                    </p:spPr>
                  </p:pic>
                </p:oleObj>
              </mc:Fallback>
            </mc:AlternateContent>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3" presetSubtype="16">
                                  <p:stCondLst>
                                    <p:cond delay="0"/>
                                  </p:stCondLst>
                                  <p:childTnLst>
                                    <p:set>
                                      <p:cBhvr>
                                        <p:cTn dur="1" fill="hold">
                                          <p:stCondLst>
                                            <p:cond delay="0"/>
                                          </p:stCondLst>
                                        </p:cTn>
                                        <p:tgtEl>
                                          <p:spTgt spid="308"/>
                                        </p:tgtEl>
                                        <p:attrNameLst>
                                          <p:attrName>style.visibility</p:attrName>
                                        </p:attrNameLst>
                                      </p:cBhvr>
                                      <p:to>
                                        <p:strVal val="visible"/>
                                      </p:to>
                                    </p:set>
                                    <p:anim calcmode="lin" valueType="num">
                                      <p:cBhvr additive="base">
                                        <p:cTn dur="500"/>
                                        <p:tgtEl>
                                          <p:spTgt spid="308"/>
                                        </p:tgtEl>
                                        <p:attrNameLst>
                                          <p:attrName>ppt_w</p:attrName>
                                        </p:attrNameLst>
                                      </p:cBhvr>
                                      <p:tavLst>
                                        <p:tav fmla="" tm="0">
                                          <p:val>
                                            <p:strVal val="0"/>
                                          </p:val>
                                        </p:tav>
                                        <p:tav fmla="" tm="100000">
                                          <p:val>
                                            <p:strVal val="#ppt_w"/>
                                          </p:val>
                                        </p:tav>
                                      </p:tavLst>
                                    </p:anim>
                                    <p:anim calcmode="lin" valueType="num">
                                      <p:cBhvr additive="base">
                                        <p:cTn dur="500"/>
                                        <p:tgtEl>
                                          <p:spTgt spid="308"/>
                                        </p:tgtEl>
                                        <p:attrNameLst>
                                          <p:attrName>ppt_h</p:attrName>
                                        </p:attrNameLst>
                                      </p:cBhvr>
                                      <p:tavLst>
                                        <p:tav fmla="" tm="0">
                                          <p:val>
                                            <p:strVal val="0"/>
                                          </p:val>
                                        </p:tav>
                                        <p:tav fmla="" tm="100000">
                                          <p:val>
                                            <p:strVal val="#ppt_h"/>
                                          </p:val>
                                        </p:tav>
                                      </p:tavLst>
                                    </p:anim>
                                  </p:childTnLst>
                                </p:cTn>
                              </p:par>
                            </p:childTnLst>
                          </p:cTn>
                        </p:par>
                        <p:par>
                          <p:cTn fill="hold">
                            <p:stCondLst>
                              <p:cond delay="500"/>
                            </p:stCondLst>
                            <p:childTnLst>
                              <p:par>
                                <p:cTn fill="hold" nodeType="afterEffect" presetClass="entr" presetID="23" presetSubtype="16">
                                  <p:stCondLst>
                                    <p:cond delay="0"/>
                                  </p:stCondLst>
                                  <p:childTnLst>
                                    <p:set>
                                      <p:cBhvr>
                                        <p:cTn dur="1" fill="hold">
                                          <p:stCondLst>
                                            <p:cond delay="0"/>
                                          </p:stCondLst>
                                        </p:cTn>
                                        <p:tgtEl>
                                          <p:spTgt spid="309"/>
                                        </p:tgtEl>
                                        <p:attrNameLst>
                                          <p:attrName>style.visibility</p:attrName>
                                        </p:attrNameLst>
                                      </p:cBhvr>
                                      <p:to>
                                        <p:strVal val="visible"/>
                                      </p:to>
                                    </p:set>
                                    <p:anim calcmode="lin" valueType="num">
                                      <p:cBhvr additive="base">
                                        <p:cTn dur="500"/>
                                        <p:tgtEl>
                                          <p:spTgt spid="309"/>
                                        </p:tgtEl>
                                        <p:attrNameLst>
                                          <p:attrName>ppt_w</p:attrName>
                                        </p:attrNameLst>
                                      </p:cBhvr>
                                      <p:tavLst>
                                        <p:tav fmla="" tm="0">
                                          <p:val>
                                            <p:strVal val="0"/>
                                          </p:val>
                                        </p:tav>
                                        <p:tav fmla="" tm="100000">
                                          <p:val>
                                            <p:strVal val="#ppt_w"/>
                                          </p:val>
                                        </p:tav>
                                      </p:tavLst>
                                    </p:anim>
                                    <p:anim calcmode="lin" valueType="num">
                                      <p:cBhvr additive="base">
                                        <p:cTn dur="500"/>
                                        <p:tgtEl>
                                          <p:spTgt spid="309"/>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4" name="Shape 314"/>
        <p:cNvGrpSpPr/>
        <p:nvPr/>
      </p:nvGrpSpPr>
      <p:grpSpPr>
        <a:xfrm>
          <a:off x="0" y="0"/>
          <a:ext cx="0" cy="0"/>
          <a:chOff x="0" y="0"/>
          <a:chExt cx="0" cy="0"/>
        </a:xfrm>
      </p:grpSpPr>
      <p:sp>
        <p:nvSpPr>
          <p:cNvPr id="315" name="Google Shape;315;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RELATIONAL DATABASES</a:t>
            </a:r>
            <a:endParaRPr/>
          </a:p>
        </p:txBody>
      </p:sp>
      <p:sp>
        <p:nvSpPr>
          <p:cNvPr id="316" name="Google Shape;316;p24"/>
          <p:cNvSpPr txBox="1"/>
          <p:nvPr>
            <p:ph idx="1" type="body"/>
          </p:nvPr>
        </p:nvSpPr>
        <p:spPr>
          <a:xfrm>
            <a:off x="457200" y="1600200"/>
            <a:ext cx="8229600" cy="47244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400"/>
              <a:buChar char="•"/>
            </a:pPr>
            <a:r>
              <a:rPr lang="en-US" sz="2400"/>
              <a:t>This model only describes how the data </a:t>
            </a:r>
            <a:r>
              <a:rPr b="1" i="1" lang="en-US" sz="2400"/>
              <a:t>appear</a:t>
            </a:r>
            <a:r>
              <a:rPr lang="en-US" sz="2400"/>
              <a:t> in the conceptual- and external-level schemas.</a:t>
            </a:r>
            <a:endParaRPr/>
          </a:p>
          <a:p>
            <a:pPr indent="-342900" lvl="0" marL="342900" rtl="0" algn="l">
              <a:spcBef>
                <a:spcPts val="480"/>
              </a:spcBef>
              <a:spcAft>
                <a:spcPts val="0"/>
              </a:spcAft>
              <a:buClr>
                <a:schemeClr val="dk1"/>
              </a:buClr>
              <a:buSzPts val="2400"/>
              <a:buChar char="•"/>
            </a:pPr>
            <a:r>
              <a:rPr lang="en-US" sz="2400"/>
              <a:t>The data are physically </a:t>
            </a:r>
            <a:r>
              <a:rPr b="1" i="1" lang="en-US" sz="2400"/>
              <a:t>stored</a:t>
            </a:r>
            <a:r>
              <a:rPr lang="en-US" sz="2400"/>
              <a:t> according to the description in the internal-level schema.</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6">
                                            <p:txEl>
                                              <p:pRg end="0" st="0"/>
                                            </p:txEl>
                                          </p:spTgt>
                                        </p:tgtEl>
                                        <p:attrNameLst>
                                          <p:attrName>style.visibility</p:attrName>
                                        </p:attrNameLst>
                                      </p:cBhvr>
                                      <p:to>
                                        <p:strVal val="visible"/>
                                      </p:to>
                                    </p:set>
                                    <p:animEffect filter="fade" transition="in">
                                      <p:cBhvr>
                                        <p:cTn dur="500"/>
                                        <p:tgtEl>
                                          <p:spTgt spid="31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6">
                                            <p:txEl>
                                              <p:pRg end="1" st="1"/>
                                            </p:txEl>
                                          </p:spTgt>
                                        </p:tgtEl>
                                        <p:attrNameLst>
                                          <p:attrName>style.visibility</p:attrName>
                                        </p:attrNameLst>
                                      </p:cBhvr>
                                      <p:to>
                                        <p:strVal val="visible"/>
                                      </p:to>
                                    </p:set>
                                    <p:animEffect filter="fade" transition="in">
                                      <p:cBhvr>
                                        <p:cTn dur="500"/>
                                        <p:tgtEl>
                                          <p:spTgt spid="316">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0" name="Shape 320"/>
        <p:cNvGrpSpPr/>
        <p:nvPr/>
      </p:nvGrpSpPr>
      <p:grpSpPr>
        <a:xfrm>
          <a:off x="0" y="0"/>
          <a:ext cx="0" cy="0"/>
          <a:chOff x="0" y="0"/>
          <a:chExt cx="0" cy="0"/>
        </a:xfrm>
      </p:grpSpPr>
      <p:graphicFrame>
        <p:nvGraphicFramePr>
          <p:cNvPr id="321" name="Google Shape;321;p25"/>
          <p:cNvGraphicFramePr/>
          <p:nvPr/>
        </p:nvGraphicFramePr>
        <p:xfrm>
          <a:off x="671513" y="457200"/>
          <a:ext cx="5895975" cy="1890713"/>
        </p:xfrm>
        <a:graphic>
          <a:graphicData uri="http://schemas.openxmlformats.org/presentationml/2006/ole">
            <mc:AlternateContent>
              <mc:Choice Requires="v">
                <p:oleObj r:id="rId4" imgH="1890713" imgW="5895975" progId="Excel.Sheet.8" spid="_x0000_s1">
                  <p:embed/>
                </p:oleObj>
              </mc:Choice>
              <mc:Fallback>
                <p:oleObj r:id="rId5" imgH="1890713" imgW="5895975" progId="Excel.Sheet.8">
                  <p:embed/>
                  <p:pic>
                    <p:nvPicPr>
                      <p:cNvPr id="321" name="Google Shape;321;p25"/>
                      <p:cNvPicPr preferRelativeResize="0"/>
                      <p:nvPr/>
                    </p:nvPicPr>
                    <p:blipFill rotWithShape="1">
                      <a:blip r:embed="rId6">
                        <a:alphaModFix/>
                      </a:blip>
                      <a:srcRect b="0" l="0" r="0" t="0"/>
                      <a:stretch/>
                    </p:blipFill>
                    <p:spPr>
                      <a:xfrm>
                        <a:off x="671513" y="457200"/>
                        <a:ext cx="5895975" cy="1890713"/>
                      </a:xfrm>
                      <a:prstGeom prst="rect">
                        <a:avLst/>
                      </a:prstGeom>
                      <a:noFill/>
                      <a:ln>
                        <a:noFill/>
                      </a:ln>
                    </p:spPr>
                  </p:pic>
                </p:oleObj>
              </mc:Fallback>
            </mc:AlternateContent>
          </a:graphicData>
        </a:graphic>
      </p:graphicFrame>
      <p:graphicFrame>
        <p:nvGraphicFramePr>
          <p:cNvPr id="322" name="Google Shape;322;p25"/>
          <p:cNvGraphicFramePr/>
          <p:nvPr/>
        </p:nvGraphicFramePr>
        <p:xfrm>
          <a:off x="685800" y="2644775"/>
          <a:ext cx="7951788" cy="1774825"/>
        </p:xfrm>
        <a:graphic>
          <a:graphicData uri="http://schemas.openxmlformats.org/presentationml/2006/ole">
            <mc:AlternateContent>
              <mc:Choice Requires="v">
                <p:oleObj r:id="rId7" imgH="1774825" imgW="7951788" progId="Excel.Sheet.8" spid="_x0000_s2">
                  <p:embed/>
                </p:oleObj>
              </mc:Choice>
              <mc:Fallback>
                <p:oleObj r:id="rId8" imgH="1774825" imgW="7951788" progId="Excel.Sheet.8">
                  <p:embed/>
                  <p:pic>
                    <p:nvPicPr>
                      <p:cNvPr id="322" name="Google Shape;322;p25"/>
                      <p:cNvPicPr preferRelativeResize="0"/>
                      <p:nvPr/>
                    </p:nvPicPr>
                    <p:blipFill rotWithShape="1">
                      <a:blip r:embed="rId9">
                        <a:alphaModFix/>
                      </a:blip>
                      <a:srcRect b="0" l="0" r="0" t="0"/>
                      <a:stretch/>
                    </p:blipFill>
                    <p:spPr>
                      <a:xfrm>
                        <a:off x="685800" y="2644775"/>
                        <a:ext cx="7951788" cy="1774825"/>
                      </a:xfrm>
                      <a:prstGeom prst="rect">
                        <a:avLst/>
                      </a:prstGeom>
                      <a:noFill/>
                      <a:ln>
                        <a:noFill/>
                      </a:ln>
                    </p:spPr>
                  </p:pic>
                </p:oleObj>
              </mc:Fallback>
            </mc:AlternateContent>
          </a:graphicData>
        </a:graphic>
      </p:graphicFrame>
      <p:sp>
        <p:nvSpPr>
          <p:cNvPr id="323" name="Google Shape;323;p25"/>
          <p:cNvSpPr/>
          <p:nvPr/>
        </p:nvSpPr>
        <p:spPr>
          <a:xfrm>
            <a:off x="685800" y="1987550"/>
            <a:ext cx="5867400" cy="368300"/>
          </a:xfrm>
          <a:prstGeom prst="rect">
            <a:avLst/>
          </a:prstGeom>
          <a:noFill/>
          <a:ln cap="flat" cmpd="sng" w="571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aphicFrame>
        <p:nvGraphicFramePr>
          <p:cNvPr id="324" name="Google Shape;324;p25"/>
          <p:cNvGraphicFramePr/>
          <p:nvPr/>
        </p:nvGraphicFramePr>
        <p:xfrm>
          <a:off x="703263" y="4492625"/>
          <a:ext cx="2444750" cy="2085975"/>
        </p:xfrm>
        <a:graphic>
          <a:graphicData uri="http://schemas.openxmlformats.org/presentationml/2006/ole">
            <mc:AlternateContent>
              <mc:Choice Requires="v">
                <p:oleObj r:id="rId10" imgH="2085975" imgW="2444750" progId="Excel.Sheet.8" spid="_x0000_s3">
                  <p:embed/>
                </p:oleObj>
              </mc:Choice>
              <mc:Fallback>
                <p:oleObj r:id="rId11" imgH="2085975" imgW="2444750" progId="Excel.Sheet.8">
                  <p:embed/>
                  <p:pic>
                    <p:nvPicPr>
                      <p:cNvPr id="324" name="Google Shape;324;p25"/>
                      <p:cNvPicPr preferRelativeResize="0"/>
                      <p:nvPr/>
                    </p:nvPicPr>
                    <p:blipFill rotWithShape="1">
                      <a:blip r:embed="rId12">
                        <a:alphaModFix/>
                      </a:blip>
                      <a:srcRect b="0" l="0" r="0" t="0"/>
                      <a:stretch/>
                    </p:blipFill>
                    <p:spPr>
                      <a:xfrm>
                        <a:off x="703263" y="4492625"/>
                        <a:ext cx="2444750" cy="2085975"/>
                      </a:xfrm>
                      <a:prstGeom prst="rect">
                        <a:avLst/>
                      </a:prstGeom>
                      <a:noFill/>
                      <a:ln>
                        <a:noFill/>
                      </a:ln>
                    </p:spPr>
                  </p:pic>
                </p:oleObj>
              </mc:Fallback>
            </mc:AlternateContent>
          </a:graphicData>
        </a:graphic>
      </p:graphicFrame>
      <p:sp>
        <p:nvSpPr>
          <p:cNvPr id="325" name="Google Shape;325;p25"/>
          <p:cNvSpPr txBox="1"/>
          <p:nvPr/>
        </p:nvSpPr>
        <p:spPr>
          <a:xfrm>
            <a:off x="6696075" y="485775"/>
            <a:ext cx="2233613" cy="1368425"/>
          </a:xfrm>
          <a:prstGeom prst="rect">
            <a:avLst/>
          </a:prstGeom>
          <a:solidFill>
            <a:schemeClr val="lt1"/>
          </a:solidFill>
          <a:ln cap="flat" cmpd="sng" w="57150">
            <a:solidFill>
              <a:srgbClr val="3333FF"/>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Each row is called a tuple, which rhymes with “couple.”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3" presetSubtype="16">
                                  <p:stCondLst>
                                    <p:cond delay="0"/>
                                  </p:stCondLst>
                                  <p:childTnLst>
                                    <p:set>
                                      <p:cBhvr>
                                        <p:cTn dur="1" fill="hold">
                                          <p:stCondLst>
                                            <p:cond delay="0"/>
                                          </p:stCondLst>
                                        </p:cTn>
                                        <p:tgtEl>
                                          <p:spTgt spid="323"/>
                                        </p:tgtEl>
                                        <p:attrNameLst>
                                          <p:attrName>style.visibility</p:attrName>
                                        </p:attrNameLst>
                                      </p:cBhvr>
                                      <p:to>
                                        <p:strVal val="visible"/>
                                      </p:to>
                                    </p:set>
                                    <p:anim calcmode="lin" valueType="num">
                                      <p:cBhvr additive="base">
                                        <p:cTn dur="500"/>
                                        <p:tgtEl>
                                          <p:spTgt spid="323"/>
                                        </p:tgtEl>
                                        <p:attrNameLst>
                                          <p:attrName>ppt_w</p:attrName>
                                        </p:attrNameLst>
                                      </p:cBhvr>
                                      <p:tavLst>
                                        <p:tav fmla="" tm="0">
                                          <p:val>
                                            <p:strVal val="0"/>
                                          </p:val>
                                        </p:tav>
                                        <p:tav fmla="" tm="100000">
                                          <p:val>
                                            <p:strVal val="#ppt_w"/>
                                          </p:val>
                                        </p:tav>
                                      </p:tavLst>
                                    </p:anim>
                                    <p:anim calcmode="lin" valueType="num">
                                      <p:cBhvr additive="base">
                                        <p:cTn dur="500"/>
                                        <p:tgtEl>
                                          <p:spTgt spid="323"/>
                                        </p:tgtEl>
                                        <p:attrNameLst>
                                          <p:attrName>ppt_h</p:attrName>
                                        </p:attrNameLst>
                                      </p:cBhvr>
                                      <p:tavLst>
                                        <p:tav fmla="" tm="0">
                                          <p:val>
                                            <p:strVal val="0"/>
                                          </p:val>
                                        </p:tav>
                                        <p:tav fmla="" tm="100000">
                                          <p:val>
                                            <p:strVal val="#ppt_h"/>
                                          </p:val>
                                        </p:tav>
                                      </p:tavLst>
                                    </p:anim>
                                  </p:childTnLst>
                                </p:cTn>
                              </p:par>
                            </p:childTnLst>
                          </p:cTn>
                        </p:par>
                        <p:par>
                          <p:cTn fill="hold">
                            <p:stCondLst>
                              <p:cond delay="500"/>
                            </p:stCondLst>
                            <p:childTnLst>
                              <p:par>
                                <p:cTn fill="hold" nodeType="afterEffect" presetClass="entr" presetID="23" presetSubtype="16">
                                  <p:stCondLst>
                                    <p:cond delay="0"/>
                                  </p:stCondLst>
                                  <p:childTnLst>
                                    <p:set>
                                      <p:cBhvr>
                                        <p:cTn dur="1" fill="hold">
                                          <p:stCondLst>
                                            <p:cond delay="0"/>
                                          </p:stCondLst>
                                        </p:cTn>
                                        <p:tgtEl>
                                          <p:spTgt spid="325"/>
                                        </p:tgtEl>
                                        <p:attrNameLst>
                                          <p:attrName>style.visibility</p:attrName>
                                        </p:attrNameLst>
                                      </p:cBhvr>
                                      <p:to>
                                        <p:strVal val="visible"/>
                                      </p:to>
                                    </p:set>
                                    <p:anim calcmode="lin" valueType="num">
                                      <p:cBhvr additive="base">
                                        <p:cTn dur="500"/>
                                        <p:tgtEl>
                                          <p:spTgt spid="325"/>
                                        </p:tgtEl>
                                        <p:attrNameLst>
                                          <p:attrName>ppt_w</p:attrName>
                                        </p:attrNameLst>
                                      </p:cBhvr>
                                      <p:tavLst>
                                        <p:tav fmla="" tm="0">
                                          <p:val>
                                            <p:strVal val="0"/>
                                          </p:val>
                                        </p:tav>
                                        <p:tav fmla="" tm="100000">
                                          <p:val>
                                            <p:strVal val="#ppt_w"/>
                                          </p:val>
                                        </p:tav>
                                      </p:tavLst>
                                    </p:anim>
                                    <p:anim calcmode="lin" valueType="num">
                                      <p:cBhvr additive="base">
                                        <p:cTn dur="500"/>
                                        <p:tgtEl>
                                          <p:spTgt spid="325"/>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9" name="Shape 329"/>
        <p:cNvGrpSpPr/>
        <p:nvPr/>
      </p:nvGrpSpPr>
      <p:grpSpPr>
        <a:xfrm>
          <a:off x="0" y="0"/>
          <a:ext cx="0" cy="0"/>
          <a:chOff x="0" y="0"/>
          <a:chExt cx="0" cy="0"/>
        </a:xfrm>
      </p:grpSpPr>
      <p:graphicFrame>
        <p:nvGraphicFramePr>
          <p:cNvPr id="330" name="Google Shape;330;p26"/>
          <p:cNvGraphicFramePr/>
          <p:nvPr/>
        </p:nvGraphicFramePr>
        <p:xfrm>
          <a:off x="671513" y="457200"/>
          <a:ext cx="5895975" cy="1890713"/>
        </p:xfrm>
        <a:graphic>
          <a:graphicData uri="http://schemas.openxmlformats.org/presentationml/2006/ole">
            <mc:AlternateContent>
              <mc:Choice Requires="v">
                <p:oleObj r:id="rId4" imgH="1890713" imgW="5895975" progId="Excel.Sheet.8" spid="_x0000_s1">
                  <p:embed/>
                </p:oleObj>
              </mc:Choice>
              <mc:Fallback>
                <p:oleObj r:id="rId5" imgH="1890713" imgW="5895975" progId="Excel.Sheet.8">
                  <p:embed/>
                  <p:pic>
                    <p:nvPicPr>
                      <p:cNvPr id="330" name="Google Shape;330;p26"/>
                      <p:cNvPicPr preferRelativeResize="0"/>
                      <p:nvPr/>
                    </p:nvPicPr>
                    <p:blipFill rotWithShape="1">
                      <a:blip r:embed="rId6">
                        <a:alphaModFix/>
                      </a:blip>
                      <a:srcRect b="0" l="0" r="0" t="0"/>
                      <a:stretch/>
                    </p:blipFill>
                    <p:spPr>
                      <a:xfrm>
                        <a:off x="671513" y="457200"/>
                        <a:ext cx="5895975" cy="1890713"/>
                      </a:xfrm>
                      <a:prstGeom prst="rect">
                        <a:avLst/>
                      </a:prstGeom>
                      <a:noFill/>
                      <a:ln>
                        <a:noFill/>
                      </a:ln>
                    </p:spPr>
                  </p:pic>
                </p:oleObj>
              </mc:Fallback>
            </mc:AlternateContent>
          </a:graphicData>
        </a:graphic>
      </p:graphicFrame>
      <p:graphicFrame>
        <p:nvGraphicFramePr>
          <p:cNvPr id="331" name="Google Shape;331;p26"/>
          <p:cNvGraphicFramePr/>
          <p:nvPr/>
        </p:nvGraphicFramePr>
        <p:xfrm>
          <a:off x="685800" y="2644775"/>
          <a:ext cx="7951788" cy="1774825"/>
        </p:xfrm>
        <a:graphic>
          <a:graphicData uri="http://schemas.openxmlformats.org/presentationml/2006/ole">
            <mc:AlternateContent>
              <mc:Choice Requires="v">
                <p:oleObj r:id="rId7" imgH="1774825" imgW="7951788" progId="Excel.Sheet.8" spid="_x0000_s2">
                  <p:embed/>
                </p:oleObj>
              </mc:Choice>
              <mc:Fallback>
                <p:oleObj r:id="rId8" imgH="1774825" imgW="7951788" progId="Excel.Sheet.8">
                  <p:embed/>
                  <p:pic>
                    <p:nvPicPr>
                      <p:cNvPr id="331" name="Google Shape;331;p26"/>
                      <p:cNvPicPr preferRelativeResize="0"/>
                      <p:nvPr/>
                    </p:nvPicPr>
                    <p:blipFill rotWithShape="1">
                      <a:blip r:embed="rId9">
                        <a:alphaModFix/>
                      </a:blip>
                      <a:srcRect b="0" l="0" r="0" t="0"/>
                      <a:stretch/>
                    </p:blipFill>
                    <p:spPr>
                      <a:xfrm>
                        <a:off x="685800" y="2644775"/>
                        <a:ext cx="7951788" cy="1774825"/>
                      </a:xfrm>
                      <a:prstGeom prst="rect">
                        <a:avLst/>
                      </a:prstGeom>
                      <a:noFill/>
                      <a:ln>
                        <a:noFill/>
                      </a:ln>
                    </p:spPr>
                  </p:pic>
                </p:oleObj>
              </mc:Fallback>
            </mc:AlternateContent>
          </a:graphicData>
        </a:graphic>
      </p:graphicFrame>
      <p:sp>
        <p:nvSpPr>
          <p:cNvPr id="332" name="Google Shape;332;p26"/>
          <p:cNvSpPr/>
          <p:nvPr/>
        </p:nvSpPr>
        <p:spPr>
          <a:xfrm>
            <a:off x="685800" y="1987550"/>
            <a:ext cx="5867400" cy="368300"/>
          </a:xfrm>
          <a:prstGeom prst="rect">
            <a:avLst/>
          </a:prstGeom>
          <a:noFill/>
          <a:ln cap="flat" cmpd="sng" w="571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3" name="Google Shape;333;p26"/>
          <p:cNvSpPr txBox="1"/>
          <p:nvPr/>
        </p:nvSpPr>
        <p:spPr>
          <a:xfrm>
            <a:off x="6696075" y="258763"/>
            <a:ext cx="2233613" cy="2282825"/>
          </a:xfrm>
          <a:prstGeom prst="rect">
            <a:avLst/>
          </a:prstGeom>
          <a:solidFill>
            <a:schemeClr val="lt1"/>
          </a:solidFill>
          <a:ln cap="flat" cmpd="sng" w="57150">
            <a:solidFill>
              <a:srgbClr val="3333FF"/>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Each row contains data about a specific occurrence of the type of entity in the table.</a:t>
            </a:r>
            <a:endParaRPr/>
          </a:p>
        </p:txBody>
      </p:sp>
      <p:graphicFrame>
        <p:nvGraphicFramePr>
          <p:cNvPr id="334" name="Google Shape;334;p26"/>
          <p:cNvGraphicFramePr/>
          <p:nvPr/>
        </p:nvGraphicFramePr>
        <p:xfrm>
          <a:off x="703263" y="4492625"/>
          <a:ext cx="2444750" cy="2085975"/>
        </p:xfrm>
        <a:graphic>
          <a:graphicData uri="http://schemas.openxmlformats.org/presentationml/2006/ole">
            <mc:AlternateContent>
              <mc:Choice Requires="v">
                <p:oleObj r:id="rId10" imgH="2085975" imgW="2444750" progId="Excel.Sheet.8" spid="_x0000_s3">
                  <p:embed/>
                </p:oleObj>
              </mc:Choice>
              <mc:Fallback>
                <p:oleObj r:id="rId11" imgH="2085975" imgW="2444750" progId="Excel.Sheet.8">
                  <p:embed/>
                  <p:pic>
                    <p:nvPicPr>
                      <p:cNvPr id="334" name="Google Shape;334;p26"/>
                      <p:cNvPicPr preferRelativeResize="0"/>
                      <p:nvPr/>
                    </p:nvPicPr>
                    <p:blipFill rotWithShape="1">
                      <a:blip r:embed="rId12">
                        <a:alphaModFix/>
                      </a:blip>
                      <a:srcRect b="0" l="0" r="0" t="0"/>
                      <a:stretch/>
                    </p:blipFill>
                    <p:spPr>
                      <a:xfrm>
                        <a:off x="703263" y="4492625"/>
                        <a:ext cx="2444750" cy="2085975"/>
                      </a:xfrm>
                      <a:prstGeom prst="rect">
                        <a:avLst/>
                      </a:prstGeom>
                      <a:noFill/>
                      <a:ln>
                        <a:noFill/>
                      </a:ln>
                    </p:spPr>
                  </p:pic>
                </p:oleObj>
              </mc:Fallback>
            </mc:AlternateContent>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3" presetSubtype="16">
                                  <p:stCondLst>
                                    <p:cond delay="0"/>
                                  </p:stCondLst>
                                  <p:childTnLst>
                                    <p:set>
                                      <p:cBhvr>
                                        <p:cTn dur="1" fill="hold">
                                          <p:stCondLst>
                                            <p:cond delay="0"/>
                                          </p:stCondLst>
                                        </p:cTn>
                                        <p:tgtEl>
                                          <p:spTgt spid="333"/>
                                        </p:tgtEl>
                                        <p:attrNameLst>
                                          <p:attrName>style.visibility</p:attrName>
                                        </p:attrNameLst>
                                      </p:cBhvr>
                                      <p:to>
                                        <p:strVal val="visible"/>
                                      </p:to>
                                    </p:set>
                                    <p:anim calcmode="lin" valueType="num">
                                      <p:cBhvr additive="base">
                                        <p:cTn dur="500"/>
                                        <p:tgtEl>
                                          <p:spTgt spid="333"/>
                                        </p:tgtEl>
                                        <p:attrNameLst>
                                          <p:attrName>ppt_w</p:attrName>
                                        </p:attrNameLst>
                                      </p:cBhvr>
                                      <p:tavLst>
                                        <p:tav fmla="" tm="0">
                                          <p:val>
                                            <p:strVal val="0"/>
                                          </p:val>
                                        </p:tav>
                                        <p:tav fmla="" tm="100000">
                                          <p:val>
                                            <p:strVal val="#ppt_w"/>
                                          </p:val>
                                        </p:tav>
                                      </p:tavLst>
                                    </p:anim>
                                    <p:anim calcmode="lin" valueType="num">
                                      <p:cBhvr additive="base">
                                        <p:cTn dur="500"/>
                                        <p:tgtEl>
                                          <p:spTgt spid="333"/>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8" name="Shape 338"/>
        <p:cNvGrpSpPr/>
        <p:nvPr/>
      </p:nvGrpSpPr>
      <p:grpSpPr>
        <a:xfrm>
          <a:off x="0" y="0"/>
          <a:ext cx="0" cy="0"/>
          <a:chOff x="0" y="0"/>
          <a:chExt cx="0" cy="0"/>
        </a:xfrm>
      </p:grpSpPr>
      <p:graphicFrame>
        <p:nvGraphicFramePr>
          <p:cNvPr id="339" name="Google Shape;339;p27"/>
          <p:cNvGraphicFramePr/>
          <p:nvPr/>
        </p:nvGraphicFramePr>
        <p:xfrm>
          <a:off x="671513" y="457200"/>
          <a:ext cx="5895975" cy="1890713"/>
        </p:xfrm>
        <a:graphic>
          <a:graphicData uri="http://schemas.openxmlformats.org/presentationml/2006/ole">
            <mc:AlternateContent>
              <mc:Choice Requires="v">
                <p:oleObj r:id="rId4" imgH="1890713" imgW="5895975" progId="Excel.Sheet.8" spid="_x0000_s1">
                  <p:embed/>
                </p:oleObj>
              </mc:Choice>
              <mc:Fallback>
                <p:oleObj r:id="rId5" imgH="1890713" imgW="5895975" progId="Excel.Sheet.8">
                  <p:embed/>
                  <p:pic>
                    <p:nvPicPr>
                      <p:cNvPr id="339" name="Google Shape;339;p27"/>
                      <p:cNvPicPr preferRelativeResize="0"/>
                      <p:nvPr/>
                    </p:nvPicPr>
                    <p:blipFill rotWithShape="1">
                      <a:blip r:embed="rId6">
                        <a:alphaModFix/>
                      </a:blip>
                      <a:srcRect b="0" l="0" r="0" t="0"/>
                      <a:stretch/>
                    </p:blipFill>
                    <p:spPr>
                      <a:xfrm>
                        <a:off x="671513" y="457200"/>
                        <a:ext cx="5895975" cy="1890713"/>
                      </a:xfrm>
                      <a:prstGeom prst="rect">
                        <a:avLst/>
                      </a:prstGeom>
                      <a:noFill/>
                      <a:ln>
                        <a:noFill/>
                      </a:ln>
                    </p:spPr>
                  </p:pic>
                </p:oleObj>
              </mc:Fallback>
            </mc:AlternateContent>
          </a:graphicData>
        </a:graphic>
      </p:graphicFrame>
      <p:graphicFrame>
        <p:nvGraphicFramePr>
          <p:cNvPr id="340" name="Google Shape;340;p27"/>
          <p:cNvGraphicFramePr/>
          <p:nvPr/>
        </p:nvGraphicFramePr>
        <p:xfrm>
          <a:off x="685800" y="2644775"/>
          <a:ext cx="7951788" cy="1774825"/>
        </p:xfrm>
        <a:graphic>
          <a:graphicData uri="http://schemas.openxmlformats.org/presentationml/2006/ole">
            <mc:AlternateContent>
              <mc:Choice Requires="v">
                <p:oleObj r:id="rId7" imgH="1774825" imgW="7951788" progId="Excel.Sheet.8" spid="_x0000_s2">
                  <p:embed/>
                </p:oleObj>
              </mc:Choice>
              <mc:Fallback>
                <p:oleObj r:id="rId8" imgH="1774825" imgW="7951788" progId="Excel.Sheet.8">
                  <p:embed/>
                  <p:pic>
                    <p:nvPicPr>
                      <p:cNvPr id="340" name="Google Shape;340;p27"/>
                      <p:cNvPicPr preferRelativeResize="0"/>
                      <p:nvPr/>
                    </p:nvPicPr>
                    <p:blipFill rotWithShape="1">
                      <a:blip r:embed="rId9">
                        <a:alphaModFix/>
                      </a:blip>
                      <a:srcRect b="0" l="0" r="0" t="0"/>
                      <a:stretch/>
                    </p:blipFill>
                    <p:spPr>
                      <a:xfrm>
                        <a:off x="685800" y="2644775"/>
                        <a:ext cx="7951788" cy="1774825"/>
                      </a:xfrm>
                      <a:prstGeom prst="rect">
                        <a:avLst/>
                      </a:prstGeom>
                      <a:noFill/>
                      <a:ln>
                        <a:noFill/>
                      </a:ln>
                    </p:spPr>
                  </p:pic>
                </p:oleObj>
              </mc:Fallback>
            </mc:AlternateContent>
          </a:graphicData>
        </a:graphic>
      </p:graphicFrame>
      <p:sp>
        <p:nvSpPr>
          <p:cNvPr id="341" name="Google Shape;341;p27"/>
          <p:cNvSpPr/>
          <p:nvPr/>
        </p:nvSpPr>
        <p:spPr>
          <a:xfrm>
            <a:off x="3992563" y="773113"/>
            <a:ext cx="1311275" cy="1582737"/>
          </a:xfrm>
          <a:prstGeom prst="rect">
            <a:avLst/>
          </a:prstGeom>
          <a:noFill/>
          <a:ln cap="flat" cmpd="sng" w="571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2" name="Google Shape;342;p27"/>
          <p:cNvSpPr txBox="1"/>
          <p:nvPr/>
        </p:nvSpPr>
        <p:spPr>
          <a:xfrm>
            <a:off x="6696075" y="450850"/>
            <a:ext cx="2233613" cy="1978025"/>
          </a:xfrm>
          <a:prstGeom prst="rect">
            <a:avLst/>
          </a:prstGeom>
          <a:solidFill>
            <a:schemeClr val="lt1"/>
          </a:solidFill>
          <a:ln cap="flat" cmpd="sng" w="57150">
            <a:solidFill>
              <a:srgbClr val="3333FF"/>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Each column in a table contains information about a specific attribute of the entity.</a:t>
            </a:r>
            <a:endParaRPr/>
          </a:p>
        </p:txBody>
      </p:sp>
      <p:graphicFrame>
        <p:nvGraphicFramePr>
          <p:cNvPr id="343" name="Google Shape;343;p27"/>
          <p:cNvGraphicFramePr/>
          <p:nvPr/>
        </p:nvGraphicFramePr>
        <p:xfrm>
          <a:off x="703263" y="4492625"/>
          <a:ext cx="2444750" cy="2085975"/>
        </p:xfrm>
        <a:graphic>
          <a:graphicData uri="http://schemas.openxmlformats.org/presentationml/2006/ole">
            <mc:AlternateContent>
              <mc:Choice Requires="v">
                <p:oleObj r:id="rId10" imgH="2085975" imgW="2444750" progId="Excel.Sheet.8" spid="_x0000_s3">
                  <p:embed/>
                </p:oleObj>
              </mc:Choice>
              <mc:Fallback>
                <p:oleObj r:id="rId11" imgH="2085975" imgW="2444750" progId="Excel.Sheet.8">
                  <p:embed/>
                  <p:pic>
                    <p:nvPicPr>
                      <p:cNvPr id="343" name="Google Shape;343;p27"/>
                      <p:cNvPicPr preferRelativeResize="0"/>
                      <p:nvPr/>
                    </p:nvPicPr>
                    <p:blipFill rotWithShape="1">
                      <a:blip r:embed="rId12">
                        <a:alphaModFix/>
                      </a:blip>
                      <a:srcRect b="0" l="0" r="0" t="0"/>
                      <a:stretch/>
                    </p:blipFill>
                    <p:spPr>
                      <a:xfrm>
                        <a:off x="703263" y="4492625"/>
                        <a:ext cx="2444750" cy="2085975"/>
                      </a:xfrm>
                      <a:prstGeom prst="rect">
                        <a:avLst/>
                      </a:prstGeom>
                      <a:noFill/>
                      <a:ln>
                        <a:noFill/>
                      </a:ln>
                    </p:spPr>
                  </p:pic>
                </p:oleObj>
              </mc:Fallback>
            </mc:AlternateContent>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3" presetSubtype="16">
                                  <p:stCondLst>
                                    <p:cond delay="0"/>
                                  </p:stCondLst>
                                  <p:childTnLst>
                                    <p:set>
                                      <p:cBhvr>
                                        <p:cTn dur="1" fill="hold">
                                          <p:stCondLst>
                                            <p:cond delay="0"/>
                                          </p:stCondLst>
                                        </p:cTn>
                                        <p:tgtEl>
                                          <p:spTgt spid="341"/>
                                        </p:tgtEl>
                                        <p:attrNameLst>
                                          <p:attrName>style.visibility</p:attrName>
                                        </p:attrNameLst>
                                      </p:cBhvr>
                                      <p:to>
                                        <p:strVal val="visible"/>
                                      </p:to>
                                    </p:set>
                                    <p:anim calcmode="lin" valueType="num">
                                      <p:cBhvr additive="base">
                                        <p:cTn dur="500"/>
                                        <p:tgtEl>
                                          <p:spTgt spid="341"/>
                                        </p:tgtEl>
                                        <p:attrNameLst>
                                          <p:attrName>ppt_w</p:attrName>
                                        </p:attrNameLst>
                                      </p:cBhvr>
                                      <p:tavLst>
                                        <p:tav fmla="" tm="0">
                                          <p:val>
                                            <p:strVal val="0"/>
                                          </p:val>
                                        </p:tav>
                                        <p:tav fmla="" tm="100000">
                                          <p:val>
                                            <p:strVal val="#ppt_w"/>
                                          </p:val>
                                        </p:tav>
                                      </p:tavLst>
                                    </p:anim>
                                    <p:anim calcmode="lin" valueType="num">
                                      <p:cBhvr additive="base">
                                        <p:cTn dur="500"/>
                                        <p:tgtEl>
                                          <p:spTgt spid="341"/>
                                        </p:tgtEl>
                                        <p:attrNameLst>
                                          <p:attrName>ppt_h</p:attrName>
                                        </p:attrNameLst>
                                      </p:cBhvr>
                                      <p:tavLst>
                                        <p:tav fmla="" tm="0">
                                          <p:val>
                                            <p:strVal val="0"/>
                                          </p:val>
                                        </p:tav>
                                        <p:tav fmla="" tm="100000">
                                          <p:val>
                                            <p:strVal val="#ppt_h"/>
                                          </p:val>
                                        </p:tav>
                                      </p:tavLst>
                                    </p:anim>
                                  </p:childTnLst>
                                </p:cTn>
                              </p:par>
                            </p:childTnLst>
                          </p:cTn>
                        </p:par>
                        <p:par>
                          <p:cTn fill="hold">
                            <p:stCondLst>
                              <p:cond delay="500"/>
                            </p:stCondLst>
                            <p:childTnLst>
                              <p:par>
                                <p:cTn fill="hold" nodeType="afterEffect" presetClass="entr" presetID="23" presetSubtype="16">
                                  <p:stCondLst>
                                    <p:cond delay="0"/>
                                  </p:stCondLst>
                                  <p:childTnLst>
                                    <p:set>
                                      <p:cBhvr>
                                        <p:cTn dur="1" fill="hold">
                                          <p:stCondLst>
                                            <p:cond delay="0"/>
                                          </p:stCondLst>
                                        </p:cTn>
                                        <p:tgtEl>
                                          <p:spTgt spid="342"/>
                                        </p:tgtEl>
                                        <p:attrNameLst>
                                          <p:attrName>style.visibility</p:attrName>
                                        </p:attrNameLst>
                                      </p:cBhvr>
                                      <p:to>
                                        <p:strVal val="visible"/>
                                      </p:to>
                                    </p:set>
                                    <p:anim calcmode="lin" valueType="num">
                                      <p:cBhvr additive="base">
                                        <p:cTn dur="500"/>
                                        <p:tgtEl>
                                          <p:spTgt spid="342"/>
                                        </p:tgtEl>
                                        <p:attrNameLst>
                                          <p:attrName>ppt_w</p:attrName>
                                        </p:attrNameLst>
                                      </p:cBhvr>
                                      <p:tavLst>
                                        <p:tav fmla="" tm="0">
                                          <p:val>
                                            <p:strVal val="0"/>
                                          </p:val>
                                        </p:tav>
                                        <p:tav fmla="" tm="100000">
                                          <p:val>
                                            <p:strVal val="#ppt_w"/>
                                          </p:val>
                                        </p:tav>
                                      </p:tavLst>
                                    </p:anim>
                                    <p:anim calcmode="lin" valueType="num">
                                      <p:cBhvr additive="base">
                                        <p:cTn dur="500"/>
                                        <p:tgtEl>
                                          <p:spTgt spid="342"/>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7" name="Shape 347"/>
        <p:cNvGrpSpPr/>
        <p:nvPr/>
      </p:nvGrpSpPr>
      <p:grpSpPr>
        <a:xfrm>
          <a:off x="0" y="0"/>
          <a:ext cx="0" cy="0"/>
          <a:chOff x="0" y="0"/>
          <a:chExt cx="0" cy="0"/>
        </a:xfrm>
      </p:grpSpPr>
      <p:graphicFrame>
        <p:nvGraphicFramePr>
          <p:cNvPr id="348" name="Google Shape;348;p28"/>
          <p:cNvGraphicFramePr/>
          <p:nvPr/>
        </p:nvGraphicFramePr>
        <p:xfrm>
          <a:off x="671513" y="457200"/>
          <a:ext cx="5895975" cy="1890713"/>
        </p:xfrm>
        <a:graphic>
          <a:graphicData uri="http://schemas.openxmlformats.org/presentationml/2006/ole">
            <mc:AlternateContent>
              <mc:Choice Requires="v">
                <p:oleObj r:id="rId4" imgH="1890713" imgW="5895975" progId="Excel.Sheet.8" spid="_x0000_s1">
                  <p:embed/>
                </p:oleObj>
              </mc:Choice>
              <mc:Fallback>
                <p:oleObj r:id="rId5" imgH="1890713" imgW="5895975" progId="Excel.Sheet.8">
                  <p:embed/>
                  <p:pic>
                    <p:nvPicPr>
                      <p:cNvPr id="348" name="Google Shape;348;p28"/>
                      <p:cNvPicPr preferRelativeResize="0"/>
                      <p:nvPr/>
                    </p:nvPicPr>
                    <p:blipFill rotWithShape="1">
                      <a:blip r:embed="rId6">
                        <a:alphaModFix/>
                      </a:blip>
                      <a:srcRect b="0" l="0" r="0" t="0"/>
                      <a:stretch/>
                    </p:blipFill>
                    <p:spPr>
                      <a:xfrm>
                        <a:off x="671513" y="457200"/>
                        <a:ext cx="5895975" cy="1890713"/>
                      </a:xfrm>
                      <a:prstGeom prst="rect">
                        <a:avLst/>
                      </a:prstGeom>
                      <a:noFill/>
                      <a:ln>
                        <a:noFill/>
                      </a:ln>
                    </p:spPr>
                  </p:pic>
                </p:oleObj>
              </mc:Fallback>
            </mc:AlternateContent>
          </a:graphicData>
        </a:graphic>
      </p:graphicFrame>
      <p:graphicFrame>
        <p:nvGraphicFramePr>
          <p:cNvPr id="349" name="Google Shape;349;p28"/>
          <p:cNvGraphicFramePr/>
          <p:nvPr/>
        </p:nvGraphicFramePr>
        <p:xfrm>
          <a:off x="685800" y="2644775"/>
          <a:ext cx="7951788" cy="1774825"/>
        </p:xfrm>
        <a:graphic>
          <a:graphicData uri="http://schemas.openxmlformats.org/presentationml/2006/ole">
            <mc:AlternateContent>
              <mc:Choice Requires="v">
                <p:oleObj r:id="rId7" imgH="1774825" imgW="7951788" progId="Excel.Sheet.8" spid="_x0000_s2">
                  <p:embed/>
                </p:oleObj>
              </mc:Choice>
              <mc:Fallback>
                <p:oleObj r:id="rId8" imgH="1774825" imgW="7951788" progId="Excel.Sheet.8">
                  <p:embed/>
                  <p:pic>
                    <p:nvPicPr>
                      <p:cNvPr id="349" name="Google Shape;349;p28"/>
                      <p:cNvPicPr preferRelativeResize="0"/>
                      <p:nvPr/>
                    </p:nvPicPr>
                    <p:blipFill rotWithShape="1">
                      <a:blip r:embed="rId9">
                        <a:alphaModFix/>
                      </a:blip>
                      <a:srcRect b="0" l="0" r="0" t="0"/>
                      <a:stretch/>
                    </p:blipFill>
                    <p:spPr>
                      <a:xfrm>
                        <a:off x="685800" y="2644775"/>
                        <a:ext cx="7951788" cy="1774825"/>
                      </a:xfrm>
                      <a:prstGeom prst="rect">
                        <a:avLst/>
                      </a:prstGeom>
                      <a:noFill/>
                      <a:ln>
                        <a:noFill/>
                      </a:ln>
                    </p:spPr>
                  </p:pic>
                </p:oleObj>
              </mc:Fallback>
            </mc:AlternateContent>
          </a:graphicData>
        </a:graphic>
      </p:graphicFrame>
      <p:sp>
        <p:nvSpPr>
          <p:cNvPr id="350" name="Google Shape;350;p28"/>
          <p:cNvSpPr/>
          <p:nvPr/>
        </p:nvSpPr>
        <p:spPr>
          <a:xfrm>
            <a:off x="704850" y="738188"/>
            <a:ext cx="2101850" cy="1582737"/>
          </a:xfrm>
          <a:prstGeom prst="rect">
            <a:avLst/>
          </a:prstGeom>
          <a:noFill/>
          <a:ln cap="flat" cmpd="sng" w="571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1" name="Google Shape;351;p28"/>
          <p:cNvSpPr txBox="1"/>
          <p:nvPr/>
        </p:nvSpPr>
        <p:spPr>
          <a:xfrm>
            <a:off x="4495800" y="4640263"/>
            <a:ext cx="3224213" cy="1673225"/>
          </a:xfrm>
          <a:prstGeom prst="rect">
            <a:avLst/>
          </a:prstGeom>
          <a:solidFill>
            <a:schemeClr val="lt1"/>
          </a:solidFill>
          <a:ln cap="flat" cmpd="sng" w="57150">
            <a:solidFill>
              <a:srgbClr val="3333FF"/>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A primary key is the attribute or combination of attributes that uniquely identifies a specific row in a table.</a:t>
            </a:r>
            <a:endParaRPr/>
          </a:p>
        </p:txBody>
      </p:sp>
      <p:sp>
        <p:nvSpPr>
          <p:cNvPr id="352" name="Google Shape;352;p28"/>
          <p:cNvSpPr/>
          <p:nvPr/>
        </p:nvSpPr>
        <p:spPr>
          <a:xfrm>
            <a:off x="685800" y="3024188"/>
            <a:ext cx="1406525" cy="1354137"/>
          </a:xfrm>
          <a:prstGeom prst="rect">
            <a:avLst/>
          </a:prstGeom>
          <a:noFill/>
          <a:ln cap="flat" cmpd="sng" w="571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aphicFrame>
        <p:nvGraphicFramePr>
          <p:cNvPr id="353" name="Google Shape;353;p28"/>
          <p:cNvGraphicFramePr/>
          <p:nvPr/>
        </p:nvGraphicFramePr>
        <p:xfrm>
          <a:off x="703263" y="4492625"/>
          <a:ext cx="2444750" cy="2085975"/>
        </p:xfrm>
        <a:graphic>
          <a:graphicData uri="http://schemas.openxmlformats.org/presentationml/2006/ole">
            <mc:AlternateContent>
              <mc:Choice Requires="v">
                <p:oleObj r:id="rId10" imgH="2085975" imgW="2444750" progId="Excel.Sheet.8" spid="_x0000_s3">
                  <p:embed/>
                </p:oleObj>
              </mc:Choice>
              <mc:Fallback>
                <p:oleObj r:id="rId11" imgH="2085975" imgW="2444750" progId="Excel.Sheet.8">
                  <p:embed/>
                  <p:pic>
                    <p:nvPicPr>
                      <p:cNvPr id="353" name="Google Shape;353;p28"/>
                      <p:cNvPicPr preferRelativeResize="0"/>
                      <p:nvPr/>
                    </p:nvPicPr>
                    <p:blipFill rotWithShape="1">
                      <a:blip r:embed="rId12">
                        <a:alphaModFix/>
                      </a:blip>
                      <a:srcRect b="0" l="0" r="0" t="0"/>
                      <a:stretch/>
                    </p:blipFill>
                    <p:spPr>
                      <a:xfrm>
                        <a:off x="703263" y="4492625"/>
                        <a:ext cx="2444750" cy="2085975"/>
                      </a:xfrm>
                      <a:prstGeom prst="rect">
                        <a:avLst/>
                      </a:prstGeom>
                      <a:noFill/>
                      <a:ln>
                        <a:noFill/>
                      </a:ln>
                    </p:spPr>
                  </p:pic>
                </p:oleObj>
              </mc:Fallback>
            </mc:AlternateContent>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3" presetSubtype="16">
                                  <p:stCondLst>
                                    <p:cond delay="0"/>
                                  </p:stCondLst>
                                  <p:childTnLst>
                                    <p:set>
                                      <p:cBhvr>
                                        <p:cTn dur="1" fill="hold">
                                          <p:stCondLst>
                                            <p:cond delay="0"/>
                                          </p:stCondLst>
                                        </p:cTn>
                                        <p:tgtEl>
                                          <p:spTgt spid="351"/>
                                        </p:tgtEl>
                                        <p:attrNameLst>
                                          <p:attrName>style.visibility</p:attrName>
                                        </p:attrNameLst>
                                      </p:cBhvr>
                                      <p:to>
                                        <p:strVal val="visible"/>
                                      </p:to>
                                    </p:set>
                                    <p:anim calcmode="lin" valueType="num">
                                      <p:cBhvr additive="base">
                                        <p:cTn dur="500"/>
                                        <p:tgtEl>
                                          <p:spTgt spid="351"/>
                                        </p:tgtEl>
                                        <p:attrNameLst>
                                          <p:attrName>ppt_w</p:attrName>
                                        </p:attrNameLst>
                                      </p:cBhvr>
                                      <p:tavLst>
                                        <p:tav fmla="" tm="0">
                                          <p:val>
                                            <p:strVal val="0"/>
                                          </p:val>
                                        </p:tav>
                                        <p:tav fmla="" tm="100000">
                                          <p:val>
                                            <p:strVal val="#ppt_w"/>
                                          </p:val>
                                        </p:tav>
                                      </p:tavLst>
                                    </p:anim>
                                    <p:anim calcmode="lin" valueType="num">
                                      <p:cBhvr additive="base">
                                        <p:cTn dur="500"/>
                                        <p:tgtEl>
                                          <p:spTgt spid="351"/>
                                        </p:tgtEl>
                                        <p:attrNameLst>
                                          <p:attrName>ppt_h</p:attrName>
                                        </p:attrNameLst>
                                      </p:cBhvr>
                                      <p:tavLst>
                                        <p:tav fmla="" tm="0">
                                          <p:val>
                                            <p:strVal val="0"/>
                                          </p:val>
                                        </p:tav>
                                        <p:tav fmla="" tm="100000">
                                          <p:val>
                                            <p:strVal val="#ppt_h"/>
                                          </p:val>
                                        </p:tav>
                                      </p:tavLst>
                                    </p:anim>
                                  </p:childTnLst>
                                </p:cTn>
                              </p:par>
                            </p:childTnLst>
                          </p:cTn>
                        </p:par>
                        <p:par>
                          <p:cTn fill="hold">
                            <p:stCondLst>
                              <p:cond delay="500"/>
                            </p:stCondLst>
                            <p:childTnLst>
                              <p:par>
                                <p:cTn fill="hold" nodeType="afterEffect" presetClass="entr" presetID="23" presetSubtype="16">
                                  <p:stCondLst>
                                    <p:cond delay="0"/>
                                  </p:stCondLst>
                                  <p:childTnLst>
                                    <p:set>
                                      <p:cBhvr>
                                        <p:cTn dur="1" fill="hold">
                                          <p:stCondLst>
                                            <p:cond delay="0"/>
                                          </p:stCondLst>
                                        </p:cTn>
                                        <p:tgtEl>
                                          <p:spTgt spid="350"/>
                                        </p:tgtEl>
                                        <p:attrNameLst>
                                          <p:attrName>style.visibility</p:attrName>
                                        </p:attrNameLst>
                                      </p:cBhvr>
                                      <p:to>
                                        <p:strVal val="visible"/>
                                      </p:to>
                                    </p:set>
                                    <p:anim calcmode="lin" valueType="num">
                                      <p:cBhvr additive="base">
                                        <p:cTn dur="500"/>
                                        <p:tgtEl>
                                          <p:spTgt spid="350"/>
                                        </p:tgtEl>
                                        <p:attrNameLst>
                                          <p:attrName>ppt_w</p:attrName>
                                        </p:attrNameLst>
                                      </p:cBhvr>
                                      <p:tavLst>
                                        <p:tav fmla="" tm="0">
                                          <p:val>
                                            <p:strVal val="0"/>
                                          </p:val>
                                        </p:tav>
                                        <p:tav fmla="" tm="100000">
                                          <p:val>
                                            <p:strVal val="#ppt_w"/>
                                          </p:val>
                                        </p:tav>
                                      </p:tavLst>
                                    </p:anim>
                                    <p:anim calcmode="lin" valueType="num">
                                      <p:cBhvr additive="base">
                                        <p:cTn dur="500"/>
                                        <p:tgtEl>
                                          <p:spTgt spid="350"/>
                                        </p:tgtEl>
                                        <p:attrNameLst>
                                          <p:attrName>ppt_h</p:attrName>
                                        </p:attrNameLst>
                                      </p:cBhvr>
                                      <p:tavLst>
                                        <p:tav fmla="" tm="0">
                                          <p:val>
                                            <p:strVal val="0"/>
                                          </p:val>
                                        </p:tav>
                                        <p:tav fmla="" tm="100000">
                                          <p:val>
                                            <p:strVal val="#ppt_h"/>
                                          </p:val>
                                        </p:tav>
                                      </p:tavLst>
                                    </p:anim>
                                  </p:childTnLst>
                                </p:cTn>
                              </p:par>
                            </p:childTnLst>
                          </p:cTn>
                        </p:par>
                        <p:par>
                          <p:cTn fill="hold">
                            <p:stCondLst>
                              <p:cond delay="1000"/>
                            </p:stCondLst>
                            <p:childTnLst>
                              <p:par>
                                <p:cTn fill="hold" nodeType="afterEffect" presetClass="entr" presetID="23" presetSubtype="16">
                                  <p:stCondLst>
                                    <p:cond delay="0"/>
                                  </p:stCondLst>
                                  <p:childTnLst>
                                    <p:set>
                                      <p:cBhvr>
                                        <p:cTn dur="1" fill="hold">
                                          <p:stCondLst>
                                            <p:cond delay="0"/>
                                          </p:stCondLst>
                                        </p:cTn>
                                        <p:tgtEl>
                                          <p:spTgt spid="352"/>
                                        </p:tgtEl>
                                        <p:attrNameLst>
                                          <p:attrName>style.visibility</p:attrName>
                                        </p:attrNameLst>
                                      </p:cBhvr>
                                      <p:to>
                                        <p:strVal val="visible"/>
                                      </p:to>
                                    </p:set>
                                    <p:anim calcmode="lin" valueType="num">
                                      <p:cBhvr additive="base">
                                        <p:cTn dur="500"/>
                                        <p:tgtEl>
                                          <p:spTgt spid="352"/>
                                        </p:tgtEl>
                                        <p:attrNameLst>
                                          <p:attrName>ppt_w</p:attrName>
                                        </p:attrNameLst>
                                      </p:cBhvr>
                                      <p:tavLst>
                                        <p:tav fmla="" tm="0">
                                          <p:val>
                                            <p:strVal val="0"/>
                                          </p:val>
                                        </p:tav>
                                        <p:tav fmla="" tm="100000">
                                          <p:val>
                                            <p:strVal val="#ppt_w"/>
                                          </p:val>
                                        </p:tav>
                                      </p:tavLst>
                                    </p:anim>
                                    <p:anim calcmode="lin" valueType="num">
                                      <p:cBhvr additive="base">
                                        <p:cTn dur="500"/>
                                        <p:tgtEl>
                                          <p:spTgt spid="352"/>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7" name="Shape 357"/>
        <p:cNvGrpSpPr/>
        <p:nvPr/>
      </p:nvGrpSpPr>
      <p:grpSpPr>
        <a:xfrm>
          <a:off x="0" y="0"/>
          <a:ext cx="0" cy="0"/>
          <a:chOff x="0" y="0"/>
          <a:chExt cx="0" cy="0"/>
        </a:xfrm>
      </p:grpSpPr>
      <p:graphicFrame>
        <p:nvGraphicFramePr>
          <p:cNvPr id="358" name="Google Shape;358;p29"/>
          <p:cNvGraphicFramePr/>
          <p:nvPr/>
        </p:nvGraphicFramePr>
        <p:xfrm>
          <a:off x="703263" y="4492625"/>
          <a:ext cx="2444750" cy="2085975"/>
        </p:xfrm>
        <a:graphic>
          <a:graphicData uri="http://schemas.openxmlformats.org/presentationml/2006/ole">
            <mc:AlternateContent>
              <mc:Choice Requires="v">
                <p:oleObj r:id="rId4" imgH="2085975" imgW="2444750" progId="Excel.Sheet.8" spid="_x0000_s1">
                  <p:embed/>
                </p:oleObj>
              </mc:Choice>
              <mc:Fallback>
                <p:oleObj r:id="rId5" imgH="2085975" imgW="2444750" progId="Excel.Sheet.8">
                  <p:embed/>
                  <p:pic>
                    <p:nvPicPr>
                      <p:cNvPr id="358" name="Google Shape;358;p29"/>
                      <p:cNvPicPr preferRelativeResize="0"/>
                      <p:nvPr/>
                    </p:nvPicPr>
                    <p:blipFill rotWithShape="1">
                      <a:blip r:embed="rId6">
                        <a:alphaModFix/>
                      </a:blip>
                      <a:srcRect b="0" l="0" r="0" t="0"/>
                      <a:stretch/>
                    </p:blipFill>
                    <p:spPr>
                      <a:xfrm>
                        <a:off x="703263" y="4492625"/>
                        <a:ext cx="2444750" cy="2085975"/>
                      </a:xfrm>
                      <a:prstGeom prst="rect">
                        <a:avLst/>
                      </a:prstGeom>
                      <a:noFill/>
                      <a:ln>
                        <a:noFill/>
                      </a:ln>
                    </p:spPr>
                  </p:pic>
                </p:oleObj>
              </mc:Fallback>
            </mc:AlternateContent>
          </a:graphicData>
        </a:graphic>
      </p:graphicFrame>
      <p:graphicFrame>
        <p:nvGraphicFramePr>
          <p:cNvPr id="359" name="Google Shape;359;p29"/>
          <p:cNvGraphicFramePr/>
          <p:nvPr/>
        </p:nvGraphicFramePr>
        <p:xfrm>
          <a:off x="671513" y="457200"/>
          <a:ext cx="5895975" cy="1890713"/>
        </p:xfrm>
        <a:graphic>
          <a:graphicData uri="http://schemas.openxmlformats.org/presentationml/2006/ole">
            <mc:AlternateContent>
              <mc:Choice Requires="v">
                <p:oleObj r:id="rId7" imgH="1890713" imgW="5895975" progId="Excel.Sheet.8" spid="_x0000_s2">
                  <p:embed/>
                </p:oleObj>
              </mc:Choice>
              <mc:Fallback>
                <p:oleObj r:id="rId8" imgH="1890713" imgW="5895975" progId="Excel.Sheet.8">
                  <p:embed/>
                  <p:pic>
                    <p:nvPicPr>
                      <p:cNvPr id="359" name="Google Shape;359;p29"/>
                      <p:cNvPicPr preferRelativeResize="0"/>
                      <p:nvPr/>
                    </p:nvPicPr>
                    <p:blipFill rotWithShape="1">
                      <a:blip r:embed="rId9">
                        <a:alphaModFix/>
                      </a:blip>
                      <a:srcRect b="0" l="0" r="0" t="0"/>
                      <a:stretch/>
                    </p:blipFill>
                    <p:spPr>
                      <a:xfrm>
                        <a:off x="671513" y="457200"/>
                        <a:ext cx="5895975" cy="1890713"/>
                      </a:xfrm>
                      <a:prstGeom prst="rect">
                        <a:avLst/>
                      </a:prstGeom>
                      <a:noFill/>
                      <a:ln>
                        <a:noFill/>
                      </a:ln>
                    </p:spPr>
                  </p:pic>
                </p:oleObj>
              </mc:Fallback>
            </mc:AlternateContent>
          </a:graphicData>
        </a:graphic>
      </p:graphicFrame>
      <p:graphicFrame>
        <p:nvGraphicFramePr>
          <p:cNvPr id="360" name="Google Shape;360;p29"/>
          <p:cNvGraphicFramePr/>
          <p:nvPr/>
        </p:nvGraphicFramePr>
        <p:xfrm>
          <a:off x="685800" y="2644775"/>
          <a:ext cx="7951788" cy="1774825"/>
        </p:xfrm>
        <a:graphic>
          <a:graphicData uri="http://schemas.openxmlformats.org/presentationml/2006/ole">
            <mc:AlternateContent>
              <mc:Choice Requires="v">
                <p:oleObj r:id="rId10" imgH="1774825" imgW="7951788" progId="Excel.Sheet.8" spid="_x0000_s3">
                  <p:embed/>
                </p:oleObj>
              </mc:Choice>
              <mc:Fallback>
                <p:oleObj r:id="rId11" imgH="1774825" imgW="7951788" progId="Excel.Sheet.8">
                  <p:embed/>
                  <p:pic>
                    <p:nvPicPr>
                      <p:cNvPr id="360" name="Google Shape;360;p29"/>
                      <p:cNvPicPr preferRelativeResize="0"/>
                      <p:nvPr/>
                    </p:nvPicPr>
                    <p:blipFill rotWithShape="1">
                      <a:blip r:embed="rId12">
                        <a:alphaModFix/>
                      </a:blip>
                      <a:srcRect b="0" l="0" r="0" t="0"/>
                      <a:stretch/>
                    </p:blipFill>
                    <p:spPr>
                      <a:xfrm>
                        <a:off x="685800" y="2644775"/>
                        <a:ext cx="7951788" cy="1774825"/>
                      </a:xfrm>
                      <a:prstGeom prst="rect">
                        <a:avLst/>
                      </a:prstGeom>
                      <a:noFill/>
                      <a:ln>
                        <a:noFill/>
                      </a:ln>
                    </p:spPr>
                  </p:pic>
                </p:oleObj>
              </mc:Fallback>
            </mc:AlternateContent>
          </a:graphicData>
        </a:graphic>
      </p:graphicFrame>
      <p:sp>
        <p:nvSpPr>
          <p:cNvPr id="361" name="Google Shape;361;p29"/>
          <p:cNvSpPr txBox="1"/>
          <p:nvPr/>
        </p:nvSpPr>
        <p:spPr>
          <a:xfrm>
            <a:off x="3546475" y="5168900"/>
            <a:ext cx="4948238" cy="758825"/>
          </a:xfrm>
          <a:prstGeom prst="rect">
            <a:avLst/>
          </a:prstGeom>
          <a:solidFill>
            <a:schemeClr val="lt1"/>
          </a:solidFill>
          <a:ln cap="flat" cmpd="sng" w="57150">
            <a:solidFill>
              <a:srgbClr val="3333FF"/>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In some tables, two or more attributes may be joined to form the primary key.</a:t>
            </a:r>
            <a:endParaRPr/>
          </a:p>
        </p:txBody>
      </p:sp>
      <p:sp>
        <p:nvSpPr>
          <p:cNvPr id="362" name="Google Shape;362;p29"/>
          <p:cNvSpPr/>
          <p:nvPr/>
        </p:nvSpPr>
        <p:spPr>
          <a:xfrm>
            <a:off x="722313" y="4872038"/>
            <a:ext cx="2436812" cy="1670050"/>
          </a:xfrm>
          <a:prstGeom prst="rect">
            <a:avLst/>
          </a:prstGeom>
          <a:noFill/>
          <a:ln cap="flat" cmpd="sng" w="571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3" presetSubtype="16">
                                  <p:stCondLst>
                                    <p:cond delay="0"/>
                                  </p:stCondLst>
                                  <p:childTnLst>
                                    <p:set>
                                      <p:cBhvr>
                                        <p:cTn dur="1" fill="hold">
                                          <p:stCondLst>
                                            <p:cond delay="0"/>
                                          </p:stCondLst>
                                        </p:cTn>
                                        <p:tgtEl>
                                          <p:spTgt spid="361"/>
                                        </p:tgtEl>
                                        <p:attrNameLst>
                                          <p:attrName>style.visibility</p:attrName>
                                        </p:attrNameLst>
                                      </p:cBhvr>
                                      <p:to>
                                        <p:strVal val="visible"/>
                                      </p:to>
                                    </p:set>
                                    <p:anim calcmode="lin" valueType="num">
                                      <p:cBhvr additive="base">
                                        <p:cTn dur="500"/>
                                        <p:tgtEl>
                                          <p:spTgt spid="361"/>
                                        </p:tgtEl>
                                        <p:attrNameLst>
                                          <p:attrName>ppt_w</p:attrName>
                                        </p:attrNameLst>
                                      </p:cBhvr>
                                      <p:tavLst>
                                        <p:tav fmla="" tm="0">
                                          <p:val>
                                            <p:strVal val="0"/>
                                          </p:val>
                                        </p:tav>
                                        <p:tav fmla="" tm="100000">
                                          <p:val>
                                            <p:strVal val="#ppt_w"/>
                                          </p:val>
                                        </p:tav>
                                      </p:tavLst>
                                    </p:anim>
                                    <p:anim calcmode="lin" valueType="num">
                                      <p:cBhvr additive="base">
                                        <p:cTn dur="500"/>
                                        <p:tgtEl>
                                          <p:spTgt spid="361"/>
                                        </p:tgtEl>
                                        <p:attrNameLst>
                                          <p:attrName>ppt_h</p:attrName>
                                        </p:attrNameLst>
                                      </p:cBhvr>
                                      <p:tavLst>
                                        <p:tav fmla="" tm="0">
                                          <p:val>
                                            <p:strVal val="0"/>
                                          </p:val>
                                        </p:tav>
                                        <p:tav fmla="" tm="100000">
                                          <p:val>
                                            <p:strVal val="#ppt_h"/>
                                          </p:val>
                                        </p:tav>
                                      </p:tavLst>
                                    </p:anim>
                                  </p:childTnLst>
                                </p:cTn>
                              </p:par>
                            </p:childTnLst>
                          </p:cTn>
                        </p:par>
                        <p:par>
                          <p:cTn fill="hold">
                            <p:stCondLst>
                              <p:cond delay="500"/>
                            </p:stCondLst>
                            <p:childTnLst>
                              <p:par>
                                <p:cTn fill="hold" nodeType="afterEffect" presetClass="entr" presetID="23" presetSubtype="16">
                                  <p:stCondLst>
                                    <p:cond delay="0"/>
                                  </p:stCondLst>
                                  <p:childTnLst>
                                    <p:set>
                                      <p:cBhvr>
                                        <p:cTn dur="1" fill="hold">
                                          <p:stCondLst>
                                            <p:cond delay="0"/>
                                          </p:stCondLst>
                                        </p:cTn>
                                        <p:tgtEl>
                                          <p:spTgt spid="362"/>
                                        </p:tgtEl>
                                        <p:attrNameLst>
                                          <p:attrName>style.visibility</p:attrName>
                                        </p:attrNameLst>
                                      </p:cBhvr>
                                      <p:to>
                                        <p:strVal val="visible"/>
                                      </p:to>
                                    </p:set>
                                    <p:anim calcmode="lin" valueType="num">
                                      <p:cBhvr additive="base">
                                        <p:cTn dur="500"/>
                                        <p:tgtEl>
                                          <p:spTgt spid="362"/>
                                        </p:tgtEl>
                                        <p:attrNameLst>
                                          <p:attrName>ppt_w</p:attrName>
                                        </p:attrNameLst>
                                      </p:cBhvr>
                                      <p:tavLst>
                                        <p:tav fmla="" tm="0">
                                          <p:val>
                                            <p:strVal val="0"/>
                                          </p:val>
                                        </p:tav>
                                        <p:tav fmla="" tm="100000">
                                          <p:val>
                                            <p:strVal val="#ppt_w"/>
                                          </p:val>
                                        </p:tav>
                                      </p:tavLst>
                                    </p:anim>
                                    <p:anim calcmode="lin" valueType="num">
                                      <p:cBhvr additive="base">
                                        <p:cTn dur="500"/>
                                        <p:tgtEl>
                                          <p:spTgt spid="362"/>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3"/>
          <p:cNvSpPr txBox="1"/>
          <p:nvPr>
            <p:ph idx="1" type="body"/>
          </p:nvPr>
        </p:nvSpPr>
        <p:spPr>
          <a:xfrm>
            <a:off x="357158" y="1071546"/>
            <a:ext cx="8429684" cy="5286412"/>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0000FF"/>
              </a:buClr>
              <a:buSzPts val="1800"/>
              <a:buFont typeface="Noto Sans Symbols"/>
              <a:buChar char="✔"/>
            </a:pPr>
            <a:r>
              <a:rPr b="1" lang="en-US" sz="1800">
                <a:solidFill>
                  <a:srgbClr val="0000FF"/>
                </a:solidFill>
                <a:latin typeface="Arial Narrow"/>
                <a:ea typeface="Arial Narrow"/>
                <a:cs typeface="Arial Narrow"/>
                <a:sym typeface="Arial Narrow"/>
              </a:rPr>
              <a:t>Understanding how data are organized and accessed </a:t>
            </a:r>
            <a:r>
              <a:rPr b="1" lang="en-US" sz="1800">
                <a:latin typeface="Arial Narrow"/>
                <a:ea typeface="Arial Narrow"/>
                <a:cs typeface="Arial Narrow"/>
                <a:sym typeface="Arial Narrow"/>
              </a:rPr>
              <a:t>is central to using a data extraction CAATT. Auditors make extensive use of these tools in gathering accounting data for testing application controls and in performing substantive tests. </a:t>
            </a:r>
            <a:endParaRPr/>
          </a:p>
          <a:p>
            <a:pPr indent="-342900" lvl="0" marL="342900" rtl="0" algn="l">
              <a:spcBef>
                <a:spcPts val="1200"/>
              </a:spcBef>
              <a:spcAft>
                <a:spcPts val="0"/>
              </a:spcAft>
              <a:buClr>
                <a:schemeClr val="dk1"/>
              </a:buClr>
              <a:buSzPts val="1800"/>
              <a:buFont typeface="Noto Sans Symbols"/>
              <a:buChar char="✔"/>
            </a:pPr>
            <a:r>
              <a:rPr b="1" lang="en-US" sz="1800">
                <a:latin typeface="Arial Narrow"/>
                <a:ea typeface="Arial Narrow"/>
                <a:cs typeface="Arial Narrow"/>
                <a:sym typeface="Arial Narrow"/>
              </a:rPr>
              <a:t>By analyzing data retrieved from computer files, the auditor can make </a:t>
            </a:r>
            <a:r>
              <a:rPr b="1" lang="en-US" sz="1800">
                <a:solidFill>
                  <a:srgbClr val="0000FF"/>
                </a:solidFill>
                <a:latin typeface="Arial Narrow"/>
                <a:ea typeface="Arial Narrow"/>
                <a:cs typeface="Arial Narrow"/>
                <a:sym typeface="Arial Narrow"/>
              </a:rPr>
              <a:t>inferences about the presence and functionality of controls </a:t>
            </a:r>
            <a:r>
              <a:rPr b="1" lang="en-US" sz="1800">
                <a:latin typeface="Arial Narrow"/>
                <a:ea typeface="Arial Narrow"/>
                <a:cs typeface="Arial Narrow"/>
                <a:sym typeface="Arial Narrow"/>
              </a:rPr>
              <a:t>in the application that processed the data.</a:t>
            </a:r>
            <a:endParaRPr b="1" sz="1800">
              <a:latin typeface="Arial Narrow"/>
              <a:ea typeface="Arial Narrow"/>
              <a:cs typeface="Arial Narrow"/>
              <a:sym typeface="Arial Narrow"/>
            </a:endParaRPr>
          </a:p>
          <a:p>
            <a:pPr indent="-342900" lvl="0" marL="342900" rtl="0" algn="l">
              <a:spcBef>
                <a:spcPts val="1200"/>
              </a:spcBef>
              <a:spcAft>
                <a:spcPts val="0"/>
              </a:spcAft>
              <a:buClr>
                <a:schemeClr val="dk1"/>
              </a:buClr>
              <a:buSzPts val="1800"/>
              <a:buFont typeface="Noto Sans Symbols"/>
              <a:buChar char="✔"/>
            </a:pPr>
            <a:r>
              <a:rPr b="1" lang="en-US" sz="1800">
                <a:latin typeface="Arial Narrow"/>
                <a:ea typeface="Arial Narrow"/>
                <a:cs typeface="Arial Narrow"/>
                <a:sym typeface="Arial Narrow"/>
              </a:rPr>
              <a:t>Another important use of data extraction is in </a:t>
            </a:r>
            <a:r>
              <a:rPr b="1" lang="en-US" sz="1800">
                <a:solidFill>
                  <a:srgbClr val="FF0000"/>
                </a:solidFill>
                <a:latin typeface="Arial Narrow"/>
                <a:ea typeface="Arial Narrow"/>
                <a:cs typeface="Arial Narrow"/>
                <a:sym typeface="Arial Narrow"/>
              </a:rPr>
              <a:t>performing substantive tests</a:t>
            </a:r>
            <a:r>
              <a:rPr b="1" lang="en-US" sz="1800">
                <a:latin typeface="Arial Narrow"/>
                <a:ea typeface="Arial Narrow"/>
                <a:cs typeface="Arial Narrow"/>
                <a:sym typeface="Arial Narrow"/>
              </a:rPr>
              <a:t>, for:</a:t>
            </a:r>
            <a:endParaRPr/>
          </a:p>
          <a:p>
            <a:pPr indent="-271463" lvl="0" marL="627063" rtl="0" algn="l">
              <a:spcBef>
                <a:spcPts val="1200"/>
              </a:spcBef>
              <a:spcAft>
                <a:spcPts val="0"/>
              </a:spcAft>
              <a:buClr>
                <a:schemeClr val="dk1"/>
              </a:buClr>
              <a:buSzPts val="1800"/>
              <a:buFont typeface="Noto Sans Symbols"/>
              <a:buChar char="⚫"/>
            </a:pPr>
            <a:r>
              <a:rPr b="1" lang="en-US" sz="1800">
                <a:latin typeface="Arial Narrow"/>
                <a:ea typeface="Arial Narrow"/>
                <a:cs typeface="Arial Narrow"/>
                <a:sym typeface="Arial Narrow"/>
              </a:rPr>
              <a:t>Determining the </a:t>
            </a:r>
            <a:r>
              <a:rPr b="1" lang="en-US" sz="1800">
                <a:solidFill>
                  <a:srgbClr val="0000FF"/>
                </a:solidFill>
                <a:latin typeface="Arial Narrow"/>
                <a:ea typeface="Arial Narrow"/>
                <a:cs typeface="Arial Narrow"/>
                <a:sym typeface="Arial Narrow"/>
              </a:rPr>
              <a:t>correct value </a:t>
            </a:r>
            <a:r>
              <a:rPr b="1" lang="en-US" sz="1800">
                <a:latin typeface="Arial Narrow"/>
                <a:ea typeface="Arial Narrow"/>
                <a:cs typeface="Arial Narrow"/>
                <a:sym typeface="Arial Narrow"/>
              </a:rPr>
              <a:t>of inventory.</a:t>
            </a:r>
            <a:endParaRPr/>
          </a:p>
          <a:p>
            <a:pPr indent="-271463" lvl="0" marL="627063" rtl="0" algn="l">
              <a:spcBef>
                <a:spcPts val="1200"/>
              </a:spcBef>
              <a:spcAft>
                <a:spcPts val="0"/>
              </a:spcAft>
              <a:buClr>
                <a:schemeClr val="dk1"/>
              </a:buClr>
              <a:buSzPts val="1800"/>
              <a:buFont typeface="Noto Sans Symbols"/>
              <a:buChar char="⚫"/>
            </a:pPr>
            <a:r>
              <a:rPr b="1" lang="en-US" sz="1800">
                <a:latin typeface="Arial Narrow"/>
                <a:ea typeface="Arial Narrow"/>
                <a:cs typeface="Arial Narrow"/>
                <a:sym typeface="Arial Narrow"/>
              </a:rPr>
              <a:t>Determining the </a:t>
            </a:r>
            <a:r>
              <a:rPr b="1" lang="en-US" sz="1800">
                <a:solidFill>
                  <a:srgbClr val="0000FF"/>
                </a:solidFill>
                <a:latin typeface="Arial Narrow"/>
                <a:ea typeface="Arial Narrow"/>
                <a:cs typeface="Arial Narrow"/>
                <a:sym typeface="Arial Narrow"/>
              </a:rPr>
              <a:t>accuracy </a:t>
            </a:r>
            <a:r>
              <a:rPr b="1" lang="en-US" sz="1800">
                <a:latin typeface="Arial Narrow"/>
                <a:ea typeface="Arial Narrow"/>
                <a:cs typeface="Arial Narrow"/>
                <a:sym typeface="Arial Narrow"/>
              </a:rPr>
              <a:t>of prepayments and accruals.</a:t>
            </a:r>
            <a:endParaRPr/>
          </a:p>
          <a:p>
            <a:pPr indent="-271463" lvl="0" marL="627063" rtl="0" algn="l">
              <a:spcBef>
                <a:spcPts val="1200"/>
              </a:spcBef>
              <a:spcAft>
                <a:spcPts val="0"/>
              </a:spcAft>
              <a:buClr>
                <a:srgbClr val="0000FF"/>
              </a:buClr>
              <a:buSzPts val="1800"/>
              <a:buFont typeface="Noto Sans Symbols"/>
              <a:buChar char="⚫"/>
            </a:pPr>
            <a:r>
              <a:rPr b="1" lang="en-US" sz="1800">
                <a:solidFill>
                  <a:srgbClr val="0000FF"/>
                </a:solidFill>
                <a:latin typeface="Arial Narrow"/>
                <a:ea typeface="Arial Narrow"/>
                <a:cs typeface="Arial Narrow"/>
                <a:sym typeface="Arial Narrow"/>
              </a:rPr>
              <a:t>Confirming </a:t>
            </a:r>
            <a:r>
              <a:rPr b="1" lang="en-US" sz="1800">
                <a:latin typeface="Arial Narrow"/>
                <a:ea typeface="Arial Narrow"/>
                <a:cs typeface="Arial Narrow"/>
                <a:sym typeface="Arial Narrow"/>
              </a:rPr>
              <a:t>accounts receivable with customers.</a:t>
            </a:r>
            <a:endParaRPr/>
          </a:p>
          <a:p>
            <a:pPr indent="-271463" lvl="0" marL="627063" rtl="0" algn="l">
              <a:spcBef>
                <a:spcPts val="1200"/>
              </a:spcBef>
              <a:spcAft>
                <a:spcPts val="0"/>
              </a:spcAft>
              <a:buClr>
                <a:schemeClr val="dk1"/>
              </a:buClr>
              <a:buSzPts val="1800"/>
              <a:buFont typeface="Noto Sans Symbols"/>
              <a:buChar char="⚫"/>
            </a:pPr>
            <a:r>
              <a:rPr b="1" lang="en-US" sz="1800">
                <a:latin typeface="Arial Narrow"/>
                <a:ea typeface="Arial Narrow"/>
                <a:cs typeface="Arial Narrow"/>
                <a:sym typeface="Arial Narrow"/>
              </a:rPr>
              <a:t>Searching for </a:t>
            </a:r>
            <a:r>
              <a:rPr b="1" lang="en-US" sz="1800">
                <a:solidFill>
                  <a:srgbClr val="0000FF"/>
                </a:solidFill>
                <a:latin typeface="Arial Narrow"/>
                <a:ea typeface="Arial Narrow"/>
                <a:cs typeface="Arial Narrow"/>
                <a:sym typeface="Arial Narrow"/>
              </a:rPr>
              <a:t>unrecorded </a:t>
            </a:r>
            <a:r>
              <a:rPr b="1" lang="en-US" sz="1800">
                <a:latin typeface="Arial Narrow"/>
                <a:ea typeface="Arial Narrow"/>
                <a:cs typeface="Arial Narrow"/>
                <a:sym typeface="Arial Narrow"/>
              </a:rPr>
              <a:t>liabilities.</a:t>
            </a:r>
            <a:endParaRPr b="1" sz="1800">
              <a:latin typeface="Arial Narrow"/>
              <a:ea typeface="Arial Narrow"/>
              <a:cs typeface="Arial Narrow"/>
              <a:sym typeface="Arial Narrow"/>
            </a:endParaRPr>
          </a:p>
          <a:p>
            <a:pPr indent="-342900" lvl="0" marL="342900" rtl="0" algn="l">
              <a:spcBef>
                <a:spcPts val="1200"/>
              </a:spcBef>
              <a:spcAft>
                <a:spcPts val="0"/>
              </a:spcAft>
              <a:buClr>
                <a:schemeClr val="dk1"/>
              </a:buClr>
              <a:buSzPts val="1800"/>
              <a:buFont typeface="Noto Sans Symbols"/>
              <a:buChar char="✔"/>
            </a:pPr>
            <a:r>
              <a:rPr b="1" lang="en-US" sz="1800">
                <a:latin typeface="Arial Narrow"/>
                <a:ea typeface="Arial Narrow"/>
                <a:cs typeface="Arial Narrow"/>
                <a:sym typeface="Arial Narrow"/>
              </a:rPr>
              <a:t>CAATTs for data extraction software fall into two general categories: embedded audit modules and general audit software. </a:t>
            </a:r>
            <a:endParaRPr/>
          </a:p>
        </p:txBody>
      </p:sp>
      <p:sp>
        <p:nvSpPr>
          <p:cNvPr id="99" name="Google Shape;99;p3"/>
          <p:cNvSpPr/>
          <p:nvPr/>
        </p:nvSpPr>
        <p:spPr>
          <a:xfrm>
            <a:off x="0" y="214291"/>
            <a:ext cx="9144000" cy="534368"/>
          </a:xfrm>
          <a:prstGeom prst="rect">
            <a:avLst/>
          </a:prstGeom>
          <a:gradFill>
            <a:gsLst>
              <a:gs pos="0">
                <a:srgbClr val="29859E"/>
              </a:gs>
              <a:gs pos="80000">
                <a:srgbClr val="36B0D0"/>
              </a:gs>
              <a:gs pos="100000">
                <a:srgbClr val="33B3D5"/>
              </a:gs>
            </a:gsLst>
            <a:lin ang="16200000" scaled="0"/>
          </a:gradFill>
          <a:ln>
            <a:noFill/>
          </a:ln>
          <a:effectLst>
            <a:outerShdw blurRad="40000" rotWithShape="0" dir="5400000" dist="23000">
              <a:srgbClr val="000000">
                <a:alpha val="34901"/>
              </a:srgbClr>
            </a:outerShdw>
          </a:effectLst>
        </p:spPr>
        <p:txBody>
          <a:bodyPr anchorCtr="0" anchor="t" bIns="36000" lIns="36000" spcFirstLastPara="1" rIns="36000" wrap="square" tIns="36000">
            <a:spAutoFit/>
          </a:bodyPr>
          <a:lstStyle/>
          <a:p>
            <a:pPr indent="0" lvl="0" marL="0" marR="0" rtl="0" algn="ctr">
              <a:spcBef>
                <a:spcPts val="0"/>
              </a:spcBef>
              <a:spcAft>
                <a:spcPts val="0"/>
              </a:spcAft>
              <a:buNone/>
            </a:pPr>
            <a:r>
              <a:rPr b="1" i="0" lang="en-US" sz="3000" u="none" cap="none" strike="noStrike">
                <a:solidFill>
                  <a:srgbClr val="DF322D"/>
                </a:solidFill>
                <a:latin typeface="Arial Narrow"/>
                <a:ea typeface="Arial Narrow"/>
                <a:cs typeface="Arial Narrow"/>
                <a:sym typeface="Arial Narrow"/>
              </a:rPr>
              <a:t>Learning Objectives</a:t>
            </a:r>
            <a:endParaRPr b="1" i="0" sz="3000" u="none" cap="none" strike="noStrike">
              <a:solidFill>
                <a:srgbClr val="FFFF00"/>
              </a:solidFill>
              <a:latin typeface="Arial Narrow"/>
              <a:ea typeface="Arial Narrow"/>
              <a:cs typeface="Arial Narrow"/>
              <a:sym typeface="Arial Narrow"/>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6" name="Shape 366"/>
        <p:cNvGrpSpPr/>
        <p:nvPr/>
      </p:nvGrpSpPr>
      <p:grpSpPr>
        <a:xfrm>
          <a:off x="0" y="0"/>
          <a:ext cx="0" cy="0"/>
          <a:chOff x="0" y="0"/>
          <a:chExt cx="0" cy="0"/>
        </a:xfrm>
      </p:grpSpPr>
      <p:graphicFrame>
        <p:nvGraphicFramePr>
          <p:cNvPr id="367" name="Google Shape;367;p30"/>
          <p:cNvGraphicFramePr/>
          <p:nvPr/>
        </p:nvGraphicFramePr>
        <p:xfrm>
          <a:off x="369888" y="2814638"/>
          <a:ext cx="3000000" cy="3000000"/>
        </p:xfrm>
        <a:graphic>
          <a:graphicData uri="http://schemas.openxmlformats.org/drawingml/2006/table">
            <a:tbl>
              <a:tblPr>
                <a:noFill/>
                <a:tableStyleId>{AE29496D-58D3-4EE4-ACD1-59A2AE1358FE}</a:tableStyleId>
              </a:tblPr>
              <a:tblGrid>
                <a:gridCol w="1560500"/>
                <a:gridCol w="1871675"/>
                <a:gridCol w="1522400"/>
                <a:gridCol w="1522425"/>
              </a:tblGrid>
              <a:tr h="171450">
                <a:tc gridSpan="4">
                  <a:txBody>
                    <a:bodyPr/>
                    <a:lstStyle/>
                    <a:p>
                      <a:pPr indent="0" lvl="0" marL="0" marR="0" rtl="0" algn="ctr">
                        <a:lnSpc>
                          <a:spcPct val="100000"/>
                        </a:lnSpc>
                        <a:spcBef>
                          <a:spcPts val="0"/>
                        </a:spcBef>
                        <a:spcAft>
                          <a:spcPts val="0"/>
                        </a:spcAft>
                        <a:buClr>
                          <a:schemeClr val="dk1"/>
                        </a:buClr>
                        <a:buSzPts val="1800"/>
                        <a:buFont typeface="Arial"/>
                        <a:buNone/>
                      </a:pPr>
                      <a:r>
                        <a:rPr b="1" i="0" lang="en-US" sz="1800" u="none" cap="none" strike="noStrike">
                          <a:solidFill>
                            <a:schemeClr val="dk1"/>
                          </a:solidFill>
                          <a:latin typeface="Arial"/>
                          <a:ea typeface="Arial"/>
                          <a:cs typeface="Arial"/>
                          <a:sym typeface="Arial"/>
                        </a:rPr>
                        <a:t>ADVISORS</a:t>
                      </a:r>
                      <a:endParaRPr b="0" i="0" sz="1800" u="none" cap="none" strike="noStrike">
                        <a:solidFill>
                          <a:schemeClr val="dk1"/>
                        </a:solidFill>
                        <a:latin typeface="Arial"/>
                        <a:ea typeface="Arial"/>
                        <a:cs typeface="Arial"/>
                        <a:sym typeface="Arial"/>
                      </a:endParaRPr>
                    </a:p>
                  </a:txBody>
                  <a:tcPr marT="45725" marB="45725" marR="91450" marL="91450" anchor="b">
                    <a:lnL cap="flat" cmpd="sng" w="25400">
                      <a:solidFill>
                        <a:srgbClr val="000000"/>
                      </a:solidFill>
                      <a:prstDash val="solid"/>
                      <a:round/>
                      <a:headEnd len="sm" w="sm" type="none"/>
                      <a:tailEnd len="sm" w="sm" type="none"/>
                    </a:lnL>
                    <a:lnR cap="flat" cmpd="sng" w="25400">
                      <a:solidFill>
                        <a:srgbClr val="000000"/>
                      </a:solidFill>
                      <a:prstDash val="solid"/>
                      <a:round/>
                      <a:headEnd len="sm" w="sm" type="none"/>
                      <a:tailEnd len="sm" w="sm" type="none"/>
                    </a:lnR>
                    <a:lnT cap="flat" cmpd="sng" w="254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hMerge="1"/>
                <a:tc hMerge="1"/>
                <a:tc hMerge="1"/>
              </a:tr>
              <a:tr h="304800">
                <a:tc>
                  <a:txBody>
                    <a:bodyPr/>
                    <a:lstStyle/>
                    <a:p>
                      <a:pPr indent="0" lvl="0" marL="0" marR="0" rtl="0" algn="ctr">
                        <a:lnSpc>
                          <a:spcPct val="100000"/>
                        </a:lnSpc>
                        <a:spcBef>
                          <a:spcPts val="0"/>
                        </a:spcBef>
                        <a:spcAft>
                          <a:spcPts val="0"/>
                        </a:spcAft>
                        <a:buClr>
                          <a:schemeClr val="dk1"/>
                        </a:buClr>
                        <a:buSzPts val="1800"/>
                        <a:buFont typeface="Arial"/>
                        <a:buNone/>
                      </a:pPr>
                      <a:r>
                        <a:rPr b="1" i="0" lang="en-US" sz="1800" u="none" cap="none" strike="noStrike">
                          <a:solidFill>
                            <a:schemeClr val="dk1"/>
                          </a:solidFill>
                          <a:latin typeface="Arial"/>
                          <a:ea typeface="Arial"/>
                          <a:cs typeface="Arial"/>
                          <a:sym typeface="Arial"/>
                        </a:rPr>
                        <a:t>Advisor No.</a:t>
                      </a:r>
                      <a:endParaRPr b="0" i="0" sz="1800" u="none" cap="none" strike="noStrike">
                        <a:solidFill>
                          <a:schemeClr val="dk1"/>
                        </a:solidFill>
                        <a:latin typeface="Arial"/>
                        <a:ea typeface="Arial"/>
                        <a:cs typeface="Arial"/>
                        <a:sym typeface="Arial"/>
                      </a:endParaRPr>
                    </a:p>
                  </a:txBody>
                  <a:tcPr marT="45725" marB="45725" marR="91450" marL="91450" anchor="b">
                    <a:lnL cap="flat" cmpd="sng" w="254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Arial"/>
                        <a:buNone/>
                      </a:pPr>
                      <a:r>
                        <a:rPr b="1" i="0" lang="en-US" sz="1800" u="none" cap="none" strike="noStrike">
                          <a:solidFill>
                            <a:schemeClr val="dk1"/>
                          </a:solidFill>
                          <a:latin typeface="Arial"/>
                          <a:ea typeface="Arial"/>
                          <a:cs typeface="Arial"/>
                          <a:sym typeface="Arial"/>
                        </a:rPr>
                        <a:t>Last Name</a:t>
                      </a:r>
                      <a:endParaRPr b="0" i="0" sz="18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Arial"/>
                        <a:buNone/>
                      </a:pPr>
                      <a:r>
                        <a:rPr b="1" i="0" lang="en-US" sz="1800" u="none" cap="none" strike="noStrike">
                          <a:solidFill>
                            <a:schemeClr val="dk1"/>
                          </a:solidFill>
                          <a:latin typeface="Arial"/>
                          <a:ea typeface="Arial"/>
                          <a:cs typeface="Arial"/>
                          <a:sym typeface="Arial"/>
                        </a:rPr>
                        <a:t>First Name</a:t>
                      </a:r>
                      <a:endParaRPr b="0" i="0" sz="18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Arial"/>
                        <a:buNone/>
                      </a:pPr>
                      <a:r>
                        <a:rPr b="1" i="0" lang="en-US" sz="1800" u="none" cap="none" strike="noStrike">
                          <a:solidFill>
                            <a:schemeClr val="dk1"/>
                          </a:solidFill>
                          <a:latin typeface="Arial"/>
                          <a:ea typeface="Arial"/>
                          <a:cs typeface="Arial"/>
                          <a:sym typeface="Arial"/>
                        </a:rPr>
                        <a:t>Office No.</a:t>
                      </a:r>
                      <a:endParaRPr b="0" i="0" sz="18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254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44475">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1418</a:t>
                      </a:r>
                      <a:endParaRPr b="0" i="0" sz="1800" u="none" cap="none" strike="noStrike">
                        <a:solidFill>
                          <a:schemeClr val="dk1"/>
                        </a:solidFill>
                        <a:latin typeface="Arial"/>
                        <a:ea typeface="Arial"/>
                        <a:cs typeface="Arial"/>
                        <a:sym typeface="Arial"/>
                      </a:endParaRPr>
                    </a:p>
                  </a:txBody>
                  <a:tcPr marT="45725" marB="45725" marR="91450" marL="91450" anchor="b">
                    <a:lnL cap="flat" cmpd="sng" w="254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Howard</a:t>
                      </a:r>
                      <a:endParaRPr b="0" i="0" sz="18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Glen</a:t>
                      </a:r>
                      <a:endParaRPr b="0" i="0" sz="18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420</a:t>
                      </a:r>
                      <a:endParaRPr b="0" i="0" sz="18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254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44475">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1419</a:t>
                      </a:r>
                      <a:endParaRPr b="0" i="0" sz="1800" u="none" cap="none" strike="noStrike">
                        <a:solidFill>
                          <a:schemeClr val="dk1"/>
                        </a:solidFill>
                        <a:latin typeface="Arial"/>
                        <a:ea typeface="Arial"/>
                        <a:cs typeface="Arial"/>
                        <a:sym typeface="Arial"/>
                      </a:endParaRPr>
                    </a:p>
                  </a:txBody>
                  <a:tcPr marT="45725" marB="45725" marR="91450" marL="91450" anchor="b">
                    <a:lnL cap="flat" cmpd="sng" w="254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Melton</a:t>
                      </a:r>
                      <a:endParaRPr b="0" i="0" sz="18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Amy</a:t>
                      </a:r>
                      <a:endParaRPr b="0" i="0" sz="18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316</a:t>
                      </a:r>
                      <a:endParaRPr b="0" i="0" sz="18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254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44475">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1503</a:t>
                      </a:r>
                      <a:endParaRPr b="0" i="0" sz="1800" u="none" cap="none" strike="noStrike">
                        <a:solidFill>
                          <a:schemeClr val="dk1"/>
                        </a:solidFill>
                        <a:latin typeface="Arial"/>
                        <a:ea typeface="Arial"/>
                        <a:cs typeface="Arial"/>
                        <a:sym typeface="Arial"/>
                      </a:endParaRPr>
                    </a:p>
                  </a:txBody>
                  <a:tcPr marT="45725" marB="45725" marR="91450" marL="91450" anchor="b">
                    <a:lnL cap="flat" cmpd="sng" w="254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Zhang</a:t>
                      </a:r>
                      <a:endParaRPr b="0" i="0" sz="18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Xi</a:t>
                      </a:r>
                      <a:endParaRPr b="0" i="0" sz="18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202</a:t>
                      </a:r>
                      <a:endParaRPr b="0" i="0" sz="18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254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69900">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1506</a:t>
                      </a:r>
                      <a:endParaRPr b="0" i="0" sz="1800" u="none" cap="none" strike="noStrike">
                        <a:solidFill>
                          <a:schemeClr val="dk1"/>
                        </a:solidFill>
                        <a:latin typeface="Arial"/>
                        <a:ea typeface="Arial"/>
                        <a:cs typeface="Arial"/>
                        <a:sym typeface="Arial"/>
                      </a:endParaRPr>
                    </a:p>
                  </a:txBody>
                  <a:tcPr marT="45725" marB="45725" marR="91450" marL="91450" anchor="b">
                    <a:lnL cap="flat" cmpd="sng" w="254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54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Radowski</a:t>
                      </a:r>
                      <a:endParaRPr b="0" i="0" sz="18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54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J.D.</a:t>
                      </a:r>
                      <a:endParaRPr b="0" i="0" sz="18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54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203</a:t>
                      </a:r>
                      <a:endParaRPr b="0" i="0" sz="18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254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5400">
                      <a:solidFill>
                        <a:srgbClr val="000000"/>
                      </a:solidFill>
                      <a:prstDash val="solid"/>
                      <a:round/>
                      <a:headEnd len="sm" w="sm" type="none"/>
                      <a:tailEnd len="sm" w="sm" type="none"/>
                    </a:lnB>
                  </a:tcPr>
                </a:tc>
              </a:tr>
            </a:tbl>
          </a:graphicData>
        </a:graphic>
      </p:graphicFrame>
      <p:graphicFrame>
        <p:nvGraphicFramePr>
          <p:cNvPr id="368" name="Google Shape;368;p30"/>
          <p:cNvGraphicFramePr/>
          <p:nvPr/>
        </p:nvGraphicFramePr>
        <p:xfrm>
          <a:off x="419100" y="457200"/>
          <a:ext cx="3000000" cy="3000000"/>
        </p:xfrm>
        <a:graphic>
          <a:graphicData uri="http://schemas.openxmlformats.org/drawingml/2006/table">
            <a:tbl>
              <a:tblPr>
                <a:noFill/>
                <a:tableStyleId>{AE29496D-58D3-4EE4-ACD1-59A2AE1358FE}</a:tableStyleId>
              </a:tblPr>
              <a:tblGrid>
                <a:gridCol w="2271725"/>
                <a:gridCol w="1674800"/>
                <a:gridCol w="1362075"/>
                <a:gridCol w="1601800"/>
                <a:gridCol w="1362075"/>
              </a:tblGrid>
              <a:tr h="342900">
                <a:tc gridSpan="5">
                  <a:txBody>
                    <a:bodyPr/>
                    <a:lstStyle/>
                    <a:p>
                      <a:pPr indent="0" lvl="0" marL="0" marR="0" rtl="0" algn="ctr">
                        <a:lnSpc>
                          <a:spcPct val="100000"/>
                        </a:lnSpc>
                        <a:spcBef>
                          <a:spcPts val="0"/>
                        </a:spcBef>
                        <a:spcAft>
                          <a:spcPts val="0"/>
                        </a:spcAft>
                        <a:buClr>
                          <a:schemeClr val="dk1"/>
                        </a:buClr>
                        <a:buSzPts val="1800"/>
                        <a:buFont typeface="Arial"/>
                        <a:buNone/>
                      </a:pPr>
                      <a:r>
                        <a:rPr b="1" i="0" lang="en-US" sz="1800" u="none" cap="none" strike="noStrike">
                          <a:solidFill>
                            <a:schemeClr val="dk1"/>
                          </a:solidFill>
                          <a:latin typeface="Arial"/>
                          <a:ea typeface="Arial"/>
                          <a:cs typeface="Arial"/>
                          <a:sym typeface="Arial"/>
                        </a:rPr>
                        <a:t>STUDENTS</a:t>
                      </a:r>
                      <a:endParaRPr b="0" i="0" sz="1800" u="none" cap="none" strike="noStrike">
                        <a:solidFill>
                          <a:schemeClr val="dk1"/>
                        </a:solidFill>
                        <a:latin typeface="Arial"/>
                        <a:ea typeface="Arial"/>
                        <a:cs typeface="Arial"/>
                        <a:sym typeface="Arial"/>
                      </a:endParaRPr>
                    </a:p>
                  </a:txBody>
                  <a:tcPr marT="45725" marB="45725" marR="91450" marL="91450" anchor="b">
                    <a:lnL cap="flat" cmpd="sng" w="25400">
                      <a:solidFill>
                        <a:srgbClr val="000000"/>
                      </a:solidFill>
                      <a:prstDash val="solid"/>
                      <a:round/>
                      <a:headEnd len="sm" w="sm" type="none"/>
                      <a:tailEnd len="sm" w="sm" type="none"/>
                    </a:lnL>
                    <a:lnR cap="flat" cmpd="sng" w="25400">
                      <a:solidFill>
                        <a:srgbClr val="000000"/>
                      </a:solidFill>
                      <a:prstDash val="solid"/>
                      <a:round/>
                      <a:headEnd len="sm" w="sm" type="none"/>
                      <a:tailEnd len="sm" w="sm" type="none"/>
                    </a:lnR>
                    <a:lnT cap="flat" cmpd="sng" w="254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hMerge="1"/>
                <a:tc hMerge="1"/>
                <a:tc hMerge="1"/>
                <a:tc hMerge="1"/>
              </a:tr>
              <a:tr h="557225">
                <a:tc>
                  <a:txBody>
                    <a:bodyPr/>
                    <a:lstStyle/>
                    <a:p>
                      <a:pPr indent="0" lvl="0" marL="0" marR="0" rtl="0" algn="ctr">
                        <a:lnSpc>
                          <a:spcPct val="100000"/>
                        </a:lnSpc>
                        <a:spcBef>
                          <a:spcPts val="0"/>
                        </a:spcBef>
                        <a:spcAft>
                          <a:spcPts val="0"/>
                        </a:spcAft>
                        <a:buClr>
                          <a:schemeClr val="dk1"/>
                        </a:buClr>
                        <a:buSzPts val="1800"/>
                        <a:buFont typeface="Arial"/>
                        <a:buNone/>
                      </a:pPr>
                      <a:r>
                        <a:rPr b="1" i="0" lang="en-US" sz="1800" u="none" cap="none" strike="noStrike">
                          <a:solidFill>
                            <a:schemeClr val="dk1"/>
                          </a:solidFill>
                          <a:latin typeface="Arial"/>
                          <a:ea typeface="Arial"/>
                          <a:cs typeface="Arial"/>
                          <a:sym typeface="Arial"/>
                        </a:rPr>
                        <a:t>Student ID</a:t>
                      </a:r>
                      <a:endParaRPr b="0" i="0" sz="1800" u="none" cap="none" strike="noStrike">
                        <a:solidFill>
                          <a:schemeClr val="dk1"/>
                        </a:solidFill>
                        <a:latin typeface="Arial"/>
                        <a:ea typeface="Arial"/>
                        <a:cs typeface="Arial"/>
                        <a:sym typeface="Arial"/>
                      </a:endParaRPr>
                    </a:p>
                  </a:txBody>
                  <a:tcPr marT="45725" marB="45725" marR="91450" marL="91450" anchor="b">
                    <a:lnL cap="flat" cmpd="sng" w="254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Arial"/>
                        <a:buNone/>
                      </a:pPr>
                      <a:r>
                        <a:rPr b="1" i="0" lang="en-US" sz="1800" u="none" cap="none" strike="noStrike">
                          <a:solidFill>
                            <a:schemeClr val="dk1"/>
                          </a:solidFill>
                          <a:latin typeface="Arial"/>
                          <a:ea typeface="Arial"/>
                          <a:cs typeface="Arial"/>
                          <a:sym typeface="Arial"/>
                        </a:rPr>
                        <a:t>Last Name</a:t>
                      </a:r>
                      <a:endParaRPr b="0" i="0" sz="18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Arial"/>
                        <a:buNone/>
                      </a:pPr>
                      <a:r>
                        <a:rPr b="1" i="0" lang="en-US" sz="1800" u="none" cap="none" strike="noStrike">
                          <a:solidFill>
                            <a:schemeClr val="dk1"/>
                          </a:solidFill>
                          <a:latin typeface="Arial"/>
                          <a:ea typeface="Arial"/>
                          <a:cs typeface="Arial"/>
                          <a:sym typeface="Arial"/>
                        </a:rPr>
                        <a:t>First Name</a:t>
                      </a:r>
                      <a:endParaRPr b="0" i="0" sz="18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Arial"/>
                        <a:buNone/>
                      </a:pPr>
                      <a:r>
                        <a:rPr b="1" i="0" lang="en-US" sz="1800" u="none" cap="none" strike="noStrike">
                          <a:solidFill>
                            <a:schemeClr val="dk1"/>
                          </a:solidFill>
                          <a:latin typeface="Arial"/>
                          <a:ea typeface="Arial"/>
                          <a:cs typeface="Arial"/>
                          <a:sym typeface="Arial"/>
                        </a:rPr>
                        <a:t>Phone No.</a:t>
                      </a:r>
                      <a:endParaRPr b="0" i="0" sz="18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Arial"/>
                        <a:buNone/>
                      </a:pPr>
                      <a:r>
                        <a:rPr b="1" i="0" lang="en-US" sz="1800" u="none" cap="none" strike="noStrike">
                          <a:solidFill>
                            <a:schemeClr val="dk1"/>
                          </a:solidFill>
                          <a:latin typeface="Arial"/>
                          <a:ea typeface="Arial"/>
                          <a:cs typeface="Arial"/>
                          <a:sym typeface="Arial"/>
                        </a:rPr>
                        <a:t>Advisor No.</a:t>
                      </a:r>
                      <a:endParaRPr b="0" i="0" sz="18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254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44500">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333-33-3333</a:t>
                      </a:r>
                      <a:endParaRPr b="0" i="0" sz="1800" u="none" cap="none" strike="noStrike">
                        <a:solidFill>
                          <a:schemeClr val="dk1"/>
                        </a:solidFill>
                        <a:latin typeface="Arial"/>
                        <a:ea typeface="Arial"/>
                        <a:cs typeface="Arial"/>
                        <a:sym typeface="Arial"/>
                      </a:endParaRPr>
                    </a:p>
                  </a:txBody>
                  <a:tcPr marT="45725" marB="45725" marR="91450" marL="91450" anchor="b">
                    <a:lnL cap="flat" cmpd="sng" w="254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Simpson</a:t>
                      </a:r>
                      <a:endParaRPr b="0" i="0" sz="18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Alice</a:t>
                      </a:r>
                      <a:endParaRPr b="0" i="0" sz="18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333-3333</a:t>
                      </a:r>
                      <a:endParaRPr b="0" i="0" sz="18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1418</a:t>
                      </a:r>
                      <a:endParaRPr b="0" i="0" sz="18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254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46075">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111-11-1111</a:t>
                      </a:r>
                      <a:endParaRPr b="0" i="0" sz="1800" u="none" cap="none" strike="noStrike">
                        <a:solidFill>
                          <a:schemeClr val="dk1"/>
                        </a:solidFill>
                        <a:latin typeface="Arial"/>
                        <a:ea typeface="Arial"/>
                        <a:cs typeface="Arial"/>
                        <a:sym typeface="Arial"/>
                      </a:endParaRPr>
                    </a:p>
                  </a:txBody>
                  <a:tcPr marT="45725" marB="45725" marR="91450" marL="91450" anchor="b">
                    <a:lnL cap="flat" cmpd="sng" w="254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Sanders</a:t>
                      </a:r>
                      <a:endParaRPr b="0" i="0" sz="18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Ned</a:t>
                      </a:r>
                      <a:endParaRPr b="0" i="0" sz="18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444-4444</a:t>
                      </a:r>
                      <a:endParaRPr b="0" i="0" sz="18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1418</a:t>
                      </a:r>
                      <a:endParaRPr b="0" i="0" sz="18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254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61950">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123-45-6789</a:t>
                      </a:r>
                      <a:endParaRPr b="0" i="0" sz="1800" u="none" cap="none" strike="noStrike">
                        <a:solidFill>
                          <a:schemeClr val="dk1"/>
                        </a:solidFill>
                        <a:latin typeface="Arial"/>
                        <a:ea typeface="Arial"/>
                        <a:cs typeface="Arial"/>
                        <a:sym typeface="Arial"/>
                      </a:endParaRPr>
                    </a:p>
                  </a:txBody>
                  <a:tcPr marT="45725" marB="45725" marR="91450" marL="91450" anchor="b">
                    <a:lnL cap="flat" cmpd="sng" w="254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54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Moore</a:t>
                      </a:r>
                      <a:endParaRPr b="0" i="0" sz="18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54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Artie</a:t>
                      </a:r>
                      <a:endParaRPr b="0" i="0" sz="18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54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555-5555</a:t>
                      </a:r>
                      <a:endParaRPr b="0" i="0" sz="18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54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1503</a:t>
                      </a:r>
                      <a:endParaRPr b="0" i="0" sz="18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254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5400">
                      <a:solidFill>
                        <a:srgbClr val="000000"/>
                      </a:solidFill>
                      <a:prstDash val="solid"/>
                      <a:round/>
                      <a:headEnd len="sm" w="sm" type="none"/>
                      <a:tailEnd len="sm" w="sm" type="none"/>
                    </a:lnB>
                  </a:tcPr>
                </a:tc>
              </a:tr>
            </a:tbl>
          </a:graphicData>
        </a:graphic>
      </p:graphicFrame>
      <p:sp>
        <p:nvSpPr>
          <p:cNvPr id="369" name="Google Shape;369;p30"/>
          <p:cNvSpPr/>
          <p:nvPr/>
        </p:nvSpPr>
        <p:spPr>
          <a:xfrm>
            <a:off x="7315200" y="790575"/>
            <a:ext cx="1389063" cy="1741488"/>
          </a:xfrm>
          <a:prstGeom prst="rect">
            <a:avLst/>
          </a:prstGeom>
          <a:noFill/>
          <a:ln cap="flat" cmpd="sng" w="762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370" name="Google Shape;370;p30"/>
          <p:cNvCxnSpPr/>
          <p:nvPr/>
        </p:nvCxnSpPr>
        <p:spPr>
          <a:xfrm flipH="1">
            <a:off x="2039938" y="2565400"/>
            <a:ext cx="5468937" cy="1055688"/>
          </a:xfrm>
          <a:prstGeom prst="straightConnector1">
            <a:avLst/>
          </a:prstGeom>
          <a:noFill/>
          <a:ln cap="flat" cmpd="sng" w="76200">
            <a:solidFill>
              <a:srgbClr val="FF0000"/>
            </a:solidFill>
            <a:prstDash val="solid"/>
            <a:round/>
            <a:headEnd len="med" w="med" type="none"/>
            <a:tailEnd len="med" w="med" type="triangle"/>
          </a:ln>
        </p:spPr>
      </p:cxnSp>
      <p:sp>
        <p:nvSpPr>
          <p:cNvPr id="371" name="Google Shape;371;p30"/>
          <p:cNvSpPr/>
          <p:nvPr/>
        </p:nvSpPr>
        <p:spPr>
          <a:xfrm>
            <a:off x="352425" y="3167063"/>
            <a:ext cx="1600200" cy="1863725"/>
          </a:xfrm>
          <a:prstGeom prst="rect">
            <a:avLst/>
          </a:prstGeom>
          <a:noFill/>
          <a:ln cap="flat" cmpd="sng" w="762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2" name="Google Shape;372;p30"/>
          <p:cNvSpPr txBox="1"/>
          <p:nvPr/>
        </p:nvSpPr>
        <p:spPr>
          <a:xfrm>
            <a:off x="469900" y="5168900"/>
            <a:ext cx="8024813" cy="758825"/>
          </a:xfrm>
          <a:prstGeom prst="rect">
            <a:avLst/>
          </a:prstGeom>
          <a:solidFill>
            <a:schemeClr val="lt1"/>
          </a:solidFill>
          <a:ln cap="flat" cmpd="sng" w="57150">
            <a:solidFill>
              <a:srgbClr val="3333FF"/>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A foreign key is an attribute in one table that is a primary key in another table.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3" presetSubtype="16">
                                  <p:stCondLst>
                                    <p:cond delay="0"/>
                                  </p:stCondLst>
                                  <p:childTnLst>
                                    <p:set>
                                      <p:cBhvr>
                                        <p:cTn dur="1" fill="hold">
                                          <p:stCondLst>
                                            <p:cond delay="0"/>
                                          </p:stCondLst>
                                        </p:cTn>
                                        <p:tgtEl>
                                          <p:spTgt spid="369"/>
                                        </p:tgtEl>
                                        <p:attrNameLst>
                                          <p:attrName>style.visibility</p:attrName>
                                        </p:attrNameLst>
                                      </p:cBhvr>
                                      <p:to>
                                        <p:strVal val="visible"/>
                                      </p:to>
                                    </p:set>
                                    <p:anim calcmode="lin" valueType="num">
                                      <p:cBhvr additive="base">
                                        <p:cTn dur="500"/>
                                        <p:tgtEl>
                                          <p:spTgt spid="369"/>
                                        </p:tgtEl>
                                        <p:attrNameLst>
                                          <p:attrName>ppt_w</p:attrName>
                                        </p:attrNameLst>
                                      </p:cBhvr>
                                      <p:tavLst>
                                        <p:tav fmla="" tm="0">
                                          <p:val>
                                            <p:strVal val="0"/>
                                          </p:val>
                                        </p:tav>
                                        <p:tav fmla="" tm="100000">
                                          <p:val>
                                            <p:strVal val="#ppt_w"/>
                                          </p:val>
                                        </p:tav>
                                      </p:tavLst>
                                    </p:anim>
                                    <p:anim calcmode="lin" valueType="num">
                                      <p:cBhvr additive="base">
                                        <p:cTn dur="500"/>
                                        <p:tgtEl>
                                          <p:spTgt spid="369"/>
                                        </p:tgtEl>
                                        <p:attrNameLst>
                                          <p:attrName>ppt_h</p:attrName>
                                        </p:attrNameLst>
                                      </p:cBhvr>
                                      <p:tavLst>
                                        <p:tav fmla="" tm="0">
                                          <p:val>
                                            <p:strVal val="0"/>
                                          </p:val>
                                        </p:tav>
                                        <p:tav fmla="" tm="100000">
                                          <p:val>
                                            <p:strVal val="#ppt_h"/>
                                          </p:val>
                                        </p:tav>
                                      </p:tavLst>
                                    </p:anim>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370"/>
                                        </p:tgtEl>
                                        <p:attrNameLst>
                                          <p:attrName>style.visibility</p:attrName>
                                        </p:attrNameLst>
                                      </p:cBhvr>
                                      <p:to>
                                        <p:strVal val="visible"/>
                                      </p:to>
                                    </p:set>
                                    <p:animEffect filter="fade" transition="in">
                                      <p:cBhvr>
                                        <p:cTn dur="500"/>
                                        <p:tgtEl>
                                          <p:spTgt spid="370"/>
                                        </p:tgtEl>
                                      </p:cBhvr>
                                    </p:animEffect>
                                  </p:childTnLst>
                                </p:cTn>
                              </p:par>
                            </p:childTnLst>
                          </p:cTn>
                        </p:par>
                        <p:par>
                          <p:cTn fill="hold">
                            <p:stCondLst>
                              <p:cond delay="1000"/>
                            </p:stCondLst>
                            <p:childTnLst>
                              <p:par>
                                <p:cTn fill="hold" nodeType="afterEffect" presetClass="entr" presetID="23" presetSubtype="16">
                                  <p:stCondLst>
                                    <p:cond delay="0"/>
                                  </p:stCondLst>
                                  <p:childTnLst>
                                    <p:set>
                                      <p:cBhvr>
                                        <p:cTn dur="1" fill="hold">
                                          <p:stCondLst>
                                            <p:cond delay="0"/>
                                          </p:stCondLst>
                                        </p:cTn>
                                        <p:tgtEl>
                                          <p:spTgt spid="371"/>
                                        </p:tgtEl>
                                        <p:attrNameLst>
                                          <p:attrName>style.visibility</p:attrName>
                                        </p:attrNameLst>
                                      </p:cBhvr>
                                      <p:to>
                                        <p:strVal val="visible"/>
                                      </p:to>
                                    </p:set>
                                    <p:anim calcmode="lin" valueType="num">
                                      <p:cBhvr additive="base">
                                        <p:cTn dur="500"/>
                                        <p:tgtEl>
                                          <p:spTgt spid="371"/>
                                        </p:tgtEl>
                                        <p:attrNameLst>
                                          <p:attrName>ppt_w</p:attrName>
                                        </p:attrNameLst>
                                      </p:cBhvr>
                                      <p:tavLst>
                                        <p:tav fmla="" tm="0">
                                          <p:val>
                                            <p:strVal val="0"/>
                                          </p:val>
                                        </p:tav>
                                        <p:tav fmla="" tm="100000">
                                          <p:val>
                                            <p:strVal val="#ppt_w"/>
                                          </p:val>
                                        </p:tav>
                                      </p:tavLst>
                                    </p:anim>
                                    <p:anim calcmode="lin" valueType="num">
                                      <p:cBhvr additive="base">
                                        <p:cTn dur="500"/>
                                        <p:tgtEl>
                                          <p:spTgt spid="371"/>
                                        </p:tgtEl>
                                        <p:attrNameLst>
                                          <p:attrName>ppt_h</p:attrName>
                                        </p:attrNameLst>
                                      </p:cBhvr>
                                      <p:tavLst>
                                        <p:tav fmla="" tm="0">
                                          <p:val>
                                            <p:strVal val="0"/>
                                          </p:val>
                                        </p:tav>
                                        <p:tav fmla="" tm="100000">
                                          <p:val>
                                            <p:strVal val="#ppt_h"/>
                                          </p:val>
                                        </p:tav>
                                      </p:tavLst>
                                    </p:anim>
                                  </p:childTnLst>
                                </p:cTn>
                              </p:par>
                            </p:childTnLst>
                          </p:cTn>
                        </p:par>
                        <p:par>
                          <p:cTn fill="hold">
                            <p:stCondLst>
                              <p:cond delay="1500"/>
                            </p:stCondLst>
                            <p:childTnLst>
                              <p:par>
                                <p:cTn fill="hold" nodeType="afterEffect" presetClass="entr" presetID="23" presetSubtype="16">
                                  <p:stCondLst>
                                    <p:cond delay="0"/>
                                  </p:stCondLst>
                                  <p:childTnLst>
                                    <p:set>
                                      <p:cBhvr>
                                        <p:cTn dur="1" fill="hold">
                                          <p:stCondLst>
                                            <p:cond delay="0"/>
                                          </p:stCondLst>
                                        </p:cTn>
                                        <p:tgtEl>
                                          <p:spTgt spid="372"/>
                                        </p:tgtEl>
                                        <p:attrNameLst>
                                          <p:attrName>style.visibility</p:attrName>
                                        </p:attrNameLst>
                                      </p:cBhvr>
                                      <p:to>
                                        <p:strVal val="visible"/>
                                      </p:to>
                                    </p:set>
                                    <p:anim calcmode="lin" valueType="num">
                                      <p:cBhvr additive="base">
                                        <p:cTn dur="500"/>
                                        <p:tgtEl>
                                          <p:spTgt spid="372"/>
                                        </p:tgtEl>
                                        <p:attrNameLst>
                                          <p:attrName>ppt_w</p:attrName>
                                        </p:attrNameLst>
                                      </p:cBhvr>
                                      <p:tavLst>
                                        <p:tav fmla="" tm="0">
                                          <p:val>
                                            <p:strVal val="0"/>
                                          </p:val>
                                        </p:tav>
                                        <p:tav fmla="" tm="100000">
                                          <p:val>
                                            <p:strVal val="#ppt_w"/>
                                          </p:val>
                                        </p:tav>
                                      </p:tavLst>
                                    </p:anim>
                                    <p:anim calcmode="lin" valueType="num">
                                      <p:cBhvr additive="base">
                                        <p:cTn dur="500"/>
                                        <p:tgtEl>
                                          <p:spTgt spid="372"/>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6" name="Shape 376"/>
        <p:cNvGrpSpPr/>
        <p:nvPr/>
      </p:nvGrpSpPr>
      <p:grpSpPr>
        <a:xfrm>
          <a:off x="0" y="0"/>
          <a:ext cx="0" cy="0"/>
          <a:chOff x="0" y="0"/>
          <a:chExt cx="0" cy="0"/>
        </a:xfrm>
      </p:grpSpPr>
      <p:graphicFrame>
        <p:nvGraphicFramePr>
          <p:cNvPr id="377" name="Google Shape;377;p31"/>
          <p:cNvGraphicFramePr/>
          <p:nvPr/>
        </p:nvGraphicFramePr>
        <p:xfrm>
          <a:off x="369888" y="2814638"/>
          <a:ext cx="3000000" cy="3000000"/>
        </p:xfrm>
        <a:graphic>
          <a:graphicData uri="http://schemas.openxmlformats.org/drawingml/2006/table">
            <a:tbl>
              <a:tblPr>
                <a:noFill/>
                <a:tableStyleId>{AE29496D-58D3-4EE4-ACD1-59A2AE1358FE}</a:tableStyleId>
              </a:tblPr>
              <a:tblGrid>
                <a:gridCol w="1560500"/>
                <a:gridCol w="1871675"/>
                <a:gridCol w="1522400"/>
                <a:gridCol w="1522425"/>
              </a:tblGrid>
              <a:tr h="171450">
                <a:tc gridSpan="4">
                  <a:txBody>
                    <a:bodyPr/>
                    <a:lstStyle/>
                    <a:p>
                      <a:pPr indent="0" lvl="0" marL="0" marR="0" rtl="0" algn="ctr">
                        <a:lnSpc>
                          <a:spcPct val="100000"/>
                        </a:lnSpc>
                        <a:spcBef>
                          <a:spcPts val="0"/>
                        </a:spcBef>
                        <a:spcAft>
                          <a:spcPts val="0"/>
                        </a:spcAft>
                        <a:buClr>
                          <a:schemeClr val="dk1"/>
                        </a:buClr>
                        <a:buSzPts val="1800"/>
                        <a:buFont typeface="Arial"/>
                        <a:buNone/>
                      </a:pPr>
                      <a:r>
                        <a:rPr b="1" i="0" lang="en-US" sz="1800" u="none" cap="none" strike="noStrike">
                          <a:solidFill>
                            <a:schemeClr val="dk1"/>
                          </a:solidFill>
                          <a:latin typeface="Arial"/>
                          <a:ea typeface="Arial"/>
                          <a:cs typeface="Arial"/>
                          <a:sym typeface="Arial"/>
                        </a:rPr>
                        <a:t>ADVISORS</a:t>
                      </a:r>
                      <a:endParaRPr b="0" i="0" sz="1800" u="none" cap="none" strike="noStrike">
                        <a:solidFill>
                          <a:schemeClr val="dk1"/>
                        </a:solidFill>
                        <a:latin typeface="Arial"/>
                        <a:ea typeface="Arial"/>
                        <a:cs typeface="Arial"/>
                        <a:sym typeface="Arial"/>
                      </a:endParaRPr>
                    </a:p>
                  </a:txBody>
                  <a:tcPr marT="45725" marB="45725" marR="91450" marL="91450" anchor="b">
                    <a:lnL cap="flat" cmpd="sng" w="25400">
                      <a:solidFill>
                        <a:srgbClr val="000000"/>
                      </a:solidFill>
                      <a:prstDash val="solid"/>
                      <a:round/>
                      <a:headEnd len="sm" w="sm" type="none"/>
                      <a:tailEnd len="sm" w="sm" type="none"/>
                    </a:lnL>
                    <a:lnR cap="flat" cmpd="sng" w="25400">
                      <a:solidFill>
                        <a:srgbClr val="000000"/>
                      </a:solidFill>
                      <a:prstDash val="solid"/>
                      <a:round/>
                      <a:headEnd len="sm" w="sm" type="none"/>
                      <a:tailEnd len="sm" w="sm" type="none"/>
                    </a:lnR>
                    <a:lnT cap="flat" cmpd="sng" w="254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hMerge="1"/>
                <a:tc hMerge="1"/>
                <a:tc hMerge="1"/>
              </a:tr>
              <a:tr h="304800">
                <a:tc>
                  <a:txBody>
                    <a:bodyPr/>
                    <a:lstStyle/>
                    <a:p>
                      <a:pPr indent="0" lvl="0" marL="0" marR="0" rtl="0" algn="ctr">
                        <a:lnSpc>
                          <a:spcPct val="100000"/>
                        </a:lnSpc>
                        <a:spcBef>
                          <a:spcPts val="0"/>
                        </a:spcBef>
                        <a:spcAft>
                          <a:spcPts val="0"/>
                        </a:spcAft>
                        <a:buClr>
                          <a:schemeClr val="dk1"/>
                        </a:buClr>
                        <a:buSzPts val="1800"/>
                        <a:buFont typeface="Arial"/>
                        <a:buNone/>
                      </a:pPr>
                      <a:r>
                        <a:rPr b="1" i="0" lang="en-US" sz="1800" u="none" cap="none" strike="noStrike">
                          <a:solidFill>
                            <a:schemeClr val="dk1"/>
                          </a:solidFill>
                          <a:latin typeface="Arial"/>
                          <a:ea typeface="Arial"/>
                          <a:cs typeface="Arial"/>
                          <a:sym typeface="Arial"/>
                        </a:rPr>
                        <a:t>Advisor No.</a:t>
                      </a:r>
                      <a:endParaRPr b="0" i="0" sz="1800" u="none" cap="none" strike="noStrike">
                        <a:solidFill>
                          <a:schemeClr val="dk1"/>
                        </a:solidFill>
                        <a:latin typeface="Arial"/>
                        <a:ea typeface="Arial"/>
                        <a:cs typeface="Arial"/>
                        <a:sym typeface="Arial"/>
                      </a:endParaRPr>
                    </a:p>
                  </a:txBody>
                  <a:tcPr marT="45725" marB="45725" marR="91450" marL="91450" anchor="b">
                    <a:lnL cap="flat" cmpd="sng" w="254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Arial"/>
                        <a:buNone/>
                      </a:pPr>
                      <a:r>
                        <a:rPr b="1" i="0" lang="en-US" sz="1800" u="none" cap="none" strike="noStrike">
                          <a:solidFill>
                            <a:schemeClr val="dk1"/>
                          </a:solidFill>
                          <a:latin typeface="Arial"/>
                          <a:ea typeface="Arial"/>
                          <a:cs typeface="Arial"/>
                          <a:sym typeface="Arial"/>
                        </a:rPr>
                        <a:t>Last Name</a:t>
                      </a:r>
                      <a:endParaRPr b="0" i="0" sz="18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Arial"/>
                        <a:buNone/>
                      </a:pPr>
                      <a:r>
                        <a:rPr b="1" i="0" lang="en-US" sz="1800" u="none" cap="none" strike="noStrike">
                          <a:solidFill>
                            <a:schemeClr val="dk1"/>
                          </a:solidFill>
                          <a:latin typeface="Arial"/>
                          <a:ea typeface="Arial"/>
                          <a:cs typeface="Arial"/>
                          <a:sym typeface="Arial"/>
                        </a:rPr>
                        <a:t>First Name</a:t>
                      </a:r>
                      <a:endParaRPr b="0" i="0" sz="18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Arial"/>
                        <a:buNone/>
                      </a:pPr>
                      <a:r>
                        <a:rPr b="1" i="0" lang="en-US" sz="1800" u="none" cap="none" strike="noStrike">
                          <a:solidFill>
                            <a:schemeClr val="dk1"/>
                          </a:solidFill>
                          <a:latin typeface="Arial"/>
                          <a:ea typeface="Arial"/>
                          <a:cs typeface="Arial"/>
                          <a:sym typeface="Arial"/>
                        </a:rPr>
                        <a:t>Office No.</a:t>
                      </a:r>
                      <a:endParaRPr b="0" i="0" sz="18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254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44475">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1418</a:t>
                      </a:r>
                      <a:endParaRPr b="0" i="0" sz="1800" u="none" cap="none" strike="noStrike">
                        <a:solidFill>
                          <a:schemeClr val="dk1"/>
                        </a:solidFill>
                        <a:latin typeface="Arial"/>
                        <a:ea typeface="Arial"/>
                        <a:cs typeface="Arial"/>
                        <a:sym typeface="Arial"/>
                      </a:endParaRPr>
                    </a:p>
                  </a:txBody>
                  <a:tcPr marT="45725" marB="45725" marR="91450" marL="91450" anchor="b">
                    <a:lnL cap="flat" cmpd="sng" w="254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Howard</a:t>
                      </a:r>
                      <a:endParaRPr b="0" i="0" sz="18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Glen</a:t>
                      </a:r>
                      <a:endParaRPr b="0" i="0" sz="18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420</a:t>
                      </a:r>
                      <a:endParaRPr b="0" i="0" sz="18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254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44475">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1419</a:t>
                      </a:r>
                      <a:endParaRPr b="0" i="0" sz="1800" u="none" cap="none" strike="noStrike">
                        <a:solidFill>
                          <a:schemeClr val="dk1"/>
                        </a:solidFill>
                        <a:latin typeface="Arial"/>
                        <a:ea typeface="Arial"/>
                        <a:cs typeface="Arial"/>
                        <a:sym typeface="Arial"/>
                      </a:endParaRPr>
                    </a:p>
                  </a:txBody>
                  <a:tcPr marT="45725" marB="45725" marR="91450" marL="91450" anchor="b">
                    <a:lnL cap="flat" cmpd="sng" w="254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Melton</a:t>
                      </a:r>
                      <a:endParaRPr b="0" i="0" sz="18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Amy</a:t>
                      </a:r>
                      <a:endParaRPr b="0" i="0" sz="18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316</a:t>
                      </a:r>
                      <a:endParaRPr b="0" i="0" sz="18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254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44475">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1503</a:t>
                      </a:r>
                      <a:endParaRPr b="0" i="0" sz="1800" u="none" cap="none" strike="noStrike">
                        <a:solidFill>
                          <a:schemeClr val="dk1"/>
                        </a:solidFill>
                        <a:latin typeface="Arial"/>
                        <a:ea typeface="Arial"/>
                        <a:cs typeface="Arial"/>
                        <a:sym typeface="Arial"/>
                      </a:endParaRPr>
                    </a:p>
                  </a:txBody>
                  <a:tcPr marT="45725" marB="45725" marR="91450" marL="91450" anchor="b">
                    <a:lnL cap="flat" cmpd="sng" w="254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Zhang</a:t>
                      </a:r>
                      <a:endParaRPr b="0" i="0" sz="18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Xi</a:t>
                      </a:r>
                      <a:endParaRPr b="0" i="0" sz="18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202</a:t>
                      </a:r>
                      <a:endParaRPr b="0" i="0" sz="18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254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69900">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1506</a:t>
                      </a:r>
                      <a:endParaRPr b="0" i="0" sz="1800" u="none" cap="none" strike="noStrike">
                        <a:solidFill>
                          <a:schemeClr val="dk1"/>
                        </a:solidFill>
                        <a:latin typeface="Arial"/>
                        <a:ea typeface="Arial"/>
                        <a:cs typeface="Arial"/>
                        <a:sym typeface="Arial"/>
                      </a:endParaRPr>
                    </a:p>
                  </a:txBody>
                  <a:tcPr marT="45725" marB="45725" marR="91450" marL="91450" anchor="b">
                    <a:lnL cap="flat" cmpd="sng" w="254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54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Radowski</a:t>
                      </a:r>
                      <a:endParaRPr b="0" i="0" sz="18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54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J.D.</a:t>
                      </a:r>
                      <a:endParaRPr b="0" i="0" sz="18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54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203</a:t>
                      </a:r>
                      <a:endParaRPr b="0" i="0" sz="18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254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5400">
                      <a:solidFill>
                        <a:srgbClr val="000000"/>
                      </a:solidFill>
                      <a:prstDash val="solid"/>
                      <a:round/>
                      <a:headEnd len="sm" w="sm" type="none"/>
                      <a:tailEnd len="sm" w="sm" type="none"/>
                    </a:lnB>
                  </a:tcPr>
                </a:tc>
              </a:tr>
            </a:tbl>
          </a:graphicData>
        </a:graphic>
      </p:graphicFrame>
      <p:sp>
        <p:nvSpPr>
          <p:cNvPr id="378" name="Google Shape;378;p31"/>
          <p:cNvSpPr txBox="1"/>
          <p:nvPr/>
        </p:nvSpPr>
        <p:spPr>
          <a:xfrm>
            <a:off x="1612900" y="5291138"/>
            <a:ext cx="5773738" cy="454025"/>
          </a:xfrm>
          <a:prstGeom prst="rect">
            <a:avLst/>
          </a:prstGeom>
          <a:solidFill>
            <a:schemeClr val="lt1"/>
          </a:solidFill>
          <a:ln cap="flat" cmpd="sng" w="57150">
            <a:solidFill>
              <a:srgbClr val="3333FF"/>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Foreign keys are used to link tables together.</a:t>
            </a:r>
            <a:endParaRPr/>
          </a:p>
        </p:txBody>
      </p:sp>
      <p:graphicFrame>
        <p:nvGraphicFramePr>
          <p:cNvPr id="379" name="Google Shape;379;p31"/>
          <p:cNvGraphicFramePr/>
          <p:nvPr/>
        </p:nvGraphicFramePr>
        <p:xfrm>
          <a:off x="419100" y="457200"/>
          <a:ext cx="3000000" cy="3000000"/>
        </p:xfrm>
        <a:graphic>
          <a:graphicData uri="http://schemas.openxmlformats.org/drawingml/2006/table">
            <a:tbl>
              <a:tblPr>
                <a:noFill/>
                <a:tableStyleId>{AE29496D-58D3-4EE4-ACD1-59A2AE1358FE}</a:tableStyleId>
              </a:tblPr>
              <a:tblGrid>
                <a:gridCol w="2271725"/>
                <a:gridCol w="1674800"/>
                <a:gridCol w="1362075"/>
                <a:gridCol w="1601800"/>
                <a:gridCol w="1362075"/>
              </a:tblGrid>
              <a:tr h="342900">
                <a:tc gridSpan="5">
                  <a:txBody>
                    <a:bodyPr/>
                    <a:lstStyle/>
                    <a:p>
                      <a:pPr indent="0" lvl="0" marL="0" marR="0" rtl="0" algn="ctr">
                        <a:lnSpc>
                          <a:spcPct val="100000"/>
                        </a:lnSpc>
                        <a:spcBef>
                          <a:spcPts val="0"/>
                        </a:spcBef>
                        <a:spcAft>
                          <a:spcPts val="0"/>
                        </a:spcAft>
                        <a:buClr>
                          <a:schemeClr val="dk1"/>
                        </a:buClr>
                        <a:buSzPts val="1800"/>
                        <a:buFont typeface="Arial"/>
                        <a:buNone/>
                      </a:pPr>
                      <a:r>
                        <a:rPr b="1" i="0" lang="en-US" sz="1800" u="none" cap="none" strike="noStrike">
                          <a:solidFill>
                            <a:schemeClr val="dk1"/>
                          </a:solidFill>
                          <a:latin typeface="Arial"/>
                          <a:ea typeface="Arial"/>
                          <a:cs typeface="Arial"/>
                          <a:sym typeface="Arial"/>
                        </a:rPr>
                        <a:t>STUDENTS</a:t>
                      </a:r>
                      <a:endParaRPr b="0" i="0" sz="1800" u="none" cap="none" strike="noStrike">
                        <a:solidFill>
                          <a:schemeClr val="dk1"/>
                        </a:solidFill>
                        <a:latin typeface="Arial"/>
                        <a:ea typeface="Arial"/>
                        <a:cs typeface="Arial"/>
                        <a:sym typeface="Arial"/>
                      </a:endParaRPr>
                    </a:p>
                  </a:txBody>
                  <a:tcPr marT="45725" marB="45725" marR="91450" marL="91450" anchor="b">
                    <a:lnL cap="flat" cmpd="sng" w="25400">
                      <a:solidFill>
                        <a:srgbClr val="000000"/>
                      </a:solidFill>
                      <a:prstDash val="solid"/>
                      <a:round/>
                      <a:headEnd len="sm" w="sm" type="none"/>
                      <a:tailEnd len="sm" w="sm" type="none"/>
                    </a:lnL>
                    <a:lnR cap="flat" cmpd="sng" w="25400">
                      <a:solidFill>
                        <a:srgbClr val="000000"/>
                      </a:solidFill>
                      <a:prstDash val="solid"/>
                      <a:round/>
                      <a:headEnd len="sm" w="sm" type="none"/>
                      <a:tailEnd len="sm" w="sm" type="none"/>
                    </a:lnR>
                    <a:lnT cap="flat" cmpd="sng" w="254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hMerge="1"/>
                <a:tc hMerge="1"/>
                <a:tc hMerge="1"/>
                <a:tc hMerge="1"/>
              </a:tr>
              <a:tr h="557225">
                <a:tc>
                  <a:txBody>
                    <a:bodyPr/>
                    <a:lstStyle/>
                    <a:p>
                      <a:pPr indent="0" lvl="0" marL="0" marR="0" rtl="0" algn="ctr">
                        <a:lnSpc>
                          <a:spcPct val="100000"/>
                        </a:lnSpc>
                        <a:spcBef>
                          <a:spcPts val="0"/>
                        </a:spcBef>
                        <a:spcAft>
                          <a:spcPts val="0"/>
                        </a:spcAft>
                        <a:buClr>
                          <a:schemeClr val="dk1"/>
                        </a:buClr>
                        <a:buSzPts val="1800"/>
                        <a:buFont typeface="Arial"/>
                        <a:buNone/>
                      </a:pPr>
                      <a:r>
                        <a:rPr b="1" i="0" lang="en-US" sz="1800" u="none" cap="none" strike="noStrike">
                          <a:solidFill>
                            <a:schemeClr val="dk1"/>
                          </a:solidFill>
                          <a:latin typeface="Arial"/>
                          <a:ea typeface="Arial"/>
                          <a:cs typeface="Arial"/>
                          <a:sym typeface="Arial"/>
                        </a:rPr>
                        <a:t>Student ID</a:t>
                      </a:r>
                      <a:endParaRPr b="0" i="0" sz="1800" u="none" cap="none" strike="noStrike">
                        <a:solidFill>
                          <a:schemeClr val="dk1"/>
                        </a:solidFill>
                        <a:latin typeface="Arial"/>
                        <a:ea typeface="Arial"/>
                        <a:cs typeface="Arial"/>
                        <a:sym typeface="Arial"/>
                      </a:endParaRPr>
                    </a:p>
                  </a:txBody>
                  <a:tcPr marT="45725" marB="45725" marR="91450" marL="91450" anchor="b">
                    <a:lnL cap="flat" cmpd="sng" w="254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Arial"/>
                        <a:buNone/>
                      </a:pPr>
                      <a:r>
                        <a:rPr b="1" i="0" lang="en-US" sz="1800" u="none" cap="none" strike="noStrike">
                          <a:solidFill>
                            <a:schemeClr val="dk1"/>
                          </a:solidFill>
                          <a:latin typeface="Arial"/>
                          <a:ea typeface="Arial"/>
                          <a:cs typeface="Arial"/>
                          <a:sym typeface="Arial"/>
                        </a:rPr>
                        <a:t>Last Name</a:t>
                      </a:r>
                      <a:endParaRPr b="0" i="0" sz="18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Arial"/>
                        <a:buNone/>
                      </a:pPr>
                      <a:r>
                        <a:rPr b="1" i="0" lang="en-US" sz="1800" u="none" cap="none" strike="noStrike">
                          <a:solidFill>
                            <a:schemeClr val="dk1"/>
                          </a:solidFill>
                          <a:latin typeface="Arial"/>
                          <a:ea typeface="Arial"/>
                          <a:cs typeface="Arial"/>
                          <a:sym typeface="Arial"/>
                        </a:rPr>
                        <a:t>First Name</a:t>
                      </a:r>
                      <a:endParaRPr b="0" i="0" sz="18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Arial"/>
                        <a:buNone/>
                      </a:pPr>
                      <a:r>
                        <a:rPr b="1" i="0" lang="en-US" sz="1800" u="none" cap="none" strike="noStrike">
                          <a:solidFill>
                            <a:schemeClr val="dk1"/>
                          </a:solidFill>
                          <a:latin typeface="Arial"/>
                          <a:ea typeface="Arial"/>
                          <a:cs typeface="Arial"/>
                          <a:sym typeface="Arial"/>
                        </a:rPr>
                        <a:t>Phone No.</a:t>
                      </a:r>
                      <a:endParaRPr b="0" i="0" sz="18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Arial"/>
                        <a:buNone/>
                      </a:pPr>
                      <a:r>
                        <a:rPr b="1" i="0" lang="en-US" sz="1800" u="none" cap="none" strike="noStrike">
                          <a:solidFill>
                            <a:schemeClr val="dk1"/>
                          </a:solidFill>
                          <a:latin typeface="Arial"/>
                          <a:ea typeface="Arial"/>
                          <a:cs typeface="Arial"/>
                          <a:sym typeface="Arial"/>
                        </a:rPr>
                        <a:t>Advisor No.</a:t>
                      </a:r>
                      <a:endParaRPr b="0" i="0" sz="18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254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44500">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333-33-3333</a:t>
                      </a:r>
                      <a:endParaRPr b="0" i="0" sz="1800" u="none" cap="none" strike="noStrike">
                        <a:solidFill>
                          <a:schemeClr val="dk1"/>
                        </a:solidFill>
                        <a:latin typeface="Arial"/>
                        <a:ea typeface="Arial"/>
                        <a:cs typeface="Arial"/>
                        <a:sym typeface="Arial"/>
                      </a:endParaRPr>
                    </a:p>
                  </a:txBody>
                  <a:tcPr marT="45725" marB="45725" marR="91450" marL="91450" anchor="b">
                    <a:lnL cap="flat" cmpd="sng" w="254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Simpson</a:t>
                      </a:r>
                      <a:endParaRPr b="0" i="0" sz="18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Alice</a:t>
                      </a:r>
                      <a:endParaRPr b="0" i="0" sz="18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333-3333</a:t>
                      </a:r>
                      <a:endParaRPr b="0" i="0" sz="18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1418</a:t>
                      </a:r>
                      <a:endParaRPr b="0" i="0" sz="18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254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46075">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111-11-1111</a:t>
                      </a:r>
                      <a:endParaRPr b="0" i="0" sz="1800" u="none" cap="none" strike="noStrike">
                        <a:solidFill>
                          <a:schemeClr val="dk1"/>
                        </a:solidFill>
                        <a:latin typeface="Arial"/>
                        <a:ea typeface="Arial"/>
                        <a:cs typeface="Arial"/>
                        <a:sym typeface="Arial"/>
                      </a:endParaRPr>
                    </a:p>
                  </a:txBody>
                  <a:tcPr marT="45725" marB="45725" marR="91450" marL="91450" anchor="b">
                    <a:lnL cap="flat" cmpd="sng" w="254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Sanders</a:t>
                      </a:r>
                      <a:endParaRPr b="0" i="0" sz="18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Ned</a:t>
                      </a:r>
                      <a:endParaRPr b="0" i="0" sz="18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444-4444</a:t>
                      </a:r>
                      <a:endParaRPr b="0" i="0" sz="18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1418</a:t>
                      </a:r>
                      <a:endParaRPr b="0" i="0" sz="18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254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61950">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123-45-6789</a:t>
                      </a:r>
                      <a:endParaRPr b="0" i="0" sz="1800" u="none" cap="none" strike="noStrike">
                        <a:solidFill>
                          <a:schemeClr val="dk1"/>
                        </a:solidFill>
                        <a:latin typeface="Arial"/>
                        <a:ea typeface="Arial"/>
                        <a:cs typeface="Arial"/>
                        <a:sym typeface="Arial"/>
                      </a:endParaRPr>
                    </a:p>
                  </a:txBody>
                  <a:tcPr marT="45725" marB="45725" marR="91450" marL="91450" anchor="b">
                    <a:lnL cap="flat" cmpd="sng" w="254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54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Moore</a:t>
                      </a:r>
                      <a:endParaRPr b="0" i="0" sz="18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54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Artie</a:t>
                      </a:r>
                      <a:endParaRPr b="0" i="0" sz="18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54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555-5555</a:t>
                      </a:r>
                      <a:endParaRPr b="0" i="0" sz="18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54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1503</a:t>
                      </a:r>
                      <a:endParaRPr b="0" i="0" sz="18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254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5400">
                      <a:solidFill>
                        <a:srgbClr val="000000"/>
                      </a:solidFill>
                      <a:prstDash val="solid"/>
                      <a:round/>
                      <a:headEnd len="sm" w="sm" type="none"/>
                      <a:tailEnd len="sm" w="sm" type="none"/>
                    </a:lnB>
                  </a:tcPr>
                </a:tc>
              </a:tr>
            </a:tbl>
          </a:graphicData>
        </a:graphic>
      </p:graphicFrame>
      <p:sp>
        <p:nvSpPr>
          <p:cNvPr id="380" name="Google Shape;380;p31"/>
          <p:cNvSpPr/>
          <p:nvPr/>
        </p:nvSpPr>
        <p:spPr>
          <a:xfrm>
            <a:off x="7315200" y="790575"/>
            <a:ext cx="1389063" cy="1741488"/>
          </a:xfrm>
          <a:prstGeom prst="rect">
            <a:avLst/>
          </a:prstGeom>
          <a:noFill/>
          <a:ln cap="flat" cmpd="sng" w="762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381" name="Google Shape;381;p31"/>
          <p:cNvCxnSpPr/>
          <p:nvPr/>
        </p:nvCxnSpPr>
        <p:spPr>
          <a:xfrm flipH="1">
            <a:off x="2039938" y="2565400"/>
            <a:ext cx="5468937" cy="1055688"/>
          </a:xfrm>
          <a:prstGeom prst="straightConnector1">
            <a:avLst/>
          </a:prstGeom>
          <a:noFill/>
          <a:ln cap="flat" cmpd="sng" w="76200">
            <a:solidFill>
              <a:srgbClr val="FF0000"/>
            </a:solidFill>
            <a:prstDash val="solid"/>
            <a:round/>
            <a:headEnd len="med" w="med" type="none"/>
            <a:tailEnd len="med" w="med" type="triangle"/>
          </a:ln>
        </p:spPr>
      </p:cxnSp>
      <p:sp>
        <p:nvSpPr>
          <p:cNvPr id="382" name="Google Shape;382;p31"/>
          <p:cNvSpPr/>
          <p:nvPr/>
        </p:nvSpPr>
        <p:spPr>
          <a:xfrm>
            <a:off x="352425" y="3167063"/>
            <a:ext cx="1600200" cy="1863725"/>
          </a:xfrm>
          <a:prstGeom prst="rect">
            <a:avLst/>
          </a:prstGeom>
          <a:noFill/>
          <a:ln cap="flat" cmpd="sng" w="762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3" presetSubtype="16">
                                  <p:stCondLst>
                                    <p:cond delay="0"/>
                                  </p:stCondLst>
                                  <p:childTnLst>
                                    <p:set>
                                      <p:cBhvr>
                                        <p:cTn dur="1" fill="hold">
                                          <p:stCondLst>
                                            <p:cond delay="0"/>
                                          </p:stCondLst>
                                        </p:cTn>
                                        <p:tgtEl>
                                          <p:spTgt spid="378"/>
                                        </p:tgtEl>
                                        <p:attrNameLst>
                                          <p:attrName>style.visibility</p:attrName>
                                        </p:attrNameLst>
                                      </p:cBhvr>
                                      <p:to>
                                        <p:strVal val="visible"/>
                                      </p:to>
                                    </p:set>
                                    <p:anim calcmode="lin" valueType="num">
                                      <p:cBhvr additive="base">
                                        <p:cTn dur="500"/>
                                        <p:tgtEl>
                                          <p:spTgt spid="378"/>
                                        </p:tgtEl>
                                        <p:attrNameLst>
                                          <p:attrName>ppt_w</p:attrName>
                                        </p:attrNameLst>
                                      </p:cBhvr>
                                      <p:tavLst>
                                        <p:tav fmla="" tm="0">
                                          <p:val>
                                            <p:strVal val="0"/>
                                          </p:val>
                                        </p:tav>
                                        <p:tav fmla="" tm="100000">
                                          <p:val>
                                            <p:strVal val="#ppt_w"/>
                                          </p:val>
                                        </p:tav>
                                      </p:tavLst>
                                    </p:anim>
                                    <p:anim calcmode="lin" valueType="num">
                                      <p:cBhvr additive="base">
                                        <p:cTn dur="500"/>
                                        <p:tgtEl>
                                          <p:spTgt spid="378"/>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6" name="Shape 386"/>
        <p:cNvGrpSpPr/>
        <p:nvPr/>
      </p:nvGrpSpPr>
      <p:grpSpPr>
        <a:xfrm>
          <a:off x="0" y="0"/>
          <a:ext cx="0" cy="0"/>
          <a:chOff x="0" y="0"/>
          <a:chExt cx="0" cy="0"/>
        </a:xfrm>
      </p:grpSpPr>
      <p:graphicFrame>
        <p:nvGraphicFramePr>
          <p:cNvPr id="387" name="Google Shape;387;p32"/>
          <p:cNvGraphicFramePr/>
          <p:nvPr/>
        </p:nvGraphicFramePr>
        <p:xfrm>
          <a:off x="369888" y="2814638"/>
          <a:ext cx="3000000" cy="3000000"/>
        </p:xfrm>
        <a:graphic>
          <a:graphicData uri="http://schemas.openxmlformats.org/drawingml/2006/table">
            <a:tbl>
              <a:tblPr>
                <a:noFill/>
                <a:tableStyleId>{AE29496D-58D3-4EE4-ACD1-59A2AE1358FE}</a:tableStyleId>
              </a:tblPr>
              <a:tblGrid>
                <a:gridCol w="1560500"/>
                <a:gridCol w="1871675"/>
                <a:gridCol w="1522400"/>
                <a:gridCol w="1522425"/>
              </a:tblGrid>
              <a:tr h="171450">
                <a:tc gridSpan="4">
                  <a:txBody>
                    <a:bodyPr/>
                    <a:lstStyle/>
                    <a:p>
                      <a:pPr indent="0" lvl="0" marL="0" marR="0" rtl="0" algn="ctr">
                        <a:lnSpc>
                          <a:spcPct val="100000"/>
                        </a:lnSpc>
                        <a:spcBef>
                          <a:spcPts val="0"/>
                        </a:spcBef>
                        <a:spcAft>
                          <a:spcPts val="0"/>
                        </a:spcAft>
                        <a:buClr>
                          <a:schemeClr val="dk1"/>
                        </a:buClr>
                        <a:buSzPts val="1800"/>
                        <a:buFont typeface="Arial"/>
                        <a:buNone/>
                      </a:pPr>
                      <a:r>
                        <a:rPr b="1" i="0" lang="en-US" sz="1800" u="none" cap="none" strike="noStrike">
                          <a:solidFill>
                            <a:schemeClr val="dk1"/>
                          </a:solidFill>
                          <a:latin typeface="Arial"/>
                          <a:ea typeface="Arial"/>
                          <a:cs typeface="Arial"/>
                          <a:sym typeface="Arial"/>
                        </a:rPr>
                        <a:t>ADVISORS</a:t>
                      </a:r>
                      <a:endParaRPr b="0" i="0" sz="1800" u="none" cap="none" strike="noStrike">
                        <a:solidFill>
                          <a:schemeClr val="dk1"/>
                        </a:solidFill>
                        <a:latin typeface="Arial"/>
                        <a:ea typeface="Arial"/>
                        <a:cs typeface="Arial"/>
                        <a:sym typeface="Arial"/>
                      </a:endParaRPr>
                    </a:p>
                  </a:txBody>
                  <a:tcPr marT="45725" marB="45725" marR="91450" marL="91450" anchor="b">
                    <a:lnL cap="flat" cmpd="sng" w="25400">
                      <a:solidFill>
                        <a:srgbClr val="000000"/>
                      </a:solidFill>
                      <a:prstDash val="solid"/>
                      <a:round/>
                      <a:headEnd len="sm" w="sm" type="none"/>
                      <a:tailEnd len="sm" w="sm" type="none"/>
                    </a:lnL>
                    <a:lnR cap="flat" cmpd="sng" w="25400">
                      <a:solidFill>
                        <a:srgbClr val="000000"/>
                      </a:solidFill>
                      <a:prstDash val="solid"/>
                      <a:round/>
                      <a:headEnd len="sm" w="sm" type="none"/>
                      <a:tailEnd len="sm" w="sm" type="none"/>
                    </a:lnR>
                    <a:lnT cap="flat" cmpd="sng" w="254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hMerge="1"/>
                <a:tc hMerge="1"/>
                <a:tc hMerge="1"/>
              </a:tr>
              <a:tr h="304800">
                <a:tc>
                  <a:txBody>
                    <a:bodyPr/>
                    <a:lstStyle/>
                    <a:p>
                      <a:pPr indent="0" lvl="0" marL="0" marR="0" rtl="0" algn="ctr">
                        <a:lnSpc>
                          <a:spcPct val="100000"/>
                        </a:lnSpc>
                        <a:spcBef>
                          <a:spcPts val="0"/>
                        </a:spcBef>
                        <a:spcAft>
                          <a:spcPts val="0"/>
                        </a:spcAft>
                        <a:buClr>
                          <a:schemeClr val="dk1"/>
                        </a:buClr>
                        <a:buSzPts val="1800"/>
                        <a:buFont typeface="Arial"/>
                        <a:buNone/>
                      </a:pPr>
                      <a:r>
                        <a:rPr b="1" i="0" lang="en-US" sz="1800" u="none" cap="none" strike="noStrike">
                          <a:solidFill>
                            <a:schemeClr val="dk1"/>
                          </a:solidFill>
                          <a:latin typeface="Arial"/>
                          <a:ea typeface="Arial"/>
                          <a:cs typeface="Arial"/>
                          <a:sym typeface="Arial"/>
                        </a:rPr>
                        <a:t>Advisor No.</a:t>
                      </a:r>
                      <a:endParaRPr b="0" i="0" sz="1800" u="none" cap="none" strike="noStrike">
                        <a:solidFill>
                          <a:schemeClr val="dk1"/>
                        </a:solidFill>
                        <a:latin typeface="Arial"/>
                        <a:ea typeface="Arial"/>
                        <a:cs typeface="Arial"/>
                        <a:sym typeface="Arial"/>
                      </a:endParaRPr>
                    </a:p>
                  </a:txBody>
                  <a:tcPr marT="45725" marB="45725" marR="91450" marL="91450" anchor="b">
                    <a:lnL cap="flat" cmpd="sng" w="254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Arial"/>
                        <a:buNone/>
                      </a:pPr>
                      <a:r>
                        <a:rPr b="1" i="0" lang="en-US" sz="1800" u="none" cap="none" strike="noStrike">
                          <a:solidFill>
                            <a:schemeClr val="dk1"/>
                          </a:solidFill>
                          <a:latin typeface="Arial"/>
                          <a:ea typeface="Arial"/>
                          <a:cs typeface="Arial"/>
                          <a:sym typeface="Arial"/>
                        </a:rPr>
                        <a:t>Last Name</a:t>
                      </a:r>
                      <a:endParaRPr b="0" i="0" sz="18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Arial"/>
                        <a:buNone/>
                      </a:pPr>
                      <a:r>
                        <a:rPr b="1" i="0" lang="en-US" sz="1800" u="none" cap="none" strike="noStrike">
                          <a:solidFill>
                            <a:schemeClr val="dk1"/>
                          </a:solidFill>
                          <a:latin typeface="Arial"/>
                          <a:ea typeface="Arial"/>
                          <a:cs typeface="Arial"/>
                          <a:sym typeface="Arial"/>
                        </a:rPr>
                        <a:t>First Name</a:t>
                      </a:r>
                      <a:endParaRPr b="0" i="0" sz="18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Arial"/>
                        <a:buNone/>
                      </a:pPr>
                      <a:r>
                        <a:rPr b="1" i="0" lang="en-US" sz="1800" u="none" cap="none" strike="noStrike">
                          <a:solidFill>
                            <a:schemeClr val="dk1"/>
                          </a:solidFill>
                          <a:latin typeface="Arial"/>
                          <a:ea typeface="Arial"/>
                          <a:cs typeface="Arial"/>
                          <a:sym typeface="Arial"/>
                        </a:rPr>
                        <a:t>Office No.</a:t>
                      </a:r>
                      <a:endParaRPr b="0" i="0" sz="18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254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44475">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1418</a:t>
                      </a:r>
                      <a:endParaRPr b="0" i="0" sz="1800" u="none" cap="none" strike="noStrike">
                        <a:solidFill>
                          <a:schemeClr val="dk1"/>
                        </a:solidFill>
                        <a:latin typeface="Arial"/>
                        <a:ea typeface="Arial"/>
                        <a:cs typeface="Arial"/>
                        <a:sym typeface="Arial"/>
                      </a:endParaRPr>
                    </a:p>
                  </a:txBody>
                  <a:tcPr marT="45725" marB="45725" marR="91450" marL="91450" anchor="b">
                    <a:lnL cap="flat" cmpd="sng" w="254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Howard</a:t>
                      </a:r>
                      <a:endParaRPr b="0" i="0" sz="18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Glen</a:t>
                      </a:r>
                      <a:endParaRPr b="0" i="0" sz="18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420</a:t>
                      </a:r>
                      <a:endParaRPr b="0" i="0" sz="18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254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44475">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1419</a:t>
                      </a:r>
                      <a:endParaRPr b="0" i="0" sz="1800" u="none" cap="none" strike="noStrike">
                        <a:solidFill>
                          <a:schemeClr val="dk1"/>
                        </a:solidFill>
                        <a:latin typeface="Arial"/>
                        <a:ea typeface="Arial"/>
                        <a:cs typeface="Arial"/>
                        <a:sym typeface="Arial"/>
                      </a:endParaRPr>
                    </a:p>
                  </a:txBody>
                  <a:tcPr marT="45725" marB="45725" marR="91450" marL="91450" anchor="b">
                    <a:lnL cap="flat" cmpd="sng" w="254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Melton</a:t>
                      </a:r>
                      <a:endParaRPr b="0" i="0" sz="18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Amy</a:t>
                      </a:r>
                      <a:endParaRPr b="0" i="0" sz="18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316</a:t>
                      </a:r>
                      <a:endParaRPr b="0" i="0" sz="18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254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44475">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1503</a:t>
                      </a:r>
                      <a:endParaRPr b="0" i="0" sz="1800" u="none" cap="none" strike="noStrike">
                        <a:solidFill>
                          <a:schemeClr val="dk1"/>
                        </a:solidFill>
                        <a:latin typeface="Arial"/>
                        <a:ea typeface="Arial"/>
                        <a:cs typeface="Arial"/>
                        <a:sym typeface="Arial"/>
                      </a:endParaRPr>
                    </a:p>
                  </a:txBody>
                  <a:tcPr marT="45725" marB="45725" marR="91450" marL="91450" anchor="b">
                    <a:lnL cap="flat" cmpd="sng" w="254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Zhang</a:t>
                      </a:r>
                      <a:endParaRPr b="0" i="0" sz="18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Xi</a:t>
                      </a:r>
                      <a:endParaRPr b="0" i="0" sz="18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202</a:t>
                      </a:r>
                      <a:endParaRPr b="0" i="0" sz="18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254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69900">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1506</a:t>
                      </a:r>
                      <a:endParaRPr b="0" i="0" sz="1800" u="none" cap="none" strike="noStrike">
                        <a:solidFill>
                          <a:schemeClr val="dk1"/>
                        </a:solidFill>
                        <a:latin typeface="Arial"/>
                        <a:ea typeface="Arial"/>
                        <a:cs typeface="Arial"/>
                        <a:sym typeface="Arial"/>
                      </a:endParaRPr>
                    </a:p>
                  </a:txBody>
                  <a:tcPr marT="45725" marB="45725" marR="91450" marL="91450" anchor="b">
                    <a:lnL cap="flat" cmpd="sng" w="254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54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Radowski</a:t>
                      </a:r>
                      <a:endParaRPr b="0" i="0" sz="18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54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J.D.</a:t>
                      </a:r>
                      <a:endParaRPr b="0" i="0" sz="18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54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203</a:t>
                      </a:r>
                      <a:endParaRPr b="0" i="0" sz="18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254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5400">
                      <a:solidFill>
                        <a:srgbClr val="000000"/>
                      </a:solidFill>
                      <a:prstDash val="solid"/>
                      <a:round/>
                      <a:headEnd len="sm" w="sm" type="none"/>
                      <a:tailEnd len="sm" w="sm" type="none"/>
                    </a:lnB>
                  </a:tcPr>
                </a:tc>
              </a:tr>
            </a:tbl>
          </a:graphicData>
        </a:graphic>
      </p:graphicFrame>
      <p:sp>
        <p:nvSpPr>
          <p:cNvPr id="388" name="Google Shape;388;p32"/>
          <p:cNvSpPr txBox="1"/>
          <p:nvPr/>
        </p:nvSpPr>
        <p:spPr>
          <a:xfrm>
            <a:off x="941388" y="5378450"/>
            <a:ext cx="6810375" cy="758825"/>
          </a:xfrm>
          <a:prstGeom prst="rect">
            <a:avLst/>
          </a:prstGeom>
          <a:solidFill>
            <a:schemeClr val="lt1"/>
          </a:solidFill>
          <a:ln cap="flat" cmpd="sng" w="57150">
            <a:solidFill>
              <a:srgbClr val="3333FF"/>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Other non-key attributes in each table store important information about the entity.</a:t>
            </a:r>
            <a:endParaRPr/>
          </a:p>
        </p:txBody>
      </p:sp>
      <p:graphicFrame>
        <p:nvGraphicFramePr>
          <p:cNvPr id="389" name="Google Shape;389;p32"/>
          <p:cNvGraphicFramePr/>
          <p:nvPr/>
        </p:nvGraphicFramePr>
        <p:xfrm>
          <a:off x="419100" y="457200"/>
          <a:ext cx="3000000" cy="3000000"/>
        </p:xfrm>
        <a:graphic>
          <a:graphicData uri="http://schemas.openxmlformats.org/drawingml/2006/table">
            <a:tbl>
              <a:tblPr>
                <a:noFill/>
                <a:tableStyleId>{AE29496D-58D3-4EE4-ACD1-59A2AE1358FE}</a:tableStyleId>
              </a:tblPr>
              <a:tblGrid>
                <a:gridCol w="2271725"/>
                <a:gridCol w="1674800"/>
                <a:gridCol w="1362075"/>
                <a:gridCol w="1601800"/>
                <a:gridCol w="1362075"/>
              </a:tblGrid>
              <a:tr h="342900">
                <a:tc gridSpan="5">
                  <a:txBody>
                    <a:bodyPr/>
                    <a:lstStyle/>
                    <a:p>
                      <a:pPr indent="0" lvl="0" marL="0" marR="0" rtl="0" algn="ctr">
                        <a:lnSpc>
                          <a:spcPct val="100000"/>
                        </a:lnSpc>
                        <a:spcBef>
                          <a:spcPts val="0"/>
                        </a:spcBef>
                        <a:spcAft>
                          <a:spcPts val="0"/>
                        </a:spcAft>
                        <a:buClr>
                          <a:schemeClr val="dk1"/>
                        </a:buClr>
                        <a:buSzPts val="1800"/>
                        <a:buFont typeface="Arial"/>
                        <a:buNone/>
                      </a:pPr>
                      <a:r>
                        <a:rPr b="1" i="0" lang="en-US" sz="1800" u="none" cap="none" strike="noStrike">
                          <a:solidFill>
                            <a:schemeClr val="dk1"/>
                          </a:solidFill>
                          <a:latin typeface="Arial"/>
                          <a:ea typeface="Arial"/>
                          <a:cs typeface="Arial"/>
                          <a:sym typeface="Arial"/>
                        </a:rPr>
                        <a:t>STUDENTS</a:t>
                      </a:r>
                      <a:endParaRPr b="0" i="0" sz="1800" u="none" cap="none" strike="noStrike">
                        <a:solidFill>
                          <a:schemeClr val="dk1"/>
                        </a:solidFill>
                        <a:latin typeface="Arial"/>
                        <a:ea typeface="Arial"/>
                        <a:cs typeface="Arial"/>
                        <a:sym typeface="Arial"/>
                      </a:endParaRPr>
                    </a:p>
                  </a:txBody>
                  <a:tcPr marT="45725" marB="45725" marR="91450" marL="91450" anchor="b">
                    <a:lnL cap="flat" cmpd="sng" w="25400">
                      <a:solidFill>
                        <a:srgbClr val="000000"/>
                      </a:solidFill>
                      <a:prstDash val="solid"/>
                      <a:round/>
                      <a:headEnd len="sm" w="sm" type="none"/>
                      <a:tailEnd len="sm" w="sm" type="none"/>
                    </a:lnL>
                    <a:lnR cap="flat" cmpd="sng" w="25400">
                      <a:solidFill>
                        <a:srgbClr val="000000"/>
                      </a:solidFill>
                      <a:prstDash val="solid"/>
                      <a:round/>
                      <a:headEnd len="sm" w="sm" type="none"/>
                      <a:tailEnd len="sm" w="sm" type="none"/>
                    </a:lnR>
                    <a:lnT cap="flat" cmpd="sng" w="254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hMerge="1"/>
                <a:tc hMerge="1"/>
                <a:tc hMerge="1"/>
                <a:tc hMerge="1"/>
              </a:tr>
              <a:tr h="557225">
                <a:tc>
                  <a:txBody>
                    <a:bodyPr/>
                    <a:lstStyle/>
                    <a:p>
                      <a:pPr indent="0" lvl="0" marL="0" marR="0" rtl="0" algn="ctr">
                        <a:lnSpc>
                          <a:spcPct val="100000"/>
                        </a:lnSpc>
                        <a:spcBef>
                          <a:spcPts val="0"/>
                        </a:spcBef>
                        <a:spcAft>
                          <a:spcPts val="0"/>
                        </a:spcAft>
                        <a:buClr>
                          <a:schemeClr val="dk1"/>
                        </a:buClr>
                        <a:buSzPts val="1800"/>
                        <a:buFont typeface="Arial"/>
                        <a:buNone/>
                      </a:pPr>
                      <a:r>
                        <a:rPr b="1" i="0" lang="en-US" sz="1800" u="none" cap="none" strike="noStrike">
                          <a:solidFill>
                            <a:schemeClr val="dk1"/>
                          </a:solidFill>
                          <a:latin typeface="Arial"/>
                          <a:ea typeface="Arial"/>
                          <a:cs typeface="Arial"/>
                          <a:sym typeface="Arial"/>
                        </a:rPr>
                        <a:t>Student ID</a:t>
                      </a:r>
                      <a:endParaRPr b="0" i="0" sz="1800" u="none" cap="none" strike="noStrike">
                        <a:solidFill>
                          <a:schemeClr val="dk1"/>
                        </a:solidFill>
                        <a:latin typeface="Arial"/>
                        <a:ea typeface="Arial"/>
                        <a:cs typeface="Arial"/>
                        <a:sym typeface="Arial"/>
                      </a:endParaRPr>
                    </a:p>
                  </a:txBody>
                  <a:tcPr marT="45725" marB="45725" marR="91450" marL="91450" anchor="b">
                    <a:lnL cap="flat" cmpd="sng" w="254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Arial"/>
                        <a:buNone/>
                      </a:pPr>
                      <a:r>
                        <a:rPr b="1" i="0" lang="en-US" sz="1800" u="none" cap="none" strike="noStrike">
                          <a:solidFill>
                            <a:schemeClr val="dk1"/>
                          </a:solidFill>
                          <a:latin typeface="Arial"/>
                          <a:ea typeface="Arial"/>
                          <a:cs typeface="Arial"/>
                          <a:sym typeface="Arial"/>
                        </a:rPr>
                        <a:t>Last Name</a:t>
                      </a:r>
                      <a:endParaRPr b="0" i="0" sz="18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Arial"/>
                        <a:buNone/>
                      </a:pPr>
                      <a:r>
                        <a:rPr b="1" i="0" lang="en-US" sz="1800" u="none" cap="none" strike="noStrike">
                          <a:solidFill>
                            <a:schemeClr val="dk1"/>
                          </a:solidFill>
                          <a:latin typeface="Arial"/>
                          <a:ea typeface="Arial"/>
                          <a:cs typeface="Arial"/>
                          <a:sym typeface="Arial"/>
                        </a:rPr>
                        <a:t>First Name</a:t>
                      </a:r>
                      <a:endParaRPr b="0" i="0" sz="18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Arial"/>
                        <a:buNone/>
                      </a:pPr>
                      <a:r>
                        <a:rPr b="1" i="0" lang="en-US" sz="1800" u="none" cap="none" strike="noStrike">
                          <a:solidFill>
                            <a:schemeClr val="dk1"/>
                          </a:solidFill>
                          <a:latin typeface="Arial"/>
                          <a:ea typeface="Arial"/>
                          <a:cs typeface="Arial"/>
                          <a:sym typeface="Arial"/>
                        </a:rPr>
                        <a:t>Phone No.</a:t>
                      </a:r>
                      <a:endParaRPr b="0" i="0" sz="18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Arial"/>
                        <a:buNone/>
                      </a:pPr>
                      <a:r>
                        <a:rPr b="1" i="0" lang="en-US" sz="1800" u="none" cap="none" strike="noStrike">
                          <a:solidFill>
                            <a:schemeClr val="dk1"/>
                          </a:solidFill>
                          <a:latin typeface="Arial"/>
                          <a:ea typeface="Arial"/>
                          <a:cs typeface="Arial"/>
                          <a:sym typeface="Arial"/>
                        </a:rPr>
                        <a:t>Advisor No.</a:t>
                      </a:r>
                      <a:endParaRPr b="0" i="0" sz="18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254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44500">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333-33-3333</a:t>
                      </a:r>
                      <a:endParaRPr b="0" i="0" sz="1800" u="none" cap="none" strike="noStrike">
                        <a:solidFill>
                          <a:schemeClr val="dk1"/>
                        </a:solidFill>
                        <a:latin typeface="Arial"/>
                        <a:ea typeface="Arial"/>
                        <a:cs typeface="Arial"/>
                        <a:sym typeface="Arial"/>
                      </a:endParaRPr>
                    </a:p>
                  </a:txBody>
                  <a:tcPr marT="45725" marB="45725" marR="91450" marL="91450" anchor="b">
                    <a:lnL cap="flat" cmpd="sng" w="254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Simpson</a:t>
                      </a:r>
                      <a:endParaRPr b="0" i="0" sz="18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Alice</a:t>
                      </a:r>
                      <a:endParaRPr b="0" i="0" sz="18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333-3333</a:t>
                      </a:r>
                      <a:endParaRPr b="0" i="0" sz="18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1418</a:t>
                      </a:r>
                      <a:endParaRPr b="0" i="0" sz="18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254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46075">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111-11-1111</a:t>
                      </a:r>
                      <a:endParaRPr b="0" i="0" sz="1800" u="none" cap="none" strike="noStrike">
                        <a:solidFill>
                          <a:schemeClr val="dk1"/>
                        </a:solidFill>
                        <a:latin typeface="Arial"/>
                        <a:ea typeface="Arial"/>
                        <a:cs typeface="Arial"/>
                        <a:sym typeface="Arial"/>
                      </a:endParaRPr>
                    </a:p>
                  </a:txBody>
                  <a:tcPr marT="45725" marB="45725" marR="91450" marL="91450" anchor="b">
                    <a:lnL cap="flat" cmpd="sng" w="254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Sanders</a:t>
                      </a:r>
                      <a:endParaRPr b="0" i="0" sz="18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Ned</a:t>
                      </a:r>
                      <a:endParaRPr b="0" i="0" sz="18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444-4444</a:t>
                      </a:r>
                      <a:endParaRPr b="0" i="0" sz="18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1418</a:t>
                      </a:r>
                      <a:endParaRPr b="0" i="0" sz="18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254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61950">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123-45-6789</a:t>
                      </a:r>
                      <a:endParaRPr b="0" i="0" sz="1800" u="none" cap="none" strike="noStrike">
                        <a:solidFill>
                          <a:schemeClr val="dk1"/>
                        </a:solidFill>
                        <a:latin typeface="Arial"/>
                        <a:ea typeface="Arial"/>
                        <a:cs typeface="Arial"/>
                        <a:sym typeface="Arial"/>
                      </a:endParaRPr>
                    </a:p>
                  </a:txBody>
                  <a:tcPr marT="45725" marB="45725" marR="91450" marL="91450" anchor="b">
                    <a:lnL cap="flat" cmpd="sng" w="254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54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Moore</a:t>
                      </a:r>
                      <a:endParaRPr b="0" i="0" sz="18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54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Artie</a:t>
                      </a:r>
                      <a:endParaRPr b="0" i="0" sz="18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54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555-5555</a:t>
                      </a:r>
                      <a:endParaRPr b="0" i="0" sz="18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54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1503</a:t>
                      </a:r>
                      <a:endParaRPr b="0" i="0" sz="18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254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5400">
                      <a:solidFill>
                        <a:srgbClr val="000000"/>
                      </a:solidFill>
                      <a:prstDash val="solid"/>
                      <a:round/>
                      <a:headEnd len="sm" w="sm" type="none"/>
                      <a:tailEnd len="sm" w="sm" type="none"/>
                    </a:lnB>
                  </a:tcPr>
                </a:tc>
              </a:tr>
            </a:tbl>
          </a:graphicData>
        </a:graphic>
      </p:graphicFrame>
      <p:sp>
        <p:nvSpPr>
          <p:cNvPr id="390" name="Google Shape;390;p32"/>
          <p:cNvSpPr/>
          <p:nvPr/>
        </p:nvSpPr>
        <p:spPr>
          <a:xfrm>
            <a:off x="2655888" y="790575"/>
            <a:ext cx="4694237" cy="1741488"/>
          </a:xfrm>
          <a:prstGeom prst="rect">
            <a:avLst/>
          </a:prstGeom>
          <a:noFill/>
          <a:ln cap="flat" cmpd="sng" w="762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1" name="Google Shape;391;p32"/>
          <p:cNvSpPr/>
          <p:nvPr/>
        </p:nvSpPr>
        <p:spPr>
          <a:xfrm>
            <a:off x="1911350" y="3157538"/>
            <a:ext cx="4957763" cy="1900237"/>
          </a:xfrm>
          <a:prstGeom prst="rect">
            <a:avLst/>
          </a:prstGeom>
          <a:noFill/>
          <a:ln cap="flat" cmpd="sng" w="762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3" presetSubtype="16">
                                  <p:stCondLst>
                                    <p:cond delay="0"/>
                                  </p:stCondLst>
                                  <p:childTnLst>
                                    <p:set>
                                      <p:cBhvr>
                                        <p:cTn dur="1" fill="hold">
                                          <p:stCondLst>
                                            <p:cond delay="0"/>
                                          </p:stCondLst>
                                        </p:cTn>
                                        <p:tgtEl>
                                          <p:spTgt spid="388"/>
                                        </p:tgtEl>
                                        <p:attrNameLst>
                                          <p:attrName>style.visibility</p:attrName>
                                        </p:attrNameLst>
                                      </p:cBhvr>
                                      <p:to>
                                        <p:strVal val="visible"/>
                                      </p:to>
                                    </p:set>
                                    <p:anim calcmode="lin" valueType="num">
                                      <p:cBhvr additive="base">
                                        <p:cTn dur="500"/>
                                        <p:tgtEl>
                                          <p:spTgt spid="388"/>
                                        </p:tgtEl>
                                        <p:attrNameLst>
                                          <p:attrName>ppt_w</p:attrName>
                                        </p:attrNameLst>
                                      </p:cBhvr>
                                      <p:tavLst>
                                        <p:tav fmla="" tm="0">
                                          <p:val>
                                            <p:strVal val="0"/>
                                          </p:val>
                                        </p:tav>
                                        <p:tav fmla="" tm="100000">
                                          <p:val>
                                            <p:strVal val="#ppt_w"/>
                                          </p:val>
                                        </p:tav>
                                      </p:tavLst>
                                    </p:anim>
                                    <p:anim calcmode="lin" valueType="num">
                                      <p:cBhvr additive="base">
                                        <p:cTn dur="500"/>
                                        <p:tgtEl>
                                          <p:spTgt spid="388"/>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5" name="Shape 395"/>
        <p:cNvGrpSpPr/>
        <p:nvPr/>
      </p:nvGrpSpPr>
      <p:grpSpPr>
        <a:xfrm>
          <a:off x="0" y="0"/>
          <a:ext cx="0" cy="0"/>
          <a:chOff x="0" y="0"/>
          <a:chExt cx="0" cy="0"/>
        </a:xfrm>
      </p:grpSpPr>
      <p:sp>
        <p:nvSpPr>
          <p:cNvPr id="396" name="Google Shape;396;p3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RELATIONAL DATABASES</a:t>
            </a:r>
            <a:endParaRPr/>
          </a:p>
        </p:txBody>
      </p:sp>
      <p:sp>
        <p:nvSpPr>
          <p:cNvPr id="397" name="Google Shape;397;p33"/>
          <p:cNvSpPr txBox="1"/>
          <p:nvPr>
            <p:ph idx="1" type="body"/>
          </p:nvPr>
        </p:nvSpPr>
        <p:spPr>
          <a:xfrm>
            <a:off x="457200" y="1600200"/>
            <a:ext cx="8229600" cy="47244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400"/>
              <a:buChar char="•"/>
            </a:pPr>
            <a:r>
              <a:rPr lang="en-US" sz="2400"/>
              <a:t>Alternatives for storing data</a:t>
            </a:r>
            <a:endParaRPr/>
          </a:p>
          <a:p>
            <a:pPr indent="-285750" lvl="1" marL="742950" rtl="0" algn="l">
              <a:spcBef>
                <a:spcPts val="480"/>
              </a:spcBef>
              <a:spcAft>
                <a:spcPts val="0"/>
              </a:spcAft>
              <a:buClr>
                <a:schemeClr val="dk1"/>
              </a:buClr>
              <a:buSzPts val="2400"/>
              <a:buChar char="–"/>
            </a:pPr>
            <a:r>
              <a:rPr lang="en-US" sz="2400"/>
              <a:t>One possible alternate approach would be to store all data in one uniform table.</a:t>
            </a:r>
            <a:endParaRPr/>
          </a:p>
          <a:p>
            <a:pPr indent="-285750" lvl="1" marL="742950" rtl="0" algn="l">
              <a:spcBef>
                <a:spcPts val="480"/>
              </a:spcBef>
              <a:spcAft>
                <a:spcPts val="0"/>
              </a:spcAft>
              <a:buClr>
                <a:schemeClr val="dk1"/>
              </a:buClr>
              <a:buSzPts val="2400"/>
              <a:buChar char="–"/>
            </a:pPr>
            <a:r>
              <a:rPr lang="en-US" sz="2400"/>
              <a:t>For example, instead of separate tables for students and classes, we could store all data in one table and have a separate line for each student x class combination.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7">
                                            <p:txEl>
                                              <p:pRg end="0" st="0"/>
                                            </p:txEl>
                                          </p:spTgt>
                                        </p:tgtEl>
                                        <p:attrNameLst>
                                          <p:attrName>style.visibility</p:attrName>
                                        </p:attrNameLst>
                                      </p:cBhvr>
                                      <p:to>
                                        <p:strVal val="visible"/>
                                      </p:to>
                                    </p:set>
                                    <p:animEffect filter="fade" transition="in">
                                      <p:cBhvr>
                                        <p:cTn dur="500"/>
                                        <p:tgtEl>
                                          <p:spTgt spid="39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7">
                                            <p:txEl>
                                              <p:pRg end="1" st="1"/>
                                            </p:txEl>
                                          </p:spTgt>
                                        </p:tgtEl>
                                        <p:attrNameLst>
                                          <p:attrName>style.visibility</p:attrName>
                                        </p:attrNameLst>
                                      </p:cBhvr>
                                      <p:to>
                                        <p:strVal val="visible"/>
                                      </p:to>
                                    </p:set>
                                    <p:animEffect filter="fade" transition="in">
                                      <p:cBhvr>
                                        <p:cTn dur="500"/>
                                        <p:tgtEl>
                                          <p:spTgt spid="39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7">
                                            <p:txEl>
                                              <p:pRg end="2" st="2"/>
                                            </p:txEl>
                                          </p:spTgt>
                                        </p:tgtEl>
                                        <p:attrNameLst>
                                          <p:attrName>style.visibility</p:attrName>
                                        </p:attrNameLst>
                                      </p:cBhvr>
                                      <p:to>
                                        <p:strVal val="visible"/>
                                      </p:to>
                                    </p:set>
                                    <p:animEffect filter="fade" transition="in">
                                      <p:cBhvr>
                                        <p:cTn dur="500"/>
                                        <p:tgtEl>
                                          <p:spTgt spid="397">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1" name="Shape 401"/>
        <p:cNvGrpSpPr/>
        <p:nvPr/>
      </p:nvGrpSpPr>
      <p:grpSpPr>
        <a:xfrm>
          <a:off x="0" y="0"/>
          <a:ext cx="0" cy="0"/>
          <a:chOff x="0" y="0"/>
          <a:chExt cx="0" cy="0"/>
        </a:xfrm>
      </p:grpSpPr>
      <p:graphicFrame>
        <p:nvGraphicFramePr>
          <p:cNvPr id="402" name="Google Shape;402;p34"/>
          <p:cNvGraphicFramePr/>
          <p:nvPr/>
        </p:nvGraphicFramePr>
        <p:xfrm>
          <a:off x="150813" y="314325"/>
          <a:ext cx="3000000" cy="3000000"/>
        </p:xfrm>
        <a:graphic>
          <a:graphicData uri="http://schemas.openxmlformats.org/drawingml/2006/table">
            <a:tbl>
              <a:tblPr>
                <a:noFill/>
                <a:tableStyleId>{AE29496D-58D3-4EE4-ACD1-59A2AE1358FE}</a:tableStyleId>
              </a:tblPr>
              <a:tblGrid>
                <a:gridCol w="1512875"/>
                <a:gridCol w="1138250"/>
                <a:gridCol w="773100"/>
                <a:gridCol w="1204925"/>
                <a:gridCol w="1508125"/>
                <a:gridCol w="993775"/>
                <a:gridCol w="588950"/>
                <a:gridCol w="1133475"/>
              </a:tblGrid>
              <a:tr h="812800">
                <a:tc>
                  <a:txBody>
                    <a:bodyPr/>
                    <a:lstStyle/>
                    <a:p>
                      <a:pPr indent="0" lvl="0" marL="0" marR="0" rtl="0" algn="ctr">
                        <a:lnSpc>
                          <a:spcPct val="100000"/>
                        </a:lnSpc>
                        <a:spcBef>
                          <a:spcPts val="0"/>
                        </a:spcBef>
                        <a:spcAft>
                          <a:spcPts val="0"/>
                        </a:spcAft>
                        <a:buClr>
                          <a:schemeClr val="dk1"/>
                        </a:buClr>
                        <a:buSzPts val="1600"/>
                        <a:buFont typeface="Arial"/>
                        <a:buNone/>
                      </a:pPr>
                      <a:r>
                        <a:rPr b="1" i="0" lang="en-US" sz="1600" u="none" cap="none" strike="noStrike">
                          <a:solidFill>
                            <a:schemeClr val="dk1"/>
                          </a:solidFill>
                          <a:latin typeface="Arial"/>
                          <a:ea typeface="Arial"/>
                          <a:cs typeface="Arial"/>
                          <a:sym typeface="Arial"/>
                        </a:rPr>
                        <a:t>Student ID</a:t>
                      </a:r>
                      <a:endParaRPr b="0" i="0" sz="1600" u="none" cap="none" strike="noStrike">
                        <a:solidFill>
                          <a:schemeClr val="dk1"/>
                        </a:solidFill>
                        <a:latin typeface="Arial"/>
                        <a:ea typeface="Arial"/>
                        <a:cs typeface="Arial"/>
                        <a:sym typeface="Arial"/>
                      </a:endParaRPr>
                    </a:p>
                  </a:txBody>
                  <a:tcPr marT="45725" marB="45725" marR="91450" marL="91450" anchor="b">
                    <a:lnL cap="flat" cmpd="sng" w="254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254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1" i="0" lang="en-US" sz="1600" u="none" cap="none" strike="noStrike">
                          <a:solidFill>
                            <a:schemeClr val="dk1"/>
                          </a:solidFill>
                          <a:latin typeface="Arial"/>
                          <a:ea typeface="Arial"/>
                          <a:cs typeface="Arial"/>
                          <a:sym typeface="Arial"/>
                        </a:rPr>
                        <a:t>Last Name</a:t>
                      </a:r>
                      <a:endParaRPr b="0" i="0" sz="16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254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1" i="0" lang="en-US" sz="1600" u="none" cap="none" strike="noStrike">
                          <a:solidFill>
                            <a:schemeClr val="dk1"/>
                          </a:solidFill>
                          <a:latin typeface="Arial"/>
                          <a:ea typeface="Arial"/>
                          <a:cs typeface="Arial"/>
                          <a:sym typeface="Arial"/>
                        </a:rPr>
                        <a:t>First Name</a:t>
                      </a:r>
                      <a:endParaRPr b="0" i="0" sz="16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254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1" i="0" lang="en-US" sz="1600" u="none" cap="none" strike="noStrike">
                          <a:solidFill>
                            <a:schemeClr val="dk1"/>
                          </a:solidFill>
                          <a:latin typeface="Arial"/>
                          <a:ea typeface="Arial"/>
                          <a:cs typeface="Arial"/>
                          <a:sym typeface="Arial"/>
                        </a:rPr>
                        <a:t>Phone No.</a:t>
                      </a:r>
                      <a:endParaRPr b="0" i="0" sz="16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254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1" i="0" lang="en-US" sz="1600" u="none" cap="none" strike="noStrike">
                          <a:solidFill>
                            <a:schemeClr val="dk1"/>
                          </a:solidFill>
                          <a:latin typeface="Arial"/>
                          <a:ea typeface="Arial"/>
                          <a:cs typeface="Arial"/>
                          <a:sym typeface="Arial"/>
                        </a:rPr>
                        <a:t>Course No.</a:t>
                      </a:r>
                      <a:endParaRPr b="0" i="0" sz="16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254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1" i="0" lang="en-US" sz="1600" u="none" cap="none" strike="noStrike">
                          <a:solidFill>
                            <a:schemeClr val="dk1"/>
                          </a:solidFill>
                          <a:latin typeface="Arial"/>
                          <a:ea typeface="Arial"/>
                          <a:cs typeface="Arial"/>
                          <a:sym typeface="Arial"/>
                        </a:rPr>
                        <a:t>Section</a:t>
                      </a:r>
                      <a:endParaRPr b="0" i="0" sz="16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254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1" i="0" lang="en-US" sz="1600" u="none" cap="none" strike="noStrike">
                          <a:solidFill>
                            <a:schemeClr val="dk1"/>
                          </a:solidFill>
                          <a:latin typeface="Arial"/>
                          <a:ea typeface="Arial"/>
                          <a:cs typeface="Arial"/>
                          <a:sym typeface="Arial"/>
                        </a:rPr>
                        <a:t>Day</a:t>
                      </a:r>
                      <a:endParaRPr b="0" i="0" sz="16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254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1" i="0" lang="en-US" sz="1600" u="none" cap="none" strike="noStrike">
                          <a:solidFill>
                            <a:schemeClr val="dk1"/>
                          </a:solidFill>
                          <a:latin typeface="Arial"/>
                          <a:ea typeface="Arial"/>
                          <a:cs typeface="Arial"/>
                          <a:sym typeface="Arial"/>
                        </a:rPr>
                        <a:t>Time</a:t>
                      </a:r>
                      <a:endParaRPr b="0" i="0" sz="16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25400">
                      <a:solidFill>
                        <a:srgbClr val="000000"/>
                      </a:solidFill>
                      <a:prstDash val="solid"/>
                      <a:round/>
                      <a:headEnd len="sm" w="sm" type="none"/>
                      <a:tailEnd len="sm" w="sm" type="none"/>
                    </a:lnR>
                    <a:lnT cap="flat" cmpd="sng" w="254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63550">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333-33-3333</a:t>
                      </a:r>
                      <a:endParaRPr b="0" i="0" sz="1600" u="none" cap="none" strike="noStrike">
                        <a:solidFill>
                          <a:schemeClr val="dk1"/>
                        </a:solidFill>
                        <a:latin typeface="Arial"/>
                        <a:ea typeface="Arial"/>
                        <a:cs typeface="Arial"/>
                        <a:sym typeface="Arial"/>
                      </a:endParaRPr>
                    </a:p>
                  </a:txBody>
                  <a:tcPr marT="45725" marB="45725" marR="91450" marL="91450" anchor="b">
                    <a:lnL cap="flat" cmpd="sng" w="254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Simpson</a:t>
                      </a:r>
                      <a:endParaRPr b="0" i="0" sz="16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Alice</a:t>
                      </a:r>
                      <a:endParaRPr b="0" i="0" sz="16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333-3333</a:t>
                      </a:r>
                      <a:endParaRPr b="0" i="0" sz="16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ACCT-3603</a:t>
                      </a:r>
                      <a:endParaRPr b="0" i="0" sz="16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1</a:t>
                      </a:r>
                      <a:endParaRPr b="0" i="0" sz="16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M</a:t>
                      </a:r>
                      <a:endParaRPr b="0" i="0" sz="16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9:00 AM</a:t>
                      </a:r>
                      <a:endParaRPr b="0" i="0" sz="16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254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61950">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333-33-3333</a:t>
                      </a:r>
                      <a:endParaRPr b="0" i="0" sz="1600" u="none" cap="none" strike="noStrike">
                        <a:solidFill>
                          <a:schemeClr val="dk1"/>
                        </a:solidFill>
                        <a:latin typeface="Arial"/>
                        <a:ea typeface="Arial"/>
                        <a:cs typeface="Arial"/>
                        <a:sym typeface="Arial"/>
                      </a:endParaRPr>
                    </a:p>
                  </a:txBody>
                  <a:tcPr marT="45725" marB="45725" marR="91450" marL="91450" anchor="b">
                    <a:lnL cap="flat" cmpd="sng" w="254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Simpson</a:t>
                      </a:r>
                      <a:endParaRPr b="0" i="0" sz="16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Alice</a:t>
                      </a:r>
                      <a:endParaRPr b="0" i="0" sz="16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333-3333</a:t>
                      </a:r>
                      <a:endParaRPr b="0" i="0" sz="16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FIN-3213</a:t>
                      </a:r>
                      <a:endParaRPr b="0" i="0" sz="16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3</a:t>
                      </a:r>
                      <a:endParaRPr b="0" i="0" sz="16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Th</a:t>
                      </a:r>
                      <a:endParaRPr b="0" i="0" sz="16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11:00 AM</a:t>
                      </a:r>
                      <a:endParaRPr b="0" i="0" sz="16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254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63550">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333-33-3333</a:t>
                      </a:r>
                      <a:endParaRPr b="0" i="0" sz="1600" u="none" cap="none" strike="noStrike">
                        <a:solidFill>
                          <a:schemeClr val="dk1"/>
                        </a:solidFill>
                        <a:latin typeface="Arial"/>
                        <a:ea typeface="Arial"/>
                        <a:cs typeface="Arial"/>
                        <a:sym typeface="Arial"/>
                      </a:endParaRPr>
                    </a:p>
                  </a:txBody>
                  <a:tcPr marT="45725" marB="45725" marR="91450" marL="91450" anchor="b">
                    <a:lnL cap="flat" cmpd="sng" w="254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Simpson</a:t>
                      </a:r>
                      <a:endParaRPr b="0" i="0" sz="16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Alice</a:t>
                      </a:r>
                      <a:endParaRPr b="0" i="0" sz="16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333-3333</a:t>
                      </a:r>
                      <a:endParaRPr b="0" i="0" sz="16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MGMT-3021</a:t>
                      </a:r>
                      <a:endParaRPr b="0" i="0" sz="16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11</a:t>
                      </a:r>
                      <a:endParaRPr b="0" i="0" sz="16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Th</a:t>
                      </a:r>
                      <a:endParaRPr b="0" i="0" sz="16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12:00 PM</a:t>
                      </a:r>
                      <a:endParaRPr b="0" i="0" sz="16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254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63550">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111-11-1111</a:t>
                      </a:r>
                      <a:endParaRPr b="0" i="0" sz="1600" u="none" cap="none" strike="noStrike">
                        <a:solidFill>
                          <a:schemeClr val="dk1"/>
                        </a:solidFill>
                        <a:latin typeface="Arial"/>
                        <a:ea typeface="Arial"/>
                        <a:cs typeface="Arial"/>
                        <a:sym typeface="Arial"/>
                      </a:endParaRPr>
                    </a:p>
                  </a:txBody>
                  <a:tcPr marT="45725" marB="45725" marR="91450" marL="91450" anchor="b">
                    <a:lnL cap="flat" cmpd="sng" w="254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Sanders</a:t>
                      </a:r>
                      <a:endParaRPr b="0" i="0" sz="16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Ned</a:t>
                      </a:r>
                      <a:endParaRPr b="0" i="0" sz="16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444-4444</a:t>
                      </a:r>
                      <a:endParaRPr b="0" i="0" sz="16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ACCT-3433</a:t>
                      </a:r>
                      <a:endParaRPr b="0" i="0" sz="16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2</a:t>
                      </a:r>
                      <a:endParaRPr b="0" i="0" sz="16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T</a:t>
                      </a:r>
                      <a:endParaRPr b="0" i="0" sz="16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10:00 AM</a:t>
                      </a:r>
                      <a:endParaRPr b="0" i="0" sz="16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254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61950">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111-11-1111</a:t>
                      </a:r>
                      <a:endParaRPr b="0" i="0" sz="1600" u="none" cap="none" strike="noStrike">
                        <a:solidFill>
                          <a:schemeClr val="dk1"/>
                        </a:solidFill>
                        <a:latin typeface="Arial"/>
                        <a:ea typeface="Arial"/>
                        <a:cs typeface="Arial"/>
                        <a:sym typeface="Arial"/>
                      </a:endParaRPr>
                    </a:p>
                  </a:txBody>
                  <a:tcPr marT="45725" marB="45725" marR="91450" marL="91450" anchor="b">
                    <a:lnL cap="flat" cmpd="sng" w="254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Sanders</a:t>
                      </a:r>
                      <a:endParaRPr b="0" i="0" sz="16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Ned</a:t>
                      </a:r>
                      <a:endParaRPr b="0" i="0" sz="16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444-4444</a:t>
                      </a:r>
                      <a:endParaRPr b="0" i="0" sz="16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MGMT-3021</a:t>
                      </a:r>
                      <a:endParaRPr b="0" i="0" sz="16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5</a:t>
                      </a:r>
                      <a:endParaRPr b="0" i="0" sz="16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W</a:t>
                      </a:r>
                      <a:endParaRPr b="0" i="0" sz="16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8:00 AM</a:t>
                      </a:r>
                      <a:endParaRPr b="0" i="0" sz="16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254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63550">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111-11-1111</a:t>
                      </a:r>
                      <a:endParaRPr b="0" i="0" sz="1600" u="none" cap="none" strike="noStrike">
                        <a:solidFill>
                          <a:schemeClr val="dk1"/>
                        </a:solidFill>
                        <a:latin typeface="Arial"/>
                        <a:ea typeface="Arial"/>
                        <a:cs typeface="Arial"/>
                        <a:sym typeface="Arial"/>
                      </a:endParaRPr>
                    </a:p>
                  </a:txBody>
                  <a:tcPr marT="45725" marB="45725" marR="91450" marL="91450" anchor="b">
                    <a:lnL cap="flat" cmpd="sng" w="254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Sanders</a:t>
                      </a:r>
                      <a:endParaRPr b="0" i="0" sz="16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Ned</a:t>
                      </a:r>
                      <a:endParaRPr b="0" i="0" sz="16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444-4444</a:t>
                      </a:r>
                      <a:endParaRPr b="0" i="0" sz="16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ANSI-1422</a:t>
                      </a:r>
                      <a:endParaRPr b="0" i="0" sz="16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7</a:t>
                      </a:r>
                      <a:endParaRPr b="0" i="0" sz="16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F</a:t>
                      </a:r>
                      <a:endParaRPr b="0" i="0" sz="16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9:00 AM</a:t>
                      </a:r>
                      <a:endParaRPr b="0" i="0" sz="16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254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61950">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123-45-6789</a:t>
                      </a:r>
                      <a:endParaRPr b="0" i="0" sz="1600" u="none" cap="none" strike="noStrike">
                        <a:solidFill>
                          <a:schemeClr val="dk1"/>
                        </a:solidFill>
                        <a:latin typeface="Arial"/>
                        <a:ea typeface="Arial"/>
                        <a:cs typeface="Arial"/>
                        <a:sym typeface="Arial"/>
                      </a:endParaRPr>
                    </a:p>
                  </a:txBody>
                  <a:tcPr marT="45725" marB="45725" marR="91450" marL="91450" anchor="b">
                    <a:lnL cap="flat" cmpd="sng" w="254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Moore</a:t>
                      </a:r>
                      <a:endParaRPr b="0" i="0" sz="16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Artie</a:t>
                      </a:r>
                      <a:endParaRPr b="0" i="0" sz="16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555-5555</a:t>
                      </a:r>
                      <a:endParaRPr b="0" i="0" sz="16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ACCT-3433</a:t>
                      </a:r>
                      <a:endParaRPr b="0" i="0" sz="16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2</a:t>
                      </a:r>
                      <a:endParaRPr b="0" i="0" sz="16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T</a:t>
                      </a:r>
                      <a:endParaRPr b="0" i="0" sz="16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10:00 AM</a:t>
                      </a:r>
                      <a:endParaRPr b="0" i="0" sz="16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254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95300">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123-45-6789</a:t>
                      </a:r>
                      <a:endParaRPr b="0" i="0" sz="1600" u="none" cap="none" strike="noStrike">
                        <a:solidFill>
                          <a:schemeClr val="dk1"/>
                        </a:solidFill>
                        <a:latin typeface="Arial"/>
                        <a:ea typeface="Arial"/>
                        <a:cs typeface="Arial"/>
                        <a:sym typeface="Arial"/>
                      </a:endParaRPr>
                    </a:p>
                  </a:txBody>
                  <a:tcPr marT="45725" marB="45725" marR="91450" marL="91450" anchor="b">
                    <a:lnL cap="flat" cmpd="sng" w="254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54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Moore</a:t>
                      </a:r>
                      <a:endParaRPr b="0" i="0" sz="16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54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Artie</a:t>
                      </a:r>
                      <a:endParaRPr b="0" i="0" sz="16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54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555-5555</a:t>
                      </a:r>
                      <a:endParaRPr b="0" i="0" sz="16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54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FIN-3213</a:t>
                      </a:r>
                      <a:endParaRPr b="0" i="0" sz="16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54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3</a:t>
                      </a:r>
                      <a:endParaRPr b="0" i="0" sz="16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54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Th</a:t>
                      </a:r>
                      <a:endParaRPr b="0" i="0" sz="16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54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11:00 AM</a:t>
                      </a:r>
                      <a:endParaRPr b="0" i="0" sz="16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254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5400">
                      <a:solidFill>
                        <a:srgbClr val="000000"/>
                      </a:solidFill>
                      <a:prstDash val="solid"/>
                      <a:round/>
                      <a:headEnd len="sm" w="sm" type="none"/>
                      <a:tailEnd len="sm" w="sm" type="none"/>
                    </a:lnB>
                  </a:tcPr>
                </a:tc>
              </a:tr>
            </a:tbl>
          </a:graphicData>
        </a:graphic>
      </p:graphicFrame>
      <p:sp>
        <p:nvSpPr>
          <p:cNvPr id="403" name="Google Shape;403;p34"/>
          <p:cNvSpPr/>
          <p:nvPr/>
        </p:nvSpPr>
        <p:spPr>
          <a:xfrm>
            <a:off x="257175" y="4502150"/>
            <a:ext cx="8623300" cy="1136650"/>
          </a:xfrm>
          <a:prstGeom prst="rect">
            <a:avLst/>
          </a:prstGeom>
          <a:solidFill>
            <a:schemeClr val="lt1"/>
          </a:solidFill>
          <a:ln cap="flat" cmpd="sng" w="57150">
            <a:solidFill>
              <a:srgbClr val="0000FF"/>
            </a:solidFill>
            <a:prstDash val="solid"/>
            <a:miter lim="800000"/>
            <a:headEnd len="sm" w="sm" type="none"/>
            <a:tailEnd len="sm" w="sm" type="none"/>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Using the suggested approach, a student taking three classes would need three rows in the table.</a:t>
            </a:r>
            <a:endParaRPr/>
          </a:p>
          <a:p>
            <a:pPr indent="-342900" lvl="0" marL="342900" marR="0" rtl="0" algn="l">
              <a:spcBef>
                <a:spcPts val="40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In the above, simplified example, a number of problems arise.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403"/>
                                        </p:tgtEl>
                                        <p:attrNameLst>
                                          <p:attrName>style.visibility</p:attrName>
                                        </p:attrNameLst>
                                      </p:cBhvr>
                                      <p:to>
                                        <p:strVal val="visible"/>
                                      </p:to>
                                    </p:set>
                                    <p:anim calcmode="lin" valueType="num">
                                      <p:cBhvr additive="base">
                                        <p:cTn dur="500"/>
                                        <p:tgtEl>
                                          <p:spTgt spid="403"/>
                                        </p:tgtEl>
                                        <p:attrNameLst>
                                          <p:attrName>ppt_w</p:attrName>
                                        </p:attrNameLst>
                                      </p:cBhvr>
                                      <p:tavLst>
                                        <p:tav fmla="" tm="0">
                                          <p:val>
                                            <p:strVal val="0"/>
                                          </p:val>
                                        </p:tav>
                                        <p:tav fmla="" tm="100000">
                                          <p:val>
                                            <p:strVal val="#ppt_w"/>
                                          </p:val>
                                        </p:tav>
                                      </p:tavLst>
                                    </p:anim>
                                    <p:anim calcmode="lin" valueType="num">
                                      <p:cBhvr additive="base">
                                        <p:cTn dur="500"/>
                                        <p:tgtEl>
                                          <p:spTgt spid="403"/>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7" name="Shape 407"/>
        <p:cNvGrpSpPr/>
        <p:nvPr/>
      </p:nvGrpSpPr>
      <p:grpSpPr>
        <a:xfrm>
          <a:off x="0" y="0"/>
          <a:ext cx="0" cy="0"/>
          <a:chOff x="0" y="0"/>
          <a:chExt cx="0" cy="0"/>
        </a:xfrm>
      </p:grpSpPr>
      <p:graphicFrame>
        <p:nvGraphicFramePr>
          <p:cNvPr id="408" name="Google Shape;408;p35"/>
          <p:cNvGraphicFramePr/>
          <p:nvPr/>
        </p:nvGraphicFramePr>
        <p:xfrm>
          <a:off x="150813" y="314325"/>
          <a:ext cx="3000000" cy="3000000"/>
        </p:xfrm>
        <a:graphic>
          <a:graphicData uri="http://schemas.openxmlformats.org/drawingml/2006/table">
            <a:tbl>
              <a:tblPr>
                <a:noFill/>
                <a:tableStyleId>{AE29496D-58D3-4EE4-ACD1-59A2AE1358FE}</a:tableStyleId>
              </a:tblPr>
              <a:tblGrid>
                <a:gridCol w="1512875"/>
                <a:gridCol w="1138250"/>
                <a:gridCol w="773100"/>
                <a:gridCol w="1204925"/>
                <a:gridCol w="1508125"/>
                <a:gridCol w="917575"/>
                <a:gridCol w="646100"/>
                <a:gridCol w="1219200"/>
              </a:tblGrid>
              <a:tr h="812800">
                <a:tc>
                  <a:txBody>
                    <a:bodyPr/>
                    <a:lstStyle/>
                    <a:p>
                      <a:pPr indent="0" lvl="0" marL="0" marR="0" rtl="0" algn="ctr">
                        <a:lnSpc>
                          <a:spcPct val="100000"/>
                        </a:lnSpc>
                        <a:spcBef>
                          <a:spcPts val="0"/>
                        </a:spcBef>
                        <a:spcAft>
                          <a:spcPts val="0"/>
                        </a:spcAft>
                        <a:buClr>
                          <a:schemeClr val="dk1"/>
                        </a:buClr>
                        <a:buSzPts val="1600"/>
                        <a:buFont typeface="Arial"/>
                        <a:buNone/>
                      </a:pPr>
                      <a:r>
                        <a:rPr b="1" i="0" lang="en-US" sz="1600" u="none" cap="none" strike="noStrike">
                          <a:solidFill>
                            <a:schemeClr val="dk1"/>
                          </a:solidFill>
                          <a:latin typeface="Arial"/>
                          <a:ea typeface="Arial"/>
                          <a:cs typeface="Arial"/>
                          <a:sym typeface="Arial"/>
                        </a:rPr>
                        <a:t>Student ID</a:t>
                      </a:r>
                      <a:endParaRPr b="0" i="0" sz="1600" u="none" cap="none" strike="noStrike">
                        <a:solidFill>
                          <a:schemeClr val="dk1"/>
                        </a:solidFill>
                        <a:latin typeface="Arial"/>
                        <a:ea typeface="Arial"/>
                        <a:cs typeface="Arial"/>
                        <a:sym typeface="Arial"/>
                      </a:endParaRPr>
                    </a:p>
                  </a:txBody>
                  <a:tcPr marT="45725" marB="45725" marR="91450" marL="91450" anchor="b">
                    <a:lnL cap="flat" cmpd="sng" w="254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254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1" i="0" lang="en-US" sz="1600" u="none" cap="none" strike="noStrike">
                          <a:solidFill>
                            <a:schemeClr val="dk1"/>
                          </a:solidFill>
                          <a:latin typeface="Arial"/>
                          <a:ea typeface="Arial"/>
                          <a:cs typeface="Arial"/>
                          <a:sym typeface="Arial"/>
                        </a:rPr>
                        <a:t>Last Name</a:t>
                      </a:r>
                      <a:endParaRPr b="0" i="0" sz="16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254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1" i="0" lang="en-US" sz="1600" u="none" cap="none" strike="noStrike">
                          <a:solidFill>
                            <a:schemeClr val="dk1"/>
                          </a:solidFill>
                          <a:latin typeface="Arial"/>
                          <a:ea typeface="Arial"/>
                          <a:cs typeface="Arial"/>
                          <a:sym typeface="Arial"/>
                        </a:rPr>
                        <a:t>First Name</a:t>
                      </a:r>
                      <a:endParaRPr b="0" i="0" sz="16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254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1" i="0" lang="en-US" sz="1600" u="none" cap="none" strike="noStrike">
                          <a:solidFill>
                            <a:schemeClr val="dk1"/>
                          </a:solidFill>
                          <a:latin typeface="Arial"/>
                          <a:ea typeface="Arial"/>
                          <a:cs typeface="Arial"/>
                          <a:sym typeface="Arial"/>
                        </a:rPr>
                        <a:t>Phone No.</a:t>
                      </a:r>
                      <a:endParaRPr b="0" i="0" sz="16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254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1" i="0" lang="en-US" sz="1600" u="none" cap="none" strike="noStrike">
                          <a:solidFill>
                            <a:schemeClr val="dk1"/>
                          </a:solidFill>
                          <a:latin typeface="Arial"/>
                          <a:ea typeface="Arial"/>
                          <a:cs typeface="Arial"/>
                          <a:sym typeface="Arial"/>
                        </a:rPr>
                        <a:t>Course No.</a:t>
                      </a:r>
                      <a:endParaRPr b="0" i="0" sz="16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254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1" i="0" lang="en-US" sz="1600" u="none" cap="none" strike="noStrike">
                          <a:solidFill>
                            <a:schemeClr val="dk1"/>
                          </a:solidFill>
                          <a:latin typeface="Arial"/>
                          <a:ea typeface="Arial"/>
                          <a:cs typeface="Arial"/>
                          <a:sym typeface="Arial"/>
                        </a:rPr>
                        <a:t>Section</a:t>
                      </a:r>
                      <a:endParaRPr b="0" i="0" sz="16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254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1" i="0" lang="en-US" sz="1600" u="none" cap="none" strike="noStrike">
                          <a:solidFill>
                            <a:schemeClr val="dk1"/>
                          </a:solidFill>
                          <a:latin typeface="Arial"/>
                          <a:ea typeface="Arial"/>
                          <a:cs typeface="Arial"/>
                          <a:sym typeface="Arial"/>
                        </a:rPr>
                        <a:t>Day</a:t>
                      </a:r>
                      <a:endParaRPr b="0" i="0" sz="16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254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1" i="0" lang="en-US" sz="1600" u="none" cap="none" strike="noStrike">
                          <a:solidFill>
                            <a:schemeClr val="dk1"/>
                          </a:solidFill>
                          <a:latin typeface="Arial"/>
                          <a:ea typeface="Arial"/>
                          <a:cs typeface="Arial"/>
                          <a:sym typeface="Arial"/>
                        </a:rPr>
                        <a:t>Time</a:t>
                      </a:r>
                      <a:endParaRPr b="0" i="0" sz="16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25400">
                      <a:solidFill>
                        <a:srgbClr val="000000"/>
                      </a:solidFill>
                      <a:prstDash val="solid"/>
                      <a:round/>
                      <a:headEnd len="sm" w="sm" type="none"/>
                      <a:tailEnd len="sm" w="sm" type="none"/>
                    </a:lnR>
                    <a:lnT cap="flat" cmpd="sng" w="254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63550">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333-33-3333</a:t>
                      </a:r>
                      <a:endParaRPr b="0" i="0" sz="1600" u="none" cap="none" strike="noStrike">
                        <a:solidFill>
                          <a:schemeClr val="dk1"/>
                        </a:solidFill>
                        <a:latin typeface="Arial"/>
                        <a:ea typeface="Arial"/>
                        <a:cs typeface="Arial"/>
                        <a:sym typeface="Arial"/>
                      </a:endParaRPr>
                    </a:p>
                  </a:txBody>
                  <a:tcPr marT="45725" marB="45725" marR="91450" marL="91450" anchor="b">
                    <a:lnL cap="flat" cmpd="sng" w="254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Simpson</a:t>
                      </a:r>
                      <a:endParaRPr b="0" i="0" sz="16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Alice</a:t>
                      </a:r>
                      <a:endParaRPr b="0" i="0" sz="16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333-3333</a:t>
                      </a:r>
                      <a:endParaRPr b="0" i="0" sz="16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ACCT-3603</a:t>
                      </a:r>
                      <a:endParaRPr b="0" i="0" sz="16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1</a:t>
                      </a:r>
                      <a:endParaRPr b="0" i="0" sz="16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M</a:t>
                      </a:r>
                      <a:endParaRPr b="0" i="0" sz="16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9:00 AM</a:t>
                      </a:r>
                      <a:endParaRPr b="0" i="0" sz="16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254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61950">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333-33-3333</a:t>
                      </a:r>
                      <a:endParaRPr b="0" i="0" sz="1600" u="none" cap="none" strike="noStrike">
                        <a:solidFill>
                          <a:schemeClr val="dk1"/>
                        </a:solidFill>
                        <a:latin typeface="Arial"/>
                        <a:ea typeface="Arial"/>
                        <a:cs typeface="Arial"/>
                        <a:sym typeface="Arial"/>
                      </a:endParaRPr>
                    </a:p>
                  </a:txBody>
                  <a:tcPr marT="45725" marB="45725" marR="91450" marL="91450" anchor="b">
                    <a:lnL cap="flat" cmpd="sng" w="254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Simpson</a:t>
                      </a:r>
                      <a:endParaRPr b="0" i="0" sz="16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Alice</a:t>
                      </a:r>
                      <a:endParaRPr b="0" i="0" sz="16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333-3333</a:t>
                      </a:r>
                      <a:endParaRPr b="0" i="0" sz="16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FIN-3213</a:t>
                      </a:r>
                      <a:endParaRPr b="0" i="0" sz="16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3</a:t>
                      </a:r>
                      <a:endParaRPr b="0" i="0" sz="16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Th</a:t>
                      </a:r>
                      <a:endParaRPr b="0" i="0" sz="16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11:00 AM</a:t>
                      </a:r>
                      <a:endParaRPr b="0" i="0" sz="16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254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63550">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333-33-3333</a:t>
                      </a:r>
                      <a:endParaRPr b="0" i="0" sz="1600" u="none" cap="none" strike="noStrike">
                        <a:solidFill>
                          <a:schemeClr val="dk1"/>
                        </a:solidFill>
                        <a:latin typeface="Arial"/>
                        <a:ea typeface="Arial"/>
                        <a:cs typeface="Arial"/>
                        <a:sym typeface="Arial"/>
                      </a:endParaRPr>
                    </a:p>
                  </a:txBody>
                  <a:tcPr marT="45725" marB="45725" marR="91450" marL="91450" anchor="b">
                    <a:lnL cap="flat" cmpd="sng" w="254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Simpson</a:t>
                      </a:r>
                      <a:endParaRPr b="0" i="0" sz="16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Alice</a:t>
                      </a:r>
                      <a:endParaRPr b="0" i="0" sz="16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333-3333</a:t>
                      </a:r>
                      <a:endParaRPr b="0" i="0" sz="16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MGMT-3021</a:t>
                      </a:r>
                      <a:endParaRPr b="0" i="0" sz="16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11</a:t>
                      </a:r>
                      <a:endParaRPr b="0" i="0" sz="16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Th</a:t>
                      </a:r>
                      <a:endParaRPr b="0" i="0" sz="16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12:00 PM</a:t>
                      </a:r>
                      <a:endParaRPr b="0" i="0" sz="16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254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63550">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111-11-1111</a:t>
                      </a:r>
                      <a:endParaRPr b="0" i="0" sz="1600" u="none" cap="none" strike="noStrike">
                        <a:solidFill>
                          <a:schemeClr val="dk1"/>
                        </a:solidFill>
                        <a:latin typeface="Arial"/>
                        <a:ea typeface="Arial"/>
                        <a:cs typeface="Arial"/>
                        <a:sym typeface="Arial"/>
                      </a:endParaRPr>
                    </a:p>
                  </a:txBody>
                  <a:tcPr marT="45725" marB="45725" marR="91450" marL="91450" anchor="b">
                    <a:lnL cap="flat" cmpd="sng" w="254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Sanders</a:t>
                      </a:r>
                      <a:endParaRPr b="0" i="0" sz="16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Ned</a:t>
                      </a:r>
                      <a:endParaRPr b="0" i="0" sz="16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444-4444</a:t>
                      </a:r>
                      <a:endParaRPr b="0" i="0" sz="16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ACCT-3433</a:t>
                      </a:r>
                      <a:endParaRPr b="0" i="0" sz="16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2</a:t>
                      </a:r>
                      <a:endParaRPr b="0" i="0" sz="16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T</a:t>
                      </a:r>
                      <a:endParaRPr b="0" i="0" sz="16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10:00 AM</a:t>
                      </a:r>
                      <a:endParaRPr b="0" i="0" sz="16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254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61950">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111-11-1111</a:t>
                      </a:r>
                      <a:endParaRPr b="0" i="0" sz="1600" u="none" cap="none" strike="noStrike">
                        <a:solidFill>
                          <a:schemeClr val="dk1"/>
                        </a:solidFill>
                        <a:latin typeface="Arial"/>
                        <a:ea typeface="Arial"/>
                        <a:cs typeface="Arial"/>
                        <a:sym typeface="Arial"/>
                      </a:endParaRPr>
                    </a:p>
                  </a:txBody>
                  <a:tcPr marT="45725" marB="45725" marR="91450" marL="91450" anchor="b">
                    <a:lnL cap="flat" cmpd="sng" w="254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Sanders</a:t>
                      </a:r>
                      <a:endParaRPr b="0" i="0" sz="16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Ned</a:t>
                      </a:r>
                      <a:endParaRPr b="0" i="0" sz="16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444-4444</a:t>
                      </a:r>
                      <a:endParaRPr b="0" i="0" sz="16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MGMT-3021</a:t>
                      </a:r>
                      <a:endParaRPr b="0" i="0" sz="16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5</a:t>
                      </a:r>
                      <a:endParaRPr b="0" i="0" sz="16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W</a:t>
                      </a:r>
                      <a:endParaRPr b="0" i="0" sz="16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8:00 AM</a:t>
                      </a:r>
                      <a:endParaRPr b="0" i="0" sz="16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254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63550">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111-11-1111</a:t>
                      </a:r>
                      <a:endParaRPr b="0" i="0" sz="1600" u="none" cap="none" strike="noStrike">
                        <a:solidFill>
                          <a:schemeClr val="dk1"/>
                        </a:solidFill>
                        <a:latin typeface="Arial"/>
                        <a:ea typeface="Arial"/>
                        <a:cs typeface="Arial"/>
                        <a:sym typeface="Arial"/>
                      </a:endParaRPr>
                    </a:p>
                  </a:txBody>
                  <a:tcPr marT="45725" marB="45725" marR="91450" marL="91450" anchor="b">
                    <a:lnL cap="flat" cmpd="sng" w="254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Sanders</a:t>
                      </a:r>
                      <a:endParaRPr b="0" i="0" sz="16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Ned</a:t>
                      </a:r>
                      <a:endParaRPr b="0" i="0" sz="16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444-4444</a:t>
                      </a:r>
                      <a:endParaRPr b="0" i="0" sz="16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ANSI-1422</a:t>
                      </a:r>
                      <a:endParaRPr b="0" i="0" sz="16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7</a:t>
                      </a:r>
                      <a:endParaRPr b="0" i="0" sz="16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F</a:t>
                      </a:r>
                      <a:endParaRPr b="0" i="0" sz="16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9:00 AM</a:t>
                      </a:r>
                      <a:endParaRPr b="0" i="0" sz="16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254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61950">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123-45-6789</a:t>
                      </a:r>
                      <a:endParaRPr b="0" i="0" sz="1600" u="none" cap="none" strike="noStrike">
                        <a:solidFill>
                          <a:schemeClr val="dk1"/>
                        </a:solidFill>
                        <a:latin typeface="Arial"/>
                        <a:ea typeface="Arial"/>
                        <a:cs typeface="Arial"/>
                        <a:sym typeface="Arial"/>
                      </a:endParaRPr>
                    </a:p>
                  </a:txBody>
                  <a:tcPr marT="45725" marB="45725" marR="91450" marL="91450" anchor="b">
                    <a:lnL cap="flat" cmpd="sng" w="254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Moore</a:t>
                      </a:r>
                      <a:endParaRPr b="0" i="0" sz="16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Artie</a:t>
                      </a:r>
                      <a:endParaRPr b="0" i="0" sz="16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555-5555</a:t>
                      </a:r>
                      <a:endParaRPr b="0" i="0" sz="16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ACCT-3433</a:t>
                      </a:r>
                      <a:endParaRPr b="0" i="0" sz="16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2</a:t>
                      </a:r>
                      <a:endParaRPr b="0" i="0" sz="16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T</a:t>
                      </a:r>
                      <a:endParaRPr b="0" i="0" sz="16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10:00 AM</a:t>
                      </a:r>
                      <a:endParaRPr b="0" i="0" sz="16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254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95300">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123-45-6789</a:t>
                      </a:r>
                      <a:endParaRPr b="0" i="0" sz="1600" u="none" cap="none" strike="noStrike">
                        <a:solidFill>
                          <a:schemeClr val="dk1"/>
                        </a:solidFill>
                        <a:latin typeface="Arial"/>
                        <a:ea typeface="Arial"/>
                        <a:cs typeface="Arial"/>
                        <a:sym typeface="Arial"/>
                      </a:endParaRPr>
                    </a:p>
                  </a:txBody>
                  <a:tcPr marT="45725" marB="45725" marR="91450" marL="91450" anchor="b">
                    <a:lnL cap="flat" cmpd="sng" w="254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54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Moore</a:t>
                      </a:r>
                      <a:endParaRPr b="0" i="0" sz="16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54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Artie</a:t>
                      </a:r>
                      <a:endParaRPr b="0" i="0" sz="16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54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555-5555</a:t>
                      </a:r>
                      <a:endParaRPr b="0" i="0" sz="16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54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FIN-3213</a:t>
                      </a:r>
                      <a:endParaRPr b="0" i="0" sz="16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54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3</a:t>
                      </a:r>
                      <a:endParaRPr b="0" i="0" sz="16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54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Th</a:t>
                      </a:r>
                      <a:endParaRPr b="0" i="0" sz="16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54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11:00 AM</a:t>
                      </a:r>
                      <a:endParaRPr b="0" i="0" sz="16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254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5400">
                      <a:solidFill>
                        <a:srgbClr val="000000"/>
                      </a:solidFill>
                      <a:prstDash val="solid"/>
                      <a:round/>
                      <a:headEnd len="sm" w="sm" type="none"/>
                      <a:tailEnd len="sm" w="sm" type="none"/>
                    </a:lnB>
                  </a:tcPr>
                </a:tc>
              </a:tr>
            </a:tbl>
          </a:graphicData>
        </a:graphic>
      </p:graphicFrame>
      <p:sp>
        <p:nvSpPr>
          <p:cNvPr id="409" name="Google Shape;409;p35"/>
          <p:cNvSpPr/>
          <p:nvPr/>
        </p:nvSpPr>
        <p:spPr>
          <a:xfrm>
            <a:off x="257175" y="4502150"/>
            <a:ext cx="8623300" cy="1716088"/>
          </a:xfrm>
          <a:prstGeom prst="rect">
            <a:avLst/>
          </a:prstGeom>
          <a:solidFill>
            <a:schemeClr val="lt1"/>
          </a:solidFill>
          <a:ln cap="flat" cmpd="sng" w="57150">
            <a:solidFill>
              <a:srgbClr val="0000FF"/>
            </a:solidFill>
            <a:prstDash val="solid"/>
            <a:miter lim="800000"/>
            <a:headEnd len="sm" w="sm" type="none"/>
            <a:tailEnd len="sm" w="sm" type="none"/>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Suppose Alice Simpson changes her phone number. You need to make the change in three places. If you fail to change it in all three places or change it incorrectly in one place, then the records for Alice will be inconsistent.</a:t>
            </a:r>
            <a:endParaRPr/>
          </a:p>
          <a:p>
            <a:pPr indent="-342900" lvl="0" marL="342900" marR="0" rtl="0" algn="l">
              <a:spcBef>
                <a:spcPts val="40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This problem is referred to as an </a:t>
            </a:r>
            <a:r>
              <a:rPr i="1" lang="en-US" sz="2000">
                <a:solidFill>
                  <a:srgbClr val="CC0000"/>
                </a:solidFill>
                <a:latin typeface="Calibri"/>
                <a:ea typeface="Calibri"/>
                <a:cs typeface="Calibri"/>
                <a:sym typeface="Calibri"/>
              </a:rPr>
              <a:t>update anomaly</a:t>
            </a:r>
            <a:r>
              <a:rPr lang="en-US" sz="2000">
                <a:solidFill>
                  <a:schemeClr val="dk1"/>
                </a:solidFill>
                <a:latin typeface="Calibri"/>
                <a:ea typeface="Calibri"/>
                <a:cs typeface="Calibri"/>
                <a:sym typeface="Calibri"/>
              </a:rPr>
              <a:t>.</a:t>
            </a:r>
            <a:endParaRPr/>
          </a:p>
        </p:txBody>
      </p:sp>
      <p:sp>
        <p:nvSpPr>
          <p:cNvPr id="410" name="Google Shape;410;p35"/>
          <p:cNvSpPr/>
          <p:nvPr/>
        </p:nvSpPr>
        <p:spPr>
          <a:xfrm>
            <a:off x="3552825" y="1125538"/>
            <a:ext cx="1230313" cy="1108075"/>
          </a:xfrm>
          <a:prstGeom prst="rect">
            <a:avLst/>
          </a:prstGeom>
          <a:noFill/>
          <a:ln cap="flat" cmpd="sng" w="571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3" presetSubtype="16">
                                  <p:stCondLst>
                                    <p:cond delay="0"/>
                                  </p:stCondLst>
                                  <p:childTnLst>
                                    <p:set>
                                      <p:cBhvr>
                                        <p:cTn dur="1" fill="hold">
                                          <p:stCondLst>
                                            <p:cond delay="0"/>
                                          </p:stCondLst>
                                        </p:cTn>
                                        <p:tgtEl>
                                          <p:spTgt spid="410"/>
                                        </p:tgtEl>
                                        <p:attrNameLst>
                                          <p:attrName>style.visibility</p:attrName>
                                        </p:attrNameLst>
                                      </p:cBhvr>
                                      <p:to>
                                        <p:strVal val="visible"/>
                                      </p:to>
                                    </p:set>
                                    <p:anim calcmode="lin" valueType="num">
                                      <p:cBhvr additive="base">
                                        <p:cTn dur="500"/>
                                        <p:tgtEl>
                                          <p:spTgt spid="410"/>
                                        </p:tgtEl>
                                        <p:attrNameLst>
                                          <p:attrName>ppt_w</p:attrName>
                                        </p:attrNameLst>
                                      </p:cBhvr>
                                      <p:tavLst>
                                        <p:tav fmla="" tm="0">
                                          <p:val>
                                            <p:strVal val="0"/>
                                          </p:val>
                                        </p:tav>
                                        <p:tav fmla="" tm="100000">
                                          <p:val>
                                            <p:strVal val="#ppt_w"/>
                                          </p:val>
                                        </p:tav>
                                      </p:tavLst>
                                    </p:anim>
                                    <p:anim calcmode="lin" valueType="num">
                                      <p:cBhvr additive="base">
                                        <p:cTn dur="500"/>
                                        <p:tgtEl>
                                          <p:spTgt spid="410"/>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409">
                                            <p:txEl>
                                              <p:pRg end="0" st="0"/>
                                            </p:txEl>
                                          </p:spTgt>
                                        </p:tgtEl>
                                        <p:attrNameLst>
                                          <p:attrName>style.visibility</p:attrName>
                                        </p:attrNameLst>
                                      </p:cBhvr>
                                      <p:to>
                                        <p:strVal val="visible"/>
                                      </p:to>
                                    </p:set>
                                    <p:anim calcmode="lin" valueType="num">
                                      <p:cBhvr additive="base">
                                        <p:cTn dur="500"/>
                                        <p:tgtEl>
                                          <p:spTgt spid="409">
                                            <p:txEl>
                                              <p:pRg end="0" st="0"/>
                                            </p:txEl>
                                          </p:spTgt>
                                        </p:tgtEl>
                                        <p:attrNameLst>
                                          <p:attrName>ppt_w</p:attrName>
                                        </p:attrNameLst>
                                      </p:cBhvr>
                                      <p:tavLst>
                                        <p:tav fmla="" tm="0">
                                          <p:val>
                                            <p:strVal val="0"/>
                                          </p:val>
                                        </p:tav>
                                        <p:tav fmla="" tm="100000">
                                          <p:val>
                                            <p:strVal val="#ppt_w"/>
                                          </p:val>
                                        </p:tav>
                                      </p:tavLst>
                                    </p:anim>
                                    <p:anim calcmode="lin" valueType="num">
                                      <p:cBhvr additive="base">
                                        <p:cTn dur="500"/>
                                        <p:tgtEl>
                                          <p:spTgt spid="409">
                                            <p:txEl>
                                              <p:pRg end="0" st="0"/>
                                            </p:txEl>
                                          </p:spTgt>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409">
                                            <p:txEl>
                                              <p:pRg end="1" st="1"/>
                                            </p:txEl>
                                          </p:spTgt>
                                        </p:tgtEl>
                                        <p:attrNameLst>
                                          <p:attrName>style.visibility</p:attrName>
                                        </p:attrNameLst>
                                      </p:cBhvr>
                                      <p:to>
                                        <p:strVal val="visible"/>
                                      </p:to>
                                    </p:set>
                                    <p:anim calcmode="lin" valueType="num">
                                      <p:cBhvr additive="base">
                                        <p:cTn dur="500"/>
                                        <p:tgtEl>
                                          <p:spTgt spid="409">
                                            <p:txEl>
                                              <p:pRg end="1" st="1"/>
                                            </p:txEl>
                                          </p:spTgt>
                                        </p:tgtEl>
                                        <p:attrNameLst>
                                          <p:attrName>ppt_w</p:attrName>
                                        </p:attrNameLst>
                                      </p:cBhvr>
                                      <p:tavLst>
                                        <p:tav fmla="" tm="0">
                                          <p:val>
                                            <p:strVal val="0"/>
                                          </p:val>
                                        </p:tav>
                                        <p:tav fmla="" tm="100000">
                                          <p:val>
                                            <p:strVal val="#ppt_w"/>
                                          </p:val>
                                        </p:tav>
                                      </p:tavLst>
                                    </p:anim>
                                    <p:anim calcmode="lin" valueType="num">
                                      <p:cBhvr additive="base">
                                        <p:cTn dur="500"/>
                                        <p:tgtEl>
                                          <p:spTgt spid="409">
                                            <p:txEl>
                                              <p:pRg end="1" st="1"/>
                                            </p:txEl>
                                          </p:spTgt>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4" name="Shape 414"/>
        <p:cNvGrpSpPr/>
        <p:nvPr/>
      </p:nvGrpSpPr>
      <p:grpSpPr>
        <a:xfrm>
          <a:off x="0" y="0"/>
          <a:ext cx="0" cy="0"/>
          <a:chOff x="0" y="0"/>
          <a:chExt cx="0" cy="0"/>
        </a:xfrm>
      </p:grpSpPr>
      <p:graphicFrame>
        <p:nvGraphicFramePr>
          <p:cNvPr id="415" name="Google Shape;415;p36"/>
          <p:cNvGraphicFramePr/>
          <p:nvPr/>
        </p:nvGraphicFramePr>
        <p:xfrm>
          <a:off x="150813" y="314325"/>
          <a:ext cx="3000000" cy="3000000"/>
        </p:xfrm>
        <a:graphic>
          <a:graphicData uri="http://schemas.openxmlformats.org/drawingml/2006/table">
            <a:tbl>
              <a:tblPr>
                <a:noFill/>
                <a:tableStyleId>{AE29496D-58D3-4EE4-ACD1-59A2AE1358FE}</a:tableStyleId>
              </a:tblPr>
              <a:tblGrid>
                <a:gridCol w="1512875"/>
                <a:gridCol w="1138250"/>
                <a:gridCol w="773100"/>
                <a:gridCol w="1204925"/>
                <a:gridCol w="1508125"/>
                <a:gridCol w="977900"/>
                <a:gridCol w="620700"/>
                <a:gridCol w="1117600"/>
              </a:tblGrid>
              <a:tr h="812800">
                <a:tc>
                  <a:txBody>
                    <a:bodyPr/>
                    <a:lstStyle/>
                    <a:p>
                      <a:pPr indent="0" lvl="0" marL="0" marR="0" rtl="0" algn="ctr">
                        <a:lnSpc>
                          <a:spcPct val="100000"/>
                        </a:lnSpc>
                        <a:spcBef>
                          <a:spcPts val="0"/>
                        </a:spcBef>
                        <a:spcAft>
                          <a:spcPts val="0"/>
                        </a:spcAft>
                        <a:buClr>
                          <a:schemeClr val="dk1"/>
                        </a:buClr>
                        <a:buSzPts val="1600"/>
                        <a:buFont typeface="Arial"/>
                        <a:buNone/>
                      </a:pPr>
                      <a:r>
                        <a:rPr b="1" i="0" lang="en-US" sz="1600" u="none" cap="none" strike="noStrike">
                          <a:solidFill>
                            <a:schemeClr val="dk1"/>
                          </a:solidFill>
                          <a:latin typeface="Arial"/>
                          <a:ea typeface="Arial"/>
                          <a:cs typeface="Arial"/>
                          <a:sym typeface="Arial"/>
                        </a:rPr>
                        <a:t>Student ID</a:t>
                      </a:r>
                      <a:endParaRPr b="0" i="0" sz="1600" u="none" cap="none" strike="noStrike">
                        <a:solidFill>
                          <a:schemeClr val="dk1"/>
                        </a:solidFill>
                        <a:latin typeface="Arial"/>
                        <a:ea typeface="Arial"/>
                        <a:cs typeface="Arial"/>
                        <a:sym typeface="Arial"/>
                      </a:endParaRPr>
                    </a:p>
                  </a:txBody>
                  <a:tcPr marT="45725" marB="45725" marR="91450" marL="91450" anchor="b">
                    <a:lnL cap="flat" cmpd="sng" w="254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254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1" i="0" lang="en-US" sz="1600" u="none" cap="none" strike="noStrike">
                          <a:solidFill>
                            <a:schemeClr val="dk1"/>
                          </a:solidFill>
                          <a:latin typeface="Arial"/>
                          <a:ea typeface="Arial"/>
                          <a:cs typeface="Arial"/>
                          <a:sym typeface="Arial"/>
                        </a:rPr>
                        <a:t>Last Name</a:t>
                      </a:r>
                      <a:endParaRPr b="0" i="0" sz="16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254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1" i="0" lang="en-US" sz="1600" u="none" cap="none" strike="noStrike">
                          <a:solidFill>
                            <a:schemeClr val="dk1"/>
                          </a:solidFill>
                          <a:latin typeface="Arial"/>
                          <a:ea typeface="Arial"/>
                          <a:cs typeface="Arial"/>
                          <a:sym typeface="Arial"/>
                        </a:rPr>
                        <a:t>First Name</a:t>
                      </a:r>
                      <a:endParaRPr b="0" i="0" sz="16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254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1" i="0" lang="en-US" sz="1600" u="none" cap="none" strike="noStrike">
                          <a:solidFill>
                            <a:schemeClr val="dk1"/>
                          </a:solidFill>
                          <a:latin typeface="Arial"/>
                          <a:ea typeface="Arial"/>
                          <a:cs typeface="Arial"/>
                          <a:sym typeface="Arial"/>
                        </a:rPr>
                        <a:t>Phone No.</a:t>
                      </a:r>
                      <a:endParaRPr b="0" i="0" sz="16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254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1" i="0" lang="en-US" sz="1600" u="none" cap="none" strike="noStrike">
                          <a:solidFill>
                            <a:schemeClr val="dk1"/>
                          </a:solidFill>
                          <a:latin typeface="Arial"/>
                          <a:ea typeface="Arial"/>
                          <a:cs typeface="Arial"/>
                          <a:sym typeface="Arial"/>
                        </a:rPr>
                        <a:t>Course No.</a:t>
                      </a:r>
                      <a:endParaRPr b="0" i="0" sz="16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254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1" i="0" lang="en-US" sz="1600" u="none" cap="none" strike="noStrike">
                          <a:solidFill>
                            <a:schemeClr val="dk1"/>
                          </a:solidFill>
                          <a:latin typeface="Arial"/>
                          <a:ea typeface="Arial"/>
                          <a:cs typeface="Arial"/>
                          <a:sym typeface="Arial"/>
                        </a:rPr>
                        <a:t>Section</a:t>
                      </a:r>
                      <a:endParaRPr b="0" i="0" sz="16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254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1" i="0" lang="en-US" sz="1600" u="none" cap="none" strike="noStrike">
                          <a:solidFill>
                            <a:schemeClr val="dk1"/>
                          </a:solidFill>
                          <a:latin typeface="Arial"/>
                          <a:ea typeface="Arial"/>
                          <a:cs typeface="Arial"/>
                          <a:sym typeface="Arial"/>
                        </a:rPr>
                        <a:t>Day</a:t>
                      </a:r>
                      <a:endParaRPr b="0" i="0" sz="16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254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1" i="0" lang="en-US" sz="1600" u="none" cap="none" strike="noStrike">
                          <a:solidFill>
                            <a:schemeClr val="dk1"/>
                          </a:solidFill>
                          <a:latin typeface="Arial"/>
                          <a:ea typeface="Arial"/>
                          <a:cs typeface="Arial"/>
                          <a:sym typeface="Arial"/>
                        </a:rPr>
                        <a:t>Time</a:t>
                      </a:r>
                      <a:endParaRPr b="0" i="0" sz="16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25400">
                      <a:solidFill>
                        <a:srgbClr val="000000"/>
                      </a:solidFill>
                      <a:prstDash val="solid"/>
                      <a:round/>
                      <a:headEnd len="sm" w="sm" type="none"/>
                      <a:tailEnd len="sm" w="sm" type="none"/>
                    </a:lnR>
                    <a:lnT cap="flat" cmpd="sng" w="254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63550">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333-33-3333</a:t>
                      </a:r>
                      <a:endParaRPr b="0" i="0" sz="1600" u="none" cap="none" strike="noStrike">
                        <a:solidFill>
                          <a:schemeClr val="dk1"/>
                        </a:solidFill>
                        <a:latin typeface="Arial"/>
                        <a:ea typeface="Arial"/>
                        <a:cs typeface="Arial"/>
                        <a:sym typeface="Arial"/>
                      </a:endParaRPr>
                    </a:p>
                  </a:txBody>
                  <a:tcPr marT="45725" marB="45725" marR="91450" marL="91450" anchor="b">
                    <a:lnL cap="flat" cmpd="sng" w="254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Simpson</a:t>
                      </a:r>
                      <a:endParaRPr b="0" i="0" sz="16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Alice</a:t>
                      </a:r>
                      <a:endParaRPr b="0" i="0" sz="16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333-3333</a:t>
                      </a:r>
                      <a:endParaRPr b="0" i="0" sz="16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ACCT-3603</a:t>
                      </a:r>
                      <a:endParaRPr b="0" i="0" sz="16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1</a:t>
                      </a:r>
                      <a:endParaRPr b="0" i="0" sz="16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M</a:t>
                      </a:r>
                      <a:endParaRPr b="0" i="0" sz="16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9:00 AM</a:t>
                      </a:r>
                      <a:endParaRPr b="0" i="0" sz="16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254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61950">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333-33-3333</a:t>
                      </a:r>
                      <a:endParaRPr b="0" i="0" sz="1600" u="none" cap="none" strike="noStrike">
                        <a:solidFill>
                          <a:schemeClr val="dk1"/>
                        </a:solidFill>
                        <a:latin typeface="Arial"/>
                        <a:ea typeface="Arial"/>
                        <a:cs typeface="Arial"/>
                        <a:sym typeface="Arial"/>
                      </a:endParaRPr>
                    </a:p>
                  </a:txBody>
                  <a:tcPr marT="45725" marB="45725" marR="91450" marL="91450" anchor="b">
                    <a:lnL cap="flat" cmpd="sng" w="254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Simpson</a:t>
                      </a:r>
                      <a:endParaRPr b="0" i="0" sz="16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Alice</a:t>
                      </a:r>
                      <a:endParaRPr b="0" i="0" sz="16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333-3333</a:t>
                      </a:r>
                      <a:endParaRPr b="0" i="0" sz="16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FIN-3213</a:t>
                      </a:r>
                      <a:endParaRPr b="0" i="0" sz="16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3</a:t>
                      </a:r>
                      <a:endParaRPr b="0" i="0" sz="16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Th</a:t>
                      </a:r>
                      <a:endParaRPr b="0" i="0" sz="16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11:00 AM</a:t>
                      </a:r>
                      <a:endParaRPr b="0" i="0" sz="16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254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63550">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333-33-3333</a:t>
                      </a:r>
                      <a:endParaRPr b="0" i="0" sz="1600" u="none" cap="none" strike="noStrike">
                        <a:solidFill>
                          <a:schemeClr val="dk1"/>
                        </a:solidFill>
                        <a:latin typeface="Arial"/>
                        <a:ea typeface="Arial"/>
                        <a:cs typeface="Arial"/>
                        <a:sym typeface="Arial"/>
                      </a:endParaRPr>
                    </a:p>
                  </a:txBody>
                  <a:tcPr marT="45725" marB="45725" marR="91450" marL="91450" anchor="b">
                    <a:lnL cap="flat" cmpd="sng" w="254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Simpson</a:t>
                      </a:r>
                      <a:endParaRPr b="0" i="0" sz="16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Alice</a:t>
                      </a:r>
                      <a:endParaRPr b="0" i="0" sz="16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333-3333</a:t>
                      </a:r>
                      <a:endParaRPr b="0" i="0" sz="16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MGMT-3021</a:t>
                      </a:r>
                      <a:endParaRPr b="0" i="0" sz="16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11</a:t>
                      </a:r>
                      <a:endParaRPr b="0" i="0" sz="16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Th</a:t>
                      </a:r>
                      <a:endParaRPr b="0" i="0" sz="16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12:00 PM</a:t>
                      </a:r>
                      <a:endParaRPr b="0" i="0" sz="16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254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63550">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111-11-1111</a:t>
                      </a:r>
                      <a:endParaRPr b="0" i="0" sz="1600" u="none" cap="none" strike="noStrike">
                        <a:solidFill>
                          <a:schemeClr val="dk1"/>
                        </a:solidFill>
                        <a:latin typeface="Arial"/>
                        <a:ea typeface="Arial"/>
                        <a:cs typeface="Arial"/>
                        <a:sym typeface="Arial"/>
                      </a:endParaRPr>
                    </a:p>
                  </a:txBody>
                  <a:tcPr marT="45725" marB="45725" marR="91450" marL="91450" anchor="b">
                    <a:lnL cap="flat" cmpd="sng" w="254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Sanders</a:t>
                      </a:r>
                      <a:endParaRPr b="0" i="0" sz="16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Ned</a:t>
                      </a:r>
                      <a:endParaRPr b="0" i="0" sz="16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444-4444</a:t>
                      </a:r>
                      <a:endParaRPr b="0" i="0" sz="16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ACCT-3433</a:t>
                      </a:r>
                      <a:endParaRPr b="0" i="0" sz="16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2</a:t>
                      </a:r>
                      <a:endParaRPr b="0" i="0" sz="16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T</a:t>
                      </a:r>
                      <a:endParaRPr b="0" i="0" sz="16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10:00 AM</a:t>
                      </a:r>
                      <a:endParaRPr b="0" i="0" sz="16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254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61950">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111-11-1111</a:t>
                      </a:r>
                      <a:endParaRPr b="0" i="0" sz="1600" u="none" cap="none" strike="noStrike">
                        <a:solidFill>
                          <a:schemeClr val="dk1"/>
                        </a:solidFill>
                        <a:latin typeface="Arial"/>
                        <a:ea typeface="Arial"/>
                        <a:cs typeface="Arial"/>
                        <a:sym typeface="Arial"/>
                      </a:endParaRPr>
                    </a:p>
                  </a:txBody>
                  <a:tcPr marT="45725" marB="45725" marR="91450" marL="91450" anchor="b">
                    <a:lnL cap="flat" cmpd="sng" w="254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Sanders</a:t>
                      </a:r>
                      <a:endParaRPr b="0" i="0" sz="16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Ned</a:t>
                      </a:r>
                      <a:endParaRPr b="0" i="0" sz="16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444-4444</a:t>
                      </a:r>
                      <a:endParaRPr b="0" i="0" sz="16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MGMT-3021</a:t>
                      </a:r>
                      <a:endParaRPr b="0" i="0" sz="16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5</a:t>
                      </a:r>
                      <a:endParaRPr b="0" i="0" sz="16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W</a:t>
                      </a:r>
                      <a:endParaRPr b="0" i="0" sz="16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8:00 AM</a:t>
                      </a:r>
                      <a:endParaRPr b="0" i="0" sz="16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254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63550">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111-11-1111</a:t>
                      </a:r>
                      <a:endParaRPr b="0" i="0" sz="1600" u="none" cap="none" strike="noStrike">
                        <a:solidFill>
                          <a:schemeClr val="dk1"/>
                        </a:solidFill>
                        <a:latin typeface="Arial"/>
                        <a:ea typeface="Arial"/>
                        <a:cs typeface="Arial"/>
                        <a:sym typeface="Arial"/>
                      </a:endParaRPr>
                    </a:p>
                  </a:txBody>
                  <a:tcPr marT="45725" marB="45725" marR="91450" marL="91450" anchor="b">
                    <a:lnL cap="flat" cmpd="sng" w="254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Sanders</a:t>
                      </a:r>
                      <a:endParaRPr b="0" i="0" sz="16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Ned</a:t>
                      </a:r>
                      <a:endParaRPr b="0" i="0" sz="16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444-4444</a:t>
                      </a:r>
                      <a:endParaRPr b="0" i="0" sz="16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ANSI-1422</a:t>
                      </a:r>
                      <a:endParaRPr b="0" i="0" sz="16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7</a:t>
                      </a:r>
                      <a:endParaRPr b="0" i="0" sz="16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F</a:t>
                      </a:r>
                      <a:endParaRPr b="0" i="0" sz="16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9:00 AM</a:t>
                      </a:r>
                      <a:endParaRPr b="0" i="0" sz="16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254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61950">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123-45-6789</a:t>
                      </a:r>
                      <a:endParaRPr b="0" i="0" sz="1600" u="none" cap="none" strike="noStrike">
                        <a:solidFill>
                          <a:schemeClr val="dk1"/>
                        </a:solidFill>
                        <a:latin typeface="Arial"/>
                        <a:ea typeface="Arial"/>
                        <a:cs typeface="Arial"/>
                        <a:sym typeface="Arial"/>
                      </a:endParaRPr>
                    </a:p>
                  </a:txBody>
                  <a:tcPr marT="45725" marB="45725" marR="91450" marL="91450" anchor="b">
                    <a:lnL cap="flat" cmpd="sng" w="254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Moore</a:t>
                      </a:r>
                      <a:endParaRPr b="0" i="0" sz="16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Artie</a:t>
                      </a:r>
                      <a:endParaRPr b="0" i="0" sz="16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555-5555</a:t>
                      </a:r>
                      <a:endParaRPr b="0" i="0" sz="16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ACCT-3433</a:t>
                      </a:r>
                      <a:endParaRPr b="0" i="0" sz="16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2</a:t>
                      </a:r>
                      <a:endParaRPr b="0" i="0" sz="16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T</a:t>
                      </a:r>
                      <a:endParaRPr b="0" i="0" sz="16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10:00 AM</a:t>
                      </a:r>
                      <a:endParaRPr b="0" i="0" sz="16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254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95300">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123-45-6789</a:t>
                      </a:r>
                      <a:endParaRPr b="0" i="0" sz="1600" u="none" cap="none" strike="noStrike">
                        <a:solidFill>
                          <a:schemeClr val="dk1"/>
                        </a:solidFill>
                        <a:latin typeface="Arial"/>
                        <a:ea typeface="Arial"/>
                        <a:cs typeface="Arial"/>
                        <a:sym typeface="Arial"/>
                      </a:endParaRPr>
                    </a:p>
                  </a:txBody>
                  <a:tcPr marT="45725" marB="45725" marR="91450" marL="91450" anchor="b">
                    <a:lnL cap="flat" cmpd="sng" w="254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54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Moore</a:t>
                      </a:r>
                      <a:endParaRPr b="0" i="0" sz="16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54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Artie</a:t>
                      </a:r>
                      <a:endParaRPr b="0" i="0" sz="16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54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555-5555</a:t>
                      </a:r>
                      <a:endParaRPr b="0" i="0" sz="16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54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FIN-3213</a:t>
                      </a:r>
                      <a:endParaRPr b="0" i="0" sz="16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54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3</a:t>
                      </a:r>
                      <a:endParaRPr b="0" i="0" sz="16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54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Th</a:t>
                      </a:r>
                      <a:endParaRPr b="0" i="0" sz="16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54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11:00 AM</a:t>
                      </a:r>
                      <a:endParaRPr b="0" i="0" sz="16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254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5400">
                      <a:solidFill>
                        <a:srgbClr val="000000"/>
                      </a:solidFill>
                      <a:prstDash val="solid"/>
                      <a:round/>
                      <a:headEnd len="sm" w="sm" type="none"/>
                      <a:tailEnd len="sm" w="sm" type="none"/>
                    </a:lnB>
                  </a:tcPr>
                </a:tc>
              </a:tr>
            </a:tbl>
          </a:graphicData>
        </a:graphic>
      </p:graphicFrame>
      <p:sp>
        <p:nvSpPr>
          <p:cNvPr id="416" name="Google Shape;416;p36"/>
          <p:cNvSpPr/>
          <p:nvPr/>
        </p:nvSpPr>
        <p:spPr>
          <a:xfrm>
            <a:off x="257175" y="4502150"/>
            <a:ext cx="8623300" cy="1839913"/>
          </a:xfrm>
          <a:prstGeom prst="rect">
            <a:avLst/>
          </a:prstGeom>
          <a:solidFill>
            <a:schemeClr val="lt1"/>
          </a:solidFill>
          <a:ln cap="flat" cmpd="sng" w="57150">
            <a:solidFill>
              <a:srgbClr val="0000FF"/>
            </a:solidFill>
            <a:prstDash val="solid"/>
            <a:miter lim="800000"/>
            <a:headEnd len="sm" w="sm" type="none"/>
            <a:tailEnd len="sm" w="sm" type="none"/>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What happens if you have a new student to add, but he hasn’t signed up for any courses yet?</a:t>
            </a:r>
            <a:endParaRPr/>
          </a:p>
          <a:p>
            <a:pPr indent="-342900" lvl="0" marL="342900" marR="0" rtl="0" algn="l">
              <a:spcBef>
                <a:spcPts val="40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Or what if there is a new class to add, but there are no students enrolled in it yet? In either case, the record will be partially blank.</a:t>
            </a:r>
            <a:endParaRPr/>
          </a:p>
          <a:p>
            <a:pPr indent="-342900" lvl="0" marL="342900" marR="0" rtl="0" algn="l">
              <a:spcBef>
                <a:spcPts val="40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This problem is referred to as an </a:t>
            </a:r>
            <a:r>
              <a:rPr i="1" lang="en-US" sz="2000">
                <a:solidFill>
                  <a:srgbClr val="CC0000"/>
                </a:solidFill>
                <a:latin typeface="Calibri"/>
                <a:ea typeface="Calibri"/>
                <a:cs typeface="Calibri"/>
                <a:sym typeface="Calibri"/>
              </a:rPr>
              <a:t>insert anomaly</a:t>
            </a:r>
            <a:r>
              <a:rPr lang="en-US" sz="2000">
                <a:solidFill>
                  <a:schemeClr val="dk1"/>
                </a:solidFill>
                <a:latin typeface="Calibri"/>
                <a:ea typeface="Calibri"/>
                <a:cs typeface="Calibri"/>
                <a:sym typeface="Calibri"/>
              </a:rPr>
              <a: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416">
                                            <p:txEl>
                                              <p:pRg end="0" st="0"/>
                                            </p:txEl>
                                          </p:spTgt>
                                        </p:tgtEl>
                                        <p:attrNameLst>
                                          <p:attrName>style.visibility</p:attrName>
                                        </p:attrNameLst>
                                      </p:cBhvr>
                                      <p:to>
                                        <p:strVal val="visible"/>
                                      </p:to>
                                    </p:set>
                                    <p:anim calcmode="lin" valueType="num">
                                      <p:cBhvr additive="base">
                                        <p:cTn dur="500"/>
                                        <p:tgtEl>
                                          <p:spTgt spid="416">
                                            <p:txEl>
                                              <p:pRg end="0" st="0"/>
                                            </p:txEl>
                                          </p:spTgt>
                                        </p:tgtEl>
                                        <p:attrNameLst>
                                          <p:attrName>ppt_w</p:attrName>
                                        </p:attrNameLst>
                                      </p:cBhvr>
                                      <p:tavLst>
                                        <p:tav fmla="" tm="0">
                                          <p:val>
                                            <p:strVal val="0"/>
                                          </p:val>
                                        </p:tav>
                                        <p:tav fmla="" tm="100000">
                                          <p:val>
                                            <p:strVal val="#ppt_w"/>
                                          </p:val>
                                        </p:tav>
                                      </p:tavLst>
                                    </p:anim>
                                    <p:anim calcmode="lin" valueType="num">
                                      <p:cBhvr additive="base">
                                        <p:cTn dur="500"/>
                                        <p:tgtEl>
                                          <p:spTgt spid="416">
                                            <p:txEl>
                                              <p:pRg end="0" st="0"/>
                                            </p:txEl>
                                          </p:spTgt>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416">
                                            <p:txEl>
                                              <p:pRg end="1" st="1"/>
                                            </p:txEl>
                                          </p:spTgt>
                                        </p:tgtEl>
                                        <p:attrNameLst>
                                          <p:attrName>style.visibility</p:attrName>
                                        </p:attrNameLst>
                                      </p:cBhvr>
                                      <p:to>
                                        <p:strVal val="visible"/>
                                      </p:to>
                                    </p:set>
                                    <p:anim calcmode="lin" valueType="num">
                                      <p:cBhvr additive="base">
                                        <p:cTn dur="500"/>
                                        <p:tgtEl>
                                          <p:spTgt spid="416">
                                            <p:txEl>
                                              <p:pRg end="1" st="1"/>
                                            </p:txEl>
                                          </p:spTgt>
                                        </p:tgtEl>
                                        <p:attrNameLst>
                                          <p:attrName>ppt_w</p:attrName>
                                        </p:attrNameLst>
                                      </p:cBhvr>
                                      <p:tavLst>
                                        <p:tav fmla="" tm="0">
                                          <p:val>
                                            <p:strVal val="0"/>
                                          </p:val>
                                        </p:tav>
                                        <p:tav fmla="" tm="100000">
                                          <p:val>
                                            <p:strVal val="#ppt_w"/>
                                          </p:val>
                                        </p:tav>
                                      </p:tavLst>
                                    </p:anim>
                                    <p:anim calcmode="lin" valueType="num">
                                      <p:cBhvr additive="base">
                                        <p:cTn dur="500"/>
                                        <p:tgtEl>
                                          <p:spTgt spid="416">
                                            <p:txEl>
                                              <p:pRg end="1" st="1"/>
                                            </p:txEl>
                                          </p:spTgt>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416">
                                            <p:txEl>
                                              <p:pRg end="2" st="2"/>
                                            </p:txEl>
                                          </p:spTgt>
                                        </p:tgtEl>
                                        <p:attrNameLst>
                                          <p:attrName>style.visibility</p:attrName>
                                        </p:attrNameLst>
                                      </p:cBhvr>
                                      <p:to>
                                        <p:strVal val="visible"/>
                                      </p:to>
                                    </p:set>
                                    <p:anim calcmode="lin" valueType="num">
                                      <p:cBhvr additive="base">
                                        <p:cTn dur="500"/>
                                        <p:tgtEl>
                                          <p:spTgt spid="416">
                                            <p:txEl>
                                              <p:pRg end="2" st="2"/>
                                            </p:txEl>
                                          </p:spTgt>
                                        </p:tgtEl>
                                        <p:attrNameLst>
                                          <p:attrName>ppt_w</p:attrName>
                                        </p:attrNameLst>
                                      </p:cBhvr>
                                      <p:tavLst>
                                        <p:tav fmla="" tm="0">
                                          <p:val>
                                            <p:strVal val="0"/>
                                          </p:val>
                                        </p:tav>
                                        <p:tav fmla="" tm="100000">
                                          <p:val>
                                            <p:strVal val="#ppt_w"/>
                                          </p:val>
                                        </p:tav>
                                      </p:tavLst>
                                    </p:anim>
                                    <p:anim calcmode="lin" valueType="num">
                                      <p:cBhvr additive="base">
                                        <p:cTn dur="500"/>
                                        <p:tgtEl>
                                          <p:spTgt spid="416">
                                            <p:txEl>
                                              <p:pRg end="2" st="2"/>
                                            </p:txEl>
                                          </p:spTgt>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0" name="Shape 420"/>
        <p:cNvGrpSpPr/>
        <p:nvPr/>
      </p:nvGrpSpPr>
      <p:grpSpPr>
        <a:xfrm>
          <a:off x="0" y="0"/>
          <a:ext cx="0" cy="0"/>
          <a:chOff x="0" y="0"/>
          <a:chExt cx="0" cy="0"/>
        </a:xfrm>
      </p:grpSpPr>
      <p:graphicFrame>
        <p:nvGraphicFramePr>
          <p:cNvPr id="421" name="Google Shape;421;p37"/>
          <p:cNvGraphicFramePr/>
          <p:nvPr/>
        </p:nvGraphicFramePr>
        <p:xfrm>
          <a:off x="150813" y="314325"/>
          <a:ext cx="3000000" cy="3000000"/>
        </p:xfrm>
        <a:graphic>
          <a:graphicData uri="http://schemas.openxmlformats.org/drawingml/2006/table">
            <a:tbl>
              <a:tblPr>
                <a:noFill/>
                <a:tableStyleId>{AE29496D-58D3-4EE4-ACD1-59A2AE1358FE}</a:tableStyleId>
              </a:tblPr>
              <a:tblGrid>
                <a:gridCol w="1512875"/>
                <a:gridCol w="1138250"/>
                <a:gridCol w="773100"/>
                <a:gridCol w="1204925"/>
                <a:gridCol w="1508125"/>
                <a:gridCol w="993775"/>
                <a:gridCol w="604825"/>
                <a:gridCol w="1117600"/>
              </a:tblGrid>
              <a:tr h="812800">
                <a:tc>
                  <a:txBody>
                    <a:bodyPr/>
                    <a:lstStyle/>
                    <a:p>
                      <a:pPr indent="0" lvl="0" marL="0" marR="0" rtl="0" algn="ctr">
                        <a:lnSpc>
                          <a:spcPct val="100000"/>
                        </a:lnSpc>
                        <a:spcBef>
                          <a:spcPts val="0"/>
                        </a:spcBef>
                        <a:spcAft>
                          <a:spcPts val="0"/>
                        </a:spcAft>
                        <a:buClr>
                          <a:schemeClr val="dk1"/>
                        </a:buClr>
                        <a:buSzPts val="1600"/>
                        <a:buFont typeface="Arial"/>
                        <a:buNone/>
                      </a:pPr>
                      <a:r>
                        <a:rPr b="1" i="0" lang="en-US" sz="1600" u="none" cap="none" strike="noStrike">
                          <a:solidFill>
                            <a:schemeClr val="dk1"/>
                          </a:solidFill>
                          <a:latin typeface="Arial"/>
                          <a:ea typeface="Arial"/>
                          <a:cs typeface="Arial"/>
                          <a:sym typeface="Arial"/>
                        </a:rPr>
                        <a:t>Student ID</a:t>
                      </a:r>
                      <a:endParaRPr b="0" i="0" sz="1600" u="none" cap="none" strike="noStrike">
                        <a:solidFill>
                          <a:schemeClr val="dk1"/>
                        </a:solidFill>
                        <a:latin typeface="Arial"/>
                        <a:ea typeface="Arial"/>
                        <a:cs typeface="Arial"/>
                        <a:sym typeface="Arial"/>
                      </a:endParaRPr>
                    </a:p>
                  </a:txBody>
                  <a:tcPr marT="45725" marB="45725" marR="91450" marL="91450" anchor="b">
                    <a:lnL cap="flat" cmpd="sng" w="254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254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1" i="0" lang="en-US" sz="1600" u="none" cap="none" strike="noStrike">
                          <a:solidFill>
                            <a:schemeClr val="dk1"/>
                          </a:solidFill>
                          <a:latin typeface="Arial"/>
                          <a:ea typeface="Arial"/>
                          <a:cs typeface="Arial"/>
                          <a:sym typeface="Arial"/>
                        </a:rPr>
                        <a:t>Last Name</a:t>
                      </a:r>
                      <a:endParaRPr b="0" i="0" sz="16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254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1" i="0" lang="en-US" sz="1600" u="none" cap="none" strike="noStrike">
                          <a:solidFill>
                            <a:schemeClr val="dk1"/>
                          </a:solidFill>
                          <a:latin typeface="Arial"/>
                          <a:ea typeface="Arial"/>
                          <a:cs typeface="Arial"/>
                          <a:sym typeface="Arial"/>
                        </a:rPr>
                        <a:t>First Name</a:t>
                      </a:r>
                      <a:endParaRPr b="0" i="0" sz="16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254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1" i="0" lang="en-US" sz="1600" u="none" cap="none" strike="noStrike">
                          <a:solidFill>
                            <a:schemeClr val="dk1"/>
                          </a:solidFill>
                          <a:latin typeface="Arial"/>
                          <a:ea typeface="Arial"/>
                          <a:cs typeface="Arial"/>
                          <a:sym typeface="Arial"/>
                        </a:rPr>
                        <a:t>Phone No.</a:t>
                      </a:r>
                      <a:endParaRPr b="0" i="0" sz="16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254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1" i="0" lang="en-US" sz="1600" u="none" cap="none" strike="noStrike">
                          <a:solidFill>
                            <a:schemeClr val="dk1"/>
                          </a:solidFill>
                          <a:latin typeface="Arial"/>
                          <a:ea typeface="Arial"/>
                          <a:cs typeface="Arial"/>
                          <a:sym typeface="Arial"/>
                        </a:rPr>
                        <a:t>Course No.</a:t>
                      </a:r>
                      <a:endParaRPr b="0" i="0" sz="16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254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1" i="0" lang="en-US" sz="1600" u="none" cap="none" strike="noStrike">
                          <a:solidFill>
                            <a:schemeClr val="dk1"/>
                          </a:solidFill>
                          <a:latin typeface="Arial"/>
                          <a:ea typeface="Arial"/>
                          <a:cs typeface="Arial"/>
                          <a:sym typeface="Arial"/>
                        </a:rPr>
                        <a:t>Section</a:t>
                      </a:r>
                      <a:endParaRPr b="0" i="0" sz="16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254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1" i="0" lang="en-US" sz="1600" u="none" cap="none" strike="noStrike">
                          <a:solidFill>
                            <a:schemeClr val="dk1"/>
                          </a:solidFill>
                          <a:latin typeface="Arial"/>
                          <a:ea typeface="Arial"/>
                          <a:cs typeface="Arial"/>
                          <a:sym typeface="Arial"/>
                        </a:rPr>
                        <a:t>Day</a:t>
                      </a:r>
                      <a:endParaRPr b="0" i="0" sz="16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254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1" i="0" lang="en-US" sz="1600" u="none" cap="none" strike="noStrike">
                          <a:solidFill>
                            <a:schemeClr val="dk1"/>
                          </a:solidFill>
                          <a:latin typeface="Arial"/>
                          <a:ea typeface="Arial"/>
                          <a:cs typeface="Arial"/>
                          <a:sym typeface="Arial"/>
                        </a:rPr>
                        <a:t>Time</a:t>
                      </a:r>
                      <a:endParaRPr b="0" i="0" sz="16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25400">
                      <a:solidFill>
                        <a:srgbClr val="000000"/>
                      </a:solidFill>
                      <a:prstDash val="solid"/>
                      <a:round/>
                      <a:headEnd len="sm" w="sm" type="none"/>
                      <a:tailEnd len="sm" w="sm" type="none"/>
                    </a:lnR>
                    <a:lnT cap="flat" cmpd="sng" w="254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63550">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333-33-3333</a:t>
                      </a:r>
                      <a:endParaRPr b="0" i="0" sz="1600" u="none" cap="none" strike="noStrike">
                        <a:solidFill>
                          <a:schemeClr val="dk1"/>
                        </a:solidFill>
                        <a:latin typeface="Arial"/>
                        <a:ea typeface="Arial"/>
                        <a:cs typeface="Arial"/>
                        <a:sym typeface="Arial"/>
                      </a:endParaRPr>
                    </a:p>
                  </a:txBody>
                  <a:tcPr marT="45725" marB="45725" marR="91450" marL="91450" anchor="b">
                    <a:lnL cap="flat" cmpd="sng" w="254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Simpson</a:t>
                      </a:r>
                      <a:endParaRPr b="0" i="0" sz="16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Alice</a:t>
                      </a:r>
                      <a:endParaRPr b="0" i="0" sz="16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333-3333</a:t>
                      </a:r>
                      <a:endParaRPr b="0" i="0" sz="16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ACCT-3603</a:t>
                      </a:r>
                      <a:endParaRPr b="0" i="0" sz="16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1</a:t>
                      </a:r>
                      <a:endParaRPr b="0" i="0" sz="16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M</a:t>
                      </a:r>
                      <a:endParaRPr b="0" i="0" sz="16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9:00 AM</a:t>
                      </a:r>
                      <a:endParaRPr b="0" i="0" sz="16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254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61950">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333-33-3333</a:t>
                      </a:r>
                      <a:endParaRPr b="0" i="0" sz="1600" u="none" cap="none" strike="noStrike">
                        <a:solidFill>
                          <a:schemeClr val="dk1"/>
                        </a:solidFill>
                        <a:latin typeface="Arial"/>
                        <a:ea typeface="Arial"/>
                        <a:cs typeface="Arial"/>
                        <a:sym typeface="Arial"/>
                      </a:endParaRPr>
                    </a:p>
                  </a:txBody>
                  <a:tcPr marT="45725" marB="45725" marR="91450" marL="91450" anchor="b">
                    <a:lnL cap="flat" cmpd="sng" w="254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Simpson</a:t>
                      </a:r>
                      <a:endParaRPr b="0" i="0" sz="16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Alice</a:t>
                      </a:r>
                      <a:endParaRPr b="0" i="0" sz="16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333-3333</a:t>
                      </a:r>
                      <a:endParaRPr b="0" i="0" sz="16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FIN-3213</a:t>
                      </a:r>
                      <a:endParaRPr b="0" i="0" sz="16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3</a:t>
                      </a:r>
                      <a:endParaRPr b="0" i="0" sz="16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Th</a:t>
                      </a:r>
                      <a:endParaRPr b="0" i="0" sz="16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11:00 AM</a:t>
                      </a:r>
                      <a:endParaRPr b="0" i="0" sz="16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254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63550">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333-33-3333</a:t>
                      </a:r>
                      <a:endParaRPr b="0" i="0" sz="1600" u="none" cap="none" strike="noStrike">
                        <a:solidFill>
                          <a:schemeClr val="dk1"/>
                        </a:solidFill>
                        <a:latin typeface="Arial"/>
                        <a:ea typeface="Arial"/>
                        <a:cs typeface="Arial"/>
                        <a:sym typeface="Arial"/>
                      </a:endParaRPr>
                    </a:p>
                  </a:txBody>
                  <a:tcPr marT="45725" marB="45725" marR="91450" marL="91450" anchor="b">
                    <a:lnL cap="flat" cmpd="sng" w="254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Simpson</a:t>
                      </a:r>
                      <a:endParaRPr b="0" i="0" sz="16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Alice</a:t>
                      </a:r>
                      <a:endParaRPr b="0" i="0" sz="16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333-3333</a:t>
                      </a:r>
                      <a:endParaRPr b="0" i="0" sz="16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MGMT-3021</a:t>
                      </a:r>
                      <a:endParaRPr b="0" i="0" sz="16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11</a:t>
                      </a:r>
                      <a:endParaRPr b="0" i="0" sz="16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Th</a:t>
                      </a:r>
                      <a:endParaRPr b="0" i="0" sz="16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12:00 PM</a:t>
                      </a:r>
                      <a:endParaRPr b="0" i="0" sz="16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254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63550">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111-11-1111</a:t>
                      </a:r>
                      <a:endParaRPr b="0" i="0" sz="1600" u="none" cap="none" strike="noStrike">
                        <a:solidFill>
                          <a:schemeClr val="dk1"/>
                        </a:solidFill>
                        <a:latin typeface="Arial"/>
                        <a:ea typeface="Arial"/>
                        <a:cs typeface="Arial"/>
                        <a:sym typeface="Arial"/>
                      </a:endParaRPr>
                    </a:p>
                  </a:txBody>
                  <a:tcPr marT="45725" marB="45725" marR="91450" marL="91450" anchor="b">
                    <a:lnL cap="flat" cmpd="sng" w="254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Sanders</a:t>
                      </a:r>
                      <a:endParaRPr b="0" i="0" sz="16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Ned</a:t>
                      </a:r>
                      <a:endParaRPr b="0" i="0" sz="16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444-4444</a:t>
                      </a:r>
                      <a:endParaRPr b="0" i="0" sz="16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ACCT-3433</a:t>
                      </a:r>
                      <a:endParaRPr b="0" i="0" sz="16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2</a:t>
                      </a:r>
                      <a:endParaRPr b="0" i="0" sz="16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T</a:t>
                      </a:r>
                      <a:endParaRPr b="0" i="0" sz="16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10:00 AM</a:t>
                      </a:r>
                      <a:endParaRPr b="0" i="0" sz="16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254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61950">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111-11-1111</a:t>
                      </a:r>
                      <a:endParaRPr b="0" i="0" sz="1600" u="none" cap="none" strike="noStrike">
                        <a:solidFill>
                          <a:schemeClr val="dk1"/>
                        </a:solidFill>
                        <a:latin typeface="Arial"/>
                        <a:ea typeface="Arial"/>
                        <a:cs typeface="Arial"/>
                        <a:sym typeface="Arial"/>
                      </a:endParaRPr>
                    </a:p>
                  </a:txBody>
                  <a:tcPr marT="45725" marB="45725" marR="91450" marL="91450" anchor="b">
                    <a:lnL cap="flat" cmpd="sng" w="254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Sanders</a:t>
                      </a:r>
                      <a:endParaRPr b="0" i="0" sz="16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Ned</a:t>
                      </a:r>
                      <a:endParaRPr b="0" i="0" sz="16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444-4444</a:t>
                      </a:r>
                      <a:endParaRPr b="0" i="0" sz="16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MGMT-3021</a:t>
                      </a:r>
                      <a:endParaRPr b="0" i="0" sz="16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5</a:t>
                      </a:r>
                      <a:endParaRPr b="0" i="0" sz="16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W</a:t>
                      </a:r>
                      <a:endParaRPr b="0" i="0" sz="16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8:00 AM</a:t>
                      </a:r>
                      <a:endParaRPr b="0" i="0" sz="16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254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63550">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111-11-1111</a:t>
                      </a:r>
                      <a:endParaRPr b="0" i="0" sz="1600" u="none" cap="none" strike="noStrike">
                        <a:solidFill>
                          <a:schemeClr val="dk1"/>
                        </a:solidFill>
                        <a:latin typeface="Arial"/>
                        <a:ea typeface="Arial"/>
                        <a:cs typeface="Arial"/>
                        <a:sym typeface="Arial"/>
                      </a:endParaRPr>
                    </a:p>
                  </a:txBody>
                  <a:tcPr marT="45725" marB="45725" marR="91450" marL="91450" anchor="b">
                    <a:lnL cap="flat" cmpd="sng" w="254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Sanders</a:t>
                      </a:r>
                      <a:endParaRPr b="0" i="0" sz="16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Ned</a:t>
                      </a:r>
                      <a:endParaRPr b="0" i="0" sz="16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444-4444</a:t>
                      </a:r>
                      <a:endParaRPr b="0" i="0" sz="16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ANSI-1422</a:t>
                      </a:r>
                      <a:endParaRPr b="0" i="0" sz="16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7</a:t>
                      </a:r>
                      <a:endParaRPr b="0" i="0" sz="16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F</a:t>
                      </a:r>
                      <a:endParaRPr b="0" i="0" sz="16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9:00 AM</a:t>
                      </a:r>
                      <a:endParaRPr b="0" i="0" sz="16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254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61950">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123-45-6789</a:t>
                      </a:r>
                      <a:endParaRPr b="0" i="0" sz="1600" u="none" cap="none" strike="noStrike">
                        <a:solidFill>
                          <a:schemeClr val="dk1"/>
                        </a:solidFill>
                        <a:latin typeface="Arial"/>
                        <a:ea typeface="Arial"/>
                        <a:cs typeface="Arial"/>
                        <a:sym typeface="Arial"/>
                      </a:endParaRPr>
                    </a:p>
                  </a:txBody>
                  <a:tcPr marT="45725" marB="45725" marR="91450" marL="91450" anchor="b">
                    <a:lnL cap="flat" cmpd="sng" w="254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Moore</a:t>
                      </a:r>
                      <a:endParaRPr b="0" i="0" sz="16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Artie</a:t>
                      </a:r>
                      <a:endParaRPr b="0" i="0" sz="16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555-5555</a:t>
                      </a:r>
                      <a:endParaRPr b="0" i="0" sz="16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ACCT-3433</a:t>
                      </a:r>
                      <a:endParaRPr b="0" i="0" sz="16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2</a:t>
                      </a:r>
                      <a:endParaRPr b="0" i="0" sz="16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T</a:t>
                      </a:r>
                      <a:endParaRPr b="0" i="0" sz="16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10:00 AM</a:t>
                      </a:r>
                      <a:endParaRPr b="0" i="0" sz="16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254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95300">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123-45-6789</a:t>
                      </a:r>
                      <a:endParaRPr b="0" i="0" sz="1600" u="none" cap="none" strike="noStrike">
                        <a:solidFill>
                          <a:schemeClr val="dk1"/>
                        </a:solidFill>
                        <a:latin typeface="Arial"/>
                        <a:ea typeface="Arial"/>
                        <a:cs typeface="Arial"/>
                        <a:sym typeface="Arial"/>
                      </a:endParaRPr>
                    </a:p>
                  </a:txBody>
                  <a:tcPr marT="45725" marB="45725" marR="91450" marL="91450" anchor="b">
                    <a:lnL cap="flat" cmpd="sng" w="254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54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Moore</a:t>
                      </a:r>
                      <a:endParaRPr b="0" i="0" sz="16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54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Artie</a:t>
                      </a:r>
                      <a:endParaRPr b="0" i="0" sz="16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54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555-5555</a:t>
                      </a:r>
                      <a:endParaRPr b="0" i="0" sz="16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54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FIN-3213</a:t>
                      </a:r>
                      <a:endParaRPr b="0" i="0" sz="16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54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3</a:t>
                      </a:r>
                      <a:endParaRPr b="0" i="0" sz="16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54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Th</a:t>
                      </a:r>
                      <a:endParaRPr b="0" i="0" sz="16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54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11:00 AM</a:t>
                      </a:r>
                      <a:endParaRPr b="0" i="0" sz="16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254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5400">
                      <a:solidFill>
                        <a:srgbClr val="000000"/>
                      </a:solidFill>
                      <a:prstDash val="solid"/>
                      <a:round/>
                      <a:headEnd len="sm" w="sm" type="none"/>
                      <a:tailEnd len="sm" w="sm" type="none"/>
                    </a:lnB>
                  </a:tcPr>
                </a:tc>
              </a:tr>
            </a:tbl>
          </a:graphicData>
        </a:graphic>
      </p:graphicFrame>
      <p:sp>
        <p:nvSpPr>
          <p:cNvPr id="422" name="Google Shape;422;p37"/>
          <p:cNvSpPr/>
          <p:nvPr/>
        </p:nvSpPr>
        <p:spPr>
          <a:xfrm>
            <a:off x="257175" y="4502150"/>
            <a:ext cx="8623300" cy="1839913"/>
          </a:xfrm>
          <a:prstGeom prst="rect">
            <a:avLst/>
          </a:prstGeom>
          <a:solidFill>
            <a:schemeClr val="lt1"/>
          </a:solidFill>
          <a:ln cap="flat" cmpd="sng" w="57150">
            <a:solidFill>
              <a:srgbClr val="0000FF"/>
            </a:solidFill>
            <a:prstDash val="solid"/>
            <a:miter lim="800000"/>
            <a:headEnd len="sm" w="sm" type="none"/>
            <a:tailEnd len="sm" w="sm" type="none"/>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If Ned withdraws from all his classes and you eliminate all three of his rows from the table, then you will no longer have a record of Ned. If Ned is planning to take classes next semester, then you probably didn’t really want to delete all records of him.</a:t>
            </a:r>
            <a:endParaRPr/>
          </a:p>
          <a:p>
            <a:pPr indent="-342900" lvl="0" marL="342900" marR="0" rtl="0" algn="l">
              <a:spcBef>
                <a:spcPts val="40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This problem is referred to as a </a:t>
            </a:r>
            <a:r>
              <a:rPr i="1" lang="en-US" sz="2000">
                <a:solidFill>
                  <a:srgbClr val="CC0000"/>
                </a:solidFill>
                <a:latin typeface="Calibri"/>
                <a:ea typeface="Calibri"/>
                <a:cs typeface="Calibri"/>
                <a:sym typeface="Calibri"/>
              </a:rPr>
              <a:t>delete anomaly</a:t>
            </a:r>
            <a:r>
              <a:rPr lang="en-US" sz="2000">
                <a:solidFill>
                  <a:schemeClr val="dk1"/>
                </a:solidFill>
                <a:latin typeface="Calibri"/>
                <a:ea typeface="Calibri"/>
                <a:cs typeface="Calibri"/>
                <a:sym typeface="Calibri"/>
              </a:rPr>
              <a: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422">
                                            <p:txEl>
                                              <p:pRg end="0" st="0"/>
                                            </p:txEl>
                                          </p:spTgt>
                                        </p:tgtEl>
                                        <p:attrNameLst>
                                          <p:attrName>style.visibility</p:attrName>
                                        </p:attrNameLst>
                                      </p:cBhvr>
                                      <p:to>
                                        <p:strVal val="visible"/>
                                      </p:to>
                                    </p:set>
                                    <p:anim calcmode="lin" valueType="num">
                                      <p:cBhvr additive="base">
                                        <p:cTn dur="500"/>
                                        <p:tgtEl>
                                          <p:spTgt spid="422">
                                            <p:txEl>
                                              <p:pRg end="0" st="0"/>
                                            </p:txEl>
                                          </p:spTgt>
                                        </p:tgtEl>
                                        <p:attrNameLst>
                                          <p:attrName>ppt_w</p:attrName>
                                        </p:attrNameLst>
                                      </p:cBhvr>
                                      <p:tavLst>
                                        <p:tav fmla="" tm="0">
                                          <p:val>
                                            <p:strVal val="0"/>
                                          </p:val>
                                        </p:tav>
                                        <p:tav fmla="" tm="100000">
                                          <p:val>
                                            <p:strVal val="#ppt_w"/>
                                          </p:val>
                                        </p:tav>
                                      </p:tavLst>
                                    </p:anim>
                                    <p:anim calcmode="lin" valueType="num">
                                      <p:cBhvr additive="base">
                                        <p:cTn dur="500"/>
                                        <p:tgtEl>
                                          <p:spTgt spid="422">
                                            <p:txEl>
                                              <p:pRg end="0" st="0"/>
                                            </p:txEl>
                                          </p:spTgt>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422">
                                            <p:txEl>
                                              <p:pRg end="1" st="1"/>
                                            </p:txEl>
                                          </p:spTgt>
                                        </p:tgtEl>
                                        <p:attrNameLst>
                                          <p:attrName>style.visibility</p:attrName>
                                        </p:attrNameLst>
                                      </p:cBhvr>
                                      <p:to>
                                        <p:strVal val="visible"/>
                                      </p:to>
                                    </p:set>
                                    <p:anim calcmode="lin" valueType="num">
                                      <p:cBhvr additive="base">
                                        <p:cTn dur="500"/>
                                        <p:tgtEl>
                                          <p:spTgt spid="422">
                                            <p:txEl>
                                              <p:pRg end="1" st="1"/>
                                            </p:txEl>
                                          </p:spTgt>
                                        </p:tgtEl>
                                        <p:attrNameLst>
                                          <p:attrName>ppt_w</p:attrName>
                                        </p:attrNameLst>
                                      </p:cBhvr>
                                      <p:tavLst>
                                        <p:tav fmla="" tm="0">
                                          <p:val>
                                            <p:strVal val="0"/>
                                          </p:val>
                                        </p:tav>
                                        <p:tav fmla="" tm="100000">
                                          <p:val>
                                            <p:strVal val="#ppt_w"/>
                                          </p:val>
                                        </p:tav>
                                      </p:tavLst>
                                    </p:anim>
                                    <p:anim calcmode="lin" valueType="num">
                                      <p:cBhvr additive="base">
                                        <p:cTn dur="500"/>
                                        <p:tgtEl>
                                          <p:spTgt spid="422">
                                            <p:txEl>
                                              <p:pRg end="1" st="1"/>
                                            </p:txEl>
                                          </p:spTgt>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6" name="Shape 426"/>
        <p:cNvGrpSpPr/>
        <p:nvPr/>
      </p:nvGrpSpPr>
      <p:grpSpPr>
        <a:xfrm>
          <a:off x="0" y="0"/>
          <a:ext cx="0" cy="0"/>
          <a:chOff x="0" y="0"/>
          <a:chExt cx="0" cy="0"/>
        </a:xfrm>
      </p:grpSpPr>
      <p:sp>
        <p:nvSpPr>
          <p:cNvPr id="427" name="Google Shape;427;p3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RELATIONAL DATABASES</a:t>
            </a:r>
            <a:endParaRPr/>
          </a:p>
        </p:txBody>
      </p:sp>
      <p:sp>
        <p:nvSpPr>
          <p:cNvPr id="428" name="Google Shape;428;p38"/>
          <p:cNvSpPr txBox="1"/>
          <p:nvPr>
            <p:ph idx="1" type="body"/>
          </p:nvPr>
        </p:nvSpPr>
        <p:spPr>
          <a:xfrm>
            <a:off x="457200" y="1600200"/>
            <a:ext cx="8229600" cy="47244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400"/>
              <a:buChar char="•"/>
            </a:pPr>
            <a:r>
              <a:rPr lang="en-US" sz="2400"/>
              <a:t>Alternatives for storing data</a:t>
            </a:r>
            <a:endParaRPr/>
          </a:p>
          <a:p>
            <a:pPr indent="-285750" lvl="1" marL="742950" rtl="0" algn="l">
              <a:spcBef>
                <a:spcPts val="480"/>
              </a:spcBef>
              <a:spcAft>
                <a:spcPts val="0"/>
              </a:spcAft>
              <a:buClr>
                <a:schemeClr val="dk1"/>
              </a:buClr>
              <a:buSzPts val="2400"/>
              <a:buChar char="–"/>
            </a:pPr>
            <a:r>
              <a:rPr lang="en-US" sz="2400"/>
              <a:t>Another possible approach would be to store each student in one row of the table and create multiple columns to accommodate each class that he is taking.</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8">
                                            <p:txEl>
                                              <p:pRg end="0" st="0"/>
                                            </p:txEl>
                                          </p:spTgt>
                                        </p:tgtEl>
                                        <p:attrNameLst>
                                          <p:attrName>style.visibility</p:attrName>
                                        </p:attrNameLst>
                                      </p:cBhvr>
                                      <p:to>
                                        <p:strVal val="visible"/>
                                      </p:to>
                                    </p:set>
                                    <p:animEffect filter="fade" transition="in">
                                      <p:cBhvr>
                                        <p:cTn dur="500"/>
                                        <p:tgtEl>
                                          <p:spTgt spid="42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8">
                                            <p:txEl>
                                              <p:pRg end="1" st="1"/>
                                            </p:txEl>
                                          </p:spTgt>
                                        </p:tgtEl>
                                        <p:attrNameLst>
                                          <p:attrName>style.visibility</p:attrName>
                                        </p:attrNameLst>
                                      </p:cBhvr>
                                      <p:to>
                                        <p:strVal val="visible"/>
                                      </p:to>
                                    </p:set>
                                    <p:animEffect filter="fade" transition="in">
                                      <p:cBhvr>
                                        <p:cTn dur="500"/>
                                        <p:tgtEl>
                                          <p:spTgt spid="428">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2" name="Shape 432"/>
        <p:cNvGrpSpPr/>
        <p:nvPr/>
      </p:nvGrpSpPr>
      <p:grpSpPr>
        <a:xfrm>
          <a:off x="0" y="0"/>
          <a:ext cx="0" cy="0"/>
          <a:chOff x="0" y="0"/>
          <a:chExt cx="0" cy="0"/>
        </a:xfrm>
      </p:grpSpPr>
      <p:sp>
        <p:nvSpPr>
          <p:cNvPr id="433" name="Google Shape;433;p39"/>
          <p:cNvSpPr/>
          <p:nvPr/>
        </p:nvSpPr>
        <p:spPr>
          <a:xfrm>
            <a:off x="257175" y="2620963"/>
            <a:ext cx="8623300" cy="3597275"/>
          </a:xfrm>
          <a:prstGeom prst="rect">
            <a:avLst/>
          </a:prstGeom>
          <a:solidFill>
            <a:schemeClr val="lt1"/>
          </a:solidFill>
          <a:ln cap="flat" cmpd="sng" w="57150">
            <a:solidFill>
              <a:srgbClr val="0000FF"/>
            </a:solidFill>
            <a:prstDash val="solid"/>
            <a:miter lim="800000"/>
            <a:headEnd len="sm" w="sm" type="none"/>
            <a:tailEnd len="sm" w="sm" type="none"/>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This approach is also fraught with problems:</a:t>
            </a:r>
            <a:endParaRPr/>
          </a:p>
          <a:p>
            <a:pPr indent="-285750" lvl="1" marL="742950" marR="0" rtl="0" algn="l">
              <a:spcBef>
                <a:spcPts val="400"/>
              </a:spcBef>
              <a:spcAft>
                <a:spcPts val="0"/>
              </a:spcAft>
              <a:buClr>
                <a:schemeClr val="dk1"/>
              </a:buClr>
              <a:buSzPts val="2000"/>
              <a:buFont typeface="Calibri"/>
              <a:buChar char="–"/>
            </a:pPr>
            <a:r>
              <a:rPr b="0" i="0" lang="en-US" sz="2000" u="none" cap="none" strike="noStrike">
                <a:solidFill>
                  <a:schemeClr val="dk1"/>
                </a:solidFill>
                <a:latin typeface="Calibri"/>
                <a:ea typeface="Calibri"/>
                <a:cs typeface="Calibri"/>
                <a:sym typeface="Calibri"/>
              </a:rPr>
              <a:t>How many classes should you allow in building the table?</a:t>
            </a:r>
            <a:endParaRPr/>
          </a:p>
          <a:p>
            <a:pPr indent="-285750" lvl="1" marL="742950" marR="0" rtl="0" algn="l">
              <a:spcBef>
                <a:spcPts val="400"/>
              </a:spcBef>
              <a:spcAft>
                <a:spcPts val="0"/>
              </a:spcAft>
              <a:buClr>
                <a:schemeClr val="dk1"/>
              </a:buClr>
              <a:buSzPts val="2000"/>
              <a:buFont typeface="Calibri"/>
              <a:buChar char="–"/>
            </a:pPr>
            <a:r>
              <a:rPr b="0" i="0" lang="en-US" sz="2000" u="none" cap="none" strike="noStrike">
                <a:solidFill>
                  <a:schemeClr val="dk1"/>
                </a:solidFill>
                <a:latin typeface="Calibri"/>
                <a:ea typeface="Calibri"/>
                <a:cs typeface="Calibri"/>
                <a:sym typeface="Calibri"/>
              </a:rPr>
              <a:t>The above table is quite simplified. In reality, you might need to allow for 20 or more classes (assuming a student could take  many 1-hour classes). Also, more information than just the course number would be stored for each class. There would be a great deal of wasted space for all the students taking fewer than the maximum possible number of classes.</a:t>
            </a:r>
            <a:endParaRPr/>
          </a:p>
          <a:p>
            <a:pPr indent="-285750" lvl="1" marL="742950" marR="0" rtl="0" algn="l">
              <a:spcBef>
                <a:spcPts val="400"/>
              </a:spcBef>
              <a:spcAft>
                <a:spcPts val="0"/>
              </a:spcAft>
              <a:buClr>
                <a:schemeClr val="dk1"/>
              </a:buClr>
              <a:buSzPts val="2000"/>
              <a:buFont typeface="Calibri"/>
              <a:buChar char="–"/>
            </a:pPr>
            <a:r>
              <a:rPr b="0" i="0" lang="en-US" sz="2000" u="none" cap="none" strike="noStrike">
                <a:solidFill>
                  <a:schemeClr val="dk1"/>
                </a:solidFill>
                <a:latin typeface="Calibri"/>
                <a:ea typeface="Calibri"/>
                <a:cs typeface="Calibri"/>
                <a:sym typeface="Calibri"/>
              </a:rPr>
              <a:t>Also, if you wanted a list of every student taking MGMT-3021, notice that you would have to search multiple attributes.</a:t>
            </a:r>
            <a:endParaRPr/>
          </a:p>
        </p:txBody>
      </p:sp>
      <p:graphicFrame>
        <p:nvGraphicFramePr>
          <p:cNvPr id="434" name="Google Shape;434;p39"/>
          <p:cNvGraphicFramePr/>
          <p:nvPr/>
        </p:nvGraphicFramePr>
        <p:xfrm>
          <a:off x="122238" y="344488"/>
          <a:ext cx="3000000" cy="3000000"/>
        </p:xfrm>
        <a:graphic>
          <a:graphicData uri="http://schemas.openxmlformats.org/drawingml/2006/table">
            <a:tbl>
              <a:tblPr>
                <a:noFill/>
                <a:tableStyleId>{AE29496D-58D3-4EE4-ACD1-59A2AE1358FE}</a:tableStyleId>
              </a:tblPr>
              <a:tblGrid>
                <a:gridCol w="1323975"/>
                <a:gridCol w="995350"/>
                <a:gridCol w="674700"/>
                <a:gridCol w="1055675"/>
                <a:gridCol w="1254125"/>
                <a:gridCol w="1319225"/>
                <a:gridCol w="1319200"/>
                <a:gridCol w="822325"/>
              </a:tblGrid>
              <a:tr h="871550">
                <a:tc>
                  <a:txBody>
                    <a:bodyPr/>
                    <a:lstStyle/>
                    <a:p>
                      <a:pPr indent="0" lvl="0" marL="0" marR="0" rtl="0" algn="ctr">
                        <a:lnSpc>
                          <a:spcPct val="100000"/>
                        </a:lnSpc>
                        <a:spcBef>
                          <a:spcPts val="0"/>
                        </a:spcBef>
                        <a:spcAft>
                          <a:spcPts val="0"/>
                        </a:spcAft>
                        <a:buClr>
                          <a:schemeClr val="dk1"/>
                        </a:buClr>
                        <a:buSzPts val="1400"/>
                        <a:buFont typeface="Arial"/>
                        <a:buNone/>
                      </a:pPr>
                      <a:r>
                        <a:rPr b="1" i="0" lang="en-US" sz="1400" u="none" cap="none" strike="noStrike">
                          <a:solidFill>
                            <a:schemeClr val="dk1"/>
                          </a:solidFill>
                          <a:latin typeface="Arial"/>
                          <a:ea typeface="Arial"/>
                          <a:cs typeface="Arial"/>
                          <a:sym typeface="Arial"/>
                        </a:rPr>
                        <a:t>Student ID</a:t>
                      </a:r>
                      <a:endParaRPr b="0" i="0" sz="1400" u="none" cap="none" strike="noStrike">
                        <a:solidFill>
                          <a:schemeClr val="dk1"/>
                        </a:solidFill>
                        <a:latin typeface="Arial"/>
                        <a:ea typeface="Arial"/>
                        <a:cs typeface="Arial"/>
                        <a:sym typeface="Arial"/>
                      </a:endParaRPr>
                    </a:p>
                  </a:txBody>
                  <a:tcPr marT="45725" marB="45725" marR="91450" marL="91450" anchor="b">
                    <a:lnL cap="flat" cmpd="sng" w="254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254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Arial"/>
                        <a:buNone/>
                      </a:pPr>
                      <a:r>
                        <a:rPr b="1" i="0" lang="en-US" sz="1400" u="none" cap="none" strike="noStrike">
                          <a:solidFill>
                            <a:schemeClr val="dk1"/>
                          </a:solidFill>
                          <a:latin typeface="Arial"/>
                          <a:ea typeface="Arial"/>
                          <a:cs typeface="Arial"/>
                          <a:sym typeface="Arial"/>
                        </a:rPr>
                        <a:t>Last Name</a:t>
                      </a:r>
                      <a:endParaRPr b="0" i="0" sz="14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254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Arial"/>
                        <a:buNone/>
                      </a:pPr>
                      <a:r>
                        <a:rPr b="1" i="0" lang="en-US" sz="1400" u="none" cap="none" strike="noStrike">
                          <a:solidFill>
                            <a:schemeClr val="dk1"/>
                          </a:solidFill>
                          <a:latin typeface="Arial"/>
                          <a:ea typeface="Arial"/>
                          <a:cs typeface="Arial"/>
                          <a:sym typeface="Arial"/>
                        </a:rPr>
                        <a:t>First Name</a:t>
                      </a:r>
                      <a:endParaRPr b="0" i="0" sz="14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254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Arial"/>
                        <a:buNone/>
                      </a:pPr>
                      <a:r>
                        <a:rPr b="1" i="0" lang="en-US" sz="1400" u="none" cap="none" strike="noStrike">
                          <a:solidFill>
                            <a:schemeClr val="dk1"/>
                          </a:solidFill>
                          <a:latin typeface="Arial"/>
                          <a:ea typeface="Arial"/>
                          <a:cs typeface="Arial"/>
                          <a:sym typeface="Arial"/>
                        </a:rPr>
                        <a:t>Phone No.</a:t>
                      </a:r>
                      <a:endParaRPr b="0" i="0" sz="14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254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Arial"/>
                        <a:buNone/>
                      </a:pPr>
                      <a:r>
                        <a:rPr b="1" i="0" lang="en-US" sz="1400" u="none" cap="none" strike="noStrike">
                          <a:solidFill>
                            <a:schemeClr val="dk1"/>
                          </a:solidFill>
                          <a:latin typeface="Arial"/>
                          <a:ea typeface="Arial"/>
                          <a:cs typeface="Arial"/>
                          <a:sym typeface="Arial"/>
                        </a:rPr>
                        <a:t>Class 1</a:t>
                      </a:r>
                      <a:endParaRPr b="0" i="0" sz="14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254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Arial"/>
                        <a:buNone/>
                      </a:pPr>
                      <a:r>
                        <a:rPr b="1" i="0" lang="en-US" sz="1400" u="none" cap="none" strike="noStrike">
                          <a:solidFill>
                            <a:schemeClr val="dk1"/>
                          </a:solidFill>
                          <a:latin typeface="Arial"/>
                          <a:ea typeface="Arial"/>
                          <a:cs typeface="Arial"/>
                          <a:sym typeface="Arial"/>
                        </a:rPr>
                        <a:t>Class 2</a:t>
                      </a:r>
                      <a:endParaRPr b="0" i="0" sz="14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254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Arial"/>
                        <a:buNone/>
                      </a:pPr>
                      <a:r>
                        <a:rPr b="1" i="0" lang="en-US" sz="1400" u="none" cap="none" strike="noStrike">
                          <a:solidFill>
                            <a:schemeClr val="dk1"/>
                          </a:solidFill>
                          <a:latin typeface="Arial"/>
                          <a:ea typeface="Arial"/>
                          <a:cs typeface="Arial"/>
                          <a:sym typeface="Arial"/>
                        </a:rPr>
                        <a:t>Class 3</a:t>
                      </a:r>
                      <a:endParaRPr b="0" i="0" sz="14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254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Arial"/>
                        <a:buNone/>
                      </a:pPr>
                      <a:r>
                        <a:rPr b="1" i="0" lang="en-US" sz="1400" u="none" cap="none" strike="noStrike">
                          <a:solidFill>
                            <a:schemeClr val="dk1"/>
                          </a:solidFill>
                          <a:latin typeface="Arial"/>
                          <a:ea typeface="Arial"/>
                          <a:cs typeface="Arial"/>
                          <a:sym typeface="Arial"/>
                        </a:rPr>
                        <a:t>Class 4</a:t>
                      </a:r>
                      <a:endParaRPr b="0" i="0" sz="14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25400">
                      <a:solidFill>
                        <a:srgbClr val="000000"/>
                      </a:solidFill>
                      <a:prstDash val="solid"/>
                      <a:round/>
                      <a:headEnd len="sm" w="sm" type="none"/>
                      <a:tailEnd len="sm" w="sm" type="none"/>
                    </a:lnR>
                    <a:lnT cap="flat" cmpd="sng" w="254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90525">
                <a:tc>
                  <a:txBody>
                    <a:bodyPr/>
                    <a:lstStyle/>
                    <a:p>
                      <a:pPr indent="0" lvl="0" marL="0" marR="0" rtl="0" algn="l">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333-33-3333</a:t>
                      </a:r>
                      <a:endParaRPr b="0" i="0" sz="1400" u="none" cap="none" strike="noStrike">
                        <a:solidFill>
                          <a:schemeClr val="dk1"/>
                        </a:solidFill>
                        <a:latin typeface="Arial"/>
                        <a:ea typeface="Arial"/>
                        <a:cs typeface="Arial"/>
                        <a:sym typeface="Arial"/>
                      </a:endParaRPr>
                    </a:p>
                  </a:txBody>
                  <a:tcPr marT="45725" marB="45725" marR="91450" marL="91450" anchor="b">
                    <a:lnL cap="flat" cmpd="sng" w="254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Simpson</a:t>
                      </a:r>
                      <a:endParaRPr b="0" i="0" sz="14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Alice</a:t>
                      </a:r>
                      <a:endParaRPr b="0" i="0" sz="14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333-3333</a:t>
                      </a:r>
                      <a:endParaRPr b="0" i="0" sz="14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ACCT-3603</a:t>
                      </a:r>
                      <a:endParaRPr b="0" i="0" sz="14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FIN-3213</a:t>
                      </a:r>
                      <a:endParaRPr b="0" i="0" sz="14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MGMT-3021</a:t>
                      </a:r>
                      <a:endParaRPr b="0" i="0" sz="14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 </a:t>
                      </a:r>
                      <a:endParaRPr b="0" i="0" sz="14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254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8950">
                <a:tc>
                  <a:txBody>
                    <a:bodyPr/>
                    <a:lstStyle/>
                    <a:p>
                      <a:pPr indent="0" lvl="0" marL="0" marR="0" rtl="0" algn="l">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111-11-1111</a:t>
                      </a:r>
                      <a:endParaRPr b="0" i="0" sz="1400" u="none" cap="none" strike="noStrike">
                        <a:solidFill>
                          <a:schemeClr val="dk1"/>
                        </a:solidFill>
                        <a:latin typeface="Arial"/>
                        <a:ea typeface="Arial"/>
                        <a:cs typeface="Arial"/>
                        <a:sym typeface="Arial"/>
                      </a:endParaRPr>
                    </a:p>
                  </a:txBody>
                  <a:tcPr marT="45725" marB="45725" marR="91450" marL="91450" anchor="b">
                    <a:lnL cap="flat" cmpd="sng" w="254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Sanders</a:t>
                      </a:r>
                      <a:endParaRPr b="0" i="0" sz="14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Ned</a:t>
                      </a:r>
                      <a:endParaRPr b="0" i="0" sz="14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444-4444</a:t>
                      </a:r>
                      <a:endParaRPr b="0" i="0" sz="14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ACCT-3433</a:t>
                      </a:r>
                      <a:endParaRPr b="0" i="0" sz="14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MGMT-3021</a:t>
                      </a:r>
                      <a:endParaRPr b="0" i="0" sz="14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ANSI-1422</a:t>
                      </a:r>
                      <a:endParaRPr b="0" i="0" sz="14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 </a:t>
                      </a:r>
                      <a:endParaRPr b="0" i="0" sz="14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254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8950">
                <a:tc>
                  <a:txBody>
                    <a:bodyPr/>
                    <a:lstStyle/>
                    <a:p>
                      <a:pPr indent="0" lvl="0" marL="0" marR="0" rtl="0" algn="l">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123-45-6789</a:t>
                      </a:r>
                      <a:endParaRPr b="0" i="0" sz="1400" u="none" cap="none" strike="noStrike">
                        <a:solidFill>
                          <a:schemeClr val="dk1"/>
                        </a:solidFill>
                        <a:latin typeface="Arial"/>
                        <a:ea typeface="Arial"/>
                        <a:cs typeface="Arial"/>
                        <a:sym typeface="Arial"/>
                      </a:endParaRPr>
                    </a:p>
                  </a:txBody>
                  <a:tcPr marT="45725" marB="45725" marR="91450" marL="91450" anchor="b">
                    <a:lnL cap="flat" cmpd="sng" w="254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54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Moore</a:t>
                      </a:r>
                      <a:endParaRPr b="0" i="0" sz="14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54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Artie</a:t>
                      </a:r>
                      <a:endParaRPr b="0" i="0" sz="14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54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555-5555</a:t>
                      </a:r>
                      <a:endParaRPr b="0" i="0" sz="14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54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ACCT-3433</a:t>
                      </a:r>
                      <a:endParaRPr b="0" i="0" sz="14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54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FIN-3213</a:t>
                      </a:r>
                      <a:endParaRPr b="0" i="0" sz="14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54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 </a:t>
                      </a:r>
                      <a:endParaRPr b="0" i="0" sz="14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54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 </a:t>
                      </a:r>
                      <a:endParaRPr b="0" i="0" sz="14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254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5400">
                      <a:solidFill>
                        <a:srgbClr val="000000"/>
                      </a:solidFill>
                      <a:prstDash val="solid"/>
                      <a:round/>
                      <a:headEnd len="sm" w="sm" type="none"/>
                      <a:tailEnd len="sm" w="sm" type="none"/>
                    </a:lnB>
                  </a:tcPr>
                </a:tc>
              </a:tr>
            </a:tbl>
          </a:graphicData>
        </a:graphic>
      </p:graphicFrame>
      <p:sp>
        <p:nvSpPr>
          <p:cNvPr id="435" name="Google Shape;435;p39"/>
          <p:cNvSpPr/>
          <p:nvPr/>
        </p:nvSpPr>
        <p:spPr>
          <a:xfrm>
            <a:off x="5387975" y="1592263"/>
            <a:ext cx="1211263" cy="396875"/>
          </a:xfrm>
          <a:prstGeom prst="ellipse">
            <a:avLst/>
          </a:prstGeom>
          <a:noFill/>
          <a:ln cap="flat" cmpd="sng" w="5715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6" name="Google Shape;436;p39"/>
          <p:cNvSpPr/>
          <p:nvPr/>
        </p:nvSpPr>
        <p:spPr>
          <a:xfrm>
            <a:off x="6729413" y="1249363"/>
            <a:ext cx="1211262" cy="396875"/>
          </a:xfrm>
          <a:prstGeom prst="ellipse">
            <a:avLst/>
          </a:prstGeom>
          <a:noFill/>
          <a:ln cap="flat" cmpd="sng" w="5715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433">
                                            <p:txEl>
                                              <p:pRg end="0" st="0"/>
                                            </p:txEl>
                                          </p:spTgt>
                                        </p:tgtEl>
                                        <p:attrNameLst>
                                          <p:attrName>style.visibility</p:attrName>
                                        </p:attrNameLst>
                                      </p:cBhvr>
                                      <p:to>
                                        <p:strVal val="visible"/>
                                      </p:to>
                                    </p:set>
                                    <p:anim calcmode="lin" valueType="num">
                                      <p:cBhvr additive="base">
                                        <p:cTn dur="500"/>
                                        <p:tgtEl>
                                          <p:spTgt spid="433">
                                            <p:txEl>
                                              <p:pRg end="0" st="0"/>
                                            </p:txEl>
                                          </p:spTgt>
                                        </p:tgtEl>
                                        <p:attrNameLst>
                                          <p:attrName>ppt_w</p:attrName>
                                        </p:attrNameLst>
                                      </p:cBhvr>
                                      <p:tavLst>
                                        <p:tav fmla="" tm="0">
                                          <p:val>
                                            <p:strVal val="0"/>
                                          </p:val>
                                        </p:tav>
                                        <p:tav fmla="" tm="100000">
                                          <p:val>
                                            <p:strVal val="#ppt_w"/>
                                          </p:val>
                                        </p:tav>
                                      </p:tavLst>
                                    </p:anim>
                                    <p:anim calcmode="lin" valueType="num">
                                      <p:cBhvr additive="base">
                                        <p:cTn dur="500"/>
                                        <p:tgtEl>
                                          <p:spTgt spid="433">
                                            <p:txEl>
                                              <p:pRg end="0" st="0"/>
                                            </p:txEl>
                                          </p:spTgt>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433">
                                            <p:txEl>
                                              <p:pRg end="1" st="1"/>
                                            </p:txEl>
                                          </p:spTgt>
                                        </p:tgtEl>
                                        <p:attrNameLst>
                                          <p:attrName>style.visibility</p:attrName>
                                        </p:attrNameLst>
                                      </p:cBhvr>
                                      <p:to>
                                        <p:strVal val="visible"/>
                                      </p:to>
                                    </p:set>
                                    <p:anim calcmode="lin" valueType="num">
                                      <p:cBhvr additive="base">
                                        <p:cTn dur="500"/>
                                        <p:tgtEl>
                                          <p:spTgt spid="433">
                                            <p:txEl>
                                              <p:pRg end="1" st="1"/>
                                            </p:txEl>
                                          </p:spTgt>
                                        </p:tgtEl>
                                        <p:attrNameLst>
                                          <p:attrName>ppt_w</p:attrName>
                                        </p:attrNameLst>
                                      </p:cBhvr>
                                      <p:tavLst>
                                        <p:tav fmla="" tm="0">
                                          <p:val>
                                            <p:strVal val="0"/>
                                          </p:val>
                                        </p:tav>
                                        <p:tav fmla="" tm="100000">
                                          <p:val>
                                            <p:strVal val="#ppt_w"/>
                                          </p:val>
                                        </p:tav>
                                      </p:tavLst>
                                    </p:anim>
                                    <p:anim calcmode="lin" valueType="num">
                                      <p:cBhvr additive="base">
                                        <p:cTn dur="500"/>
                                        <p:tgtEl>
                                          <p:spTgt spid="433">
                                            <p:txEl>
                                              <p:pRg end="1" st="1"/>
                                            </p:txEl>
                                          </p:spTgt>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433">
                                            <p:txEl>
                                              <p:pRg end="2" st="2"/>
                                            </p:txEl>
                                          </p:spTgt>
                                        </p:tgtEl>
                                        <p:attrNameLst>
                                          <p:attrName>style.visibility</p:attrName>
                                        </p:attrNameLst>
                                      </p:cBhvr>
                                      <p:to>
                                        <p:strVal val="visible"/>
                                      </p:to>
                                    </p:set>
                                    <p:anim calcmode="lin" valueType="num">
                                      <p:cBhvr additive="base">
                                        <p:cTn dur="500"/>
                                        <p:tgtEl>
                                          <p:spTgt spid="433">
                                            <p:txEl>
                                              <p:pRg end="2" st="2"/>
                                            </p:txEl>
                                          </p:spTgt>
                                        </p:tgtEl>
                                        <p:attrNameLst>
                                          <p:attrName>ppt_w</p:attrName>
                                        </p:attrNameLst>
                                      </p:cBhvr>
                                      <p:tavLst>
                                        <p:tav fmla="" tm="0">
                                          <p:val>
                                            <p:strVal val="0"/>
                                          </p:val>
                                        </p:tav>
                                        <p:tav fmla="" tm="100000">
                                          <p:val>
                                            <p:strVal val="#ppt_w"/>
                                          </p:val>
                                        </p:tav>
                                      </p:tavLst>
                                    </p:anim>
                                    <p:anim calcmode="lin" valueType="num">
                                      <p:cBhvr additive="base">
                                        <p:cTn dur="500"/>
                                        <p:tgtEl>
                                          <p:spTgt spid="433">
                                            <p:txEl>
                                              <p:pRg end="2" st="2"/>
                                            </p:txEl>
                                          </p:spTgt>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433">
                                            <p:txEl>
                                              <p:pRg end="3" st="3"/>
                                            </p:txEl>
                                          </p:spTgt>
                                        </p:tgtEl>
                                        <p:attrNameLst>
                                          <p:attrName>style.visibility</p:attrName>
                                        </p:attrNameLst>
                                      </p:cBhvr>
                                      <p:to>
                                        <p:strVal val="visible"/>
                                      </p:to>
                                    </p:set>
                                    <p:anim calcmode="lin" valueType="num">
                                      <p:cBhvr additive="base">
                                        <p:cTn dur="500"/>
                                        <p:tgtEl>
                                          <p:spTgt spid="433">
                                            <p:txEl>
                                              <p:pRg end="3" st="3"/>
                                            </p:txEl>
                                          </p:spTgt>
                                        </p:tgtEl>
                                        <p:attrNameLst>
                                          <p:attrName>ppt_w</p:attrName>
                                        </p:attrNameLst>
                                      </p:cBhvr>
                                      <p:tavLst>
                                        <p:tav fmla="" tm="0">
                                          <p:val>
                                            <p:strVal val="0"/>
                                          </p:val>
                                        </p:tav>
                                        <p:tav fmla="" tm="100000">
                                          <p:val>
                                            <p:strVal val="#ppt_w"/>
                                          </p:val>
                                        </p:tav>
                                      </p:tavLst>
                                    </p:anim>
                                    <p:anim calcmode="lin" valueType="num">
                                      <p:cBhvr additive="base">
                                        <p:cTn dur="500"/>
                                        <p:tgtEl>
                                          <p:spTgt spid="433">
                                            <p:txEl>
                                              <p:pRg end="3" st="3"/>
                                            </p:txEl>
                                          </p:spTgt>
                                        </p:tgtEl>
                                        <p:attrNameLst>
                                          <p:attrName>ppt_h</p:attrName>
                                        </p:attrNameLst>
                                      </p:cBhvr>
                                      <p:tavLst>
                                        <p:tav fmla="" tm="0">
                                          <p:val>
                                            <p:strVal val="0"/>
                                          </p:val>
                                        </p:tav>
                                        <p:tav fmla="" tm="100000">
                                          <p:val>
                                            <p:strVal val="#ppt_h"/>
                                          </p:val>
                                        </p:tav>
                                      </p:tavLst>
                                    </p:anim>
                                  </p:childTnLst>
                                </p:cTn>
                              </p:par>
                            </p:childTnLst>
                          </p:cTn>
                        </p:par>
                        <p:par>
                          <p:cTn fill="hold">
                            <p:stCondLst>
                              <p:cond delay="500"/>
                            </p:stCondLst>
                            <p:childTnLst>
                              <p:par>
                                <p:cTn fill="hold" nodeType="afterEffect" presetClass="entr" presetID="23" presetSubtype="16">
                                  <p:stCondLst>
                                    <p:cond delay="0"/>
                                  </p:stCondLst>
                                  <p:childTnLst>
                                    <p:set>
                                      <p:cBhvr>
                                        <p:cTn dur="1" fill="hold">
                                          <p:stCondLst>
                                            <p:cond delay="0"/>
                                          </p:stCondLst>
                                        </p:cTn>
                                        <p:tgtEl>
                                          <p:spTgt spid="435"/>
                                        </p:tgtEl>
                                        <p:attrNameLst>
                                          <p:attrName>style.visibility</p:attrName>
                                        </p:attrNameLst>
                                      </p:cBhvr>
                                      <p:to>
                                        <p:strVal val="visible"/>
                                      </p:to>
                                    </p:set>
                                    <p:anim calcmode="lin" valueType="num">
                                      <p:cBhvr additive="base">
                                        <p:cTn dur="500"/>
                                        <p:tgtEl>
                                          <p:spTgt spid="435"/>
                                        </p:tgtEl>
                                        <p:attrNameLst>
                                          <p:attrName>ppt_w</p:attrName>
                                        </p:attrNameLst>
                                      </p:cBhvr>
                                      <p:tavLst>
                                        <p:tav fmla="" tm="0">
                                          <p:val>
                                            <p:strVal val="0"/>
                                          </p:val>
                                        </p:tav>
                                        <p:tav fmla="" tm="100000">
                                          <p:val>
                                            <p:strVal val="#ppt_w"/>
                                          </p:val>
                                        </p:tav>
                                      </p:tavLst>
                                    </p:anim>
                                    <p:anim calcmode="lin" valueType="num">
                                      <p:cBhvr additive="base">
                                        <p:cTn dur="500"/>
                                        <p:tgtEl>
                                          <p:spTgt spid="435"/>
                                        </p:tgtEl>
                                        <p:attrNameLst>
                                          <p:attrName>ppt_h</p:attrName>
                                        </p:attrNameLst>
                                      </p:cBhvr>
                                      <p:tavLst>
                                        <p:tav fmla="" tm="0">
                                          <p:val>
                                            <p:strVal val="0"/>
                                          </p:val>
                                        </p:tav>
                                        <p:tav fmla="" tm="100000">
                                          <p:val>
                                            <p:strVal val="#ppt_h"/>
                                          </p:val>
                                        </p:tav>
                                      </p:tavLst>
                                    </p:anim>
                                  </p:childTnLst>
                                </p:cTn>
                              </p:par>
                            </p:childTnLst>
                          </p:cTn>
                        </p:par>
                        <p:par>
                          <p:cTn fill="hold">
                            <p:stCondLst>
                              <p:cond delay="1000"/>
                            </p:stCondLst>
                            <p:childTnLst>
                              <p:par>
                                <p:cTn fill="hold" nodeType="afterEffect" presetClass="entr" presetID="23" presetSubtype="16">
                                  <p:stCondLst>
                                    <p:cond delay="0"/>
                                  </p:stCondLst>
                                  <p:childTnLst>
                                    <p:set>
                                      <p:cBhvr>
                                        <p:cTn dur="1" fill="hold">
                                          <p:stCondLst>
                                            <p:cond delay="0"/>
                                          </p:stCondLst>
                                        </p:cTn>
                                        <p:tgtEl>
                                          <p:spTgt spid="436"/>
                                        </p:tgtEl>
                                        <p:attrNameLst>
                                          <p:attrName>style.visibility</p:attrName>
                                        </p:attrNameLst>
                                      </p:cBhvr>
                                      <p:to>
                                        <p:strVal val="visible"/>
                                      </p:to>
                                    </p:set>
                                    <p:anim calcmode="lin" valueType="num">
                                      <p:cBhvr additive="base">
                                        <p:cTn dur="500"/>
                                        <p:tgtEl>
                                          <p:spTgt spid="436"/>
                                        </p:tgtEl>
                                        <p:attrNameLst>
                                          <p:attrName>ppt_w</p:attrName>
                                        </p:attrNameLst>
                                      </p:cBhvr>
                                      <p:tavLst>
                                        <p:tav fmla="" tm="0">
                                          <p:val>
                                            <p:strVal val="0"/>
                                          </p:val>
                                        </p:tav>
                                        <p:tav fmla="" tm="100000">
                                          <p:val>
                                            <p:strVal val="#ppt_w"/>
                                          </p:val>
                                        </p:tav>
                                      </p:tavLst>
                                    </p:anim>
                                    <p:anim calcmode="lin" valueType="num">
                                      <p:cBhvr additive="base">
                                        <p:cTn dur="500"/>
                                        <p:tgtEl>
                                          <p:spTgt spid="436"/>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FILE VS. DATABASES</a:t>
            </a:r>
            <a:endParaRPr/>
          </a:p>
        </p:txBody>
      </p:sp>
      <p:sp>
        <p:nvSpPr>
          <p:cNvPr id="105" name="Google Shape;105;p4"/>
          <p:cNvSpPr txBox="1"/>
          <p:nvPr>
            <p:ph idx="1" type="body"/>
          </p:nvPr>
        </p:nvSpPr>
        <p:spPr>
          <a:xfrm>
            <a:off x="457200" y="1600200"/>
            <a:ext cx="8229600" cy="1735138"/>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dk1"/>
              </a:buClr>
              <a:buSzPts val="2400"/>
              <a:buChar char="•"/>
            </a:pPr>
            <a:r>
              <a:rPr lang="en-US" sz="2400"/>
              <a:t>Let’s examine some basic principles about how data are stored in computer systems.</a:t>
            </a:r>
            <a:endParaRPr/>
          </a:p>
          <a:p>
            <a:pPr indent="-285750" lvl="1" marL="742950" rtl="0" algn="l">
              <a:lnSpc>
                <a:spcPct val="90000"/>
              </a:lnSpc>
              <a:spcBef>
                <a:spcPts val="480"/>
              </a:spcBef>
              <a:spcAft>
                <a:spcPts val="0"/>
              </a:spcAft>
              <a:buClr>
                <a:schemeClr val="dk1"/>
              </a:buClr>
              <a:buSzPts val="2400"/>
              <a:buChar char="–"/>
            </a:pPr>
            <a:r>
              <a:rPr lang="en-US" sz="2400"/>
              <a:t>An </a:t>
            </a:r>
            <a:r>
              <a:rPr b="1" i="1" lang="en-US" sz="2400">
                <a:solidFill>
                  <a:srgbClr val="CC0000"/>
                </a:solidFill>
              </a:rPr>
              <a:t>entity</a:t>
            </a:r>
            <a:r>
              <a:rPr lang="en-US" sz="2400"/>
              <a:t> is anything about which the organization wishes to store data. At your college or university, one entity would be the student.</a:t>
            </a:r>
            <a:endParaRPr/>
          </a:p>
        </p:txBody>
      </p:sp>
      <p:graphicFrame>
        <p:nvGraphicFramePr>
          <p:cNvPr id="106" name="Google Shape;106;p4"/>
          <p:cNvGraphicFramePr/>
          <p:nvPr/>
        </p:nvGraphicFramePr>
        <p:xfrm>
          <a:off x="528667" y="3429000"/>
          <a:ext cx="3000000" cy="3000000"/>
        </p:xfrm>
        <a:graphic>
          <a:graphicData uri="http://schemas.openxmlformats.org/drawingml/2006/table">
            <a:tbl>
              <a:tblPr>
                <a:noFill/>
                <a:tableStyleId>{AE29496D-58D3-4EE4-ACD1-59A2AE1358FE}</a:tableStyleId>
              </a:tblPr>
              <a:tblGrid>
                <a:gridCol w="2090750"/>
                <a:gridCol w="1558925"/>
                <a:gridCol w="1397000"/>
                <a:gridCol w="1658925"/>
                <a:gridCol w="1552575"/>
              </a:tblGrid>
              <a:tr h="485775">
                <a:tc gridSpan="5">
                  <a:txBody>
                    <a:bodyPr/>
                    <a:lstStyle/>
                    <a:p>
                      <a:pPr indent="0" lvl="0" marL="0" marR="0" rtl="0" algn="ctr">
                        <a:lnSpc>
                          <a:spcPct val="100000"/>
                        </a:lnSpc>
                        <a:spcBef>
                          <a:spcPts val="0"/>
                        </a:spcBef>
                        <a:spcAft>
                          <a:spcPts val="0"/>
                        </a:spcAft>
                        <a:buClr>
                          <a:schemeClr val="dk1"/>
                        </a:buClr>
                        <a:buSzPts val="1800"/>
                        <a:buFont typeface="Arial"/>
                        <a:buNone/>
                      </a:pPr>
                      <a:r>
                        <a:rPr b="1" i="0" lang="en-US" sz="1800" u="none" cap="none" strike="noStrike">
                          <a:solidFill>
                            <a:schemeClr val="dk1"/>
                          </a:solidFill>
                          <a:latin typeface="Arial"/>
                          <a:ea typeface="Arial"/>
                          <a:cs typeface="Arial"/>
                          <a:sym typeface="Arial"/>
                        </a:rPr>
                        <a:t>STUDENTS</a:t>
                      </a:r>
                      <a:endParaRPr b="0" i="0" sz="1800" u="none" cap="none" strike="noStrike">
                        <a:solidFill>
                          <a:schemeClr val="dk1"/>
                        </a:solidFill>
                        <a:latin typeface="Arial"/>
                        <a:ea typeface="Arial"/>
                        <a:cs typeface="Arial"/>
                        <a:sym typeface="Arial"/>
                      </a:endParaRPr>
                    </a:p>
                  </a:txBody>
                  <a:tcPr marT="45725" marB="45725" marR="91450" marL="91450" anchor="b">
                    <a:lnL cap="flat" cmpd="sng" w="25400">
                      <a:solidFill>
                        <a:srgbClr val="000000"/>
                      </a:solidFill>
                      <a:prstDash val="solid"/>
                      <a:round/>
                      <a:headEnd len="sm" w="sm" type="none"/>
                      <a:tailEnd len="sm" w="sm" type="none"/>
                    </a:lnL>
                    <a:lnR cap="flat" cmpd="sng" w="25400">
                      <a:solidFill>
                        <a:srgbClr val="000000"/>
                      </a:solidFill>
                      <a:prstDash val="solid"/>
                      <a:round/>
                      <a:headEnd len="sm" w="sm" type="none"/>
                      <a:tailEnd len="sm" w="sm" type="none"/>
                    </a:lnR>
                    <a:lnT cap="flat" cmpd="sng" w="254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hMerge="1"/>
                <a:tc hMerge="1"/>
                <a:tc hMerge="1"/>
                <a:tc hMerge="1"/>
              </a:tr>
              <a:tr h="790575">
                <a:tc>
                  <a:txBody>
                    <a:bodyPr/>
                    <a:lstStyle/>
                    <a:p>
                      <a:pPr indent="0" lvl="0" marL="0" marR="0" rtl="0" algn="ctr">
                        <a:lnSpc>
                          <a:spcPct val="100000"/>
                        </a:lnSpc>
                        <a:spcBef>
                          <a:spcPts val="0"/>
                        </a:spcBef>
                        <a:spcAft>
                          <a:spcPts val="0"/>
                        </a:spcAft>
                        <a:buClr>
                          <a:schemeClr val="dk1"/>
                        </a:buClr>
                        <a:buSzPts val="1800"/>
                        <a:buFont typeface="Arial"/>
                        <a:buNone/>
                      </a:pPr>
                      <a:r>
                        <a:rPr b="1" i="0" lang="en-US" sz="1800" u="none" cap="none" strike="noStrike">
                          <a:solidFill>
                            <a:schemeClr val="dk1"/>
                          </a:solidFill>
                          <a:latin typeface="Arial"/>
                          <a:ea typeface="Arial"/>
                          <a:cs typeface="Arial"/>
                          <a:sym typeface="Arial"/>
                        </a:rPr>
                        <a:t>Student ID</a:t>
                      </a:r>
                      <a:endParaRPr b="0" i="0" sz="1800" u="none" cap="none" strike="noStrike">
                        <a:solidFill>
                          <a:schemeClr val="dk1"/>
                        </a:solidFill>
                        <a:latin typeface="Arial"/>
                        <a:ea typeface="Arial"/>
                        <a:cs typeface="Arial"/>
                        <a:sym typeface="Arial"/>
                      </a:endParaRPr>
                    </a:p>
                  </a:txBody>
                  <a:tcPr marT="45725" marB="45725" marR="91450" marL="91450" anchor="b">
                    <a:lnL cap="flat" cmpd="sng" w="254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Arial"/>
                        <a:buNone/>
                      </a:pPr>
                      <a:r>
                        <a:rPr b="1" i="0" lang="en-US" sz="1800" u="none" cap="none" strike="noStrike">
                          <a:solidFill>
                            <a:schemeClr val="dk1"/>
                          </a:solidFill>
                          <a:latin typeface="Arial"/>
                          <a:ea typeface="Arial"/>
                          <a:cs typeface="Arial"/>
                          <a:sym typeface="Arial"/>
                        </a:rPr>
                        <a:t>Last Name</a:t>
                      </a:r>
                      <a:endParaRPr b="0" i="0" sz="18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Arial"/>
                        <a:buNone/>
                      </a:pPr>
                      <a:r>
                        <a:rPr b="1" i="0" lang="en-US" sz="1800" u="none" cap="none" strike="noStrike">
                          <a:solidFill>
                            <a:schemeClr val="dk1"/>
                          </a:solidFill>
                          <a:latin typeface="Arial"/>
                          <a:ea typeface="Arial"/>
                          <a:cs typeface="Arial"/>
                          <a:sym typeface="Arial"/>
                        </a:rPr>
                        <a:t>First Name</a:t>
                      </a:r>
                      <a:endParaRPr b="0" i="0" sz="18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Arial"/>
                        <a:buNone/>
                      </a:pPr>
                      <a:r>
                        <a:rPr b="1" i="0" lang="en-US" sz="1800" u="none" cap="none" strike="noStrike">
                          <a:solidFill>
                            <a:schemeClr val="dk1"/>
                          </a:solidFill>
                          <a:latin typeface="Arial"/>
                          <a:ea typeface="Arial"/>
                          <a:cs typeface="Arial"/>
                          <a:sym typeface="Arial"/>
                        </a:rPr>
                        <a:t>Phone Number</a:t>
                      </a:r>
                      <a:endParaRPr b="0" i="0" sz="18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Arial"/>
                        <a:buNone/>
                      </a:pPr>
                      <a:r>
                        <a:rPr b="1" i="0" lang="en-US" sz="1800" u="none" cap="none" strike="noStrike">
                          <a:solidFill>
                            <a:schemeClr val="dk1"/>
                          </a:solidFill>
                          <a:latin typeface="Arial"/>
                          <a:ea typeface="Arial"/>
                          <a:cs typeface="Arial"/>
                          <a:sym typeface="Arial"/>
                        </a:rPr>
                        <a:t>Birth Date</a:t>
                      </a:r>
                      <a:endParaRPr b="0" i="0" sz="18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254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88950">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333-33-3333</a:t>
                      </a:r>
                      <a:endParaRPr b="0" i="0" sz="1800" u="none" cap="none" strike="noStrike">
                        <a:solidFill>
                          <a:schemeClr val="dk1"/>
                        </a:solidFill>
                        <a:latin typeface="Arial"/>
                        <a:ea typeface="Arial"/>
                        <a:cs typeface="Arial"/>
                        <a:sym typeface="Arial"/>
                      </a:endParaRPr>
                    </a:p>
                  </a:txBody>
                  <a:tcPr marT="45725" marB="45725" marR="91450" marL="91450" anchor="b">
                    <a:lnL cap="flat" cmpd="sng" w="254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Simpson</a:t>
                      </a:r>
                      <a:endParaRPr b="0" i="0" sz="18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Alice</a:t>
                      </a:r>
                      <a:endParaRPr b="0" i="0" sz="18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333-3333</a:t>
                      </a:r>
                      <a:endParaRPr b="0" i="0" sz="18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10/11/84</a:t>
                      </a:r>
                      <a:endParaRPr b="0" i="0" sz="18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254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88950">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111-11-1111</a:t>
                      </a:r>
                      <a:endParaRPr b="0" i="0" sz="1800" u="none" cap="none" strike="noStrike">
                        <a:solidFill>
                          <a:schemeClr val="dk1"/>
                        </a:solidFill>
                        <a:latin typeface="Arial"/>
                        <a:ea typeface="Arial"/>
                        <a:cs typeface="Arial"/>
                        <a:sym typeface="Arial"/>
                      </a:endParaRPr>
                    </a:p>
                  </a:txBody>
                  <a:tcPr marT="45725" marB="45725" marR="91450" marL="91450" anchor="b">
                    <a:lnL cap="flat" cmpd="sng" w="254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Sanders</a:t>
                      </a:r>
                      <a:endParaRPr b="0" i="0" sz="18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Ned</a:t>
                      </a:r>
                      <a:endParaRPr b="0" i="0" sz="18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444-4444</a:t>
                      </a:r>
                      <a:endParaRPr b="0" i="0" sz="18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11/24/86</a:t>
                      </a:r>
                      <a:endParaRPr b="0" i="0" sz="18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254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88950">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123-45-6789</a:t>
                      </a:r>
                      <a:endParaRPr b="0" i="0" sz="1800" u="none" cap="none" strike="noStrike">
                        <a:solidFill>
                          <a:schemeClr val="dk1"/>
                        </a:solidFill>
                        <a:latin typeface="Arial"/>
                        <a:ea typeface="Arial"/>
                        <a:cs typeface="Arial"/>
                        <a:sym typeface="Arial"/>
                      </a:endParaRPr>
                    </a:p>
                  </a:txBody>
                  <a:tcPr marT="45725" marB="45725" marR="91450" marL="91450" anchor="b">
                    <a:lnL cap="flat" cmpd="sng" w="254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54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Moore</a:t>
                      </a:r>
                      <a:endParaRPr b="0" i="0" sz="18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54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Artie</a:t>
                      </a:r>
                      <a:endParaRPr b="0" i="0" sz="18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54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555-5555</a:t>
                      </a:r>
                      <a:endParaRPr b="0" i="0" sz="18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54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04/20/85</a:t>
                      </a:r>
                      <a:endParaRPr b="0" i="0" sz="18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254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5400">
                      <a:solidFill>
                        <a:srgbClr val="000000"/>
                      </a:solidFill>
                      <a:prstDash val="solid"/>
                      <a:round/>
                      <a:headEnd len="sm" w="sm" type="none"/>
                      <a:tailEnd len="sm" w="sm" type="none"/>
                    </a:lnB>
                  </a:tcPr>
                </a:tc>
              </a:tr>
            </a:tbl>
          </a:graphicData>
        </a:graphic>
      </p:graphicFrame>
      <p:sp>
        <p:nvSpPr>
          <p:cNvPr id="107" name="Google Shape;107;p4"/>
          <p:cNvSpPr/>
          <p:nvPr/>
        </p:nvSpPr>
        <p:spPr>
          <a:xfrm>
            <a:off x="528667" y="3429000"/>
            <a:ext cx="8247063" cy="457200"/>
          </a:xfrm>
          <a:prstGeom prst="rect">
            <a:avLst/>
          </a:prstGeom>
          <a:noFill/>
          <a:ln cap="flat" cmpd="sng" w="762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8" name="Google Shape;108;p4"/>
          <p:cNvSpPr txBox="1"/>
          <p:nvPr/>
        </p:nvSpPr>
        <p:spPr>
          <a:xfrm>
            <a:off x="357158" y="6448032"/>
            <a:ext cx="8572560" cy="338554"/>
          </a:xfrm>
          <a:prstGeom prst="rect">
            <a:avLst/>
          </a:prstGeom>
          <a:solidFill>
            <a:schemeClr val="lt1"/>
          </a:solidFill>
          <a:ln cap="flat" cmpd="sng" w="25400">
            <a:solidFill>
              <a:schemeClr val="accent2"/>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rgbClr val="FF0000"/>
                </a:solidFill>
                <a:latin typeface="Arial Narrow"/>
                <a:ea typeface="Arial Narrow"/>
                <a:cs typeface="Arial Narrow"/>
                <a:sym typeface="Arial Narrow"/>
              </a:rPr>
              <a:t>Sumber: Romney/Steinbart, Accounting Information System, Prentice Hall, 2008</a:t>
            </a:r>
            <a:endParaRPr b="1" sz="1600">
              <a:solidFill>
                <a:srgbClr val="FF0000"/>
              </a:solidFill>
              <a:latin typeface="Arial Narrow"/>
              <a:ea typeface="Arial Narrow"/>
              <a:cs typeface="Arial Narrow"/>
              <a:sym typeface="Arial Narro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3" presetSubtype="16">
                                  <p:stCondLst>
                                    <p:cond delay="0"/>
                                  </p:stCondLst>
                                  <p:childTnLst>
                                    <p:set>
                                      <p:cBhvr>
                                        <p:cTn dur="1" fill="hold">
                                          <p:stCondLst>
                                            <p:cond delay="0"/>
                                          </p:stCondLst>
                                        </p:cTn>
                                        <p:tgtEl>
                                          <p:spTgt spid="104"/>
                                        </p:tgtEl>
                                        <p:attrNameLst>
                                          <p:attrName>style.visibility</p:attrName>
                                        </p:attrNameLst>
                                      </p:cBhvr>
                                      <p:to>
                                        <p:strVal val="visible"/>
                                      </p:to>
                                    </p:set>
                                    <p:anim calcmode="lin" valueType="num">
                                      <p:cBhvr additive="base">
                                        <p:cTn dur="500"/>
                                        <p:tgtEl>
                                          <p:spTgt spid="104"/>
                                        </p:tgtEl>
                                        <p:attrNameLst>
                                          <p:attrName>ppt_w</p:attrName>
                                        </p:attrNameLst>
                                      </p:cBhvr>
                                      <p:tavLst>
                                        <p:tav fmla="" tm="0">
                                          <p:val>
                                            <p:strVal val="0"/>
                                          </p:val>
                                        </p:tav>
                                        <p:tav fmla="" tm="100000">
                                          <p:val>
                                            <p:strVal val="#ppt_w"/>
                                          </p:val>
                                        </p:tav>
                                      </p:tavLst>
                                    </p:anim>
                                    <p:anim calcmode="lin" valueType="num">
                                      <p:cBhvr additive="base">
                                        <p:cTn dur="500"/>
                                        <p:tgtEl>
                                          <p:spTgt spid="104"/>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0" st="0"/>
                                            </p:txEl>
                                          </p:spTgt>
                                        </p:tgtEl>
                                        <p:attrNameLst>
                                          <p:attrName>style.visibility</p:attrName>
                                        </p:attrNameLst>
                                      </p:cBhvr>
                                      <p:to>
                                        <p:strVal val="visible"/>
                                      </p:to>
                                    </p:set>
                                    <p:animEffect filter="fade" transition="in">
                                      <p:cBhvr>
                                        <p:cTn dur="500"/>
                                        <p:tgtEl>
                                          <p:spTgt spid="10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1" st="1"/>
                                            </p:txEl>
                                          </p:spTgt>
                                        </p:tgtEl>
                                        <p:attrNameLst>
                                          <p:attrName>style.visibility</p:attrName>
                                        </p:attrNameLst>
                                      </p:cBhvr>
                                      <p:to>
                                        <p:strVal val="visible"/>
                                      </p:to>
                                    </p:set>
                                    <p:animEffect filter="fade" transition="in">
                                      <p:cBhvr>
                                        <p:cTn dur="500"/>
                                        <p:tgtEl>
                                          <p:spTgt spid="105">
                                            <p:txEl>
                                              <p:pRg end="1" st="1"/>
                                            </p:txEl>
                                          </p:spTgt>
                                        </p:tgtEl>
                                      </p:cBhvr>
                                    </p:animEffect>
                                  </p:childTnLst>
                                </p:cTn>
                              </p:par>
                            </p:childTnLst>
                          </p:cTn>
                        </p:par>
                        <p:par>
                          <p:cTn fill="hold">
                            <p:stCondLst>
                              <p:cond delay="500"/>
                            </p:stCondLst>
                            <p:childTnLst>
                              <p:par>
                                <p:cTn fill="hold" nodeType="afterEffect" presetClass="entr" presetID="23" presetSubtype="16">
                                  <p:stCondLst>
                                    <p:cond delay="0"/>
                                  </p:stCondLst>
                                  <p:childTnLst>
                                    <p:set>
                                      <p:cBhvr>
                                        <p:cTn dur="1" fill="hold">
                                          <p:stCondLst>
                                            <p:cond delay="0"/>
                                          </p:stCondLst>
                                        </p:cTn>
                                        <p:tgtEl>
                                          <p:spTgt spid="106"/>
                                        </p:tgtEl>
                                        <p:attrNameLst>
                                          <p:attrName>style.visibility</p:attrName>
                                        </p:attrNameLst>
                                      </p:cBhvr>
                                      <p:to>
                                        <p:strVal val="visible"/>
                                      </p:to>
                                    </p:set>
                                    <p:anim calcmode="lin" valueType="num">
                                      <p:cBhvr additive="base">
                                        <p:cTn dur="500"/>
                                        <p:tgtEl>
                                          <p:spTgt spid="106"/>
                                        </p:tgtEl>
                                        <p:attrNameLst>
                                          <p:attrName>ppt_w</p:attrName>
                                        </p:attrNameLst>
                                      </p:cBhvr>
                                      <p:tavLst>
                                        <p:tav fmla="" tm="0">
                                          <p:val>
                                            <p:strVal val="0"/>
                                          </p:val>
                                        </p:tav>
                                        <p:tav fmla="" tm="100000">
                                          <p:val>
                                            <p:strVal val="#ppt_w"/>
                                          </p:val>
                                        </p:tav>
                                      </p:tavLst>
                                    </p:anim>
                                    <p:anim calcmode="lin" valueType="num">
                                      <p:cBhvr additive="base">
                                        <p:cTn dur="500"/>
                                        <p:tgtEl>
                                          <p:spTgt spid="106"/>
                                        </p:tgtEl>
                                        <p:attrNameLst>
                                          <p:attrName>ppt_h</p:attrName>
                                        </p:attrNameLst>
                                      </p:cBhvr>
                                      <p:tavLst>
                                        <p:tav fmla="" tm="0">
                                          <p:val>
                                            <p:strVal val="0"/>
                                          </p:val>
                                        </p:tav>
                                        <p:tav fmla="" tm="100000">
                                          <p:val>
                                            <p:strVal val="#ppt_h"/>
                                          </p:val>
                                        </p:tav>
                                      </p:tavLst>
                                    </p:anim>
                                  </p:childTnLst>
                                </p:cTn>
                              </p:par>
                            </p:childTnLst>
                          </p:cTn>
                        </p:par>
                        <p:par>
                          <p:cTn fill="hold">
                            <p:stCondLst>
                              <p:cond delay="1000"/>
                            </p:stCondLst>
                            <p:childTnLst>
                              <p:par>
                                <p:cTn fill="hold" nodeType="afterEffect" presetClass="entr" presetID="23" presetSubtype="16">
                                  <p:stCondLst>
                                    <p:cond delay="0"/>
                                  </p:stCondLst>
                                  <p:childTnLst>
                                    <p:set>
                                      <p:cBhvr>
                                        <p:cTn dur="1" fill="hold">
                                          <p:stCondLst>
                                            <p:cond delay="0"/>
                                          </p:stCondLst>
                                        </p:cTn>
                                        <p:tgtEl>
                                          <p:spTgt spid="107"/>
                                        </p:tgtEl>
                                        <p:attrNameLst>
                                          <p:attrName>style.visibility</p:attrName>
                                        </p:attrNameLst>
                                      </p:cBhvr>
                                      <p:to>
                                        <p:strVal val="visible"/>
                                      </p:to>
                                    </p:set>
                                    <p:anim calcmode="lin" valueType="num">
                                      <p:cBhvr additive="base">
                                        <p:cTn dur="500"/>
                                        <p:tgtEl>
                                          <p:spTgt spid="107"/>
                                        </p:tgtEl>
                                        <p:attrNameLst>
                                          <p:attrName>ppt_w</p:attrName>
                                        </p:attrNameLst>
                                      </p:cBhvr>
                                      <p:tavLst>
                                        <p:tav fmla="" tm="0">
                                          <p:val>
                                            <p:strVal val="0"/>
                                          </p:val>
                                        </p:tav>
                                        <p:tav fmla="" tm="100000">
                                          <p:val>
                                            <p:strVal val="#ppt_w"/>
                                          </p:val>
                                        </p:tav>
                                      </p:tavLst>
                                    </p:anim>
                                    <p:anim calcmode="lin" valueType="num">
                                      <p:cBhvr additive="base">
                                        <p:cTn dur="500"/>
                                        <p:tgtEl>
                                          <p:spTgt spid="107"/>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0" name="Shape 440"/>
        <p:cNvGrpSpPr/>
        <p:nvPr/>
      </p:nvGrpSpPr>
      <p:grpSpPr>
        <a:xfrm>
          <a:off x="0" y="0"/>
          <a:ext cx="0" cy="0"/>
          <a:chOff x="0" y="0"/>
          <a:chExt cx="0" cy="0"/>
        </a:xfrm>
      </p:grpSpPr>
      <p:graphicFrame>
        <p:nvGraphicFramePr>
          <p:cNvPr id="441" name="Google Shape;441;p40"/>
          <p:cNvGraphicFramePr/>
          <p:nvPr/>
        </p:nvGraphicFramePr>
        <p:xfrm>
          <a:off x="703263" y="4492625"/>
          <a:ext cx="2444750" cy="2085975"/>
        </p:xfrm>
        <a:graphic>
          <a:graphicData uri="http://schemas.openxmlformats.org/presentationml/2006/ole">
            <mc:AlternateContent>
              <mc:Choice Requires="v">
                <p:oleObj r:id="rId4" imgH="2085975" imgW="2444750" progId="Excel.Sheet.8" spid="_x0000_s1">
                  <p:embed/>
                </p:oleObj>
              </mc:Choice>
              <mc:Fallback>
                <p:oleObj r:id="rId5" imgH="2085975" imgW="2444750" progId="Excel.Sheet.8">
                  <p:embed/>
                  <p:pic>
                    <p:nvPicPr>
                      <p:cNvPr id="441" name="Google Shape;441;p40"/>
                      <p:cNvPicPr preferRelativeResize="0"/>
                      <p:nvPr/>
                    </p:nvPicPr>
                    <p:blipFill rotWithShape="1">
                      <a:blip r:embed="rId6">
                        <a:alphaModFix/>
                      </a:blip>
                      <a:srcRect b="0" l="0" r="0" t="0"/>
                      <a:stretch/>
                    </p:blipFill>
                    <p:spPr>
                      <a:xfrm>
                        <a:off x="703263" y="4492625"/>
                        <a:ext cx="2444750" cy="2085975"/>
                      </a:xfrm>
                      <a:prstGeom prst="rect">
                        <a:avLst/>
                      </a:prstGeom>
                      <a:noFill/>
                      <a:ln>
                        <a:noFill/>
                      </a:ln>
                    </p:spPr>
                  </p:pic>
                </p:oleObj>
              </mc:Fallback>
            </mc:AlternateContent>
          </a:graphicData>
        </a:graphic>
      </p:graphicFrame>
      <p:graphicFrame>
        <p:nvGraphicFramePr>
          <p:cNvPr id="442" name="Google Shape;442;p40"/>
          <p:cNvGraphicFramePr/>
          <p:nvPr/>
        </p:nvGraphicFramePr>
        <p:xfrm>
          <a:off x="671513" y="457200"/>
          <a:ext cx="5895975" cy="1890713"/>
        </p:xfrm>
        <a:graphic>
          <a:graphicData uri="http://schemas.openxmlformats.org/presentationml/2006/ole">
            <mc:AlternateContent>
              <mc:Choice Requires="v">
                <p:oleObj r:id="rId7" imgH="1890713" imgW="5895975" progId="Excel.Sheet.8" spid="_x0000_s2">
                  <p:embed/>
                </p:oleObj>
              </mc:Choice>
              <mc:Fallback>
                <p:oleObj r:id="rId8" imgH="1890713" imgW="5895975" progId="Excel.Sheet.8">
                  <p:embed/>
                  <p:pic>
                    <p:nvPicPr>
                      <p:cNvPr id="442" name="Google Shape;442;p40"/>
                      <p:cNvPicPr preferRelativeResize="0"/>
                      <p:nvPr/>
                    </p:nvPicPr>
                    <p:blipFill rotWithShape="1">
                      <a:blip r:embed="rId9">
                        <a:alphaModFix/>
                      </a:blip>
                      <a:srcRect b="0" l="0" r="0" t="0"/>
                      <a:stretch/>
                    </p:blipFill>
                    <p:spPr>
                      <a:xfrm>
                        <a:off x="671513" y="457200"/>
                        <a:ext cx="5895975" cy="1890713"/>
                      </a:xfrm>
                      <a:prstGeom prst="rect">
                        <a:avLst/>
                      </a:prstGeom>
                      <a:noFill/>
                      <a:ln>
                        <a:noFill/>
                      </a:ln>
                    </p:spPr>
                  </p:pic>
                </p:oleObj>
              </mc:Fallback>
            </mc:AlternateContent>
          </a:graphicData>
        </a:graphic>
      </p:graphicFrame>
      <p:graphicFrame>
        <p:nvGraphicFramePr>
          <p:cNvPr id="443" name="Google Shape;443;p40"/>
          <p:cNvGraphicFramePr/>
          <p:nvPr/>
        </p:nvGraphicFramePr>
        <p:xfrm>
          <a:off x="685800" y="2644775"/>
          <a:ext cx="7951788" cy="1774825"/>
        </p:xfrm>
        <a:graphic>
          <a:graphicData uri="http://schemas.openxmlformats.org/presentationml/2006/ole">
            <mc:AlternateContent>
              <mc:Choice Requires="v">
                <p:oleObj r:id="rId10" imgH="1774825" imgW="7951788" progId="Excel.Sheet.8" spid="_x0000_s3">
                  <p:embed/>
                </p:oleObj>
              </mc:Choice>
              <mc:Fallback>
                <p:oleObj r:id="rId11" imgH="1774825" imgW="7951788" progId="Excel.Sheet.8">
                  <p:embed/>
                  <p:pic>
                    <p:nvPicPr>
                      <p:cNvPr id="443" name="Google Shape;443;p40"/>
                      <p:cNvPicPr preferRelativeResize="0"/>
                      <p:nvPr/>
                    </p:nvPicPr>
                    <p:blipFill rotWithShape="1">
                      <a:blip r:embed="rId12">
                        <a:alphaModFix/>
                      </a:blip>
                      <a:srcRect b="0" l="0" r="0" t="0"/>
                      <a:stretch/>
                    </p:blipFill>
                    <p:spPr>
                      <a:xfrm>
                        <a:off x="685800" y="2644775"/>
                        <a:ext cx="7951788" cy="1774825"/>
                      </a:xfrm>
                      <a:prstGeom prst="rect">
                        <a:avLst/>
                      </a:prstGeom>
                      <a:noFill/>
                      <a:ln>
                        <a:noFill/>
                      </a:ln>
                    </p:spPr>
                  </p:pic>
                </p:oleObj>
              </mc:Fallback>
            </mc:AlternateContent>
          </a:graphicData>
        </a:graphic>
      </p:graphicFrame>
      <p:sp>
        <p:nvSpPr>
          <p:cNvPr id="444" name="Google Shape;444;p40"/>
          <p:cNvSpPr/>
          <p:nvPr/>
        </p:nvSpPr>
        <p:spPr>
          <a:xfrm>
            <a:off x="3422650" y="4502150"/>
            <a:ext cx="5457825" cy="2085975"/>
          </a:xfrm>
          <a:prstGeom prst="rect">
            <a:avLst/>
          </a:prstGeom>
          <a:solidFill>
            <a:schemeClr val="lt1"/>
          </a:solidFill>
          <a:ln cap="flat" cmpd="sng" w="57150">
            <a:solidFill>
              <a:srgbClr val="0000FF"/>
            </a:solidFill>
            <a:prstDash val="solid"/>
            <a:miter lim="800000"/>
            <a:headEnd len="sm" w="sm" type="none"/>
            <a:tailEnd len="sm" w="sm" type="none"/>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The solution to the preceding problems is to use a set of tables in a relational database.</a:t>
            </a:r>
            <a:endParaRPr/>
          </a:p>
          <a:p>
            <a:pPr indent="-342900" lvl="0" marL="342900" marR="0" rtl="0" algn="l">
              <a:spcBef>
                <a:spcPts val="40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Each entity is stored in a separate table, and separate tables or foreign keys can be used to link the entities together.</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444">
                                            <p:txEl>
                                              <p:pRg end="0" st="0"/>
                                            </p:txEl>
                                          </p:spTgt>
                                        </p:tgtEl>
                                        <p:attrNameLst>
                                          <p:attrName>style.visibility</p:attrName>
                                        </p:attrNameLst>
                                      </p:cBhvr>
                                      <p:to>
                                        <p:strVal val="visible"/>
                                      </p:to>
                                    </p:set>
                                    <p:anim calcmode="lin" valueType="num">
                                      <p:cBhvr additive="base">
                                        <p:cTn dur="500"/>
                                        <p:tgtEl>
                                          <p:spTgt spid="444">
                                            <p:txEl>
                                              <p:pRg end="0" st="0"/>
                                            </p:txEl>
                                          </p:spTgt>
                                        </p:tgtEl>
                                        <p:attrNameLst>
                                          <p:attrName>ppt_w</p:attrName>
                                        </p:attrNameLst>
                                      </p:cBhvr>
                                      <p:tavLst>
                                        <p:tav fmla="" tm="0">
                                          <p:val>
                                            <p:strVal val="0"/>
                                          </p:val>
                                        </p:tav>
                                        <p:tav fmla="" tm="100000">
                                          <p:val>
                                            <p:strVal val="#ppt_w"/>
                                          </p:val>
                                        </p:tav>
                                      </p:tavLst>
                                    </p:anim>
                                    <p:anim calcmode="lin" valueType="num">
                                      <p:cBhvr additive="base">
                                        <p:cTn dur="500"/>
                                        <p:tgtEl>
                                          <p:spTgt spid="444">
                                            <p:txEl>
                                              <p:pRg end="0" st="0"/>
                                            </p:txEl>
                                          </p:spTgt>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444">
                                            <p:txEl>
                                              <p:pRg end="1" st="1"/>
                                            </p:txEl>
                                          </p:spTgt>
                                        </p:tgtEl>
                                        <p:attrNameLst>
                                          <p:attrName>style.visibility</p:attrName>
                                        </p:attrNameLst>
                                      </p:cBhvr>
                                      <p:to>
                                        <p:strVal val="visible"/>
                                      </p:to>
                                    </p:set>
                                    <p:anim calcmode="lin" valueType="num">
                                      <p:cBhvr additive="base">
                                        <p:cTn dur="500"/>
                                        <p:tgtEl>
                                          <p:spTgt spid="444">
                                            <p:txEl>
                                              <p:pRg end="1" st="1"/>
                                            </p:txEl>
                                          </p:spTgt>
                                        </p:tgtEl>
                                        <p:attrNameLst>
                                          <p:attrName>ppt_w</p:attrName>
                                        </p:attrNameLst>
                                      </p:cBhvr>
                                      <p:tavLst>
                                        <p:tav fmla="" tm="0">
                                          <p:val>
                                            <p:strVal val="0"/>
                                          </p:val>
                                        </p:tav>
                                        <p:tav fmla="" tm="100000">
                                          <p:val>
                                            <p:strVal val="#ppt_w"/>
                                          </p:val>
                                        </p:tav>
                                      </p:tavLst>
                                    </p:anim>
                                    <p:anim calcmode="lin" valueType="num">
                                      <p:cBhvr additive="base">
                                        <p:cTn dur="500"/>
                                        <p:tgtEl>
                                          <p:spTgt spid="444">
                                            <p:txEl>
                                              <p:pRg end="1" st="1"/>
                                            </p:txEl>
                                          </p:spTgt>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8" name="Shape 448"/>
        <p:cNvGrpSpPr/>
        <p:nvPr/>
      </p:nvGrpSpPr>
      <p:grpSpPr>
        <a:xfrm>
          <a:off x="0" y="0"/>
          <a:ext cx="0" cy="0"/>
          <a:chOff x="0" y="0"/>
          <a:chExt cx="0" cy="0"/>
        </a:xfrm>
      </p:grpSpPr>
      <p:sp>
        <p:nvSpPr>
          <p:cNvPr id="449" name="Google Shape;449;p4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RELATIONAL DATABASES</a:t>
            </a:r>
            <a:endParaRPr/>
          </a:p>
        </p:txBody>
      </p:sp>
      <p:sp>
        <p:nvSpPr>
          <p:cNvPr id="450" name="Google Shape;450;p41"/>
          <p:cNvSpPr txBox="1"/>
          <p:nvPr>
            <p:ph idx="1" type="body"/>
          </p:nvPr>
        </p:nvSpPr>
        <p:spPr>
          <a:xfrm>
            <a:off x="457200" y="1600200"/>
            <a:ext cx="8229600" cy="4865688"/>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Clr>
                <a:schemeClr val="dk1"/>
              </a:buClr>
              <a:buSzPts val="2400"/>
              <a:buChar char="•"/>
            </a:pPr>
            <a:r>
              <a:rPr b="1" lang="en-US" sz="2400"/>
              <a:t>Basic requirements of a relational database</a:t>
            </a:r>
            <a:endParaRPr sz="2400"/>
          </a:p>
          <a:p>
            <a:pPr indent="-285750" lvl="1" marL="742950" rtl="0" algn="l">
              <a:lnSpc>
                <a:spcPct val="90000"/>
              </a:lnSpc>
              <a:spcBef>
                <a:spcPts val="480"/>
              </a:spcBef>
              <a:spcAft>
                <a:spcPts val="0"/>
              </a:spcAft>
              <a:buClr>
                <a:schemeClr val="dk1"/>
              </a:buClr>
              <a:buSzPts val="2400"/>
              <a:buChar char="–"/>
            </a:pPr>
            <a:r>
              <a:rPr lang="en-US" sz="2400"/>
              <a:t>Every column in a row must be single valued.</a:t>
            </a:r>
            <a:endParaRPr/>
          </a:p>
          <a:p>
            <a:pPr indent="-228600" lvl="2" marL="1143000" rtl="0" algn="l">
              <a:lnSpc>
                <a:spcPct val="90000"/>
              </a:lnSpc>
              <a:spcBef>
                <a:spcPts val="480"/>
              </a:spcBef>
              <a:spcAft>
                <a:spcPts val="0"/>
              </a:spcAft>
              <a:buClr>
                <a:schemeClr val="dk1"/>
              </a:buClr>
              <a:buSzPts val="2400"/>
              <a:buChar char="•"/>
            </a:pPr>
            <a:r>
              <a:rPr lang="en-US"/>
              <a:t>In other words, every cell can have one and only one value.</a:t>
            </a:r>
            <a:endParaRPr/>
          </a:p>
          <a:p>
            <a:pPr indent="-228600" lvl="2" marL="1143000" rtl="0" algn="l">
              <a:lnSpc>
                <a:spcPct val="90000"/>
              </a:lnSpc>
              <a:spcBef>
                <a:spcPts val="480"/>
              </a:spcBef>
              <a:spcAft>
                <a:spcPts val="0"/>
              </a:spcAft>
              <a:buClr>
                <a:schemeClr val="dk1"/>
              </a:buClr>
              <a:buSzPts val="2400"/>
              <a:buChar char="•"/>
            </a:pPr>
            <a:r>
              <a:rPr lang="en-US"/>
              <a:t>In the student table, you couldn’t have an attribute named “Phone Number” if a student could have multiple phone numbers.</a:t>
            </a:r>
            <a:endParaRPr/>
          </a:p>
          <a:p>
            <a:pPr indent="-228600" lvl="2" marL="1143000" rtl="0" algn="l">
              <a:lnSpc>
                <a:spcPct val="90000"/>
              </a:lnSpc>
              <a:spcBef>
                <a:spcPts val="480"/>
              </a:spcBef>
              <a:spcAft>
                <a:spcPts val="0"/>
              </a:spcAft>
              <a:buClr>
                <a:schemeClr val="dk1"/>
              </a:buClr>
              <a:buSzPts val="2400"/>
              <a:buChar char="•"/>
            </a:pPr>
            <a:r>
              <a:rPr lang="en-US"/>
              <a:t>There might be an attribute named “local phone number” and an attribute named “permanent phone number.”</a:t>
            </a:r>
            <a:endParaRPr/>
          </a:p>
          <a:p>
            <a:pPr indent="-228600" lvl="2" marL="1143000" rtl="0" algn="l">
              <a:lnSpc>
                <a:spcPct val="90000"/>
              </a:lnSpc>
              <a:spcBef>
                <a:spcPts val="480"/>
              </a:spcBef>
              <a:spcAft>
                <a:spcPts val="0"/>
              </a:spcAft>
              <a:buClr>
                <a:schemeClr val="dk1"/>
              </a:buClr>
              <a:buSzPts val="2400"/>
              <a:buChar char="•"/>
            </a:pPr>
            <a:r>
              <a:rPr lang="en-US"/>
              <a:t>You could not have an attribute named “Class” in the student table, because a student could take multiple classes.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0">
                                            <p:txEl>
                                              <p:pRg end="0" st="0"/>
                                            </p:txEl>
                                          </p:spTgt>
                                        </p:tgtEl>
                                        <p:attrNameLst>
                                          <p:attrName>style.visibility</p:attrName>
                                        </p:attrNameLst>
                                      </p:cBhvr>
                                      <p:to>
                                        <p:strVal val="visible"/>
                                      </p:to>
                                    </p:set>
                                    <p:animEffect filter="fade" transition="in">
                                      <p:cBhvr>
                                        <p:cTn dur="500"/>
                                        <p:tgtEl>
                                          <p:spTgt spid="45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0">
                                            <p:txEl>
                                              <p:pRg end="1" st="1"/>
                                            </p:txEl>
                                          </p:spTgt>
                                        </p:tgtEl>
                                        <p:attrNameLst>
                                          <p:attrName>style.visibility</p:attrName>
                                        </p:attrNameLst>
                                      </p:cBhvr>
                                      <p:to>
                                        <p:strVal val="visible"/>
                                      </p:to>
                                    </p:set>
                                    <p:animEffect filter="fade" transition="in">
                                      <p:cBhvr>
                                        <p:cTn dur="500"/>
                                        <p:tgtEl>
                                          <p:spTgt spid="45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0">
                                            <p:txEl>
                                              <p:pRg end="2" st="2"/>
                                            </p:txEl>
                                          </p:spTgt>
                                        </p:tgtEl>
                                        <p:attrNameLst>
                                          <p:attrName>style.visibility</p:attrName>
                                        </p:attrNameLst>
                                      </p:cBhvr>
                                      <p:to>
                                        <p:strVal val="visible"/>
                                      </p:to>
                                    </p:set>
                                    <p:animEffect filter="fade" transition="in">
                                      <p:cBhvr>
                                        <p:cTn dur="500"/>
                                        <p:tgtEl>
                                          <p:spTgt spid="45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0">
                                            <p:txEl>
                                              <p:pRg end="3" st="3"/>
                                            </p:txEl>
                                          </p:spTgt>
                                        </p:tgtEl>
                                        <p:attrNameLst>
                                          <p:attrName>style.visibility</p:attrName>
                                        </p:attrNameLst>
                                      </p:cBhvr>
                                      <p:to>
                                        <p:strVal val="visible"/>
                                      </p:to>
                                    </p:set>
                                    <p:animEffect filter="fade" transition="in">
                                      <p:cBhvr>
                                        <p:cTn dur="500"/>
                                        <p:tgtEl>
                                          <p:spTgt spid="45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0">
                                            <p:txEl>
                                              <p:pRg end="4" st="4"/>
                                            </p:txEl>
                                          </p:spTgt>
                                        </p:tgtEl>
                                        <p:attrNameLst>
                                          <p:attrName>style.visibility</p:attrName>
                                        </p:attrNameLst>
                                      </p:cBhvr>
                                      <p:to>
                                        <p:strVal val="visible"/>
                                      </p:to>
                                    </p:set>
                                    <p:animEffect filter="fade" transition="in">
                                      <p:cBhvr>
                                        <p:cTn dur="500"/>
                                        <p:tgtEl>
                                          <p:spTgt spid="45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0">
                                            <p:txEl>
                                              <p:pRg end="5" st="5"/>
                                            </p:txEl>
                                          </p:spTgt>
                                        </p:tgtEl>
                                        <p:attrNameLst>
                                          <p:attrName>style.visibility</p:attrName>
                                        </p:attrNameLst>
                                      </p:cBhvr>
                                      <p:to>
                                        <p:strVal val="visible"/>
                                      </p:to>
                                    </p:set>
                                    <p:animEffect filter="fade" transition="in">
                                      <p:cBhvr>
                                        <p:cTn dur="500"/>
                                        <p:tgtEl>
                                          <p:spTgt spid="450">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4" name="Shape 454"/>
        <p:cNvGrpSpPr/>
        <p:nvPr/>
      </p:nvGrpSpPr>
      <p:grpSpPr>
        <a:xfrm>
          <a:off x="0" y="0"/>
          <a:ext cx="0" cy="0"/>
          <a:chOff x="0" y="0"/>
          <a:chExt cx="0" cy="0"/>
        </a:xfrm>
      </p:grpSpPr>
      <p:sp>
        <p:nvSpPr>
          <p:cNvPr id="455" name="Google Shape;455;p4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RELATIONAL DATABASES</a:t>
            </a:r>
            <a:endParaRPr/>
          </a:p>
        </p:txBody>
      </p:sp>
      <p:sp>
        <p:nvSpPr>
          <p:cNvPr id="456" name="Google Shape;456;p42"/>
          <p:cNvSpPr txBox="1"/>
          <p:nvPr>
            <p:ph idx="1" type="body"/>
          </p:nvPr>
        </p:nvSpPr>
        <p:spPr>
          <a:xfrm>
            <a:off x="457200" y="1600200"/>
            <a:ext cx="8229600" cy="47244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400"/>
              <a:buChar char="•"/>
            </a:pPr>
            <a:r>
              <a:rPr b="1" lang="en-US" sz="2400"/>
              <a:t>Basic requirements of a relational database</a:t>
            </a:r>
            <a:endParaRPr sz="2400"/>
          </a:p>
          <a:p>
            <a:pPr indent="-285750" lvl="1" marL="742950" rtl="0" algn="l">
              <a:spcBef>
                <a:spcPts val="480"/>
              </a:spcBef>
              <a:spcAft>
                <a:spcPts val="0"/>
              </a:spcAft>
              <a:buClr>
                <a:schemeClr val="dk1"/>
              </a:buClr>
              <a:buSzPts val="2400"/>
              <a:buChar char="–"/>
            </a:pPr>
            <a:r>
              <a:rPr lang="en-US" sz="2400"/>
              <a:t>The primary key cannot be null.</a:t>
            </a:r>
            <a:endParaRPr/>
          </a:p>
          <a:p>
            <a:pPr indent="-228600" lvl="2" marL="1143000" rtl="0" algn="l">
              <a:spcBef>
                <a:spcPts val="480"/>
              </a:spcBef>
              <a:spcAft>
                <a:spcPts val="0"/>
              </a:spcAft>
              <a:buClr>
                <a:schemeClr val="dk1"/>
              </a:buClr>
              <a:buSzPts val="2400"/>
              <a:buChar char="•"/>
            </a:pPr>
            <a:r>
              <a:rPr lang="en-US"/>
              <a:t>The primary key uniquely identifies a specific row in the table, so it cannot be null, and it must be unique for every record.</a:t>
            </a:r>
            <a:endParaRPr/>
          </a:p>
          <a:p>
            <a:pPr indent="-228600" lvl="2" marL="1143000" rtl="0" algn="l">
              <a:spcBef>
                <a:spcPts val="480"/>
              </a:spcBef>
              <a:spcAft>
                <a:spcPts val="0"/>
              </a:spcAft>
              <a:buClr>
                <a:schemeClr val="dk1"/>
              </a:buClr>
              <a:buSzPts val="2400"/>
              <a:buChar char="•"/>
            </a:pPr>
            <a:r>
              <a:rPr lang="en-US"/>
              <a:t>This rule is referred to as the </a:t>
            </a:r>
            <a:r>
              <a:rPr b="1" i="1" lang="en-US">
                <a:solidFill>
                  <a:srgbClr val="CC0000"/>
                </a:solidFill>
              </a:rPr>
              <a:t>entity integrity rule</a:t>
            </a:r>
            <a:r>
              <a:rPr lang="en-US"/>
              <a: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6">
                                            <p:txEl>
                                              <p:pRg end="0" st="0"/>
                                            </p:txEl>
                                          </p:spTgt>
                                        </p:tgtEl>
                                        <p:attrNameLst>
                                          <p:attrName>style.visibility</p:attrName>
                                        </p:attrNameLst>
                                      </p:cBhvr>
                                      <p:to>
                                        <p:strVal val="visible"/>
                                      </p:to>
                                    </p:set>
                                    <p:animEffect filter="fade" transition="in">
                                      <p:cBhvr>
                                        <p:cTn dur="500"/>
                                        <p:tgtEl>
                                          <p:spTgt spid="45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6">
                                            <p:txEl>
                                              <p:pRg end="1" st="1"/>
                                            </p:txEl>
                                          </p:spTgt>
                                        </p:tgtEl>
                                        <p:attrNameLst>
                                          <p:attrName>style.visibility</p:attrName>
                                        </p:attrNameLst>
                                      </p:cBhvr>
                                      <p:to>
                                        <p:strVal val="visible"/>
                                      </p:to>
                                    </p:set>
                                    <p:animEffect filter="fade" transition="in">
                                      <p:cBhvr>
                                        <p:cTn dur="500"/>
                                        <p:tgtEl>
                                          <p:spTgt spid="45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6">
                                            <p:txEl>
                                              <p:pRg end="2" st="2"/>
                                            </p:txEl>
                                          </p:spTgt>
                                        </p:tgtEl>
                                        <p:attrNameLst>
                                          <p:attrName>style.visibility</p:attrName>
                                        </p:attrNameLst>
                                      </p:cBhvr>
                                      <p:to>
                                        <p:strVal val="visible"/>
                                      </p:to>
                                    </p:set>
                                    <p:animEffect filter="fade" transition="in">
                                      <p:cBhvr>
                                        <p:cTn dur="500"/>
                                        <p:tgtEl>
                                          <p:spTgt spid="45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6">
                                            <p:txEl>
                                              <p:pRg end="3" st="3"/>
                                            </p:txEl>
                                          </p:spTgt>
                                        </p:tgtEl>
                                        <p:attrNameLst>
                                          <p:attrName>style.visibility</p:attrName>
                                        </p:attrNameLst>
                                      </p:cBhvr>
                                      <p:to>
                                        <p:strVal val="visible"/>
                                      </p:to>
                                    </p:set>
                                    <p:animEffect filter="fade" transition="in">
                                      <p:cBhvr>
                                        <p:cTn dur="500"/>
                                        <p:tgtEl>
                                          <p:spTgt spid="456">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0" name="Shape 460"/>
        <p:cNvGrpSpPr/>
        <p:nvPr/>
      </p:nvGrpSpPr>
      <p:grpSpPr>
        <a:xfrm>
          <a:off x="0" y="0"/>
          <a:ext cx="0" cy="0"/>
          <a:chOff x="0" y="0"/>
          <a:chExt cx="0" cy="0"/>
        </a:xfrm>
      </p:grpSpPr>
      <p:graphicFrame>
        <p:nvGraphicFramePr>
          <p:cNvPr id="461" name="Google Shape;461;p43"/>
          <p:cNvGraphicFramePr/>
          <p:nvPr/>
        </p:nvGraphicFramePr>
        <p:xfrm>
          <a:off x="703263" y="4492625"/>
          <a:ext cx="2444750" cy="2085975"/>
        </p:xfrm>
        <a:graphic>
          <a:graphicData uri="http://schemas.openxmlformats.org/presentationml/2006/ole">
            <mc:AlternateContent>
              <mc:Choice Requires="v">
                <p:oleObj r:id="rId4" imgH="2085975" imgW="2444750" progId="Excel.Sheet.8" spid="_x0000_s1">
                  <p:embed/>
                </p:oleObj>
              </mc:Choice>
              <mc:Fallback>
                <p:oleObj r:id="rId5" imgH="2085975" imgW="2444750" progId="Excel.Sheet.8">
                  <p:embed/>
                  <p:pic>
                    <p:nvPicPr>
                      <p:cNvPr id="461" name="Google Shape;461;p43"/>
                      <p:cNvPicPr preferRelativeResize="0"/>
                      <p:nvPr/>
                    </p:nvPicPr>
                    <p:blipFill rotWithShape="1">
                      <a:blip r:embed="rId6">
                        <a:alphaModFix/>
                      </a:blip>
                      <a:srcRect b="0" l="0" r="0" t="0"/>
                      <a:stretch/>
                    </p:blipFill>
                    <p:spPr>
                      <a:xfrm>
                        <a:off x="703263" y="4492625"/>
                        <a:ext cx="2444750" cy="2085975"/>
                      </a:xfrm>
                      <a:prstGeom prst="rect">
                        <a:avLst/>
                      </a:prstGeom>
                      <a:noFill/>
                      <a:ln>
                        <a:noFill/>
                      </a:ln>
                    </p:spPr>
                  </p:pic>
                </p:oleObj>
              </mc:Fallback>
            </mc:AlternateContent>
          </a:graphicData>
        </a:graphic>
      </p:graphicFrame>
      <p:graphicFrame>
        <p:nvGraphicFramePr>
          <p:cNvPr id="462" name="Google Shape;462;p43"/>
          <p:cNvGraphicFramePr/>
          <p:nvPr/>
        </p:nvGraphicFramePr>
        <p:xfrm>
          <a:off x="671513" y="457200"/>
          <a:ext cx="5895975" cy="1890713"/>
        </p:xfrm>
        <a:graphic>
          <a:graphicData uri="http://schemas.openxmlformats.org/presentationml/2006/ole">
            <mc:AlternateContent>
              <mc:Choice Requires="v">
                <p:oleObj r:id="rId7" imgH="1890713" imgW="5895975" progId="Excel.Sheet.8" spid="_x0000_s2">
                  <p:embed/>
                </p:oleObj>
              </mc:Choice>
              <mc:Fallback>
                <p:oleObj r:id="rId8" imgH="1890713" imgW="5895975" progId="Excel.Sheet.8">
                  <p:embed/>
                  <p:pic>
                    <p:nvPicPr>
                      <p:cNvPr id="462" name="Google Shape;462;p43"/>
                      <p:cNvPicPr preferRelativeResize="0"/>
                      <p:nvPr/>
                    </p:nvPicPr>
                    <p:blipFill rotWithShape="1">
                      <a:blip r:embed="rId9">
                        <a:alphaModFix/>
                      </a:blip>
                      <a:srcRect b="0" l="0" r="0" t="0"/>
                      <a:stretch/>
                    </p:blipFill>
                    <p:spPr>
                      <a:xfrm>
                        <a:off x="671513" y="457200"/>
                        <a:ext cx="5895975" cy="1890713"/>
                      </a:xfrm>
                      <a:prstGeom prst="rect">
                        <a:avLst/>
                      </a:prstGeom>
                      <a:noFill/>
                      <a:ln>
                        <a:noFill/>
                      </a:ln>
                    </p:spPr>
                  </p:pic>
                </p:oleObj>
              </mc:Fallback>
            </mc:AlternateContent>
          </a:graphicData>
        </a:graphic>
      </p:graphicFrame>
      <p:graphicFrame>
        <p:nvGraphicFramePr>
          <p:cNvPr id="463" name="Google Shape;463;p43"/>
          <p:cNvGraphicFramePr/>
          <p:nvPr/>
        </p:nvGraphicFramePr>
        <p:xfrm>
          <a:off x="685800" y="2644775"/>
          <a:ext cx="7951788" cy="1774825"/>
        </p:xfrm>
        <a:graphic>
          <a:graphicData uri="http://schemas.openxmlformats.org/presentationml/2006/ole">
            <mc:AlternateContent>
              <mc:Choice Requires="v">
                <p:oleObj r:id="rId10" imgH="1774825" imgW="7951788" progId="Excel.Sheet.8" spid="_x0000_s3">
                  <p:embed/>
                </p:oleObj>
              </mc:Choice>
              <mc:Fallback>
                <p:oleObj r:id="rId11" imgH="1774825" imgW="7951788" progId="Excel.Sheet.8">
                  <p:embed/>
                  <p:pic>
                    <p:nvPicPr>
                      <p:cNvPr id="463" name="Google Shape;463;p43"/>
                      <p:cNvPicPr preferRelativeResize="0"/>
                      <p:nvPr/>
                    </p:nvPicPr>
                    <p:blipFill rotWithShape="1">
                      <a:blip r:embed="rId12">
                        <a:alphaModFix/>
                      </a:blip>
                      <a:srcRect b="0" l="0" r="0" t="0"/>
                      <a:stretch/>
                    </p:blipFill>
                    <p:spPr>
                      <a:xfrm>
                        <a:off x="685800" y="2644775"/>
                        <a:ext cx="7951788" cy="1774825"/>
                      </a:xfrm>
                      <a:prstGeom prst="rect">
                        <a:avLst/>
                      </a:prstGeom>
                      <a:noFill/>
                      <a:ln>
                        <a:noFill/>
                      </a:ln>
                    </p:spPr>
                  </p:pic>
                </p:oleObj>
              </mc:Fallback>
            </mc:AlternateContent>
          </a:graphicData>
        </a:graphic>
      </p:graphicFrame>
      <p:sp>
        <p:nvSpPr>
          <p:cNvPr id="464" name="Google Shape;464;p43"/>
          <p:cNvSpPr/>
          <p:nvPr/>
        </p:nvSpPr>
        <p:spPr>
          <a:xfrm>
            <a:off x="3440113" y="4800600"/>
            <a:ext cx="5457825" cy="1504950"/>
          </a:xfrm>
          <a:prstGeom prst="rect">
            <a:avLst/>
          </a:prstGeom>
          <a:solidFill>
            <a:schemeClr val="lt1"/>
          </a:solidFill>
          <a:ln cap="flat" cmpd="sng" w="57150">
            <a:solidFill>
              <a:srgbClr val="0000FF"/>
            </a:solidFill>
            <a:prstDash val="solid"/>
            <a:miter lim="800000"/>
            <a:headEnd len="sm" w="sm" type="none"/>
            <a:tailEnd len="sm" w="sm" type="none"/>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Note that within each table, there are no duplicate primary keys and no null primary keys.</a:t>
            </a:r>
            <a:endParaRPr/>
          </a:p>
          <a:p>
            <a:pPr indent="-342900" lvl="0" marL="342900" marR="0" rtl="0" algn="l">
              <a:spcBef>
                <a:spcPts val="40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Consistent with the entity integrity rule.</a:t>
            </a:r>
            <a:endParaRPr/>
          </a:p>
        </p:txBody>
      </p:sp>
      <p:sp>
        <p:nvSpPr>
          <p:cNvPr id="465" name="Google Shape;465;p43"/>
          <p:cNvSpPr/>
          <p:nvPr/>
        </p:nvSpPr>
        <p:spPr>
          <a:xfrm>
            <a:off x="685800" y="773113"/>
            <a:ext cx="2127250" cy="1565275"/>
          </a:xfrm>
          <a:prstGeom prst="rect">
            <a:avLst/>
          </a:prstGeom>
          <a:noFill/>
          <a:ln cap="flat" cmpd="sng" w="571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6" name="Google Shape;466;p43"/>
          <p:cNvSpPr/>
          <p:nvPr/>
        </p:nvSpPr>
        <p:spPr>
          <a:xfrm>
            <a:off x="668338" y="2989263"/>
            <a:ext cx="1441450" cy="1389062"/>
          </a:xfrm>
          <a:prstGeom prst="rect">
            <a:avLst/>
          </a:prstGeom>
          <a:noFill/>
          <a:ln cap="flat" cmpd="sng" w="571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7" name="Google Shape;467;p43"/>
          <p:cNvSpPr/>
          <p:nvPr/>
        </p:nvSpPr>
        <p:spPr>
          <a:xfrm>
            <a:off x="703263" y="4852988"/>
            <a:ext cx="2409825" cy="1706562"/>
          </a:xfrm>
          <a:prstGeom prst="rect">
            <a:avLst/>
          </a:prstGeom>
          <a:noFill/>
          <a:ln cap="flat" cmpd="sng" w="571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464"/>
                                        </p:tgtEl>
                                        <p:attrNameLst>
                                          <p:attrName>style.visibility</p:attrName>
                                        </p:attrNameLst>
                                      </p:cBhvr>
                                      <p:to>
                                        <p:strVal val="visible"/>
                                      </p:to>
                                    </p:set>
                                    <p:anim calcmode="lin" valueType="num">
                                      <p:cBhvr additive="base">
                                        <p:cTn dur="500"/>
                                        <p:tgtEl>
                                          <p:spTgt spid="464"/>
                                        </p:tgtEl>
                                        <p:attrNameLst>
                                          <p:attrName>ppt_w</p:attrName>
                                        </p:attrNameLst>
                                      </p:cBhvr>
                                      <p:tavLst>
                                        <p:tav fmla="" tm="0">
                                          <p:val>
                                            <p:strVal val="0"/>
                                          </p:val>
                                        </p:tav>
                                        <p:tav fmla="" tm="100000">
                                          <p:val>
                                            <p:strVal val="#ppt_w"/>
                                          </p:val>
                                        </p:tav>
                                      </p:tavLst>
                                    </p:anim>
                                    <p:anim calcmode="lin" valueType="num">
                                      <p:cBhvr additive="base">
                                        <p:cTn dur="500"/>
                                        <p:tgtEl>
                                          <p:spTgt spid="464"/>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1" name="Shape 471"/>
        <p:cNvGrpSpPr/>
        <p:nvPr/>
      </p:nvGrpSpPr>
      <p:grpSpPr>
        <a:xfrm>
          <a:off x="0" y="0"/>
          <a:ext cx="0" cy="0"/>
          <a:chOff x="0" y="0"/>
          <a:chExt cx="0" cy="0"/>
        </a:xfrm>
      </p:grpSpPr>
      <p:sp>
        <p:nvSpPr>
          <p:cNvPr id="472" name="Google Shape;472;p4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RELATIONAL DATABASES</a:t>
            </a:r>
            <a:endParaRPr/>
          </a:p>
        </p:txBody>
      </p:sp>
      <p:sp>
        <p:nvSpPr>
          <p:cNvPr id="473" name="Google Shape;473;p44"/>
          <p:cNvSpPr txBox="1"/>
          <p:nvPr>
            <p:ph idx="1" type="body"/>
          </p:nvPr>
        </p:nvSpPr>
        <p:spPr>
          <a:xfrm>
            <a:off x="457200" y="1600200"/>
            <a:ext cx="8229600" cy="47244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400"/>
              <a:buChar char="•"/>
            </a:pPr>
            <a:r>
              <a:rPr b="1" lang="en-US" sz="2400"/>
              <a:t>Basic requirements of a relational database</a:t>
            </a:r>
            <a:endParaRPr sz="2400"/>
          </a:p>
          <a:p>
            <a:pPr indent="-285750" lvl="1" marL="742950" rtl="0" algn="l">
              <a:spcBef>
                <a:spcPts val="480"/>
              </a:spcBef>
              <a:spcAft>
                <a:spcPts val="0"/>
              </a:spcAft>
              <a:buClr>
                <a:schemeClr val="dk1"/>
              </a:buClr>
              <a:buSzPts val="2400"/>
              <a:buChar char="–"/>
            </a:pPr>
            <a:r>
              <a:rPr lang="en-US" sz="2400"/>
              <a:t>A foreign key must either be null or correspond to the value of a primary key in another table.</a:t>
            </a:r>
            <a:endParaRPr/>
          </a:p>
          <a:p>
            <a:pPr indent="-228600" lvl="2" marL="1143000" rtl="0" algn="l">
              <a:spcBef>
                <a:spcPts val="480"/>
              </a:spcBef>
              <a:spcAft>
                <a:spcPts val="0"/>
              </a:spcAft>
              <a:buClr>
                <a:schemeClr val="dk1"/>
              </a:buClr>
              <a:buSzPts val="2400"/>
              <a:buChar char="•"/>
            </a:pPr>
            <a:r>
              <a:rPr lang="en-US"/>
              <a:t>This rule is referred to as the </a:t>
            </a:r>
            <a:r>
              <a:rPr b="1" i="1" lang="en-US">
                <a:solidFill>
                  <a:srgbClr val="CC0000"/>
                </a:solidFill>
              </a:rPr>
              <a:t>referential integrity rule</a:t>
            </a:r>
            <a:r>
              <a:rPr lang="en-US"/>
              <a:t>.</a:t>
            </a:r>
            <a:endParaRPr/>
          </a:p>
          <a:p>
            <a:pPr indent="-228600" lvl="2" marL="1143000" rtl="0" algn="l">
              <a:spcBef>
                <a:spcPts val="480"/>
              </a:spcBef>
              <a:spcAft>
                <a:spcPts val="0"/>
              </a:spcAft>
              <a:buClr>
                <a:schemeClr val="dk1"/>
              </a:buClr>
              <a:buSzPts val="2400"/>
              <a:buChar char="•"/>
            </a:pPr>
            <a:r>
              <a:rPr lang="en-US"/>
              <a:t>The rule is necessary because foreign keys are used to link rows in one table to rows in another table.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3">
                                            <p:txEl>
                                              <p:pRg end="0" st="0"/>
                                            </p:txEl>
                                          </p:spTgt>
                                        </p:tgtEl>
                                        <p:attrNameLst>
                                          <p:attrName>style.visibility</p:attrName>
                                        </p:attrNameLst>
                                      </p:cBhvr>
                                      <p:to>
                                        <p:strVal val="visible"/>
                                      </p:to>
                                    </p:set>
                                    <p:animEffect filter="fade" transition="in">
                                      <p:cBhvr>
                                        <p:cTn dur="500"/>
                                        <p:tgtEl>
                                          <p:spTgt spid="47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3">
                                            <p:txEl>
                                              <p:pRg end="1" st="1"/>
                                            </p:txEl>
                                          </p:spTgt>
                                        </p:tgtEl>
                                        <p:attrNameLst>
                                          <p:attrName>style.visibility</p:attrName>
                                        </p:attrNameLst>
                                      </p:cBhvr>
                                      <p:to>
                                        <p:strVal val="visible"/>
                                      </p:to>
                                    </p:set>
                                    <p:animEffect filter="fade" transition="in">
                                      <p:cBhvr>
                                        <p:cTn dur="500"/>
                                        <p:tgtEl>
                                          <p:spTgt spid="47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3">
                                            <p:txEl>
                                              <p:pRg end="2" st="2"/>
                                            </p:txEl>
                                          </p:spTgt>
                                        </p:tgtEl>
                                        <p:attrNameLst>
                                          <p:attrName>style.visibility</p:attrName>
                                        </p:attrNameLst>
                                      </p:cBhvr>
                                      <p:to>
                                        <p:strVal val="visible"/>
                                      </p:to>
                                    </p:set>
                                    <p:animEffect filter="fade" transition="in">
                                      <p:cBhvr>
                                        <p:cTn dur="500"/>
                                        <p:tgtEl>
                                          <p:spTgt spid="47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3">
                                            <p:txEl>
                                              <p:pRg end="3" st="3"/>
                                            </p:txEl>
                                          </p:spTgt>
                                        </p:tgtEl>
                                        <p:attrNameLst>
                                          <p:attrName>style.visibility</p:attrName>
                                        </p:attrNameLst>
                                      </p:cBhvr>
                                      <p:to>
                                        <p:strVal val="visible"/>
                                      </p:to>
                                    </p:set>
                                    <p:animEffect filter="fade" transition="in">
                                      <p:cBhvr>
                                        <p:cTn dur="500"/>
                                        <p:tgtEl>
                                          <p:spTgt spid="473">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7" name="Shape 477"/>
        <p:cNvGrpSpPr/>
        <p:nvPr/>
      </p:nvGrpSpPr>
      <p:grpSpPr>
        <a:xfrm>
          <a:off x="0" y="0"/>
          <a:ext cx="0" cy="0"/>
          <a:chOff x="0" y="0"/>
          <a:chExt cx="0" cy="0"/>
        </a:xfrm>
      </p:grpSpPr>
      <p:graphicFrame>
        <p:nvGraphicFramePr>
          <p:cNvPr id="478" name="Google Shape;478;p45"/>
          <p:cNvGraphicFramePr/>
          <p:nvPr/>
        </p:nvGraphicFramePr>
        <p:xfrm>
          <a:off x="369888" y="2814638"/>
          <a:ext cx="3000000" cy="3000000"/>
        </p:xfrm>
        <a:graphic>
          <a:graphicData uri="http://schemas.openxmlformats.org/drawingml/2006/table">
            <a:tbl>
              <a:tblPr>
                <a:noFill/>
                <a:tableStyleId>{AE29496D-58D3-4EE4-ACD1-59A2AE1358FE}</a:tableStyleId>
              </a:tblPr>
              <a:tblGrid>
                <a:gridCol w="1560500"/>
                <a:gridCol w="1871675"/>
                <a:gridCol w="1522400"/>
                <a:gridCol w="1522425"/>
              </a:tblGrid>
              <a:tr h="171450">
                <a:tc gridSpan="4">
                  <a:txBody>
                    <a:bodyPr/>
                    <a:lstStyle/>
                    <a:p>
                      <a:pPr indent="0" lvl="0" marL="0" marR="0" rtl="0" algn="ctr">
                        <a:lnSpc>
                          <a:spcPct val="100000"/>
                        </a:lnSpc>
                        <a:spcBef>
                          <a:spcPts val="0"/>
                        </a:spcBef>
                        <a:spcAft>
                          <a:spcPts val="0"/>
                        </a:spcAft>
                        <a:buClr>
                          <a:schemeClr val="dk1"/>
                        </a:buClr>
                        <a:buSzPts val="1800"/>
                        <a:buFont typeface="Arial"/>
                        <a:buNone/>
                      </a:pPr>
                      <a:r>
                        <a:rPr b="1" i="0" lang="en-US" sz="1800" u="none" cap="none" strike="noStrike">
                          <a:solidFill>
                            <a:schemeClr val="dk1"/>
                          </a:solidFill>
                          <a:latin typeface="Arial"/>
                          <a:ea typeface="Arial"/>
                          <a:cs typeface="Arial"/>
                          <a:sym typeface="Arial"/>
                        </a:rPr>
                        <a:t>ADVISORS</a:t>
                      </a:r>
                      <a:endParaRPr b="0" i="0" sz="1800" u="none" cap="none" strike="noStrike">
                        <a:solidFill>
                          <a:schemeClr val="dk1"/>
                        </a:solidFill>
                        <a:latin typeface="Arial"/>
                        <a:ea typeface="Arial"/>
                        <a:cs typeface="Arial"/>
                        <a:sym typeface="Arial"/>
                      </a:endParaRPr>
                    </a:p>
                  </a:txBody>
                  <a:tcPr marT="45725" marB="45725" marR="91450" marL="91450" anchor="b">
                    <a:lnL cap="flat" cmpd="sng" w="25400">
                      <a:solidFill>
                        <a:srgbClr val="000000"/>
                      </a:solidFill>
                      <a:prstDash val="solid"/>
                      <a:round/>
                      <a:headEnd len="sm" w="sm" type="none"/>
                      <a:tailEnd len="sm" w="sm" type="none"/>
                    </a:lnL>
                    <a:lnR cap="flat" cmpd="sng" w="25400">
                      <a:solidFill>
                        <a:srgbClr val="000000"/>
                      </a:solidFill>
                      <a:prstDash val="solid"/>
                      <a:round/>
                      <a:headEnd len="sm" w="sm" type="none"/>
                      <a:tailEnd len="sm" w="sm" type="none"/>
                    </a:lnR>
                    <a:lnT cap="flat" cmpd="sng" w="254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hMerge="1"/>
                <a:tc hMerge="1"/>
                <a:tc hMerge="1"/>
              </a:tr>
              <a:tr h="304800">
                <a:tc>
                  <a:txBody>
                    <a:bodyPr/>
                    <a:lstStyle/>
                    <a:p>
                      <a:pPr indent="0" lvl="0" marL="0" marR="0" rtl="0" algn="ctr">
                        <a:lnSpc>
                          <a:spcPct val="100000"/>
                        </a:lnSpc>
                        <a:spcBef>
                          <a:spcPts val="0"/>
                        </a:spcBef>
                        <a:spcAft>
                          <a:spcPts val="0"/>
                        </a:spcAft>
                        <a:buClr>
                          <a:schemeClr val="dk1"/>
                        </a:buClr>
                        <a:buSzPts val="1800"/>
                        <a:buFont typeface="Arial"/>
                        <a:buNone/>
                      </a:pPr>
                      <a:r>
                        <a:rPr b="1" i="0" lang="en-US" sz="1800" u="none" cap="none" strike="noStrike">
                          <a:solidFill>
                            <a:schemeClr val="dk1"/>
                          </a:solidFill>
                          <a:latin typeface="Arial"/>
                          <a:ea typeface="Arial"/>
                          <a:cs typeface="Arial"/>
                          <a:sym typeface="Arial"/>
                        </a:rPr>
                        <a:t>Advisor No.</a:t>
                      </a:r>
                      <a:endParaRPr b="0" i="0" sz="1800" u="none" cap="none" strike="noStrike">
                        <a:solidFill>
                          <a:schemeClr val="dk1"/>
                        </a:solidFill>
                        <a:latin typeface="Arial"/>
                        <a:ea typeface="Arial"/>
                        <a:cs typeface="Arial"/>
                        <a:sym typeface="Arial"/>
                      </a:endParaRPr>
                    </a:p>
                  </a:txBody>
                  <a:tcPr marT="45725" marB="45725" marR="91450" marL="91450" anchor="b">
                    <a:lnL cap="flat" cmpd="sng" w="254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Arial"/>
                        <a:buNone/>
                      </a:pPr>
                      <a:r>
                        <a:rPr b="1" i="0" lang="en-US" sz="1800" u="none" cap="none" strike="noStrike">
                          <a:solidFill>
                            <a:schemeClr val="dk1"/>
                          </a:solidFill>
                          <a:latin typeface="Arial"/>
                          <a:ea typeface="Arial"/>
                          <a:cs typeface="Arial"/>
                          <a:sym typeface="Arial"/>
                        </a:rPr>
                        <a:t>Last Name</a:t>
                      </a:r>
                      <a:endParaRPr b="0" i="0" sz="18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Arial"/>
                        <a:buNone/>
                      </a:pPr>
                      <a:r>
                        <a:rPr b="1" i="0" lang="en-US" sz="1800" u="none" cap="none" strike="noStrike">
                          <a:solidFill>
                            <a:schemeClr val="dk1"/>
                          </a:solidFill>
                          <a:latin typeface="Arial"/>
                          <a:ea typeface="Arial"/>
                          <a:cs typeface="Arial"/>
                          <a:sym typeface="Arial"/>
                        </a:rPr>
                        <a:t>First Name</a:t>
                      </a:r>
                      <a:endParaRPr b="0" i="0" sz="18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Arial"/>
                        <a:buNone/>
                      </a:pPr>
                      <a:r>
                        <a:rPr b="1" i="0" lang="en-US" sz="1800" u="none" cap="none" strike="noStrike">
                          <a:solidFill>
                            <a:schemeClr val="dk1"/>
                          </a:solidFill>
                          <a:latin typeface="Arial"/>
                          <a:ea typeface="Arial"/>
                          <a:cs typeface="Arial"/>
                          <a:sym typeface="Arial"/>
                        </a:rPr>
                        <a:t>Office No.</a:t>
                      </a:r>
                      <a:endParaRPr b="0" i="0" sz="18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254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44475">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1418</a:t>
                      </a:r>
                      <a:endParaRPr b="0" i="0" sz="1800" u="none" cap="none" strike="noStrike">
                        <a:solidFill>
                          <a:schemeClr val="dk1"/>
                        </a:solidFill>
                        <a:latin typeface="Arial"/>
                        <a:ea typeface="Arial"/>
                        <a:cs typeface="Arial"/>
                        <a:sym typeface="Arial"/>
                      </a:endParaRPr>
                    </a:p>
                  </a:txBody>
                  <a:tcPr marT="45725" marB="45725" marR="91450" marL="91450" anchor="b">
                    <a:lnL cap="flat" cmpd="sng" w="254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Howard</a:t>
                      </a:r>
                      <a:endParaRPr b="0" i="0" sz="18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Glen</a:t>
                      </a:r>
                      <a:endParaRPr b="0" i="0" sz="18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420</a:t>
                      </a:r>
                      <a:endParaRPr b="0" i="0" sz="18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254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44475">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1419</a:t>
                      </a:r>
                      <a:endParaRPr b="0" i="0" sz="1800" u="none" cap="none" strike="noStrike">
                        <a:solidFill>
                          <a:schemeClr val="dk1"/>
                        </a:solidFill>
                        <a:latin typeface="Arial"/>
                        <a:ea typeface="Arial"/>
                        <a:cs typeface="Arial"/>
                        <a:sym typeface="Arial"/>
                      </a:endParaRPr>
                    </a:p>
                  </a:txBody>
                  <a:tcPr marT="45725" marB="45725" marR="91450" marL="91450" anchor="b">
                    <a:lnL cap="flat" cmpd="sng" w="254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Melton</a:t>
                      </a:r>
                      <a:endParaRPr b="0" i="0" sz="18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Amy</a:t>
                      </a:r>
                      <a:endParaRPr b="0" i="0" sz="18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316</a:t>
                      </a:r>
                      <a:endParaRPr b="0" i="0" sz="18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254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44475">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1503</a:t>
                      </a:r>
                      <a:endParaRPr b="0" i="0" sz="1800" u="none" cap="none" strike="noStrike">
                        <a:solidFill>
                          <a:schemeClr val="dk1"/>
                        </a:solidFill>
                        <a:latin typeface="Arial"/>
                        <a:ea typeface="Arial"/>
                        <a:cs typeface="Arial"/>
                        <a:sym typeface="Arial"/>
                      </a:endParaRPr>
                    </a:p>
                  </a:txBody>
                  <a:tcPr marT="45725" marB="45725" marR="91450" marL="91450" anchor="b">
                    <a:lnL cap="flat" cmpd="sng" w="254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Zhang</a:t>
                      </a:r>
                      <a:endParaRPr b="0" i="0" sz="18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Xi</a:t>
                      </a:r>
                      <a:endParaRPr b="0" i="0" sz="18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202</a:t>
                      </a:r>
                      <a:endParaRPr b="0" i="0" sz="18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254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69900">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1506</a:t>
                      </a:r>
                      <a:endParaRPr b="0" i="0" sz="1800" u="none" cap="none" strike="noStrike">
                        <a:solidFill>
                          <a:schemeClr val="dk1"/>
                        </a:solidFill>
                        <a:latin typeface="Arial"/>
                        <a:ea typeface="Arial"/>
                        <a:cs typeface="Arial"/>
                        <a:sym typeface="Arial"/>
                      </a:endParaRPr>
                    </a:p>
                  </a:txBody>
                  <a:tcPr marT="45725" marB="45725" marR="91450" marL="91450" anchor="b">
                    <a:lnL cap="flat" cmpd="sng" w="254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54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Radowski</a:t>
                      </a:r>
                      <a:endParaRPr b="0" i="0" sz="18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54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J.D.</a:t>
                      </a:r>
                      <a:endParaRPr b="0" i="0" sz="18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54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203</a:t>
                      </a:r>
                      <a:endParaRPr b="0" i="0" sz="18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254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5400">
                      <a:solidFill>
                        <a:srgbClr val="000000"/>
                      </a:solidFill>
                      <a:prstDash val="solid"/>
                      <a:round/>
                      <a:headEnd len="sm" w="sm" type="none"/>
                      <a:tailEnd len="sm" w="sm" type="none"/>
                    </a:lnB>
                  </a:tcPr>
                </a:tc>
              </a:tr>
            </a:tbl>
          </a:graphicData>
        </a:graphic>
      </p:graphicFrame>
      <p:graphicFrame>
        <p:nvGraphicFramePr>
          <p:cNvPr id="479" name="Google Shape;479;p45"/>
          <p:cNvGraphicFramePr/>
          <p:nvPr/>
        </p:nvGraphicFramePr>
        <p:xfrm>
          <a:off x="419100" y="457200"/>
          <a:ext cx="3000000" cy="3000000"/>
        </p:xfrm>
        <a:graphic>
          <a:graphicData uri="http://schemas.openxmlformats.org/drawingml/2006/table">
            <a:tbl>
              <a:tblPr>
                <a:noFill/>
                <a:tableStyleId>{AE29496D-58D3-4EE4-ACD1-59A2AE1358FE}</a:tableStyleId>
              </a:tblPr>
              <a:tblGrid>
                <a:gridCol w="2271725"/>
                <a:gridCol w="1674800"/>
                <a:gridCol w="1362075"/>
                <a:gridCol w="1601800"/>
                <a:gridCol w="1362075"/>
              </a:tblGrid>
              <a:tr h="342900">
                <a:tc gridSpan="5">
                  <a:txBody>
                    <a:bodyPr/>
                    <a:lstStyle/>
                    <a:p>
                      <a:pPr indent="0" lvl="0" marL="0" marR="0" rtl="0" algn="ctr">
                        <a:lnSpc>
                          <a:spcPct val="100000"/>
                        </a:lnSpc>
                        <a:spcBef>
                          <a:spcPts val="0"/>
                        </a:spcBef>
                        <a:spcAft>
                          <a:spcPts val="0"/>
                        </a:spcAft>
                        <a:buClr>
                          <a:schemeClr val="dk1"/>
                        </a:buClr>
                        <a:buSzPts val="1800"/>
                        <a:buFont typeface="Arial"/>
                        <a:buNone/>
                      </a:pPr>
                      <a:r>
                        <a:rPr b="1" i="0" lang="en-US" sz="1800" u="none" cap="none" strike="noStrike">
                          <a:solidFill>
                            <a:schemeClr val="dk1"/>
                          </a:solidFill>
                          <a:latin typeface="Arial"/>
                          <a:ea typeface="Arial"/>
                          <a:cs typeface="Arial"/>
                          <a:sym typeface="Arial"/>
                        </a:rPr>
                        <a:t>STUDENTS</a:t>
                      </a:r>
                      <a:endParaRPr b="0" i="0" sz="1800" u="none" cap="none" strike="noStrike">
                        <a:solidFill>
                          <a:schemeClr val="dk1"/>
                        </a:solidFill>
                        <a:latin typeface="Arial"/>
                        <a:ea typeface="Arial"/>
                        <a:cs typeface="Arial"/>
                        <a:sym typeface="Arial"/>
                      </a:endParaRPr>
                    </a:p>
                  </a:txBody>
                  <a:tcPr marT="45725" marB="45725" marR="91450" marL="91450" anchor="b">
                    <a:lnL cap="flat" cmpd="sng" w="25400">
                      <a:solidFill>
                        <a:srgbClr val="000000"/>
                      </a:solidFill>
                      <a:prstDash val="solid"/>
                      <a:round/>
                      <a:headEnd len="sm" w="sm" type="none"/>
                      <a:tailEnd len="sm" w="sm" type="none"/>
                    </a:lnL>
                    <a:lnR cap="flat" cmpd="sng" w="25400">
                      <a:solidFill>
                        <a:srgbClr val="000000"/>
                      </a:solidFill>
                      <a:prstDash val="solid"/>
                      <a:round/>
                      <a:headEnd len="sm" w="sm" type="none"/>
                      <a:tailEnd len="sm" w="sm" type="none"/>
                    </a:lnR>
                    <a:lnT cap="flat" cmpd="sng" w="254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hMerge="1"/>
                <a:tc hMerge="1"/>
                <a:tc hMerge="1"/>
                <a:tc hMerge="1"/>
              </a:tr>
              <a:tr h="557225">
                <a:tc>
                  <a:txBody>
                    <a:bodyPr/>
                    <a:lstStyle/>
                    <a:p>
                      <a:pPr indent="0" lvl="0" marL="0" marR="0" rtl="0" algn="ctr">
                        <a:lnSpc>
                          <a:spcPct val="100000"/>
                        </a:lnSpc>
                        <a:spcBef>
                          <a:spcPts val="0"/>
                        </a:spcBef>
                        <a:spcAft>
                          <a:spcPts val="0"/>
                        </a:spcAft>
                        <a:buClr>
                          <a:schemeClr val="dk1"/>
                        </a:buClr>
                        <a:buSzPts val="1800"/>
                        <a:buFont typeface="Arial"/>
                        <a:buNone/>
                      </a:pPr>
                      <a:r>
                        <a:rPr b="1" i="0" lang="en-US" sz="1800" u="none" cap="none" strike="noStrike">
                          <a:solidFill>
                            <a:schemeClr val="dk1"/>
                          </a:solidFill>
                          <a:latin typeface="Arial"/>
                          <a:ea typeface="Arial"/>
                          <a:cs typeface="Arial"/>
                          <a:sym typeface="Arial"/>
                        </a:rPr>
                        <a:t>Student ID</a:t>
                      </a:r>
                      <a:endParaRPr b="0" i="0" sz="1800" u="none" cap="none" strike="noStrike">
                        <a:solidFill>
                          <a:schemeClr val="dk1"/>
                        </a:solidFill>
                        <a:latin typeface="Arial"/>
                        <a:ea typeface="Arial"/>
                        <a:cs typeface="Arial"/>
                        <a:sym typeface="Arial"/>
                      </a:endParaRPr>
                    </a:p>
                  </a:txBody>
                  <a:tcPr marT="45725" marB="45725" marR="91450" marL="91450" anchor="b">
                    <a:lnL cap="flat" cmpd="sng" w="254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Arial"/>
                        <a:buNone/>
                      </a:pPr>
                      <a:r>
                        <a:rPr b="1" i="0" lang="en-US" sz="1800" u="none" cap="none" strike="noStrike">
                          <a:solidFill>
                            <a:schemeClr val="dk1"/>
                          </a:solidFill>
                          <a:latin typeface="Arial"/>
                          <a:ea typeface="Arial"/>
                          <a:cs typeface="Arial"/>
                          <a:sym typeface="Arial"/>
                        </a:rPr>
                        <a:t>Last Name</a:t>
                      </a:r>
                      <a:endParaRPr b="0" i="0" sz="18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Arial"/>
                        <a:buNone/>
                      </a:pPr>
                      <a:r>
                        <a:rPr b="1" i="0" lang="en-US" sz="1800" u="none" cap="none" strike="noStrike">
                          <a:solidFill>
                            <a:schemeClr val="dk1"/>
                          </a:solidFill>
                          <a:latin typeface="Arial"/>
                          <a:ea typeface="Arial"/>
                          <a:cs typeface="Arial"/>
                          <a:sym typeface="Arial"/>
                        </a:rPr>
                        <a:t>First Name</a:t>
                      </a:r>
                      <a:endParaRPr b="0" i="0" sz="18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Arial"/>
                        <a:buNone/>
                      </a:pPr>
                      <a:r>
                        <a:rPr b="1" i="0" lang="en-US" sz="1800" u="none" cap="none" strike="noStrike">
                          <a:solidFill>
                            <a:schemeClr val="dk1"/>
                          </a:solidFill>
                          <a:latin typeface="Arial"/>
                          <a:ea typeface="Arial"/>
                          <a:cs typeface="Arial"/>
                          <a:sym typeface="Arial"/>
                        </a:rPr>
                        <a:t>Phone No.</a:t>
                      </a:r>
                      <a:endParaRPr b="0" i="0" sz="18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Arial"/>
                        <a:buNone/>
                      </a:pPr>
                      <a:r>
                        <a:rPr b="1" i="0" lang="en-US" sz="1800" u="none" cap="none" strike="noStrike">
                          <a:solidFill>
                            <a:schemeClr val="dk1"/>
                          </a:solidFill>
                          <a:latin typeface="Arial"/>
                          <a:ea typeface="Arial"/>
                          <a:cs typeface="Arial"/>
                          <a:sym typeface="Arial"/>
                        </a:rPr>
                        <a:t>Advisor No.</a:t>
                      </a:r>
                      <a:endParaRPr b="0" i="0" sz="18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254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44500">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333-33-3333</a:t>
                      </a:r>
                      <a:endParaRPr b="0" i="0" sz="1800" u="none" cap="none" strike="noStrike">
                        <a:solidFill>
                          <a:schemeClr val="dk1"/>
                        </a:solidFill>
                        <a:latin typeface="Arial"/>
                        <a:ea typeface="Arial"/>
                        <a:cs typeface="Arial"/>
                        <a:sym typeface="Arial"/>
                      </a:endParaRPr>
                    </a:p>
                  </a:txBody>
                  <a:tcPr marT="45725" marB="45725" marR="91450" marL="91450" anchor="b">
                    <a:lnL cap="flat" cmpd="sng" w="254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Simpson</a:t>
                      </a:r>
                      <a:endParaRPr b="0" i="0" sz="18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Alice</a:t>
                      </a:r>
                      <a:endParaRPr b="0" i="0" sz="18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333-3333</a:t>
                      </a:r>
                      <a:endParaRPr b="0" i="0" sz="18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1418</a:t>
                      </a:r>
                      <a:endParaRPr b="0" i="0" sz="18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254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46075">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111-11-1111</a:t>
                      </a:r>
                      <a:endParaRPr b="0" i="0" sz="1800" u="none" cap="none" strike="noStrike">
                        <a:solidFill>
                          <a:schemeClr val="dk1"/>
                        </a:solidFill>
                        <a:latin typeface="Arial"/>
                        <a:ea typeface="Arial"/>
                        <a:cs typeface="Arial"/>
                        <a:sym typeface="Arial"/>
                      </a:endParaRPr>
                    </a:p>
                  </a:txBody>
                  <a:tcPr marT="45725" marB="45725" marR="91450" marL="91450" anchor="b">
                    <a:lnL cap="flat" cmpd="sng" w="254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Sanders</a:t>
                      </a:r>
                      <a:endParaRPr b="0" i="0" sz="18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Ned</a:t>
                      </a:r>
                      <a:endParaRPr b="0" i="0" sz="18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444-4444</a:t>
                      </a:r>
                      <a:endParaRPr b="0" i="0" sz="18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1418</a:t>
                      </a:r>
                      <a:endParaRPr b="0" i="0" sz="18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254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61950">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123-45-6789</a:t>
                      </a:r>
                      <a:endParaRPr b="0" i="0" sz="1800" u="none" cap="none" strike="noStrike">
                        <a:solidFill>
                          <a:schemeClr val="dk1"/>
                        </a:solidFill>
                        <a:latin typeface="Arial"/>
                        <a:ea typeface="Arial"/>
                        <a:cs typeface="Arial"/>
                        <a:sym typeface="Arial"/>
                      </a:endParaRPr>
                    </a:p>
                  </a:txBody>
                  <a:tcPr marT="45725" marB="45725" marR="91450" marL="91450" anchor="b">
                    <a:lnL cap="flat" cmpd="sng" w="254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54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Moore</a:t>
                      </a:r>
                      <a:endParaRPr b="0" i="0" sz="18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54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Artie</a:t>
                      </a:r>
                      <a:endParaRPr b="0" i="0" sz="18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54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555-5555</a:t>
                      </a:r>
                      <a:endParaRPr b="0" i="0" sz="18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54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1503</a:t>
                      </a:r>
                      <a:endParaRPr b="0" i="0" sz="18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254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5400">
                      <a:solidFill>
                        <a:srgbClr val="000000"/>
                      </a:solidFill>
                      <a:prstDash val="solid"/>
                      <a:round/>
                      <a:headEnd len="sm" w="sm" type="none"/>
                      <a:tailEnd len="sm" w="sm" type="none"/>
                    </a:lnB>
                  </a:tcPr>
                </a:tc>
              </a:tr>
            </a:tbl>
          </a:graphicData>
        </a:graphic>
      </p:graphicFrame>
      <p:sp>
        <p:nvSpPr>
          <p:cNvPr id="480" name="Google Shape;480;p45"/>
          <p:cNvSpPr/>
          <p:nvPr/>
        </p:nvSpPr>
        <p:spPr>
          <a:xfrm>
            <a:off x="7315200" y="790575"/>
            <a:ext cx="1389063" cy="1741488"/>
          </a:xfrm>
          <a:prstGeom prst="rect">
            <a:avLst/>
          </a:prstGeom>
          <a:noFill/>
          <a:ln cap="flat" cmpd="sng" w="762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481" name="Google Shape;481;p45"/>
          <p:cNvCxnSpPr/>
          <p:nvPr/>
        </p:nvCxnSpPr>
        <p:spPr>
          <a:xfrm flipH="1">
            <a:off x="2039938" y="2565400"/>
            <a:ext cx="5468937" cy="1055688"/>
          </a:xfrm>
          <a:prstGeom prst="straightConnector1">
            <a:avLst/>
          </a:prstGeom>
          <a:noFill/>
          <a:ln cap="flat" cmpd="sng" w="76200">
            <a:solidFill>
              <a:srgbClr val="FF0000"/>
            </a:solidFill>
            <a:prstDash val="solid"/>
            <a:round/>
            <a:headEnd len="med" w="med" type="none"/>
            <a:tailEnd len="med" w="med" type="triangle"/>
          </a:ln>
        </p:spPr>
      </p:cxnSp>
      <p:sp>
        <p:nvSpPr>
          <p:cNvPr id="482" name="Google Shape;482;p45"/>
          <p:cNvSpPr/>
          <p:nvPr/>
        </p:nvSpPr>
        <p:spPr>
          <a:xfrm>
            <a:off x="352425" y="3167063"/>
            <a:ext cx="1600200" cy="1863725"/>
          </a:xfrm>
          <a:prstGeom prst="rect">
            <a:avLst/>
          </a:prstGeom>
          <a:noFill/>
          <a:ln cap="flat" cmpd="sng" w="762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3" name="Google Shape;483;p45"/>
          <p:cNvSpPr txBox="1"/>
          <p:nvPr/>
        </p:nvSpPr>
        <p:spPr>
          <a:xfrm>
            <a:off x="469900" y="5168900"/>
            <a:ext cx="8024813" cy="1063625"/>
          </a:xfrm>
          <a:prstGeom prst="rect">
            <a:avLst/>
          </a:prstGeom>
          <a:solidFill>
            <a:schemeClr val="lt1"/>
          </a:solidFill>
          <a:ln cap="flat" cmpd="sng" w="57150">
            <a:solidFill>
              <a:srgbClr val="3333FF"/>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rgbClr val="3333FF"/>
                </a:solidFill>
                <a:latin typeface="Calibri"/>
                <a:ea typeface="Calibri"/>
                <a:cs typeface="Calibri"/>
                <a:sym typeface="Calibri"/>
              </a:rPr>
              <a:t>Advisor No.</a:t>
            </a:r>
            <a:r>
              <a:rPr lang="en-US" sz="2000">
                <a:solidFill>
                  <a:schemeClr val="dk1"/>
                </a:solidFill>
                <a:latin typeface="Calibri"/>
                <a:ea typeface="Calibri"/>
                <a:cs typeface="Calibri"/>
                <a:sym typeface="Calibri"/>
              </a:rPr>
              <a:t> is a foreign key in the STUDENTS table. Every incident of </a:t>
            </a:r>
            <a:r>
              <a:rPr lang="en-US" sz="2000">
                <a:solidFill>
                  <a:srgbClr val="3333FF"/>
                </a:solidFill>
                <a:latin typeface="Calibri"/>
                <a:ea typeface="Calibri"/>
                <a:cs typeface="Calibri"/>
                <a:sym typeface="Calibri"/>
              </a:rPr>
              <a:t>Advisor No.</a:t>
            </a:r>
            <a:r>
              <a:rPr lang="en-US" sz="2000">
                <a:solidFill>
                  <a:schemeClr val="dk1"/>
                </a:solidFill>
                <a:latin typeface="Calibri"/>
                <a:ea typeface="Calibri"/>
                <a:cs typeface="Calibri"/>
                <a:sym typeface="Calibri"/>
              </a:rPr>
              <a:t> in the STUDENTS table either matches an instance of the primary key in the ADVISORS table or is null.</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3" presetSubtype="16">
                                  <p:stCondLst>
                                    <p:cond delay="0"/>
                                  </p:stCondLst>
                                  <p:childTnLst>
                                    <p:set>
                                      <p:cBhvr>
                                        <p:cTn dur="1" fill="hold">
                                          <p:stCondLst>
                                            <p:cond delay="0"/>
                                          </p:stCondLst>
                                        </p:cTn>
                                        <p:tgtEl>
                                          <p:spTgt spid="483"/>
                                        </p:tgtEl>
                                        <p:attrNameLst>
                                          <p:attrName>style.visibility</p:attrName>
                                        </p:attrNameLst>
                                      </p:cBhvr>
                                      <p:to>
                                        <p:strVal val="visible"/>
                                      </p:to>
                                    </p:set>
                                    <p:anim calcmode="lin" valueType="num">
                                      <p:cBhvr additive="base">
                                        <p:cTn dur="500"/>
                                        <p:tgtEl>
                                          <p:spTgt spid="483"/>
                                        </p:tgtEl>
                                        <p:attrNameLst>
                                          <p:attrName>ppt_w</p:attrName>
                                        </p:attrNameLst>
                                      </p:cBhvr>
                                      <p:tavLst>
                                        <p:tav fmla="" tm="0">
                                          <p:val>
                                            <p:strVal val="0"/>
                                          </p:val>
                                        </p:tav>
                                        <p:tav fmla="" tm="100000">
                                          <p:val>
                                            <p:strVal val="#ppt_w"/>
                                          </p:val>
                                        </p:tav>
                                      </p:tavLst>
                                    </p:anim>
                                    <p:anim calcmode="lin" valueType="num">
                                      <p:cBhvr additive="base">
                                        <p:cTn dur="500"/>
                                        <p:tgtEl>
                                          <p:spTgt spid="483"/>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7" name="Shape 487"/>
        <p:cNvGrpSpPr/>
        <p:nvPr/>
      </p:nvGrpSpPr>
      <p:grpSpPr>
        <a:xfrm>
          <a:off x="0" y="0"/>
          <a:ext cx="0" cy="0"/>
          <a:chOff x="0" y="0"/>
          <a:chExt cx="0" cy="0"/>
        </a:xfrm>
      </p:grpSpPr>
      <p:sp>
        <p:nvSpPr>
          <p:cNvPr id="488" name="Google Shape;488;p4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RELATIONAL DATABASES</a:t>
            </a:r>
            <a:endParaRPr/>
          </a:p>
        </p:txBody>
      </p:sp>
      <p:sp>
        <p:nvSpPr>
          <p:cNvPr id="489" name="Google Shape;489;p46"/>
          <p:cNvSpPr txBox="1"/>
          <p:nvPr>
            <p:ph idx="1" type="body"/>
          </p:nvPr>
        </p:nvSpPr>
        <p:spPr>
          <a:xfrm>
            <a:off x="457200" y="1600200"/>
            <a:ext cx="8229600" cy="47244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400"/>
              <a:buChar char="•"/>
            </a:pPr>
            <a:r>
              <a:rPr b="1" lang="en-US" sz="2400"/>
              <a:t>Basic requirements of a relational database</a:t>
            </a:r>
            <a:endParaRPr sz="2400"/>
          </a:p>
          <a:p>
            <a:pPr indent="-285750" lvl="1" marL="742950" rtl="0" algn="l">
              <a:spcBef>
                <a:spcPts val="480"/>
              </a:spcBef>
              <a:spcAft>
                <a:spcPts val="0"/>
              </a:spcAft>
              <a:buClr>
                <a:schemeClr val="dk1"/>
              </a:buClr>
              <a:buSzPts val="2400"/>
              <a:buChar char="–"/>
            </a:pPr>
            <a:r>
              <a:rPr lang="en-US" sz="2400"/>
              <a:t>All non-key attributes in a table should describe a characteristic of the object identified by the primary key.</a:t>
            </a:r>
            <a:endParaRPr/>
          </a:p>
          <a:p>
            <a:pPr indent="-228600" lvl="2" marL="1143000" rtl="0" algn="l">
              <a:spcBef>
                <a:spcPts val="480"/>
              </a:spcBef>
              <a:spcAft>
                <a:spcPts val="0"/>
              </a:spcAft>
              <a:buClr>
                <a:schemeClr val="dk1"/>
              </a:buClr>
              <a:buSzPts val="2400"/>
              <a:buChar char="•"/>
            </a:pPr>
            <a:r>
              <a:rPr lang="en-US"/>
              <a:t>Could </a:t>
            </a:r>
            <a:r>
              <a:rPr b="1" i="1" lang="en-US"/>
              <a:t>nationality</a:t>
            </a:r>
            <a:r>
              <a:rPr lang="en-US"/>
              <a:t> be a non-key attribute in the student table?</a:t>
            </a:r>
            <a:endParaRPr/>
          </a:p>
          <a:p>
            <a:pPr indent="-228600" lvl="2" marL="1143000" rtl="0" algn="l">
              <a:spcBef>
                <a:spcPts val="480"/>
              </a:spcBef>
              <a:spcAft>
                <a:spcPts val="0"/>
              </a:spcAft>
              <a:buClr>
                <a:schemeClr val="dk1"/>
              </a:buClr>
              <a:buSzPts val="2400"/>
              <a:buChar char="•"/>
            </a:pPr>
            <a:r>
              <a:rPr lang="en-US"/>
              <a:t>Could </a:t>
            </a:r>
            <a:r>
              <a:rPr b="1" i="1" lang="en-US"/>
              <a:t>advisor’s nationality</a:t>
            </a:r>
            <a:r>
              <a:rPr lang="en-US"/>
              <a:t> be a non-key attribute in the student table?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9">
                                            <p:txEl>
                                              <p:pRg end="0" st="0"/>
                                            </p:txEl>
                                          </p:spTgt>
                                        </p:tgtEl>
                                        <p:attrNameLst>
                                          <p:attrName>style.visibility</p:attrName>
                                        </p:attrNameLst>
                                      </p:cBhvr>
                                      <p:to>
                                        <p:strVal val="visible"/>
                                      </p:to>
                                    </p:set>
                                    <p:animEffect filter="fade" transition="in">
                                      <p:cBhvr>
                                        <p:cTn dur="500"/>
                                        <p:tgtEl>
                                          <p:spTgt spid="48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9">
                                            <p:txEl>
                                              <p:pRg end="1" st="1"/>
                                            </p:txEl>
                                          </p:spTgt>
                                        </p:tgtEl>
                                        <p:attrNameLst>
                                          <p:attrName>style.visibility</p:attrName>
                                        </p:attrNameLst>
                                      </p:cBhvr>
                                      <p:to>
                                        <p:strVal val="visible"/>
                                      </p:to>
                                    </p:set>
                                    <p:animEffect filter="fade" transition="in">
                                      <p:cBhvr>
                                        <p:cTn dur="500"/>
                                        <p:tgtEl>
                                          <p:spTgt spid="48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9">
                                            <p:txEl>
                                              <p:pRg end="2" st="2"/>
                                            </p:txEl>
                                          </p:spTgt>
                                        </p:tgtEl>
                                        <p:attrNameLst>
                                          <p:attrName>style.visibility</p:attrName>
                                        </p:attrNameLst>
                                      </p:cBhvr>
                                      <p:to>
                                        <p:strVal val="visible"/>
                                      </p:to>
                                    </p:set>
                                    <p:animEffect filter="fade" transition="in">
                                      <p:cBhvr>
                                        <p:cTn dur="500"/>
                                        <p:tgtEl>
                                          <p:spTgt spid="48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9">
                                            <p:txEl>
                                              <p:pRg end="3" st="3"/>
                                            </p:txEl>
                                          </p:spTgt>
                                        </p:tgtEl>
                                        <p:attrNameLst>
                                          <p:attrName>style.visibility</p:attrName>
                                        </p:attrNameLst>
                                      </p:cBhvr>
                                      <p:to>
                                        <p:strVal val="visible"/>
                                      </p:to>
                                    </p:set>
                                    <p:animEffect filter="fade" transition="in">
                                      <p:cBhvr>
                                        <p:cTn dur="500"/>
                                        <p:tgtEl>
                                          <p:spTgt spid="489">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3" name="Shape 493"/>
        <p:cNvGrpSpPr/>
        <p:nvPr/>
      </p:nvGrpSpPr>
      <p:grpSpPr>
        <a:xfrm>
          <a:off x="0" y="0"/>
          <a:ext cx="0" cy="0"/>
          <a:chOff x="0" y="0"/>
          <a:chExt cx="0" cy="0"/>
        </a:xfrm>
      </p:grpSpPr>
      <p:sp>
        <p:nvSpPr>
          <p:cNvPr id="494" name="Google Shape;494;p4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RELATIONAL DATABASES</a:t>
            </a:r>
            <a:endParaRPr/>
          </a:p>
        </p:txBody>
      </p:sp>
      <p:sp>
        <p:nvSpPr>
          <p:cNvPr id="495" name="Google Shape;495;p47"/>
          <p:cNvSpPr txBox="1"/>
          <p:nvPr>
            <p:ph idx="1" type="body"/>
          </p:nvPr>
        </p:nvSpPr>
        <p:spPr>
          <a:xfrm>
            <a:off x="457200" y="1600200"/>
            <a:ext cx="8229600" cy="47244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400"/>
              <a:buChar char="•"/>
            </a:pPr>
            <a:r>
              <a:rPr lang="en-US" sz="2400"/>
              <a:t>The preceding four constraints produce a well-structured (normalized) database in which:</a:t>
            </a:r>
            <a:endParaRPr/>
          </a:p>
          <a:p>
            <a:pPr indent="-285750" lvl="1" marL="742950" rtl="0" algn="l">
              <a:spcBef>
                <a:spcPts val="480"/>
              </a:spcBef>
              <a:spcAft>
                <a:spcPts val="0"/>
              </a:spcAft>
              <a:buClr>
                <a:schemeClr val="dk1"/>
              </a:buClr>
              <a:buSzPts val="2400"/>
              <a:buChar char="–"/>
            </a:pPr>
            <a:r>
              <a:rPr lang="en-US" sz="2400"/>
              <a:t>Data are consistent.</a:t>
            </a:r>
            <a:endParaRPr/>
          </a:p>
          <a:p>
            <a:pPr indent="-285750" lvl="1" marL="742950" rtl="0" algn="l">
              <a:spcBef>
                <a:spcPts val="480"/>
              </a:spcBef>
              <a:spcAft>
                <a:spcPts val="0"/>
              </a:spcAft>
              <a:buClr>
                <a:schemeClr val="dk1"/>
              </a:buClr>
              <a:buSzPts val="2400"/>
              <a:buChar char="–"/>
            </a:pPr>
            <a:r>
              <a:rPr lang="en-US" sz="2400"/>
              <a:t>Redundancy is minimized and controlled.</a:t>
            </a:r>
            <a:endParaRPr/>
          </a:p>
          <a:p>
            <a:pPr indent="-342900" lvl="0" marL="342900" rtl="0" algn="l">
              <a:spcBef>
                <a:spcPts val="480"/>
              </a:spcBef>
              <a:spcAft>
                <a:spcPts val="0"/>
              </a:spcAft>
              <a:buClr>
                <a:schemeClr val="dk1"/>
              </a:buClr>
              <a:buSzPts val="2400"/>
              <a:buChar char="•"/>
            </a:pPr>
            <a:r>
              <a:rPr lang="en-US" sz="2400"/>
              <a:t>In a normalized database, attributes appear multiple times only when they function as foreign keys.</a:t>
            </a:r>
            <a:endParaRPr/>
          </a:p>
          <a:p>
            <a:pPr indent="-342900" lvl="0" marL="342900" rtl="0" algn="l">
              <a:spcBef>
                <a:spcPts val="480"/>
              </a:spcBef>
              <a:spcAft>
                <a:spcPts val="0"/>
              </a:spcAft>
              <a:buClr>
                <a:schemeClr val="dk1"/>
              </a:buClr>
              <a:buSzPts val="2400"/>
              <a:buChar char="•"/>
            </a:pPr>
            <a:r>
              <a:rPr lang="en-US" sz="2400"/>
              <a:t>The referential integrity rule ensures there will be no update anomaly problem with foreign keys.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5">
                                            <p:txEl>
                                              <p:pRg end="0" st="0"/>
                                            </p:txEl>
                                          </p:spTgt>
                                        </p:tgtEl>
                                        <p:attrNameLst>
                                          <p:attrName>style.visibility</p:attrName>
                                        </p:attrNameLst>
                                      </p:cBhvr>
                                      <p:to>
                                        <p:strVal val="visible"/>
                                      </p:to>
                                    </p:set>
                                    <p:animEffect filter="fade" transition="in">
                                      <p:cBhvr>
                                        <p:cTn dur="500"/>
                                        <p:tgtEl>
                                          <p:spTgt spid="49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5">
                                            <p:txEl>
                                              <p:pRg end="1" st="1"/>
                                            </p:txEl>
                                          </p:spTgt>
                                        </p:tgtEl>
                                        <p:attrNameLst>
                                          <p:attrName>style.visibility</p:attrName>
                                        </p:attrNameLst>
                                      </p:cBhvr>
                                      <p:to>
                                        <p:strVal val="visible"/>
                                      </p:to>
                                    </p:set>
                                    <p:animEffect filter="fade" transition="in">
                                      <p:cBhvr>
                                        <p:cTn dur="500"/>
                                        <p:tgtEl>
                                          <p:spTgt spid="49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5">
                                            <p:txEl>
                                              <p:pRg end="2" st="2"/>
                                            </p:txEl>
                                          </p:spTgt>
                                        </p:tgtEl>
                                        <p:attrNameLst>
                                          <p:attrName>style.visibility</p:attrName>
                                        </p:attrNameLst>
                                      </p:cBhvr>
                                      <p:to>
                                        <p:strVal val="visible"/>
                                      </p:to>
                                    </p:set>
                                    <p:animEffect filter="fade" transition="in">
                                      <p:cBhvr>
                                        <p:cTn dur="500"/>
                                        <p:tgtEl>
                                          <p:spTgt spid="49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5">
                                            <p:txEl>
                                              <p:pRg end="3" st="3"/>
                                            </p:txEl>
                                          </p:spTgt>
                                        </p:tgtEl>
                                        <p:attrNameLst>
                                          <p:attrName>style.visibility</p:attrName>
                                        </p:attrNameLst>
                                      </p:cBhvr>
                                      <p:to>
                                        <p:strVal val="visible"/>
                                      </p:to>
                                    </p:set>
                                    <p:animEffect filter="fade" transition="in">
                                      <p:cBhvr>
                                        <p:cTn dur="500"/>
                                        <p:tgtEl>
                                          <p:spTgt spid="49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5">
                                            <p:txEl>
                                              <p:pRg end="4" st="4"/>
                                            </p:txEl>
                                          </p:spTgt>
                                        </p:tgtEl>
                                        <p:attrNameLst>
                                          <p:attrName>style.visibility</p:attrName>
                                        </p:attrNameLst>
                                      </p:cBhvr>
                                      <p:to>
                                        <p:strVal val="visible"/>
                                      </p:to>
                                    </p:set>
                                    <p:animEffect filter="fade" transition="in">
                                      <p:cBhvr>
                                        <p:cTn dur="500"/>
                                        <p:tgtEl>
                                          <p:spTgt spid="495">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9" name="Shape 499"/>
        <p:cNvGrpSpPr/>
        <p:nvPr/>
      </p:nvGrpSpPr>
      <p:grpSpPr>
        <a:xfrm>
          <a:off x="0" y="0"/>
          <a:ext cx="0" cy="0"/>
          <a:chOff x="0" y="0"/>
          <a:chExt cx="0" cy="0"/>
        </a:xfrm>
      </p:grpSpPr>
      <p:sp>
        <p:nvSpPr>
          <p:cNvPr id="500" name="Google Shape;500;p4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RELATIONAL DATABASES</a:t>
            </a:r>
            <a:endParaRPr/>
          </a:p>
        </p:txBody>
      </p:sp>
      <p:sp>
        <p:nvSpPr>
          <p:cNvPr id="501" name="Google Shape;501;p48"/>
          <p:cNvSpPr txBox="1"/>
          <p:nvPr>
            <p:ph idx="1" type="body"/>
          </p:nvPr>
        </p:nvSpPr>
        <p:spPr>
          <a:xfrm>
            <a:off x="457200" y="1600200"/>
            <a:ext cx="8229600" cy="4724400"/>
          </a:xfrm>
          <a:prstGeom prst="rect">
            <a:avLst/>
          </a:prstGeom>
          <a:noFill/>
          <a:ln>
            <a:noFill/>
          </a:ln>
        </p:spPr>
        <p:txBody>
          <a:bodyPr anchorCtr="0" anchor="t" bIns="45700" lIns="91425" spcFirstLastPara="1" rIns="91425" wrap="square" tIns="45700">
            <a:normAutofit/>
          </a:bodyPr>
          <a:lstStyle/>
          <a:p>
            <a:pPr indent="-342900" lvl="0" marL="342900" rtl="0" algn="l">
              <a:lnSpc>
                <a:spcPct val="80000"/>
              </a:lnSpc>
              <a:spcBef>
                <a:spcPts val="0"/>
              </a:spcBef>
              <a:spcAft>
                <a:spcPts val="0"/>
              </a:spcAft>
              <a:buClr>
                <a:schemeClr val="dk1"/>
              </a:buClr>
              <a:buSzPts val="2400"/>
              <a:buChar char="•"/>
            </a:pPr>
            <a:r>
              <a:rPr lang="en-US" sz="2400"/>
              <a:t>An important feature is that data about various things of interest (entities) are stored in separate tables.</a:t>
            </a:r>
            <a:endParaRPr/>
          </a:p>
          <a:p>
            <a:pPr indent="-285750" lvl="1" marL="742950" rtl="0" algn="l">
              <a:lnSpc>
                <a:spcPct val="80000"/>
              </a:lnSpc>
              <a:spcBef>
                <a:spcPts val="480"/>
              </a:spcBef>
              <a:spcAft>
                <a:spcPts val="0"/>
              </a:spcAft>
              <a:buClr>
                <a:schemeClr val="dk1"/>
              </a:buClr>
              <a:buSzPts val="2400"/>
              <a:buChar char="–"/>
            </a:pPr>
            <a:r>
              <a:rPr lang="en-US" sz="2400"/>
              <a:t>Makes it easier to add new data to the system.</a:t>
            </a:r>
            <a:endParaRPr/>
          </a:p>
          <a:p>
            <a:pPr indent="-228600" lvl="2" marL="1143000" rtl="0" algn="l">
              <a:lnSpc>
                <a:spcPct val="80000"/>
              </a:lnSpc>
              <a:spcBef>
                <a:spcPts val="480"/>
              </a:spcBef>
              <a:spcAft>
                <a:spcPts val="0"/>
              </a:spcAft>
              <a:buClr>
                <a:schemeClr val="dk1"/>
              </a:buClr>
              <a:buSzPts val="2400"/>
              <a:buChar char="•"/>
            </a:pPr>
            <a:r>
              <a:rPr lang="en-US"/>
              <a:t>You add a new student by adding a row to the student table.</a:t>
            </a:r>
            <a:endParaRPr/>
          </a:p>
          <a:p>
            <a:pPr indent="-228600" lvl="2" marL="1143000" rtl="0" algn="l">
              <a:lnSpc>
                <a:spcPct val="80000"/>
              </a:lnSpc>
              <a:spcBef>
                <a:spcPts val="480"/>
              </a:spcBef>
              <a:spcAft>
                <a:spcPts val="0"/>
              </a:spcAft>
              <a:buClr>
                <a:schemeClr val="dk1"/>
              </a:buClr>
              <a:buSzPts val="2400"/>
              <a:buChar char="•"/>
            </a:pPr>
            <a:r>
              <a:rPr lang="en-US"/>
              <a:t>You add a new course by adding a row to the course table.</a:t>
            </a:r>
            <a:endParaRPr/>
          </a:p>
          <a:p>
            <a:pPr indent="-228600" lvl="2" marL="1143000" rtl="0" algn="l">
              <a:lnSpc>
                <a:spcPct val="80000"/>
              </a:lnSpc>
              <a:spcBef>
                <a:spcPts val="480"/>
              </a:spcBef>
              <a:spcAft>
                <a:spcPts val="0"/>
              </a:spcAft>
              <a:buClr>
                <a:schemeClr val="dk1"/>
              </a:buClr>
              <a:buSzPts val="2400"/>
              <a:buChar char="•"/>
            </a:pPr>
            <a:r>
              <a:rPr lang="en-US"/>
              <a:t>Means you can add a student even if he hasn’t signed up for any courses.</a:t>
            </a:r>
            <a:endParaRPr/>
          </a:p>
          <a:p>
            <a:pPr indent="-228600" lvl="2" marL="1143000" rtl="0" algn="l">
              <a:lnSpc>
                <a:spcPct val="80000"/>
              </a:lnSpc>
              <a:spcBef>
                <a:spcPts val="480"/>
              </a:spcBef>
              <a:spcAft>
                <a:spcPts val="0"/>
              </a:spcAft>
              <a:buClr>
                <a:schemeClr val="dk1"/>
              </a:buClr>
              <a:buSzPts val="2400"/>
              <a:buChar char="•"/>
            </a:pPr>
            <a:r>
              <a:rPr lang="en-US"/>
              <a:t>And you can add a class even if no students are yet enrolled in it.</a:t>
            </a:r>
            <a:endParaRPr/>
          </a:p>
          <a:p>
            <a:pPr indent="-285750" lvl="1" marL="742950" rtl="0" algn="l">
              <a:lnSpc>
                <a:spcPct val="80000"/>
              </a:lnSpc>
              <a:spcBef>
                <a:spcPts val="480"/>
              </a:spcBef>
              <a:spcAft>
                <a:spcPts val="0"/>
              </a:spcAft>
              <a:buClr>
                <a:schemeClr val="dk1"/>
              </a:buClr>
              <a:buSzPts val="2400"/>
              <a:buChar char="–"/>
            </a:pPr>
            <a:r>
              <a:rPr lang="en-US" sz="2400"/>
              <a:t>Makes it easy to avoid the insert anomaly.</a:t>
            </a:r>
            <a:endParaRPr/>
          </a:p>
          <a:p>
            <a:pPr indent="-342900" lvl="0" marL="342900" rtl="0" algn="l">
              <a:lnSpc>
                <a:spcPct val="80000"/>
              </a:lnSpc>
              <a:spcBef>
                <a:spcPts val="480"/>
              </a:spcBef>
              <a:spcAft>
                <a:spcPts val="0"/>
              </a:spcAft>
              <a:buClr>
                <a:schemeClr val="dk1"/>
              </a:buClr>
              <a:buSzPts val="2400"/>
              <a:buChar char="•"/>
            </a:pPr>
            <a:r>
              <a:rPr lang="en-US" sz="2400"/>
              <a:t>Space is also used more efficiently than in the other schemes. There should be no blank rows or attributes.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1">
                                            <p:txEl>
                                              <p:pRg end="0" st="0"/>
                                            </p:txEl>
                                          </p:spTgt>
                                        </p:tgtEl>
                                        <p:attrNameLst>
                                          <p:attrName>style.visibility</p:attrName>
                                        </p:attrNameLst>
                                      </p:cBhvr>
                                      <p:to>
                                        <p:strVal val="visible"/>
                                      </p:to>
                                    </p:set>
                                    <p:animEffect filter="fade" transition="in">
                                      <p:cBhvr>
                                        <p:cTn dur="500"/>
                                        <p:tgtEl>
                                          <p:spTgt spid="50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1">
                                            <p:txEl>
                                              <p:pRg end="1" st="1"/>
                                            </p:txEl>
                                          </p:spTgt>
                                        </p:tgtEl>
                                        <p:attrNameLst>
                                          <p:attrName>style.visibility</p:attrName>
                                        </p:attrNameLst>
                                      </p:cBhvr>
                                      <p:to>
                                        <p:strVal val="visible"/>
                                      </p:to>
                                    </p:set>
                                    <p:animEffect filter="fade" transition="in">
                                      <p:cBhvr>
                                        <p:cTn dur="500"/>
                                        <p:tgtEl>
                                          <p:spTgt spid="50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1">
                                            <p:txEl>
                                              <p:pRg end="2" st="2"/>
                                            </p:txEl>
                                          </p:spTgt>
                                        </p:tgtEl>
                                        <p:attrNameLst>
                                          <p:attrName>style.visibility</p:attrName>
                                        </p:attrNameLst>
                                      </p:cBhvr>
                                      <p:to>
                                        <p:strVal val="visible"/>
                                      </p:to>
                                    </p:set>
                                    <p:animEffect filter="fade" transition="in">
                                      <p:cBhvr>
                                        <p:cTn dur="500"/>
                                        <p:tgtEl>
                                          <p:spTgt spid="50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1">
                                            <p:txEl>
                                              <p:pRg end="3" st="3"/>
                                            </p:txEl>
                                          </p:spTgt>
                                        </p:tgtEl>
                                        <p:attrNameLst>
                                          <p:attrName>style.visibility</p:attrName>
                                        </p:attrNameLst>
                                      </p:cBhvr>
                                      <p:to>
                                        <p:strVal val="visible"/>
                                      </p:to>
                                    </p:set>
                                    <p:animEffect filter="fade" transition="in">
                                      <p:cBhvr>
                                        <p:cTn dur="500"/>
                                        <p:tgtEl>
                                          <p:spTgt spid="50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1">
                                            <p:txEl>
                                              <p:pRg end="4" st="4"/>
                                            </p:txEl>
                                          </p:spTgt>
                                        </p:tgtEl>
                                        <p:attrNameLst>
                                          <p:attrName>style.visibility</p:attrName>
                                        </p:attrNameLst>
                                      </p:cBhvr>
                                      <p:to>
                                        <p:strVal val="visible"/>
                                      </p:to>
                                    </p:set>
                                    <p:animEffect filter="fade" transition="in">
                                      <p:cBhvr>
                                        <p:cTn dur="500"/>
                                        <p:tgtEl>
                                          <p:spTgt spid="50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1">
                                            <p:txEl>
                                              <p:pRg end="5" st="5"/>
                                            </p:txEl>
                                          </p:spTgt>
                                        </p:tgtEl>
                                        <p:attrNameLst>
                                          <p:attrName>style.visibility</p:attrName>
                                        </p:attrNameLst>
                                      </p:cBhvr>
                                      <p:to>
                                        <p:strVal val="visible"/>
                                      </p:to>
                                    </p:set>
                                    <p:animEffect filter="fade" transition="in">
                                      <p:cBhvr>
                                        <p:cTn dur="500"/>
                                        <p:tgtEl>
                                          <p:spTgt spid="50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1">
                                            <p:txEl>
                                              <p:pRg end="6" st="6"/>
                                            </p:txEl>
                                          </p:spTgt>
                                        </p:tgtEl>
                                        <p:attrNameLst>
                                          <p:attrName>style.visibility</p:attrName>
                                        </p:attrNameLst>
                                      </p:cBhvr>
                                      <p:to>
                                        <p:strVal val="visible"/>
                                      </p:to>
                                    </p:set>
                                    <p:animEffect filter="fade" transition="in">
                                      <p:cBhvr>
                                        <p:cTn dur="500"/>
                                        <p:tgtEl>
                                          <p:spTgt spid="501">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1">
                                            <p:txEl>
                                              <p:pRg end="7" st="7"/>
                                            </p:txEl>
                                          </p:spTgt>
                                        </p:tgtEl>
                                        <p:attrNameLst>
                                          <p:attrName>style.visibility</p:attrName>
                                        </p:attrNameLst>
                                      </p:cBhvr>
                                      <p:to>
                                        <p:strVal val="visible"/>
                                      </p:to>
                                    </p:set>
                                    <p:animEffect filter="fade" transition="in">
                                      <p:cBhvr>
                                        <p:cTn dur="500"/>
                                        <p:tgtEl>
                                          <p:spTgt spid="501">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5" name="Shape 505"/>
        <p:cNvGrpSpPr/>
        <p:nvPr/>
      </p:nvGrpSpPr>
      <p:grpSpPr>
        <a:xfrm>
          <a:off x="0" y="0"/>
          <a:ext cx="0" cy="0"/>
          <a:chOff x="0" y="0"/>
          <a:chExt cx="0" cy="0"/>
        </a:xfrm>
      </p:grpSpPr>
      <p:graphicFrame>
        <p:nvGraphicFramePr>
          <p:cNvPr id="506" name="Google Shape;506;p49"/>
          <p:cNvGraphicFramePr/>
          <p:nvPr/>
        </p:nvGraphicFramePr>
        <p:xfrm>
          <a:off x="703263" y="4492625"/>
          <a:ext cx="2444750" cy="2085975"/>
        </p:xfrm>
        <a:graphic>
          <a:graphicData uri="http://schemas.openxmlformats.org/presentationml/2006/ole">
            <mc:AlternateContent>
              <mc:Choice Requires="v">
                <p:oleObj r:id="rId4" imgH="2085975" imgW="2444750" progId="Excel.Sheet.8" spid="_x0000_s1">
                  <p:embed/>
                </p:oleObj>
              </mc:Choice>
              <mc:Fallback>
                <p:oleObj r:id="rId5" imgH="2085975" imgW="2444750" progId="Excel.Sheet.8">
                  <p:embed/>
                  <p:pic>
                    <p:nvPicPr>
                      <p:cNvPr id="506" name="Google Shape;506;p49"/>
                      <p:cNvPicPr preferRelativeResize="0"/>
                      <p:nvPr/>
                    </p:nvPicPr>
                    <p:blipFill rotWithShape="1">
                      <a:blip r:embed="rId6">
                        <a:alphaModFix/>
                      </a:blip>
                      <a:srcRect b="0" l="0" r="0" t="0"/>
                      <a:stretch/>
                    </p:blipFill>
                    <p:spPr>
                      <a:xfrm>
                        <a:off x="703263" y="4492625"/>
                        <a:ext cx="2444750" cy="2085975"/>
                      </a:xfrm>
                      <a:prstGeom prst="rect">
                        <a:avLst/>
                      </a:prstGeom>
                      <a:noFill/>
                      <a:ln>
                        <a:noFill/>
                      </a:ln>
                    </p:spPr>
                  </p:pic>
                </p:oleObj>
              </mc:Fallback>
            </mc:AlternateContent>
          </a:graphicData>
        </a:graphic>
      </p:graphicFrame>
      <p:graphicFrame>
        <p:nvGraphicFramePr>
          <p:cNvPr id="507" name="Google Shape;507;p49"/>
          <p:cNvGraphicFramePr/>
          <p:nvPr/>
        </p:nvGraphicFramePr>
        <p:xfrm>
          <a:off x="671513" y="457200"/>
          <a:ext cx="5895975" cy="1890713"/>
        </p:xfrm>
        <a:graphic>
          <a:graphicData uri="http://schemas.openxmlformats.org/presentationml/2006/ole">
            <mc:AlternateContent>
              <mc:Choice Requires="v">
                <p:oleObj r:id="rId7" imgH="1890713" imgW="5895975" progId="Excel.Sheet.8" spid="_x0000_s2">
                  <p:embed/>
                </p:oleObj>
              </mc:Choice>
              <mc:Fallback>
                <p:oleObj r:id="rId8" imgH="1890713" imgW="5895975" progId="Excel.Sheet.8">
                  <p:embed/>
                  <p:pic>
                    <p:nvPicPr>
                      <p:cNvPr id="507" name="Google Shape;507;p49"/>
                      <p:cNvPicPr preferRelativeResize="0"/>
                      <p:nvPr/>
                    </p:nvPicPr>
                    <p:blipFill rotWithShape="1">
                      <a:blip r:embed="rId9">
                        <a:alphaModFix/>
                      </a:blip>
                      <a:srcRect b="0" l="0" r="0" t="0"/>
                      <a:stretch/>
                    </p:blipFill>
                    <p:spPr>
                      <a:xfrm>
                        <a:off x="671513" y="457200"/>
                        <a:ext cx="5895975" cy="1890713"/>
                      </a:xfrm>
                      <a:prstGeom prst="rect">
                        <a:avLst/>
                      </a:prstGeom>
                      <a:noFill/>
                      <a:ln>
                        <a:noFill/>
                      </a:ln>
                    </p:spPr>
                  </p:pic>
                </p:oleObj>
              </mc:Fallback>
            </mc:AlternateContent>
          </a:graphicData>
        </a:graphic>
      </p:graphicFrame>
      <p:graphicFrame>
        <p:nvGraphicFramePr>
          <p:cNvPr id="508" name="Google Shape;508;p49"/>
          <p:cNvGraphicFramePr/>
          <p:nvPr/>
        </p:nvGraphicFramePr>
        <p:xfrm>
          <a:off x="685800" y="2644775"/>
          <a:ext cx="7951788" cy="1774825"/>
        </p:xfrm>
        <a:graphic>
          <a:graphicData uri="http://schemas.openxmlformats.org/presentationml/2006/ole">
            <mc:AlternateContent>
              <mc:Choice Requires="v">
                <p:oleObj r:id="rId10" imgH="1774825" imgW="7951788" progId="Excel.Sheet.8" spid="_x0000_s3">
                  <p:embed/>
                </p:oleObj>
              </mc:Choice>
              <mc:Fallback>
                <p:oleObj r:id="rId11" imgH="1774825" imgW="7951788" progId="Excel.Sheet.8">
                  <p:embed/>
                  <p:pic>
                    <p:nvPicPr>
                      <p:cNvPr id="508" name="Google Shape;508;p49"/>
                      <p:cNvPicPr preferRelativeResize="0"/>
                      <p:nvPr/>
                    </p:nvPicPr>
                    <p:blipFill rotWithShape="1">
                      <a:blip r:embed="rId12">
                        <a:alphaModFix/>
                      </a:blip>
                      <a:srcRect b="0" l="0" r="0" t="0"/>
                      <a:stretch/>
                    </p:blipFill>
                    <p:spPr>
                      <a:xfrm>
                        <a:off x="685800" y="2644775"/>
                        <a:ext cx="7951788" cy="1774825"/>
                      </a:xfrm>
                      <a:prstGeom prst="rect">
                        <a:avLst/>
                      </a:prstGeom>
                      <a:noFill/>
                      <a:ln>
                        <a:noFill/>
                      </a:ln>
                    </p:spPr>
                  </p:pic>
                </p:oleObj>
              </mc:Fallback>
            </mc:AlternateContent>
          </a:graphicData>
        </a:graphic>
      </p:graphicFrame>
      <p:sp>
        <p:nvSpPr>
          <p:cNvPr id="509" name="Google Shape;509;p49"/>
          <p:cNvSpPr/>
          <p:nvPr/>
        </p:nvSpPr>
        <p:spPr>
          <a:xfrm>
            <a:off x="7046913" y="246063"/>
            <a:ext cx="1851025" cy="2105025"/>
          </a:xfrm>
          <a:prstGeom prst="rect">
            <a:avLst/>
          </a:prstGeom>
          <a:solidFill>
            <a:schemeClr val="lt1"/>
          </a:solidFill>
          <a:ln cap="flat" cmpd="sng" w="57150">
            <a:solidFill>
              <a:srgbClr val="0000FF"/>
            </a:solidFill>
            <a:prstDash val="solid"/>
            <a:miter lim="800000"/>
            <a:headEnd len="sm" w="sm" type="none"/>
            <a:tailEnd len="sm" w="sm" type="none"/>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Add a student here.</a:t>
            </a:r>
            <a:endParaRPr/>
          </a:p>
          <a:p>
            <a:pPr indent="-342900" lvl="0" marL="342900" marR="0" rtl="0" algn="l">
              <a:spcBef>
                <a:spcPts val="40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Leaves no blank spaces.</a:t>
            </a:r>
            <a:endParaRPr/>
          </a:p>
        </p:txBody>
      </p:sp>
      <p:cxnSp>
        <p:nvCxnSpPr>
          <p:cNvPr id="510" name="Google Shape;510;p49"/>
          <p:cNvCxnSpPr/>
          <p:nvPr/>
        </p:nvCxnSpPr>
        <p:spPr>
          <a:xfrm flipH="1">
            <a:off x="6559550" y="1284288"/>
            <a:ext cx="422275" cy="52387"/>
          </a:xfrm>
          <a:prstGeom prst="straightConnector1">
            <a:avLst/>
          </a:prstGeom>
          <a:noFill/>
          <a:ln cap="flat" cmpd="sng" w="57150">
            <a:solidFill>
              <a:srgbClr val="FF0000"/>
            </a:solidFill>
            <a:prstDash val="solid"/>
            <a:round/>
            <a:headEnd len="med" w="med" type="none"/>
            <a:tailEnd len="med" w="med" type="triangle"/>
          </a:ln>
        </p:spPr>
      </p:cxnSp>
      <p:sp>
        <p:nvSpPr>
          <p:cNvPr id="511" name="Google Shape;511;p49"/>
          <p:cNvSpPr/>
          <p:nvPr/>
        </p:nvSpPr>
        <p:spPr>
          <a:xfrm>
            <a:off x="4843463" y="4683125"/>
            <a:ext cx="3625850" cy="874713"/>
          </a:xfrm>
          <a:prstGeom prst="rect">
            <a:avLst/>
          </a:prstGeom>
          <a:solidFill>
            <a:schemeClr val="lt1"/>
          </a:solidFill>
          <a:ln cap="flat" cmpd="sng" w="57150">
            <a:solidFill>
              <a:srgbClr val="0000FF"/>
            </a:solidFill>
            <a:prstDash val="solid"/>
            <a:miter lim="800000"/>
            <a:headEnd len="sm" w="sm" type="none"/>
            <a:tailEnd len="sm" w="sm" type="none"/>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Add a course here.</a:t>
            </a:r>
            <a:endParaRPr/>
          </a:p>
          <a:p>
            <a:pPr indent="-342900" lvl="0" marL="342900" marR="0" rtl="0" algn="l">
              <a:spcBef>
                <a:spcPts val="40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Leaves no blank spaces.</a:t>
            </a:r>
            <a:endParaRPr/>
          </a:p>
        </p:txBody>
      </p:sp>
      <p:cxnSp>
        <p:nvCxnSpPr>
          <p:cNvPr id="512" name="Google Shape;512;p49"/>
          <p:cNvCxnSpPr/>
          <p:nvPr/>
        </p:nvCxnSpPr>
        <p:spPr>
          <a:xfrm rot="10800000">
            <a:off x="6083300" y="4340225"/>
            <a:ext cx="141288" cy="369888"/>
          </a:xfrm>
          <a:prstGeom prst="straightConnector1">
            <a:avLst/>
          </a:prstGeom>
          <a:noFill/>
          <a:ln cap="flat" cmpd="sng" w="57150">
            <a:solidFill>
              <a:srgbClr val="FF0000"/>
            </a:solidFill>
            <a:prstDash val="solid"/>
            <a:round/>
            <a:headEnd len="med" w="med" type="none"/>
            <a:tailEnd len="med" w="med" type="triangle"/>
          </a:ln>
        </p:spPr>
      </p:cxnSp>
      <p:sp>
        <p:nvSpPr>
          <p:cNvPr id="513" name="Google Shape;513;p49"/>
          <p:cNvSpPr/>
          <p:nvPr/>
        </p:nvSpPr>
        <p:spPr>
          <a:xfrm>
            <a:off x="3552825" y="5749925"/>
            <a:ext cx="5349875" cy="715963"/>
          </a:xfrm>
          <a:prstGeom prst="rect">
            <a:avLst/>
          </a:prstGeom>
          <a:solidFill>
            <a:schemeClr val="lt1"/>
          </a:solidFill>
          <a:ln cap="flat" cmpd="sng" w="57150">
            <a:solidFill>
              <a:srgbClr val="0000FF"/>
            </a:solidFill>
            <a:prstDash val="solid"/>
            <a:miter lim="800000"/>
            <a:headEnd len="sm" w="sm" type="none"/>
            <a:tailEnd len="sm" w="sm" type="none"/>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When a particular student enrolls for a particular course, add that info here.</a:t>
            </a:r>
            <a:endParaRPr/>
          </a:p>
        </p:txBody>
      </p:sp>
      <p:cxnSp>
        <p:nvCxnSpPr>
          <p:cNvPr id="514" name="Google Shape;514;p49"/>
          <p:cNvCxnSpPr/>
          <p:nvPr/>
        </p:nvCxnSpPr>
        <p:spPr>
          <a:xfrm rot="10800000">
            <a:off x="3113088" y="5819775"/>
            <a:ext cx="420687" cy="141288"/>
          </a:xfrm>
          <a:prstGeom prst="straightConnector1">
            <a:avLst/>
          </a:prstGeom>
          <a:noFill/>
          <a:ln cap="flat" cmpd="sng" w="57150">
            <a:solidFill>
              <a:srgbClr val="FF0000"/>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509"/>
                                        </p:tgtEl>
                                        <p:attrNameLst>
                                          <p:attrName>style.visibility</p:attrName>
                                        </p:attrNameLst>
                                      </p:cBhvr>
                                      <p:to>
                                        <p:strVal val="visible"/>
                                      </p:to>
                                    </p:set>
                                    <p:anim calcmode="lin" valueType="num">
                                      <p:cBhvr additive="base">
                                        <p:cTn dur="500"/>
                                        <p:tgtEl>
                                          <p:spTgt spid="509"/>
                                        </p:tgtEl>
                                        <p:attrNameLst>
                                          <p:attrName>ppt_w</p:attrName>
                                        </p:attrNameLst>
                                      </p:cBhvr>
                                      <p:tavLst>
                                        <p:tav fmla="" tm="0">
                                          <p:val>
                                            <p:strVal val="0"/>
                                          </p:val>
                                        </p:tav>
                                        <p:tav fmla="" tm="100000">
                                          <p:val>
                                            <p:strVal val="#ppt_w"/>
                                          </p:val>
                                        </p:tav>
                                      </p:tavLst>
                                    </p:anim>
                                    <p:anim calcmode="lin" valueType="num">
                                      <p:cBhvr additive="base">
                                        <p:cTn dur="500"/>
                                        <p:tgtEl>
                                          <p:spTgt spid="509"/>
                                        </p:tgtEl>
                                        <p:attrNameLst>
                                          <p:attrName>ppt_h</p:attrName>
                                        </p:attrNameLst>
                                      </p:cBhvr>
                                      <p:tavLst>
                                        <p:tav fmla="" tm="0">
                                          <p:val>
                                            <p:strVal val="0"/>
                                          </p:val>
                                        </p:tav>
                                        <p:tav fmla="" tm="100000">
                                          <p:val>
                                            <p:strVal val="#ppt_h"/>
                                          </p:val>
                                        </p:tav>
                                      </p:tavLst>
                                    </p:anim>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510"/>
                                        </p:tgtEl>
                                        <p:attrNameLst>
                                          <p:attrName>style.visibility</p:attrName>
                                        </p:attrNameLst>
                                      </p:cBhvr>
                                      <p:to>
                                        <p:strVal val="visible"/>
                                      </p:to>
                                    </p:set>
                                    <p:animEffect filter="fade" transition="in">
                                      <p:cBhvr>
                                        <p:cTn dur="500"/>
                                        <p:tgtEl>
                                          <p:spTgt spid="5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511"/>
                                        </p:tgtEl>
                                        <p:attrNameLst>
                                          <p:attrName>style.visibility</p:attrName>
                                        </p:attrNameLst>
                                      </p:cBhvr>
                                      <p:to>
                                        <p:strVal val="visible"/>
                                      </p:to>
                                    </p:set>
                                    <p:anim calcmode="lin" valueType="num">
                                      <p:cBhvr additive="base">
                                        <p:cTn dur="500"/>
                                        <p:tgtEl>
                                          <p:spTgt spid="511"/>
                                        </p:tgtEl>
                                        <p:attrNameLst>
                                          <p:attrName>ppt_w</p:attrName>
                                        </p:attrNameLst>
                                      </p:cBhvr>
                                      <p:tavLst>
                                        <p:tav fmla="" tm="0">
                                          <p:val>
                                            <p:strVal val="0"/>
                                          </p:val>
                                        </p:tav>
                                        <p:tav fmla="" tm="100000">
                                          <p:val>
                                            <p:strVal val="#ppt_w"/>
                                          </p:val>
                                        </p:tav>
                                      </p:tavLst>
                                    </p:anim>
                                    <p:anim calcmode="lin" valueType="num">
                                      <p:cBhvr additive="base">
                                        <p:cTn dur="500"/>
                                        <p:tgtEl>
                                          <p:spTgt spid="511"/>
                                        </p:tgtEl>
                                        <p:attrNameLst>
                                          <p:attrName>ppt_h</p:attrName>
                                        </p:attrNameLst>
                                      </p:cBhvr>
                                      <p:tavLst>
                                        <p:tav fmla="" tm="0">
                                          <p:val>
                                            <p:strVal val="0"/>
                                          </p:val>
                                        </p:tav>
                                        <p:tav fmla="" tm="100000">
                                          <p:val>
                                            <p:strVal val="#ppt_h"/>
                                          </p:val>
                                        </p:tav>
                                      </p:tavLst>
                                    </p:anim>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512"/>
                                        </p:tgtEl>
                                        <p:attrNameLst>
                                          <p:attrName>style.visibility</p:attrName>
                                        </p:attrNameLst>
                                      </p:cBhvr>
                                      <p:to>
                                        <p:strVal val="visible"/>
                                      </p:to>
                                    </p:set>
                                    <p:animEffect filter="fade" transition="in">
                                      <p:cBhvr>
                                        <p:cTn dur="500"/>
                                        <p:tgtEl>
                                          <p:spTgt spid="51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513"/>
                                        </p:tgtEl>
                                        <p:attrNameLst>
                                          <p:attrName>style.visibility</p:attrName>
                                        </p:attrNameLst>
                                      </p:cBhvr>
                                      <p:to>
                                        <p:strVal val="visible"/>
                                      </p:to>
                                    </p:set>
                                    <p:anim calcmode="lin" valueType="num">
                                      <p:cBhvr additive="base">
                                        <p:cTn dur="500"/>
                                        <p:tgtEl>
                                          <p:spTgt spid="513"/>
                                        </p:tgtEl>
                                        <p:attrNameLst>
                                          <p:attrName>ppt_w</p:attrName>
                                        </p:attrNameLst>
                                      </p:cBhvr>
                                      <p:tavLst>
                                        <p:tav fmla="" tm="0">
                                          <p:val>
                                            <p:strVal val="0"/>
                                          </p:val>
                                        </p:tav>
                                        <p:tav fmla="" tm="100000">
                                          <p:val>
                                            <p:strVal val="#ppt_w"/>
                                          </p:val>
                                        </p:tav>
                                      </p:tavLst>
                                    </p:anim>
                                    <p:anim calcmode="lin" valueType="num">
                                      <p:cBhvr additive="base">
                                        <p:cTn dur="500"/>
                                        <p:tgtEl>
                                          <p:spTgt spid="513"/>
                                        </p:tgtEl>
                                        <p:attrNameLst>
                                          <p:attrName>ppt_h</p:attrName>
                                        </p:attrNameLst>
                                      </p:cBhvr>
                                      <p:tavLst>
                                        <p:tav fmla="" tm="0">
                                          <p:val>
                                            <p:strVal val="0"/>
                                          </p:val>
                                        </p:tav>
                                        <p:tav fmla="" tm="100000">
                                          <p:val>
                                            <p:strVal val="#ppt_h"/>
                                          </p:val>
                                        </p:tav>
                                      </p:tavLst>
                                    </p:anim>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514"/>
                                        </p:tgtEl>
                                        <p:attrNameLst>
                                          <p:attrName>style.visibility</p:attrName>
                                        </p:attrNameLst>
                                      </p:cBhvr>
                                      <p:to>
                                        <p:strVal val="visible"/>
                                      </p:to>
                                    </p:set>
                                    <p:animEffect filter="fade" transition="in">
                                      <p:cBhvr>
                                        <p:cTn dur="500"/>
                                        <p:tgtEl>
                                          <p:spTgt spid="51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FILE VS. DATABASES</a:t>
            </a:r>
            <a:endParaRPr/>
          </a:p>
        </p:txBody>
      </p:sp>
      <p:sp>
        <p:nvSpPr>
          <p:cNvPr id="114" name="Google Shape;114;p5"/>
          <p:cNvSpPr txBox="1"/>
          <p:nvPr>
            <p:ph idx="1" type="body"/>
          </p:nvPr>
        </p:nvSpPr>
        <p:spPr>
          <a:xfrm>
            <a:off x="457200" y="1600200"/>
            <a:ext cx="8229600" cy="1735138"/>
          </a:xfrm>
          <a:prstGeom prst="rect">
            <a:avLst/>
          </a:prstGeom>
          <a:noFill/>
          <a:ln>
            <a:noFill/>
          </a:ln>
        </p:spPr>
        <p:txBody>
          <a:bodyPr anchorCtr="0" anchor="t" bIns="45700" lIns="91425" spcFirstLastPara="1" rIns="91425" wrap="square" tIns="45700">
            <a:normAutofit/>
          </a:bodyPr>
          <a:lstStyle/>
          <a:p>
            <a:pPr indent="-285750" lvl="1" marL="742950" rtl="0" algn="l">
              <a:lnSpc>
                <a:spcPct val="90000"/>
              </a:lnSpc>
              <a:spcBef>
                <a:spcPts val="0"/>
              </a:spcBef>
              <a:spcAft>
                <a:spcPts val="0"/>
              </a:spcAft>
              <a:buClr>
                <a:schemeClr val="dk1"/>
              </a:buClr>
              <a:buSzPts val="2400"/>
              <a:buChar char="–"/>
            </a:pPr>
            <a:r>
              <a:rPr lang="en-US" sz="2400"/>
              <a:t>Information about the </a:t>
            </a:r>
            <a:r>
              <a:rPr b="1" i="1" lang="en-US" sz="2400">
                <a:solidFill>
                  <a:srgbClr val="CC0000"/>
                </a:solidFill>
              </a:rPr>
              <a:t>attributes</a:t>
            </a:r>
            <a:r>
              <a:rPr lang="en-US" sz="2400"/>
              <a:t> of an entity (e.g., the student’s ID number and birth date) are stored in </a:t>
            </a:r>
            <a:r>
              <a:rPr b="1" i="1" lang="en-US" sz="2400">
                <a:solidFill>
                  <a:srgbClr val="CC0000"/>
                </a:solidFill>
              </a:rPr>
              <a:t>fields</a:t>
            </a:r>
            <a:r>
              <a:rPr lang="en-US" sz="2400"/>
              <a:t>.</a:t>
            </a:r>
            <a:endParaRPr/>
          </a:p>
        </p:txBody>
      </p:sp>
      <p:graphicFrame>
        <p:nvGraphicFramePr>
          <p:cNvPr id="115" name="Google Shape;115;p5"/>
          <p:cNvGraphicFramePr/>
          <p:nvPr/>
        </p:nvGraphicFramePr>
        <p:xfrm>
          <a:off x="457229" y="3071810"/>
          <a:ext cx="3000000" cy="3000000"/>
        </p:xfrm>
        <a:graphic>
          <a:graphicData uri="http://schemas.openxmlformats.org/drawingml/2006/table">
            <a:tbl>
              <a:tblPr>
                <a:noFill/>
                <a:tableStyleId>{AE29496D-58D3-4EE4-ACD1-59A2AE1358FE}</a:tableStyleId>
              </a:tblPr>
              <a:tblGrid>
                <a:gridCol w="2090750"/>
                <a:gridCol w="1558925"/>
                <a:gridCol w="1404925"/>
                <a:gridCol w="1651000"/>
                <a:gridCol w="1552575"/>
              </a:tblGrid>
              <a:tr h="485775">
                <a:tc gridSpan="5">
                  <a:txBody>
                    <a:bodyPr/>
                    <a:lstStyle/>
                    <a:p>
                      <a:pPr indent="0" lvl="0" marL="0" marR="0" rtl="0" algn="ctr">
                        <a:lnSpc>
                          <a:spcPct val="100000"/>
                        </a:lnSpc>
                        <a:spcBef>
                          <a:spcPts val="0"/>
                        </a:spcBef>
                        <a:spcAft>
                          <a:spcPts val="0"/>
                        </a:spcAft>
                        <a:buClr>
                          <a:schemeClr val="dk1"/>
                        </a:buClr>
                        <a:buSzPts val="1800"/>
                        <a:buFont typeface="Arial"/>
                        <a:buNone/>
                      </a:pPr>
                      <a:r>
                        <a:rPr b="1" i="0" lang="en-US" sz="1800" u="none" cap="none" strike="noStrike">
                          <a:solidFill>
                            <a:schemeClr val="dk1"/>
                          </a:solidFill>
                          <a:latin typeface="Arial"/>
                          <a:ea typeface="Arial"/>
                          <a:cs typeface="Arial"/>
                          <a:sym typeface="Arial"/>
                        </a:rPr>
                        <a:t>STUDENTS</a:t>
                      </a:r>
                      <a:endParaRPr b="0" i="0" sz="1800" u="none" cap="none" strike="noStrike">
                        <a:solidFill>
                          <a:schemeClr val="dk1"/>
                        </a:solidFill>
                        <a:latin typeface="Arial"/>
                        <a:ea typeface="Arial"/>
                        <a:cs typeface="Arial"/>
                        <a:sym typeface="Arial"/>
                      </a:endParaRPr>
                    </a:p>
                  </a:txBody>
                  <a:tcPr marT="45725" marB="45725" marR="91450" marL="91450" anchor="b">
                    <a:lnL cap="flat" cmpd="sng" w="25400">
                      <a:solidFill>
                        <a:srgbClr val="000000"/>
                      </a:solidFill>
                      <a:prstDash val="solid"/>
                      <a:round/>
                      <a:headEnd len="sm" w="sm" type="none"/>
                      <a:tailEnd len="sm" w="sm" type="none"/>
                    </a:lnL>
                    <a:lnR cap="flat" cmpd="sng" w="25400">
                      <a:solidFill>
                        <a:srgbClr val="000000"/>
                      </a:solidFill>
                      <a:prstDash val="solid"/>
                      <a:round/>
                      <a:headEnd len="sm" w="sm" type="none"/>
                      <a:tailEnd len="sm" w="sm" type="none"/>
                    </a:lnR>
                    <a:lnT cap="flat" cmpd="sng" w="254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hMerge="1"/>
                <a:tc hMerge="1"/>
                <a:tc hMerge="1"/>
                <a:tc hMerge="1"/>
              </a:tr>
              <a:tr h="790575">
                <a:tc>
                  <a:txBody>
                    <a:bodyPr/>
                    <a:lstStyle/>
                    <a:p>
                      <a:pPr indent="0" lvl="0" marL="0" marR="0" rtl="0" algn="ctr">
                        <a:lnSpc>
                          <a:spcPct val="100000"/>
                        </a:lnSpc>
                        <a:spcBef>
                          <a:spcPts val="0"/>
                        </a:spcBef>
                        <a:spcAft>
                          <a:spcPts val="0"/>
                        </a:spcAft>
                        <a:buClr>
                          <a:schemeClr val="dk1"/>
                        </a:buClr>
                        <a:buSzPts val="1800"/>
                        <a:buFont typeface="Arial"/>
                        <a:buNone/>
                      </a:pPr>
                      <a:r>
                        <a:rPr b="1" i="0" lang="en-US" sz="1800" u="none" cap="none" strike="noStrike">
                          <a:solidFill>
                            <a:schemeClr val="dk1"/>
                          </a:solidFill>
                          <a:latin typeface="Arial"/>
                          <a:ea typeface="Arial"/>
                          <a:cs typeface="Arial"/>
                          <a:sym typeface="Arial"/>
                        </a:rPr>
                        <a:t>Student ID</a:t>
                      </a:r>
                      <a:endParaRPr b="0" i="0" sz="1800" u="none" cap="none" strike="noStrike">
                        <a:solidFill>
                          <a:schemeClr val="dk1"/>
                        </a:solidFill>
                        <a:latin typeface="Arial"/>
                        <a:ea typeface="Arial"/>
                        <a:cs typeface="Arial"/>
                        <a:sym typeface="Arial"/>
                      </a:endParaRPr>
                    </a:p>
                  </a:txBody>
                  <a:tcPr marT="45725" marB="45725" marR="91450" marL="91450" anchor="b">
                    <a:lnL cap="flat" cmpd="sng" w="254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Arial"/>
                        <a:buNone/>
                      </a:pPr>
                      <a:r>
                        <a:rPr b="1" i="0" lang="en-US" sz="1800" u="none" cap="none" strike="noStrike">
                          <a:solidFill>
                            <a:schemeClr val="dk1"/>
                          </a:solidFill>
                          <a:latin typeface="Arial"/>
                          <a:ea typeface="Arial"/>
                          <a:cs typeface="Arial"/>
                          <a:sym typeface="Arial"/>
                        </a:rPr>
                        <a:t>Last Name</a:t>
                      </a:r>
                      <a:endParaRPr b="0" i="0" sz="18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Arial"/>
                        <a:buNone/>
                      </a:pPr>
                      <a:r>
                        <a:rPr b="1" i="0" lang="en-US" sz="1800" u="none" cap="none" strike="noStrike">
                          <a:solidFill>
                            <a:schemeClr val="dk1"/>
                          </a:solidFill>
                          <a:latin typeface="Arial"/>
                          <a:ea typeface="Arial"/>
                          <a:cs typeface="Arial"/>
                          <a:sym typeface="Arial"/>
                        </a:rPr>
                        <a:t>First Name</a:t>
                      </a:r>
                      <a:endParaRPr b="0" i="0" sz="18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Arial"/>
                        <a:buNone/>
                      </a:pPr>
                      <a:r>
                        <a:rPr b="1" i="0" lang="en-US" sz="1800" u="none" cap="none" strike="noStrike">
                          <a:solidFill>
                            <a:schemeClr val="dk1"/>
                          </a:solidFill>
                          <a:latin typeface="Arial"/>
                          <a:ea typeface="Arial"/>
                          <a:cs typeface="Arial"/>
                          <a:sym typeface="Arial"/>
                        </a:rPr>
                        <a:t>Phone Number</a:t>
                      </a:r>
                      <a:endParaRPr b="0" i="0" sz="18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Arial"/>
                        <a:buNone/>
                      </a:pPr>
                      <a:r>
                        <a:rPr b="1" i="0" lang="en-US" sz="1800" u="none" cap="none" strike="noStrike">
                          <a:solidFill>
                            <a:schemeClr val="dk1"/>
                          </a:solidFill>
                          <a:latin typeface="Arial"/>
                          <a:ea typeface="Arial"/>
                          <a:cs typeface="Arial"/>
                          <a:sym typeface="Arial"/>
                        </a:rPr>
                        <a:t>Birth Date</a:t>
                      </a:r>
                      <a:endParaRPr b="0" i="0" sz="18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254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88950">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333-33-3333</a:t>
                      </a:r>
                      <a:endParaRPr b="0" i="0" sz="1800" u="none" cap="none" strike="noStrike">
                        <a:solidFill>
                          <a:schemeClr val="dk1"/>
                        </a:solidFill>
                        <a:latin typeface="Arial"/>
                        <a:ea typeface="Arial"/>
                        <a:cs typeface="Arial"/>
                        <a:sym typeface="Arial"/>
                      </a:endParaRPr>
                    </a:p>
                  </a:txBody>
                  <a:tcPr marT="45725" marB="45725" marR="91450" marL="91450" anchor="b">
                    <a:lnL cap="flat" cmpd="sng" w="254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Simpson</a:t>
                      </a:r>
                      <a:endParaRPr b="0" i="0" sz="18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Alice</a:t>
                      </a:r>
                      <a:endParaRPr b="0" i="0" sz="18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333-3333</a:t>
                      </a:r>
                      <a:endParaRPr b="0" i="0" sz="18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10/11/84</a:t>
                      </a:r>
                      <a:endParaRPr b="0" i="0" sz="18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254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88950">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111-11-1111</a:t>
                      </a:r>
                      <a:endParaRPr b="0" i="0" sz="1800" u="none" cap="none" strike="noStrike">
                        <a:solidFill>
                          <a:schemeClr val="dk1"/>
                        </a:solidFill>
                        <a:latin typeface="Arial"/>
                        <a:ea typeface="Arial"/>
                        <a:cs typeface="Arial"/>
                        <a:sym typeface="Arial"/>
                      </a:endParaRPr>
                    </a:p>
                  </a:txBody>
                  <a:tcPr marT="45725" marB="45725" marR="91450" marL="91450" anchor="b">
                    <a:lnL cap="flat" cmpd="sng" w="254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Sanders</a:t>
                      </a:r>
                      <a:endParaRPr b="0" i="0" sz="18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Ned</a:t>
                      </a:r>
                      <a:endParaRPr b="0" i="0" sz="18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444-4444</a:t>
                      </a:r>
                      <a:endParaRPr b="0" i="0" sz="18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11/24/86</a:t>
                      </a:r>
                      <a:endParaRPr b="0" i="0" sz="18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254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88950">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123-45-6789</a:t>
                      </a:r>
                      <a:endParaRPr b="0" i="0" sz="1800" u="none" cap="none" strike="noStrike">
                        <a:solidFill>
                          <a:schemeClr val="dk1"/>
                        </a:solidFill>
                        <a:latin typeface="Arial"/>
                        <a:ea typeface="Arial"/>
                        <a:cs typeface="Arial"/>
                        <a:sym typeface="Arial"/>
                      </a:endParaRPr>
                    </a:p>
                  </a:txBody>
                  <a:tcPr marT="45725" marB="45725" marR="91450" marL="91450" anchor="b">
                    <a:lnL cap="flat" cmpd="sng" w="254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54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Moore</a:t>
                      </a:r>
                      <a:endParaRPr b="0" i="0" sz="18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54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Artie</a:t>
                      </a:r>
                      <a:endParaRPr b="0" i="0" sz="18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54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555-5555</a:t>
                      </a:r>
                      <a:endParaRPr b="0" i="0" sz="18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54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04/20/85</a:t>
                      </a:r>
                      <a:endParaRPr b="0" i="0" sz="18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254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5400">
                      <a:solidFill>
                        <a:srgbClr val="000000"/>
                      </a:solidFill>
                      <a:prstDash val="solid"/>
                      <a:round/>
                      <a:headEnd len="sm" w="sm" type="none"/>
                      <a:tailEnd len="sm" w="sm" type="none"/>
                    </a:lnB>
                  </a:tcPr>
                </a:tc>
              </a:tr>
            </a:tbl>
          </a:graphicData>
        </a:graphic>
      </p:graphicFrame>
      <p:sp>
        <p:nvSpPr>
          <p:cNvPr id="116" name="Google Shape;116;p5"/>
          <p:cNvSpPr/>
          <p:nvPr/>
        </p:nvSpPr>
        <p:spPr>
          <a:xfrm>
            <a:off x="457229" y="3529010"/>
            <a:ext cx="2127250" cy="2268537"/>
          </a:xfrm>
          <a:prstGeom prst="rect">
            <a:avLst/>
          </a:prstGeom>
          <a:noFill/>
          <a:ln cap="flat" cmpd="sng" w="762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7" name="Google Shape;117;p5"/>
          <p:cNvSpPr/>
          <p:nvPr/>
        </p:nvSpPr>
        <p:spPr>
          <a:xfrm>
            <a:off x="7134254" y="3506785"/>
            <a:ext cx="1563688" cy="2268537"/>
          </a:xfrm>
          <a:prstGeom prst="rect">
            <a:avLst/>
          </a:prstGeom>
          <a:noFill/>
          <a:ln cap="flat" cmpd="sng" w="762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8" name="Google Shape;118;p5"/>
          <p:cNvSpPr txBox="1"/>
          <p:nvPr/>
        </p:nvSpPr>
        <p:spPr>
          <a:xfrm>
            <a:off x="357158" y="6448032"/>
            <a:ext cx="8572560" cy="338554"/>
          </a:xfrm>
          <a:prstGeom prst="rect">
            <a:avLst/>
          </a:prstGeom>
          <a:solidFill>
            <a:schemeClr val="lt1"/>
          </a:solidFill>
          <a:ln cap="flat" cmpd="sng" w="25400">
            <a:solidFill>
              <a:schemeClr val="accent2"/>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rgbClr val="FF0000"/>
                </a:solidFill>
                <a:latin typeface="Arial Narrow"/>
                <a:ea typeface="Arial Narrow"/>
                <a:cs typeface="Arial Narrow"/>
                <a:sym typeface="Arial Narrow"/>
              </a:rPr>
              <a:t>Sumber: Romney/Steinbart, Accounting Information System, Prentice Hall, 2008</a:t>
            </a:r>
            <a:endParaRPr b="1" sz="1600">
              <a:solidFill>
                <a:srgbClr val="FF0000"/>
              </a:solidFill>
              <a:latin typeface="Arial Narrow"/>
              <a:ea typeface="Arial Narrow"/>
              <a:cs typeface="Arial Narrow"/>
              <a:sym typeface="Arial Narro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xEl>
                                              <p:pRg end="0" st="0"/>
                                            </p:txEl>
                                          </p:spTgt>
                                        </p:tgtEl>
                                        <p:attrNameLst>
                                          <p:attrName>style.visibility</p:attrName>
                                        </p:attrNameLst>
                                      </p:cBhvr>
                                      <p:to>
                                        <p:strVal val="visible"/>
                                      </p:to>
                                    </p:set>
                                    <p:animEffect filter="fade" transition="in">
                                      <p:cBhvr>
                                        <p:cTn dur="500"/>
                                        <p:tgtEl>
                                          <p:spTgt spid="114">
                                            <p:txEl>
                                              <p:pRg end="0" st="0"/>
                                            </p:txEl>
                                          </p:spTgt>
                                        </p:tgtEl>
                                      </p:cBhvr>
                                    </p:animEffect>
                                  </p:childTnLst>
                                </p:cTn>
                              </p:par>
                            </p:childTnLst>
                          </p:cTn>
                        </p:par>
                        <p:par>
                          <p:cTn fill="hold">
                            <p:stCondLst>
                              <p:cond delay="500"/>
                            </p:stCondLst>
                            <p:childTnLst>
                              <p:par>
                                <p:cTn fill="hold" nodeType="afterEffect" presetClass="entr" presetID="23" presetSubtype="16">
                                  <p:stCondLst>
                                    <p:cond delay="0"/>
                                  </p:stCondLst>
                                  <p:childTnLst>
                                    <p:set>
                                      <p:cBhvr>
                                        <p:cTn dur="1" fill="hold">
                                          <p:stCondLst>
                                            <p:cond delay="0"/>
                                          </p:stCondLst>
                                        </p:cTn>
                                        <p:tgtEl>
                                          <p:spTgt spid="116"/>
                                        </p:tgtEl>
                                        <p:attrNameLst>
                                          <p:attrName>style.visibility</p:attrName>
                                        </p:attrNameLst>
                                      </p:cBhvr>
                                      <p:to>
                                        <p:strVal val="visible"/>
                                      </p:to>
                                    </p:set>
                                    <p:anim calcmode="lin" valueType="num">
                                      <p:cBhvr additive="base">
                                        <p:cTn dur="500"/>
                                        <p:tgtEl>
                                          <p:spTgt spid="116"/>
                                        </p:tgtEl>
                                        <p:attrNameLst>
                                          <p:attrName>ppt_w</p:attrName>
                                        </p:attrNameLst>
                                      </p:cBhvr>
                                      <p:tavLst>
                                        <p:tav fmla="" tm="0">
                                          <p:val>
                                            <p:strVal val="0"/>
                                          </p:val>
                                        </p:tav>
                                        <p:tav fmla="" tm="100000">
                                          <p:val>
                                            <p:strVal val="#ppt_w"/>
                                          </p:val>
                                        </p:tav>
                                      </p:tavLst>
                                    </p:anim>
                                    <p:anim calcmode="lin" valueType="num">
                                      <p:cBhvr additive="base">
                                        <p:cTn dur="500"/>
                                        <p:tgtEl>
                                          <p:spTgt spid="116"/>
                                        </p:tgtEl>
                                        <p:attrNameLst>
                                          <p:attrName>ppt_h</p:attrName>
                                        </p:attrNameLst>
                                      </p:cBhvr>
                                      <p:tavLst>
                                        <p:tav fmla="" tm="0">
                                          <p:val>
                                            <p:strVal val="0"/>
                                          </p:val>
                                        </p:tav>
                                        <p:tav fmla="" tm="100000">
                                          <p:val>
                                            <p:strVal val="#ppt_h"/>
                                          </p:val>
                                        </p:tav>
                                      </p:tavLst>
                                    </p:anim>
                                  </p:childTnLst>
                                </p:cTn>
                              </p:par>
                            </p:childTnLst>
                          </p:cTn>
                        </p:par>
                        <p:par>
                          <p:cTn fill="hold">
                            <p:stCondLst>
                              <p:cond delay="1000"/>
                            </p:stCondLst>
                            <p:childTnLst>
                              <p:par>
                                <p:cTn fill="hold" nodeType="afterEffect" presetClass="entr" presetID="23" presetSubtype="16">
                                  <p:stCondLst>
                                    <p:cond delay="0"/>
                                  </p:stCondLst>
                                  <p:childTnLst>
                                    <p:set>
                                      <p:cBhvr>
                                        <p:cTn dur="1" fill="hold">
                                          <p:stCondLst>
                                            <p:cond delay="0"/>
                                          </p:stCondLst>
                                        </p:cTn>
                                        <p:tgtEl>
                                          <p:spTgt spid="117"/>
                                        </p:tgtEl>
                                        <p:attrNameLst>
                                          <p:attrName>style.visibility</p:attrName>
                                        </p:attrNameLst>
                                      </p:cBhvr>
                                      <p:to>
                                        <p:strVal val="visible"/>
                                      </p:to>
                                    </p:set>
                                    <p:anim calcmode="lin" valueType="num">
                                      <p:cBhvr additive="base">
                                        <p:cTn dur="500"/>
                                        <p:tgtEl>
                                          <p:spTgt spid="117"/>
                                        </p:tgtEl>
                                        <p:attrNameLst>
                                          <p:attrName>ppt_w</p:attrName>
                                        </p:attrNameLst>
                                      </p:cBhvr>
                                      <p:tavLst>
                                        <p:tav fmla="" tm="0">
                                          <p:val>
                                            <p:strVal val="0"/>
                                          </p:val>
                                        </p:tav>
                                        <p:tav fmla="" tm="100000">
                                          <p:val>
                                            <p:strVal val="#ppt_w"/>
                                          </p:val>
                                        </p:tav>
                                      </p:tavLst>
                                    </p:anim>
                                    <p:anim calcmode="lin" valueType="num">
                                      <p:cBhvr additive="base">
                                        <p:cTn dur="500"/>
                                        <p:tgtEl>
                                          <p:spTgt spid="117"/>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8" name="Shape 518"/>
        <p:cNvGrpSpPr/>
        <p:nvPr/>
      </p:nvGrpSpPr>
      <p:grpSpPr>
        <a:xfrm>
          <a:off x="0" y="0"/>
          <a:ext cx="0" cy="0"/>
          <a:chOff x="0" y="0"/>
          <a:chExt cx="0" cy="0"/>
        </a:xfrm>
      </p:grpSpPr>
      <p:sp>
        <p:nvSpPr>
          <p:cNvPr id="519" name="Google Shape;519;p5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RELATIONAL DATABASES</a:t>
            </a:r>
            <a:endParaRPr/>
          </a:p>
        </p:txBody>
      </p:sp>
      <p:sp>
        <p:nvSpPr>
          <p:cNvPr id="520" name="Google Shape;520;p50"/>
          <p:cNvSpPr txBox="1"/>
          <p:nvPr>
            <p:ph idx="1" type="body"/>
          </p:nvPr>
        </p:nvSpPr>
        <p:spPr>
          <a:xfrm>
            <a:off x="457200" y="1600200"/>
            <a:ext cx="8229600" cy="47244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400"/>
              <a:buChar char="•"/>
            </a:pPr>
            <a:r>
              <a:rPr lang="en-US" sz="2400"/>
              <a:t>Deletion of a class for a student would cause the elimination of one record in the student x class table.</a:t>
            </a:r>
            <a:endParaRPr/>
          </a:p>
          <a:p>
            <a:pPr indent="-285750" lvl="1" marL="742950" rtl="0" algn="l">
              <a:spcBef>
                <a:spcPts val="480"/>
              </a:spcBef>
              <a:spcAft>
                <a:spcPts val="0"/>
              </a:spcAft>
              <a:buClr>
                <a:schemeClr val="dk1"/>
              </a:buClr>
              <a:buSzPts val="2400"/>
              <a:buChar char="–"/>
            </a:pPr>
            <a:r>
              <a:rPr lang="en-US" sz="2400"/>
              <a:t>The student still exists in the student table.</a:t>
            </a:r>
            <a:endParaRPr/>
          </a:p>
          <a:p>
            <a:pPr indent="-285750" lvl="1" marL="742950" rtl="0" algn="l">
              <a:spcBef>
                <a:spcPts val="480"/>
              </a:spcBef>
              <a:spcAft>
                <a:spcPts val="0"/>
              </a:spcAft>
              <a:buClr>
                <a:schemeClr val="dk1"/>
              </a:buClr>
              <a:buSzPts val="2400"/>
              <a:buChar char="–"/>
            </a:pPr>
            <a:r>
              <a:rPr lang="en-US" sz="2400"/>
              <a:t>The class still exists in the class table.</a:t>
            </a:r>
            <a:endParaRPr/>
          </a:p>
          <a:p>
            <a:pPr indent="-285750" lvl="1" marL="742950" rtl="0" algn="l">
              <a:spcBef>
                <a:spcPts val="480"/>
              </a:spcBef>
              <a:spcAft>
                <a:spcPts val="0"/>
              </a:spcAft>
              <a:buClr>
                <a:schemeClr val="dk1"/>
              </a:buClr>
              <a:buSzPts val="2400"/>
              <a:buChar char="–"/>
            </a:pPr>
            <a:r>
              <a:rPr lang="en-US" sz="2400"/>
              <a:t>Avoids the delete anomaly.</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0">
                                            <p:txEl>
                                              <p:pRg end="0" st="0"/>
                                            </p:txEl>
                                          </p:spTgt>
                                        </p:tgtEl>
                                        <p:attrNameLst>
                                          <p:attrName>style.visibility</p:attrName>
                                        </p:attrNameLst>
                                      </p:cBhvr>
                                      <p:to>
                                        <p:strVal val="visible"/>
                                      </p:to>
                                    </p:set>
                                    <p:animEffect filter="fade" transition="in">
                                      <p:cBhvr>
                                        <p:cTn dur="500"/>
                                        <p:tgtEl>
                                          <p:spTgt spid="52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0">
                                            <p:txEl>
                                              <p:pRg end="1" st="1"/>
                                            </p:txEl>
                                          </p:spTgt>
                                        </p:tgtEl>
                                        <p:attrNameLst>
                                          <p:attrName>style.visibility</p:attrName>
                                        </p:attrNameLst>
                                      </p:cBhvr>
                                      <p:to>
                                        <p:strVal val="visible"/>
                                      </p:to>
                                    </p:set>
                                    <p:animEffect filter="fade" transition="in">
                                      <p:cBhvr>
                                        <p:cTn dur="500"/>
                                        <p:tgtEl>
                                          <p:spTgt spid="52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0">
                                            <p:txEl>
                                              <p:pRg end="2" st="2"/>
                                            </p:txEl>
                                          </p:spTgt>
                                        </p:tgtEl>
                                        <p:attrNameLst>
                                          <p:attrName>style.visibility</p:attrName>
                                        </p:attrNameLst>
                                      </p:cBhvr>
                                      <p:to>
                                        <p:strVal val="visible"/>
                                      </p:to>
                                    </p:set>
                                    <p:animEffect filter="fade" transition="in">
                                      <p:cBhvr>
                                        <p:cTn dur="500"/>
                                        <p:tgtEl>
                                          <p:spTgt spid="52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0">
                                            <p:txEl>
                                              <p:pRg end="3" st="3"/>
                                            </p:txEl>
                                          </p:spTgt>
                                        </p:tgtEl>
                                        <p:attrNameLst>
                                          <p:attrName>style.visibility</p:attrName>
                                        </p:attrNameLst>
                                      </p:cBhvr>
                                      <p:to>
                                        <p:strVal val="visible"/>
                                      </p:to>
                                    </p:set>
                                    <p:animEffect filter="fade" transition="in">
                                      <p:cBhvr>
                                        <p:cTn dur="500"/>
                                        <p:tgtEl>
                                          <p:spTgt spid="520">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4" name="Shape 524"/>
        <p:cNvGrpSpPr/>
        <p:nvPr/>
      </p:nvGrpSpPr>
      <p:grpSpPr>
        <a:xfrm>
          <a:off x="0" y="0"/>
          <a:ext cx="0" cy="0"/>
          <a:chOff x="0" y="0"/>
          <a:chExt cx="0" cy="0"/>
        </a:xfrm>
      </p:grpSpPr>
      <p:graphicFrame>
        <p:nvGraphicFramePr>
          <p:cNvPr id="525" name="Google Shape;525;p51"/>
          <p:cNvGraphicFramePr/>
          <p:nvPr/>
        </p:nvGraphicFramePr>
        <p:xfrm>
          <a:off x="703263" y="4492625"/>
          <a:ext cx="2444750" cy="2085975"/>
        </p:xfrm>
        <a:graphic>
          <a:graphicData uri="http://schemas.openxmlformats.org/presentationml/2006/ole">
            <mc:AlternateContent>
              <mc:Choice Requires="v">
                <p:oleObj r:id="rId4" imgH="2085975" imgW="2444750" progId="Excel.Sheet.8" spid="_x0000_s1">
                  <p:embed/>
                </p:oleObj>
              </mc:Choice>
              <mc:Fallback>
                <p:oleObj r:id="rId5" imgH="2085975" imgW="2444750" progId="Excel.Sheet.8">
                  <p:embed/>
                  <p:pic>
                    <p:nvPicPr>
                      <p:cNvPr id="525" name="Google Shape;525;p51"/>
                      <p:cNvPicPr preferRelativeResize="0"/>
                      <p:nvPr/>
                    </p:nvPicPr>
                    <p:blipFill rotWithShape="1">
                      <a:blip r:embed="rId6">
                        <a:alphaModFix/>
                      </a:blip>
                      <a:srcRect b="0" l="0" r="0" t="0"/>
                      <a:stretch/>
                    </p:blipFill>
                    <p:spPr>
                      <a:xfrm>
                        <a:off x="703263" y="4492625"/>
                        <a:ext cx="2444750" cy="2085975"/>
                      </a:xfrm>
                      <a:prstGeom prst="rect">
                        <a:avLst/>
                      </a:prstGeom>
                      <a:noFill/>
                      <a:ln>
                        <a:noFill/>
                      </a:ln>
                    </p:spPr>
                  </p:pic>
                </p:oleObj>
              </mc:Fallback>
            </mc:AlternateContent>
          </a:graphicData>
        </a:graphic>
      </p:graphicFrame>
      <p:graphicFrame>
        <p:nvGraphicFramePr>
          <p:cNvPr id="526" name="Google Shape;526;p51"/>
          <p:cNvGraphicFramePr/>
          <p:nvPr/>
        </p:nvGraphicFramePr>
        <p:xfrm>
          <a:off x="671513" y="457200"/>
          <a:ext cx="5895975" cy="1890713"/>
        </p:xfrm>
        <a:graphic>
          <a:graphicData uri="http://schemas.openxmlformats.org/presentationml/2006/ole">
            <mc:AlternateContent>
              <mc:Choice Requires="v">
                <p:oleObj r:id="rId7" imgH="1890713" imgW="5895975" progId="Excel.Sheet.8" spid="_x0000_s2">
                  <p:embed/>
                </p:oleObj>
              </mc:Choice>
              <mc:Fallback>
                <p:oleObj r:id="rId8" imgH="1890713" imgW="5895975" progId="Excel.Sheet.8">
                  <p:embed/>
                  <p:pic>
                    <p:nvPicPr>
                      <p:cNvPr id="526" name="Google Shape;526;p51"/>
                      <p:cNvPicPr preferRelativeResize="0"/>
                      <p:nvPr/>
                    </p:nvPicPr>
                    <p:blipFill rotWithShape="1">
                      <a:blip r:embed="rId9">
                        <a:alphaModFix/>
                      </a:blip>
                      <a:srcRect b="0" l="0" r="0" t="0"/>
                      <a:stretch/>
                    </p:blipFill>
                    <p:spPr>
                      <a:xfrm>
                        <a:off x="671513" y="457200"/>
                        <a:ext cx="5895975" cy="1890713"/>
                      </a:xfrm>
                      <a:prstGeom prst="rect">
                        <a:avLst/>
                      </a:prstGeom>
                      <a:noFill/>
                      <a:ln>
                        <a:noFill/>
                      </a:ln>
                    </p:spPr>
                  </p:pic>
                </p:oleObj>
              </mc:Fallback>
            </mc:AlternateContent>
          </a:graphicData>
        </a:graphic>
      </p:graphicFrame>
      <p:graphicFrame>
        <p:nvGraphicFramePr>
          <p:cNvPr id="527" name="Google Shape;527;p51"/>
          <p:cNvGraphicFramePr/>
          <p:nvPr/>
        </p:nvGraphicFramePr>
        <p:xfrm>
          <a:off x="685800" y="2644775"/>
          <a:ext cx="7951788" cy="1774825"/>
        </p:xfrm>
        <a:graphic>
          <a:graphicData uri="http://schemas.openxmlformats.org/presentationml/2006/ole">
            <mc:AlternateContent>
              <mc:Choice Requires="v">
                <p:oleObj r:id="rId10" imgH="1774825" imgW="7951788" progId="Excel.Sheet.8" spid="_x0000_s3">
                  <p:embed/>
                </p:oleObj>
              </mc:Choice>
              <mc:Fallback>
                <p:oleObj r:id="rId11" imgH="1774825" imgW="7951788" progId="Excel.Sheet.8">
                  <p:embed/>
                  <p:pic>
                    <p:nvPicPr>
                      <p:cNvPr id="527" name="Google Shape;527;p51"/>
                      <p:cNvPicPr preferRelativeResize="0"/>
                      <p:nvPr/>
                    </p:nvPicPr>
                    <p:blipFill rotWithShape="1">
                      <a:blip r:embed="rId12">
                        <a:alphaModFix/>
                      </a:blip>
                      <a:srcRect b="0" l="0" r="0" t="0"/>
                      <a:stretch/>
                    </p:blipFill>
                    <p:spPr>
                      <a:xfrm>
                        <a:off x="685800" y="2644775"/>
                        <a:ext cx="7951788" cy="1774825"/>
                      </a:xfrm>
                      <a:prstGeom prst="rect">
                        <a:avLst/>
                      </a:prstGeom>
                      <a:noFill/>
                      <a:ln>
                        <a:noFill/>
                      </a:ln>
                    </p:spPr>
                  </p:pic>
                </p:oleObj>
              </mc:Fallback>
            </mc:AlternateContent>
          </a:graphicData>
        </a:graphic>
      </p:graphicFrame>
      <p:sp>
        <p:nvSpPr>
          <p:cNvPr id="528" name="Google Shape;528;p51"/>
          <p:cNvSpPr/>
          <p:nvPr/>
        </p:nvSpPr>
        <p:spPr>
          <a:xfrm>
            <a:off x="7046913" y="650875"/>
            <a:ext cx="1851025" cy="1647825"/>
          </a:xfrm>
          <a:prstGeom prst="rect">
            <a:avLst/>
          </a:prstGeom>
          <a:solidFill>
            <a:schemeClr val="lt1"/>
          </a:solidFill>
          <a:ln cap="flat" cmpd="sng" w="57150">
            <a:solidFill>
              <a:srgbClr val="0000FF"/>
            </a:solidFill>
            <a:prstDash val="solid"/>
            <a:miter lim="800000"/>
            <a:headEnd len="sm" w="sm" type="none"/>
            <a:tailEnd len="sm" w="sm" type="none"/>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Ned still exists in the student table.</a:t>
            </a:r>
            <a:endParaRPr/>
          </a:p>
        </p:txBody>
      </p:sp>
      <p:cxnSp>
        <p:nvCxnSpPr>
          <p:cNvPr id="529" name="Google Shape;529;p51"/>
          <p:cNvCxnSpPr/>
          <p:nvPr/>
        </p:nvCxnSpPr>
        <p:spPr>
          <a:xfrm flipH="1">
            <a:off x="6542088" y="1828800"/>
            <a:ext cx="422275" cy="52388"/>
          </a:xfrm>
          <a:prstGeom prst="straightConnector1">
            <a:avLst/>
          </a:prstGeom>
          <a:noFill/>
          <a:ln cap="flat" cmpd="sng" w="57150">
            <a:solidFill>
              <a:srgbClr val="FF0000"/>
            </a:solidFill>
            <a:prstDash val="solid"/>
            <a:round/>
            <a:headEnd len="med" w="med" type="none"/>
            <a:tailEnd len="med" w="med" type="triangle"/>
          </a:ln>
        </p:spPr>
      </p:cxnSp>
      <p:sp>
        <p:nvSpPr>
          <p:cNvPr id="530" name="Google Shape;530;p51"/>
          <p:cNvSpPr/>
          <p:nvPr/>
        </p:nvSpPr>
        <p:spPr>
          <a:xfrm>
            <a:off x="3576638" y="4683125"/>
            <a:ext cx="4892675" cy="1014413"/>
          </a:xfrm>
          <a:prstGeom prst="rect">
            <a:avLst/>
          </a:prstGeom>
          <a:solidFill>
            <a:schemeClr val="lt1"/>
          </a:solidFill>
          <a:ln cap="flat" cmpd="sng" w="57150">
            <a:solidFill>
              <a:srgbClr val="0000FF"/>
            </a:solidFill>
            <a:prstDash val="solid"/>
            <a:miter lim="800000"/>
            <a:headEnd len="sm" w="sm" type="none"/>
            <a:tailEnd len="sm" w="sm" type="none"/>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Even if Ned was the only student in the class, ACCT-3603 still exists in the course table.</a:t>
            </a:r>
            <a:endParaRPr/>
          </a:p>
        </p:txBody>
      </p:sp>
      <p:cxnSp>
        <p:nvCxnSpPr>
          <p:cNvPr id="531" name="Google Shape;531;p51"/>
          <p:cNvCxnSpPr/>
          <p:nvPr/>
        </p:nvCxnSpPr>
        <p:spPr>
          <a:xfrm rot="10800000">
            <a:off x="3956050" y="3813175"/>
            <a:ext cx="2146300" cy="860425"/>
          </a:xfrm>
          <a:prstGeom prst="straightConnector1">
            <a:avLst/>
          </a:prstGeom>
          <a:noFill/>
          <a:ln cap="flat" cmpd="sng" w="57150">
            <a:solidFill>
              <a:srgbClr val="FF0000"/>
            </a:solidFill>
            <a:prstDash val="solid"/>
            <a:round/>
            <a:headEnd len="med" w="med" type="none"/>
            <a:tailEnd len="med" w="med" type="triangle"/>
          </a:ln>
        </p:spPr>
      </p:cxnSp>
      <p:sp>
        <p:nvSpPr>
          <p:cNvPr id="532" name="Google Shape;532;p51"/>
          <p:cNvSpPr/>
          <p:nvPr/>
        </p:nvSpPr>
        <p:spPr>
          <a:xfrm>
            <a:off x="3498850" y="5819775"/>
            <a:ext cx="5349875" cy="733425"/>
          </a:xfrm>
          <a:prstGeom prst="rect">
            <a:avLst/>
          </a:prstGeom>
          <a:solidFill>
            <a:schemeClr val="lt1"/>
          </a:solidFill>
          <a:ln cap="flat" cmpd="sng" w="57150">
            <a:solidFill>
              <a:srgbClr val="0000FF"/>
            </a:solidFill>
            <a:prstDash val="solid"/>
            <a:miter lim="800000"/>
            <a:headEnd len="sm" w="sm" type="none"/>
            <a:tailEnd len="sm" w="sm" type="none"/>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If Ned Sanders drops ACCT-3603, remove Ned’s class from this table.</a:t>
            </a:r>
            <a:endParaRPr/>
          </a:p>
        </p:txBody>
      </p:sp>
      <p:cxnSp>
        <p:nvCxnSpPr>
          <p:cNvPr id="533" name="Google Shape;533;p51"/>
          <p:cNvCxnSpPr/>
          <p:nvPr/>
        </p:nvCxnSpPr>
        <p:spPr>
          <a:xfrm flipH="1">
            <a:off x="3095625" y="5961063"/>
            <a:ext cx="438150" cy="87312"/>
          </a:xfrm>
          <a:prstGeom prst="straightConnector1">
            <a:avLst/>
          </a:prstGeom>
          <a:noFill/>
          <a:ln cap="flat" cmpd="sng" w="57150">
            <a:solidFill>
              <a:srgbClr val="FF0000"/>
            </a:solidFill>
            <a:prstDash val="solid"/>
            <a:round/>
            <a:headEnd len="med" w="med" type="none"/>
            <a:tailEnd len="med" w="med" type="triangle"/>
          </a:ln>
        </p:spPr>
      </p:cxnSp>
      <p:cxnSp>
        <p:nvCxnSpPr>
          <p:cNvPr id="534" name="Google Shape;534;p51"/>
          <p:cNvCxnSpPr/>
          <p:nvPr/>
        </p:nvCxnSpPr>
        <p:spPr>
          <a:xfrm>
            <a:off x="809625" y="5891213"/>
            <a:ext cx="2179638" cy="228600"/>
          </a:xfrm>
          <a:prstGeom prst="straightConnector1">
            <a:avLst/>
          </a:prstGeom>
          <a:noFill/>
          <a:ln cap="flat" cmpd="sng" w="38100">
            <a:solidFill>
              <a:srgbClr val="FF0000"/>
            </a:solidFill>
            <a:prstDash val="solid"/>
            <a:round/>
            <a:headEnd len="med" w="med" type="none"/>
            <a:tailEnd len="med" w="med" type="none"/>
          </a:ln>
        </p:spPr>
      </p:cxnSp>
      <p:cxnSp>
        <p:nvCxnSpPr>
          <p:cNvPr id="535" name="Google Shape;535;p51"/>
          <p:cNvCxnSpPr/>
          <p:nvPr/>
        </p:nvCxnSpPr>
        <p:spPr>
          <a:xfrm flipH="1" rot="10800000">
            <a:off x="844550" y="5873750"/>
            <a:ext cx="2320925" cy="280988"/>
          </a:xfrm>
          <a:prstGeom prst="straightConnector1">
            <a:avLst/>
          </a:prstGeom>
          <a:noFill/>
          <a:ln cap="flat" cmpd="sng" w="28575">
            <a:solidFill>
              <a:srgbClr val="FF0000"/>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532"/>
                                        </p:tgtEl>
                                        <p:attrNameLst>
                                          <p:attrName>style.visibility</p:attrName>
                                        </p:attrNameLst>
                                      </p:cBhvr>
                                      <p:to>
                                        <p:strVal val="visible"/>
                                      </p:to>
                                    </p:set>
                                    <p:anim calcmode="lin" valueType="num">
                                      <p:cBhvr additive="base">
                                        <p:cTn dur="500"/>
                                        <p:tgtEl>
                                          <p:spTgt spid="532"/>
                                        </p:tgtEl>
                                        <p:attrNameLst>
                                          <p:attrName>ppt_w</p:attrName>
                                        </p:attrNameLst>
                                      </p:cBhvr>
                                      <p:tavLst>
                                        <p:tav fmla="" tm="0">
                                          <p:val>
                                            <p:strVal val="0"/>
                                          </p:val>
                                        </p:tav>
                                        <p:tav fmla="" tm="100000">
                                          <p:val>
                                            <p:strVal val="#ppt_w"/>
                                          </p:val>
                                        </p:tav>
                                      </p:tavLst>
                                    </p:anim>
                                    <p:anim calcmode="lin" valueType="num">
                                      <p:cBhvr additive="base">
                                        <p:cTn dur="500"/>
                                        <p:tgtEl>
                                          <p:spTgt spid="532"/>
                                        </p:tgtEl>
                                        <p:attrNameLst>
                                          <p:attrName>ppt_h</p:attrName>
                                        </p:attrNameLst>
                                      </p:cBhvr>
                                      <p:tavLst>
                                        <p:tav fmla="" tm="0">
                                          <p:val>
                                            <p:strVal val="0"/>
                                          </p:val>
                                        </p:tav>
                                        <p:tav fmla="" tm="100000">
                                          <p:val>
                                            <p:strVal val="#ppt_h"/>
                                          </p:val>
                                        </p:tav>
                                      </p:tavLst>
                                    </p:anim>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533"/>
                                        </p:tgtEl>
                                        <p:attrNameLst>
                                          <p:attrName>style.visibility</p:attrName>
                                        </p:attrNameLst>
                                      </p:cBhvr>
                                      <p:to>
                                        <p:strVal val="visible"/>
                                      </p:to>
                                    </p:set>
                                    <p:animEffect filter="fade" transition="in">
                                      <p:cBhvr>
                                        <p:cTn dur="500"/>
                                        <p:tgtEl>
                                          <p:spTgt spid="533"/>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534"/>
                                        </p:tgtEl>
                                        <p:attrNameLst>
                                          <p:attrName>style.visibility</p:attrName>
                                        </p:attrNameLst>
                                      </p:cBhvr>
                                      <p:to>
                                        <p:strVal val="visible"/>
                                      </p:to>
                                    </p:set>
                                    <p:animEffect filter="fade" transition="in">
                                      <p:cBhvr>
                                        <p:cTn dur="500"/>
                                        <p:tgtEl>
                                          <p:spTgt spid="534"/>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535"/>
                                        </p:tgtEl>
                                        <p:attrNameLst>
                                          <p:attrName>style.visibility</p:attrName>
                                        </p:attrNameLst>
                                      </p:cBhvr>
                                      <p:to>
                                        <p:strVal val="visible"/>
                                      </p:to>
                                    </p:set>
                                    <p:animEffect filter="fade" transition="in">
                                      <p:cBhvr>
                                        <p:cTn dur="500"/>
                                        <p:tgtEl>
                                          <p:spTgt spid="53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528"/>
                                        </p:tgtEl>
                                        <p:attrNameLst>
                                          <p:attrName>style.visibility</p:attrName>
                                        </p:attrNameLst>
                                      </p:cBhvr>
                                      <p:to>
                                        <p:strVal val="visible"/>
                                      </p:to>
                                    </p:set>
                                    <p:anim calcmode="lin" valueType="num">
                                      <p:cBhvr additive="base">
                                        <p:cTn dur="500"/>
                                        <p:tgtEl>
                                          <p:spTgt spid="528"/>
                                        </p:tgtEl>
                                        <p:attrNameLst>
                                          <p:attrName>ppt_w</p:attrName>
                                        </p:attrNameLst>
                                      </p:cBhvr>
                                      <p:tavLst>
                                        <p:tav fmla="" tm="0">
                                          <p:val>
                                            <p:strVal val="0"/>
                                          </p:val>
                                        </p:tav>
                                        <p:tav fmla="" tm="100000">
                                          <p:val>
                                            <p:strVal val="#ppt_w"/>
                                          </p:val>
                                        </p:tav>
                                      </p:tavLst>
                                    </p:anim>
                                    <p:anim calcmode="lin" valueType="num">
                                      <p:cBhvr additive="base">
                                        <p:cTn dur="500"/>
                                        <p:tgtEl>
                                          <p:spTgt spid="528"/>
                                        </p:tgtEl>
                                        <p:attrNameLst>
                                          <p:attrName>ppt_h</p:attrName>
                                        </p:attrNameLst>
                                      </p:cBhvr>
                                      <p:tavLst>
                                        <p:tav fmla="" tm="0">
                                          <p:val>
                                            <p:strVal val="0"/>
                                          </p:val>
                                        </p:tav>
                                        <p:tav fmla="" tm="100000">
                                          <p:val>
                                            <p:strVal val="#ppt_h"/>
                                          </p:val>
                                        </p:tav>
                                      </p:tavLst>
                                    </p:anim>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529"/>
                                        </p:tgtEl>
                                        <p:attrNameLst>
                                          <p:attrName>style.visibility</p:attrName>
                                        </p:attrNameLst>
                                      </p:cBhvr>
                                      <p:to>
                                        <p:strVal val="visible"/>
                                      </p:to>
                                    </p:set>
                                    <p:animEffect filter="fade" transition="in">
                                      <p:cBhvr>
                                        <p:cTn dur="500"/>
                                        <p:tgtEl>
                                          <p:spTgt spid="52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530"/>
                                        </p:tgtEl>
                                        <p:attrNameLst>
                                          <p:attrName>style.visibility</p:attrName>
                                        </p:attrNameLst>
                                      </p:cBhvr>
                                      <p:to>
                                        <p:strVal val="visible"/>
                                      </p:to>
                                    </p:set>
                                    <p:anim calcmode="lin" valueType="num">
                                      <p:cBhvr additive="base">
                                        <p:cTn dur="500"/>
                                        <p:tgtEl>
                                          <p:spTgt spid="530"/>
                                        </p:tgtEl>
                                        <p:attrNameLst>
                                          <p:attrName>ppt_w</p:attrName>
                                        </p:attrNameLst>
                                      </p:cBhvr>
                                      <p:tavLst>
                                        <p:tav fmla="" tm="0">
                                          <p:val>
                                            <p:strVal val="0"/>
                                          </p:val>
                                        </p:tav>
                                        <p:tav fmla="" tm="100000">
                                          <p:val>
                                            <p:strVal val="#ppt_w"/>
                                          </p:val>
                                        </p:tav>
                                      </p:tavLst>
                                    </p:anim>
                                    <p:anim calcmode="lin" valueType="num">
                                      <p:cBhvr additive="base">
                                        <p:cTn dur="500"/>
                                        <p:tgtEl>
                                          <p:spTgt spid="530"/>
                                        </p:tgtEl>
                                        <p:attrNameLst>
                                          <p:attrName>ppt_h</p:attrName>
                                        </p:attrNameLst>
                                      </p:cBhvr>
                                      <p:tavLst>
                                        <p:tav fmla="" tm="0">
                                          <p:val>
                                            <p:strVal val="0"/>
                                          </p:val>
                                        </p:tav>
                                        <p:tav fmla="" tm="100000">
                                          <p:val>
                                            <p:strVal val="#ppt_h"/>
                                          </p:val>
                                        </p:tav>
                                      </p:tavLst>
                                    </p:anim>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531"/>
                                        </p:tgtEl>
                                        <p:attrNameLst>
                                          <p:attrName>style.visibility</p:attrName>
                                        </p:attrNameLst>
                                      </p:cBhvr>
                                      <p:to>
                                        <p:strVal val="visible"/>
                                      </p:to>
                                    </p:set>
                                    <p:animEffect filter="fade" transition="in">
                                      <p:cBhvr>
                                        <p:cTn dur="500"/>
                                        <p:tgtEl>
                                          <p:spTgt spid="53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9" name="Shape 539"/>
        <p:cNvGrpSpPr/>
        <p:nvPr/>
      </p:nvGrpSpPr>
      <p:grpSpPr>
        <a:xfrm>
          <a:off x="0" y="0"/>
          <a:ext cx="0" cy="0"/>
          <a:chOff x="0" y="0"/>
          <a:chExt cx="0" cy="0"/>
        </a:xfrm>
      </p:grpSpPr>
      <p:sp>
        <p:nvSpPr>
          <p:cNvPr id="540" name="Google Shape;540;p52"/>
          <p:cNvSpPr txBox="1"/>
          <p:nvPr>
            <p:ph idx="1" type="body"/>
          </p:nvPr>
        </p:nvSpPr>
        <p:spPr>
          <a:xfrm>
            <a:off x="357158" y="1000108"/>
            <a:ext cx="8429684" cy="5643602"/>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0000FF"/>
              </a:buClr>
              <a:buSzPts val="1800"/>
              <a:buChar char="•"/>
            </a:pPr>
            <a:r>
              <a:rPr b="1" lang="en-US" sz="1800">
                <a:solidFill>
                  <a:srgbClr val="0000FF"/>
                </a:solidFill>
                <a:latin typeface="Arial Narrow"/>
                <a:ea typeface="Arial Narrow"/>
                <a:cs typeface="Arial Narrow"/>
                <a:sym typeface="Arial Narrow"/>
              </a:rPr>
              <a:t>Relational Database Concepts</a:t>
            </a:r>
            <a:endParaRPr b="1" sz="1800">
              <a:solidFill>
                <a:srgbClr val="0000FF"/>
              </a:solidFill>
              <a:latin typeface="Arial Narrow"/>
              <a:ea typeface="Arial Narrow"/>
              <a:cs typeface="Arial Narrow"/>
              <a:sym typeface="Arial Narrow"/>
            </a:endParaRPr>
          </a:p>
          <a:p>
            <a:pPr indent="-271463" lvl="0" marL="627063" rtl="0" algn="l">
              <a:spcBef>
                <a:spcPts val="1200"/>
              </a:spcBef>
              <a:spcAft>
                <a:spcPts val="0"/>
              </a:spcAft>
              <a:buClr>
                <a:srgbClr val="0000FF"/>
              </a:buClr>
              <a:buSzPts val="1800"/>
              <a:buFont typeface="Noto Sans Symbols"/>
              <a:buChar char="✔"/>
            </a:pPr>
            <a:r>
              <a:rPr b="1" lang="en-US" sz="1800">
                <a:solidFill>
                  <a:srgbClr val="0000FF"/>
                </a:solidFill>
                <a:latin typeface="Arial Narrow"/>
                <a:ea typeface="Arial Narrow"/>
                <a:cs typeface="Arial Narrow"/>
                <a:sym typeface="Arial Narrow"/>
              </a:rPr>
              <a:t>Associations and Cardinality</a:t>
            </a:r>
            <a:endParaRPr b="1" sz="1800">
              <a:solidFill>
                <a:srgbClr val="0000FF"/>
              </a:solidFill>
              <a:latin typeface="Arial Narrow"/>
              <a:ea typeface="Arial Narrow"/>
              <a:cs typeface="Arial Narrow"/>
              <a:sym typeface="Arial Narrow"/>
            </a:endParaRPr>
          </a:p>
          <a:p>
            <a:pPr indent="-177800" lvl="0" marL="804863" rtl="0" algn="l">
              <a:spcBef>
                <a:spcPts val="1200"/>
              </a:spcBef>
              <a:spcAft>
                <a:spcPts val="0"/>
              </a:spcAft>
              <a:buClr>
                <a:schemeClr val="dk1"/>
              </a:buClr>
              <a:buSzPts val="1800"/>
              <a:buFont typeface="Noto Sans Symbols"/>
              <a:buChar char="⚫"/>
            </a:pPr>
            <a:r>
              <a:rPr b="1" lang="en-US" sz="1800">
                <a:latin typeface="Arial Narrow"/>
                <a:ea typeface="Arial Narrow"/>
                <a:cs typeface="Arial Narrow"/>
                <a:sym typeface="Arial Narrow"/>
              </a:rPr>
              <a:t>The labeled line connecting two entities in a data model describes the nature of the association between them. This </a:t>
            </a:r>
            <a:r>
              <a:rPr b="1" lang="en-US" sz="1800">
                <a:solidFill>
                  <a:srgbClr val="FF0000"/>
                </a:solidFill>
                <a:latin typeface="Arial Narrow"/>
                <a:ea typeface="Arial Narrow"/>
                <a:cs typeface="Arial Narrow"/>
                <a:sym typeface="Arial Narrow"/>
              </a:rPr>
              <a:t>association </a:t>
            </a:r>
            <a:r>
              <a:rPr b="1" lang="en-US" sz="1800">
                <a:latin typeface="Arial Narrow"/>
                <a:ea typeface="Arial Narrow"/>
                <a:cs typeface="Arial Narrow"/>
                <a:sym typeface="Arial Narrow"/>
              </a:rPr>
              <a:t>is represented with a verb, such as ships, requests, or receives. </a:t>
            </a:r>
            <a:endParaRPr/>
          </a:p>
          <a:p>
            <a:pPr indent="-177800" lvl="0" marL="804863" rtl="0" algn="l">
              <a:spcBef>
                <a:spcPts val="1200"/>
              </a:spcBef>
              <a:spcAft>
                <a:spcPts val="0"/>
              </a:spcAft>
              <a:buClr>
                <a:srgbClr val="FF0000"/>
              </a:buClr>
              <a:buSzPts val="1800"/>
              <a:buFont typeface="Noto Sans Symbols"/>
              <a:buChar char="⚫"/>
            </a:pPr>
            <a:r>
              <a:rPr b="1" lang="en-US" sz="1800">
                <a:solidFill>
                  <a:srgbClr val="FF0000"/>
                </a:solidFill>
                <a:latin typeface="Arial Narrow"/>
                <a:ea typeface="Arial Narrow"/>
                <a:cs typeface="Arial Narrow"/>
                <a:sym typeface="Arial Narrow"/>
              </a:rPr>
              <a:t>Cardinality </a:t>
            </a:r>
            <a:r>
              <a:rPr b="1" lang="en-US" sz="1800">
                <a:latin typeface="Arial Narrow"/>
                <a:ea typeface="Arial Narrow"/>
                <a:cs typeface="Arial Narrow"/>
                <a:sym typeface="Arial Narrow"/>
              </a:rPr>
              <a:t>is the degree of association between two entities. Simply stated, cardinality describes the number of possible occurrences in one table that are associated with a single occurrence in a related table. Four basic forms of cardinality are possible: zero or one (0,1), one and only one (1,1), zero or many (0,M), and one or many (1,M). </a:t>
            </a:r>
            <a:endParaRPr/>
          </a:p>
          <a:p>
            <a:pPr indent="-177800" lvl="0" marL="804863" rtl="0" algn="l">
              <a:spcBef>
                <a:spcPts val="1200"/>
              </a:spcBef>
              <a:spcAft>
                <a:spcPts val="0"/>
              </a:spcAft>
              <a:buClr>
                <a:schemeClr val="dk1"/>
              </a:buClr>
              <a:buSzPts val="1800"/>
              <a:buFont typeface="Noto Sans Symbols"/>
              <a:buChar char="⚫"/>
            </a:pPr>
            <a:r>
              <a:rPr b="1" lang="en-US" sz="1800">
                <a:latin typeface="Arial Narrow"/>
                <a:ea typeface="Arial Narrow"/>
                <a:cs typeface="Arial Narrow"/>
                <a:sym typeface="Arial Narrow"/>
              </a:rPr>
              <a:t>The value of the upper cardinalities </a:t>
            </a:r>
            <a:r>
              <a:rPr b="1" lang="en-US" sz="1800">
                <a:solidFill>
                  <a:srgbClr val="FF0000"/>
                </a:solidFill>
                <a:latin typeface="Arial Narrow"/>
                <a:ea typeface="Arial Narrow"/>
                <a:cs typeface="Arial Narrow"/>
                <a:sym typeface="Arial Narrow"/>
              </a:rPr>
              <a:t>at each end of the association line </a:t>
            </a:r>
            <a:r>
              <a:rPr b="1" lang="en-US" sz="1800">
                <a:latin typeface="Arial Narrow"/>
                <a:ea typeface="Arial Narrow"/>
                <a:cs typeface="Arial Narrow"/>
                <a:sym typeface="Arial Narrow"/>
              </a:rPr>
              <a:t>defines the association. Example, a (0,1) cardinality at one end and a (1,M) cardinality at the other is a (1:M) association. </a:t>
            </a:r>
            <a:endParaRPr/>
          </a:p>
        </p:txBody>
      </p:sp>
      <p:sp>
        <p:nvSpPr>
          <p:cNvPr id="541" name="Google Shape;541;p52"/>
          <p:cNvSpPr/>
          <p:nvPr/>
        </p:nvSpPr>
        <p:spPr>
          <a:xfrm>
            <a:off x="0" y="214291"/>
            <a:ext cx="9144000" cy="534368"/>
          </a:xfrm>
          <a:prstGeom prst="rect">
            <a:avLst/>
          </a:prstGeom>
          <a:gradFill>
            <a:gsLst>
              <a:gs pos="0">
                <a:srgbClr val="29859E"/>
              </a:gs>
              <a:gs pos="80000">
                <a:srgbClr val="36B0D0"/>
              </a:gs>
              <a:gs pos="100000">
                <a:srgbClr val="33B3D5"/>
              </a:gs>
            </a:gsLst>
            <a:lin ang="16200000" scaled="0"/>
          </a:gradFill>
          <a:ln>
            <a:noFill/>
          </a:ln>
          <a:effectLst>
            <a:outerShdw blurRad="40000" rotWithShape="0" dir="5400000" dist="23000">
              <a:srgbClr val="000000">
                <a:alpha val="34901"/>
              </a:srgbClr>
            </a:outerShdw>
          </a:effectLst>
        </p:spPr>
        <p:txBody>
          <a:bodyPr anchorCtr="0" anchor="t" bIns="36000" lIns="36000" spcFirstLastPara="1" rIns="36000" wrap="square" tIns="36000">
            <a:spAutoFit/>
          </a:bodyPr>
          <a:lstStyle/>
          <a:p>
            <a:pPr indent="0" lvl="0" marL="0" marR="0" rtl="0" algn="ctr">
              <a:spcBef>
                <a:spcPts val="0"/>
              </a:spcBef>
              <a:spcAft>
                <a:spcPts val="0"/>
              </a:spcAft>
              <a:buNone/>
            </a:pPr>
            <a:r>
              <a:rPr b="1" lang="en-US" sz="3000">
                <a:solidFill>
                  <a:srgbClr val="DF322D"/>
                </a:solidFill>
                <a:latin typeface="Arial Narrow"/>
                <a:ea typeface="Arial Narrow"/>
                <a:cs typeface="Arial Narrow"/>
                <a:sym typeface="Arial Narrow"/>
              </a:rPr>
              <a:t>3. Relational DB Structure, Concepts, and Terminology</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5" name="Shape 545"/>
        <p:cNvGrpSpPr/>
        <p:nvPr/>
      </p:nvGrpSpPr>
      <p:grpSpPr>
        <a:xfrm>
          <a:off x="0" y="0"/>
          <a:ext cx="0" cy="0"/>
          <a:chOff x="0" y="0"/>
          <a:chExt cx="0" cy="0"/>
        </a:xfrm>
      </p:grpSpPr>
      <p:sp>
        <p:nvSpPr>
          <p:cNvPr id="546" name="Google Shape;546;p53"/>
          <p:cNvSpPr txBox="1"/>
          <p:nvPr>
            <p:ph idx="1" type="body"/>
          </p:nvPr>
        </p:nvSpPr>
        <p:spPr>
          <a:xfrm>
            <a:off x="357158" y="1000108"/>
            <a:ext cx="8429684" cy="5643602"/>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0000FF"/>
              </a:buClr>
              <a:buSzPts val="1800"/>
              <a:buChar char="•"/>
            </a:pPr>
            <a:r>
              <a:rPr b="1" lang="en-US" sz="1800">
                <a:solidFill>
                  <a:srgbClr val="0000FF"/>
                </a:solidFill>
                <a:latin typeface="Arial Narrow"/>
                <a:ea typeface="Arial Narrow"/>
                <a:cs typeface="Arial Narrow"/>
                <a:sym typeface="Arial Narrow"/>
              </a:rPr>
              <a:t>Relational Database Concepts</a:t>
            </a:r>
            <a:endParaRPr b="1" sz="1800">
              <a:solidFill>
                <a:srgbClr val="0000FF"/>
              </a:solidFill>
              <a:latin typeface="Arial Narrow"/>
              <a:ea typeface="Arial Narrow"/>
              <a:cs typeface="Arial Narrow"/>
              <a:sym typeface="Arial Narrow"/>
            </a:endParaRPr>
          </a:p>
          <a:p>
            <a:pPr indent="-271463" lvl="0" marL="627063" rtl="0" algn="l">
              <a:spcBef>
                <a:spcPts val="1200"/>
              </a:spcBef>
              <a:spcAft>
                <a:spcPts val="0"/>
              </a:spcAft>
              <a:buClr>
                <a:srgbClr val="0000FF"/>
              </a:buClr>
              <a:buSzPts val="1800"/>
              <a:buFont typeface="Noto Sans Symbols"/>
              <a:buChar char="✔"/>
            </a:pPr>
            <a:r>
              <a:rPr b="1" lang="en-US" sz="1800">
                <a:solidFill>
                  <a:srgbClr val="0000FF"/>
                </a:solidFill>
                <a:latin typeface="Arial Narrow"/>
                <a:ea typeface="Arial Narrow"/>
                <a:cs typeface="Arial Narrow"/>
                <a:sym typeface="Arial Narrow"/>
              </a:rPr>
              <a:t>Associations and Cardinality</a:t>
            </a:r>
            <a:endParaRPr b="1" sz="1800">
              <a:solidFill>
                <a:srgbClr val="0000FF"/>
              </a:solidFill>
              <a:latin typeface="Arial Narrow"/>
              <a:ea typeface="Arial Narrow"/>
              <a:cs typeface="Arial Narrow"/>
              <a:sym typeface="Arial Narrow"/>
            </a:endParaRPr>
          </a:p>
          <a:p>
            <a:pPr indent="-177800" lvl="0" marL="804863" rtl="0" algn="l">
              <a:spcBef>
                <a:spcPts val="1200"/>
              </a:spcBef>
              <a:spcAft>
                <a:spcPts val="0"/>
              </a:spcAft>
              <a:buClr>
                <a:srgbClr val="0000FF"/>
              </a:buClr>
              <a:buSzPts val="1800"/>
              <a:buFont typeface="Noto Sans Symbols"/>
              <a:buChar char="⚫"/>
            </a:pPr>
            <a:r>
              <a:rPr b="1" i="1" lang="en-US" sz="1800">
                <a:solidFill>
                  <a:srgbClr val="0000FF"/>
                </a:solidFill>
                <a:latin typeface="Arial Narrow"/>
                <a:ea typeface="Arial Narrow"/>
                <a:cs typeface="Arial Narrow"/>
                <a:sym typeface="Arial Narrow"/>
              </a:rPr>
              <a:t>Example 1 (1:1). </a:t>
            </a:r>
            <a:endParaRPr/>
          </a:p>
          <a:p>
            <a:pPr indent="-273050" lvl="0" marL="1077913" rtl="0" algn="l">
              <a:spcBef>
                <a:spcPts val="1200"/>
              </a:spcBef>
              <a:spcAft>
                <a:spcPts val="0"/>
              </a:spcAft>
              <a:buClr>
                <a:schemeClr val="dk1"/>
              </a:buClr>
              <a:buSzPts val="1800"/>
              <a:buChar char="⚫"/>
            </a:pPr>
            <a:r>
              <a:rPr b="1" i="1" lang="en-US" sz="1800">
                <a:latin typeface="Arial Narrow"/>
                <a:ea typeface="Arial Narrow"/>
                <a:cs typeface="Arial Narrow"/>
                <a:sym typeface="Arial Narrow"/>
              </a:rPr>
              <a:t>A company has 1,000 employees but only 100 of them are </a:t>
            </a:r>
            <a:r>
              <a:rPr b="1" lang="en-US" sz="1800">
                <a:latin typeface="Arial Narrow"/>
                <a:ea typeface="Arial Narrow"/>
                <a:cs typeface="Arial Narrow"/>
                <a:sym typeface="Arial Narrow"/>
              </a:rPr>
              <a:t>sales staff. </a:t>
            </a:r>
            <a:endParaRPr/>
          </a:p>
          <a:p>
            <a:pPr indent="-273050" lvl="0" marL="1077913" rtl="0" algn="l">
              <a:spcBef>
                <a:spcPts val="1200"/>
              </a:spcBef>
              <a:spcAft>
                <a:spcPts val="0"/>
              </a:spcAft>
              <a:buClr>
                <a:schemeClr val="dk1"/>
              </a:buClr>
              <a:buSzPts val="1800"/>
              <a:buChar char="⚫"/>
            </a:pPr>
            <a:r>
              <a:rPr b="1" lang="en-US" sz="1800">
                <a:latin typeface="Arial Narrow"/>
                <a:ea typeface="Arial Narrow"/>
                <a:cs typeface="Arial Narrow"/>
                <a:sym typeface="Arial Narrow"/>
              </a:rPr>
              <a:t>Each salesperson is assigned a company car, but nonsales staff are not. </a:t>
            </a:r>
            <a:endParaRPr/>
          </a:p>
          <a:p>
            <a:pPr indent="-273050" lvl="0" marL="1077913" rtl="0" algn="l">
              <a:spcBef>
                <a:spcPts val="1200"/>
              </a:spcBef>
              <a:spcAft>
                <a:spcPts val="0"/>
              </a:spcAft>
              <a:buClr>
                <a:schemeClr val="dk1"/>
              </a:buClr>
              <a:buSzPts val="1800"/>
              <a:buChar char="⚫"/>
            </a:pPr>
            <a:r>
              <a:rPr b="1" lang="en-US" sz="1800">
                <a:latin typeface="Arial Narrow"/>
                <a:ea typeface="Arial Narrow"/>
                <a:cs typeface="Arial Narrow"/>
                <a:sym typeface="Arial Narrow"/>
              </a:rPr>
              <a:t>Example 1 shows that for </a:t>
            </a:r>
            <a:r>
              <a:rPr b="1" lang="en-US" sz="1800">
                <a:solidFill>
                  <a:srgbClr val="FF0000"/>
                </a:solidFill>
                <a:latin typeface="Arial Narrow"/>
                <a:ea typeface="Arial Narrow"/>
                <a:cs typeface="Arial Narrow"/>
                <a:sym typeface="Arial Narrow"/>
              </a:rPr>
              <a:t>every occurrence (record) </a:t>
            </a:r>
            <a:r>
              <a:rPr b="1" lang="en-US" sz="1800">
                <a:latin typeface="Arial Narrow"/>
                <a:ea typeface="Arial Narrow"/>
                <a:cs typeface="Arial Narrow"/>
                <a:sym typeface="Arial Narrow"/>
              </a:rPr>
              <a:t>in the Employee entity, there is a possibility of </a:t>
            </a:r>
            <a:r>
              <a:rPr b="1" lang="en-US" sz="1800">
                <a:solidFill>
                  <a:srgbClr val="0000FF"/>
                </a:solidFill>
                <a:latin typeface="Arial Narrow"/>
                <a:ea typeface="Arial Narrow"/>
                <a:cs typeface="Arial Narrow"/>
                <a:sym typeface="Arial Narrow"/>
              </a:rPr>
              <a:t>zero</a:t>
            </a:r>
            <a:r>
              <a:rPr b="1" lang="en-US" sz="1800">
                <a:solidFill>
                  <a:srgbClr val="FF0000"/>
                </a:solidFill>
                <a:latin typeface="Arial Narrow"/>
                <a:ea typeface="Arial Narrow"/>
                <a:cs typeface="Arial Narrow"/>
                <a:sym typeface="Arial Narrow"/>
              </a:rPr>
              <a:t> </a:t>
            </a:r>
            <a:r>
              <a:rPr b="1" lang="en-US" sz="1800">
                <a:latin typeface="Arial Narrow"/>
                <a:ea typeface="Arial Narrow"/>
                <a:cs typeface="Arial Narrow"/>
                <a:sym typeface="Arial Narrow"/>
              </a:rPr>
              <a:t>or </a:t>
            </a:r>
            <a:r>
              <a:rPr b="1" lang="en-US" sz="1800">
                <a:solidFill>
                  <a:srgbClr val="FF0000"/>
                </a:solidFill>
                <a:latin typeface="Arial Narrow"/>
                <a:ea typeface="Arial Narrow"/>
                <a:cs typeface="Arial Narrow"/>
                <a:sym typeface="Arial Narrow"/>
              </a:rPr>
              <a:t>one </a:t>
            </a:r>
            <a:r>
              <a:rPr b="1" lang="en-US" sz="1800">
                <a:latin typeface="Arial Narrow"/>
                <a:ea typeface="Arial Narrow"/>
                <a:cs typeface="Arial Narrow"/>
                <a:sym typeface="Arial Narrow"/>
              </a:rPr>
              <a:t>occurrence</a:t>
            </a:r>
            <a:r>
              <a:rPr b="1" lang="en-US" sz="1800">
                <a:solidFill>
                  <a:srgbClr val="FF0000"/>
                </a:solidFill>
                <a:latin typeface="Arial Narrow"/>
                <a:ea typeface="Arial Narrow"/>
                <a:cs typeface="Arial Narrow"/>
                <a:sym typeface="Arial Narrow"/>
              </a:rPr>
              <a:t> </a:t>
            </a:r>
            <a:r>
              <a:rPr b="1" lang="en-US" sz="1800">
                <a:latin typeface="Arial Narrow"/>
                <a:ea typeface="Arial Narrow"/>
                <a:cs typeface="Arial Narrow"/>
                <a:sym typeface="Arial Narrow"/>
              </a:rPr>
              <a:t>in the Company Car entity. </a:t>
            </a:r>
            <a:endParaRPr/>
          </a:p>
          <a:p>
            <a:pPr indent="-273050" lvl="0" marL="1077913" rtl="0" algn="l">
              <a:spcBef>
                <a:spcPts val="1200"/>
              </a:spcBef>
              <a:spcAft>
                <a:spcPts val="0"/>
              </a:spcAft>
              <a:buClr>
                <a:schemeClr val="dk1"/>
              </a:buClr>
              <a:buSzPts val="1800"/>
              <a:buChar char="⚫"/>
            </a:pPr>
            <a:r>
              <a:rPr b="1" lang="en-US" sz="1800">
                <a:latin typeface="Arial Narrow"/>
                <a:ea typeface="Arial Narrow"/>
                <a:cs typeface="Arial Narrow"/>
                <a:sym typeface="Arial Narrow"/>
              </a:rPr>
              <a:t>When determining the cardinality values in an entity association, select a single occurrence (record) of one entity and answer: What are min and max number of records that may be associated w/ single record that has been selected? </a:t>
            </a:r>
            <a:endParaRPr/>
          </a:p>
          <a:p>
            <a:pPr indent="-177800" lvl="0" marL="804863" rtl="0" algn="l">
              <a:spcBef>
                <a:spcPts val="960"/>
              </a:spcBef>
              <a:spcAft>
                <a:spcPts val="0"/>
              </a:spcAft>
              <a:buClr>
                <a:srgbClr val="0000FF"/>
              </a:buClr>
              <a:buSzPts val="1800"/>
              <a:buFont typeface="Noto Sans Symbols"/>
              <a:buChar char="⚫"/>
            </a:pPr>
            <a:r>
              <a:rPr b="1" i="1" lang="en-US" sz="1800">
                <a:solidFill>
                  <a:srgbClr val="0000FF"/>
                </a:solidFill>
                <a:latin typeface="Arial Narrow"/>
                <a:ea typeface="Arial Narrow"/>
                <a:cs typeface="Arial Narrow"/>
                <a:sym typeface="Arial Narrow"/>
              </a:rPr>
              <a:t>Example 2 (1:1). </a:t>
            </a:r>
            <a:endParaRPr/>
          </a:p>
          <a:p>
            <a:pPr indent="-273050" lvl="0" marL="1077913" rtl="0" algn="l">
              <a:spcBef>
                <a:spcPts val="600"/>
              </a:spcBef>
              <a:spcAft>
                <a:spcPts val="0"/>
              </a:spcAft>
              <a:buClr>
                <a:schemeClr val="dk1"/>
              </a:buClr>
              <a:buSzPts val="1800"/>
              <a:buChar char="⚫"/>
            </a:pPr>
            <a:r>
              <a:rPr b="1" i="1" lang="en-US" sz="1800">
                <a:latin typeface="Arial Narrow"/>
                <a:ea typeface="Arial Narrow"/>
                <a:cs typeface="Arial Narrow"/>
                <a:sym typeface="Arial Narrow"/>
              </a:rPr>
              <a:t>Illustrates each record in one entity </a:t>
            </a:r>
            <a:r>
              <a:rPr b="1" lang="en-US" sz="1800">
                <a:latin typeface="Arial Narrow"/>
                <a:ea typeface="Arial Narrow"/>
                <a:cs typeface="Arial Narrow"/>
                <a:sym typeface="Arial Narrow"/>
              </a:rPr>
              <a:t>is always associated with </a:t>
            </a:r>
            <a:r>
              <a:rPr b="1" lang="en-US" sz="1800">
                <a:solidFill>
                  <a:srgbClr val="0000FF"/>
                </a:solidFill>
                <a:latin typeface="Arial Narrow"/>
                <a:ea typeface="Arial Narrow"/>
                <a:cs typeface="Arial Narrow"/>
                <a:sym typeface="Arial Narrow"/>
              </a:rPr>
              <a:t>one (and only one) </a:t>
            </a:r>
            <a:r>
              <a:rPr b="1" lang="en-US" sz="1800">
                <a:latin typeface="Arial Narrow"/>
                <a:ea typeface="Arial Narrow"/>
                <a:cs typeface="Arial Narrow"/>
                <a:sym typeface="Arial Narrow"/>
              </a:rPr>
              <a:t>record in the associated entity. Each company laptop computer is assigned to only 1 mgr, </a:t>
            </a:r>
            <a:endParaRPr/>
          </a:p>
          <a:p>
            <a:pPr indent="0" lvl="0" marL="1077913" rtl="0" algn="l">
              <a:spcBef>
                <a:spcPts val="0"/>
              </a:spcBef>
              <a:spcAft>
                <a:spcPts val="0"/>
              </a:spcAft>
              <a:buClr>
                <a:schemeClr val="dk1"/>
              </a:buClr>
              <a:buSzPts val="1800"/>
              <a:buNone/>
            </a:pPr>
            <a:r>
              <a:rPr b="1" lang="en-US" sz="1800">
                <a:latin typeface="Arial Narrow"/>
                <a:ea typeface="Arial Narrow"/>
                <a:cs typeface="Arial Narrow"/>
                <a:sym typeface="Arial Narrow"/>
              </a:rPr>
              <a:t>and every mgr is assigned </a:t>
            </a:r>
            <a:endParaRPr/>
          </a:p>
          <a:p>
            <a:pPr indent="0" lvl="0" marL="1077913" rtl="0" algn="l">
              <a:spcBef>
                <a:spcPts val="0"/>
              </a:spcBef>
              <a:spcAft>
                <a:spcPts val="0"/>
              </a:spcAft>
              <a:buClr>
                <a:schemeClr val="dk1"/>
              </a:buClr>
              <a:buSzPts val="1800"/>
              <a:buNone/>
            </a:pPr>
            <a:r>
              <a:rPr b="1" lang="en-US" sz="1800">
                <a:latin typeface="Arial Narrow"/>
                <a:ea typeface="Arial Narrow"/>
                <a:cs typeface="Arial Narrow"/>
                <a:sym typeface="Arial Narrow"/>
              </a:rPr>
              <a:t>only 1 computer. </a:t>
            </a:r>
            <a:endParaRPr/>
          </a:p>
        </p:txBody>
      </p:sp>
      <p:sp>
        <p:nvSpPr>
          <p:cNvPr id="547" name="Google Shape;547;p53"/>
          <p:cNvSpPr/>
          <p:nvPr/>
        </p:nvSpPr>
        <p:spPr>
          <a:xfrm>
            <a:off x="0" y="214291"/>
            <a:ext cx="9144000" cy="534368"/>
          </a:xfrm>
          <a:prstGeom prst="rect">
            <a:avLst/>
          </a:prstGeom>
          <a:gradFill>
            <a:gsLst>
              <a:gs pos="0">
                <a:srgbClr val="29859E"/>
              </a:gs>
              <a:gs pos="80000">
                <a:srgbClr val="36B0D0"/>
              </a:gs>
              <a:gs pos="100000">
                <a:srgbClr val="33B3D5"/>
              </a:gs>
            </a:gsLst>
            <a:lin ang="16200000" scaled="0"/>
          </a:gradFill>
          <a:ln>
            <a:noFill/>
          </a:ln>
          <a:effectLst>
            <a:outerShdw blurRad="40000" rotWithShape="0" dir="5400000" dist="23000">
              <a:srgbClr val="000000">
                <a:alpha val="34901"/>
              </a:srgbClr>
            </a:outerShdw>
          </a:effectLst>
        </p:spPr>
        <p:txBody>
          <a:bodyPr anchorCtr="0" anchor="t" bIns="36000" lIns="36000" spcFirstLastPara="1" rIns="36000" wrap="square" tIns="36000">
            <a:spAutoFit/>
          </a:bodyPr>
          <a:lstStyle/>
          <a:p>
            <a:pPr indent="0" lvl="0" marL="0" marR="0" rtl="0" algn="ctr">
              <a:spcBef>
                <a:spcPts val="0"/>
              </a:spcBef>
              <a:spcAft>
                <a:spcPts val="0"/>
              </a:spcAft>
              <a:buNone/>
            </a:pPr>
            <a:r>
              <a:rPr b="1" lang="en-US" sz="3000">
                <a:solidFill>
                  <a:srgbClr val="DF322D"/>
                </a:solidFill>
                <a:latin typeface="Arial Narrow"/>
                <a:ea typeface="Arial Narrow"/>
                <a:cs typeface="Arial Narrow"/>
                <a:sym typeface="Arial Narrow"/>
              </a:rPr>
              <a:t>3. Relational DB Structure, Concepts, and Terminology</a:t>
            </a:r>
            <a:endParaRPr/>
          </a:p>
        </p:txBody>
      </p:sp>
      <p:pic>
        <p:nvPicPr>
          <p:cNvPr id="548" name="Google Shape;548;p53"/>
          <p:cNvPicPr preferRelativeResize="0"/>
          <p:nvPr/>
        </p:nvPicPr>
        <p:blipFill rotWithShape="1">
          <a:blip r:embed="rId3">
            <a:alphaModFix/>
          </a:blip>
          <a:srcRect b="0" l="0" r="0" t="0"/>
          <a:stretch/>
        </p:blipFill>
        <p:spPr>
          <a:xfrm>
            <a:off x="3772586" y="1214422"/>
            <a:ext cx="5371414" cy="1071570"/>
          </a:xfrm>
          <a:prstGeom prst="rect">
            <a:avLst/>
          </a:prstGeom>
          <a:noFill/>
          <a:ln>
            <a:noFill/>
          </a:ln>
        </p:spPr>
      </p:pic>
      <p:sp>
        <p:nvSpPr>
          <p:cNvPr id="549" name="Google Shape;549;p53"/>
          <p:cNvSpPr txBox="1"/>
          <p:nvPr/>
        </p:nvSpPr>
        <p:spPr>
          <a:xfrm>
            <a:off x="5214942" y="714356"/>
            <a:ext cx="1143008" cy="369332"/>
          </a:xfrm>
          <a:prstGeom prst="rect">
            <a:avLst/>
          </a:prstGeom>
          <a:solidFill>
            <a:schemeClr val="lt1"/>
          </a:solidFill>
          <a:ln cap="flat" cmpd="sng" w="25400">
            <a:solidFill>
              <a:schemeClr val="accent2"/>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chemeClr val="dk1"/>
                </a:solidFill>
                <a:latin typeface="Arial Narrow"/>
                <a:ea typeface="Arial Narrow"/>
                <a:cs typeface="Arial Narrow"/>
                <a:sym typeface="Arial Narrow"/>
              </a:rPr>
              <a:t>Minimum</a:t>
            </a:r>
            <a:endParaRPr b="1" sz="1800">
              <a:solidFill>
                <a:schemeClr val="dk1"/>
              </a:solidFill>
              <a:latin typeface="Arial Narrow"/>
              <a:ea typeface="Arial Narrow"/>
              <a:cs typeface="Arial Narrow"/>
              <a:sym typeface="Arial Narrow"/>
            </a:endParaRPr>
          </a:p>
        </p:txBody>
      </p:sp>
      <p:sp>
        <p:nvSpPr>
          <p:cNvPr id="550" name="Google Shape;550;p53"/>
          <p:cNvSpPr txBox="1"/>
          <p:nvPr/>
        </p:nvSpPr>
        <p:spPr>
          <a:xfrm>
            <a:off x="6572264" y="714356"/>
            <a:ext cx="1143008" cy="369332"/>
          </a:xfrm>
          <a:prstGeom prst="rect">
            <a:avLst/>
          </a:prstGeom>
          <a:solidFill>
            <a:schemeClr val="lt1"/>
          </a:solidFill>
          <a:ln cap="flat" cmpd="sng" w="25400">
            <a:solidFill>
              <a:schemeClr val="accent2"/>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chemeClr val="dk1"/>
                </a:solidFill>
                <a:latin typeface="Arial Narrow"/>
                <a:ea typeface="Arial Narrow"/>
                <a:cs typeface="Arial Narrow"/>
                <a:sym typeface="Arial Narrow"/>
              </a:rPr>
              <a:t>Maximum</a:t>
            </a:r>
            <a:endParaRPr b="1" sz="1800">
              <a:solidFill>
                <a:schemeClr val="dk1"/>
              </a:solidFill>
              <a:latin typeface="Arial Narrow"/>
              <a:ea typeface="Arial Narrow"/>
              <a:cs typeface="Arial Narrow"/>
              <a:sym typeface="Arial Narrow"/>
            </a:endParaRPr>
          </a:p>
        </p:txBody>
      </p:sp>
      <p:cxnSp>
        <p:nvCxnSpPr>
          <p:cNvPr id="551" name="Google Shape;551;p53"/>
          <p:cNvCxnSpPr>
            <a:endCxn id="549" idx="2"/>
          </p:cNvCxnSpPr>
          <p:nvPr/>
        </p:nvCxnSpPr>
        <p:spPr>
          <a:xfrm flipH="1" rot="10800000">
            <a:off x="5500546" y="1083688"/>
            <a:ext cx="285900" cy="630900"/>
          </a:xfrm>
          <a:prstGeom prst="straightConnector1">
            <a:avLst/>
          </a:prstGeom>
          <a:noFill/>
          <a:ln cap="flat" cmpd="sng" w="25400">
            <a:solidFill>
              <a:srgbClr val="0000FF"/>
            </a:solidFill>
            <a:prstDash val="solid"/>
            <a:round/>
            <a:headEnd len="med" w="med" type="oval"/>
            <a:tailEnd len="med" w="med" type="triangle"/>
          </a:ln>
        </p:spPr>
      </p:cxnSp>
      <p:cxnSp>
        <p:nvCxnSpPr>
          <p:cNvPr id="552" name="Google Shape;552;p53"/>
          <p:cNvCxnSpPr>
            <a:endCxn id="549" idx="2"/>
          </p:cNvCxnSpPr>
          <p:nvPr/>
        </p:nvCxnSpPr>
        <p:spPr>
          <a:xfrm rot="10800000">
            <a:off x="5786446" y="1083688"/>
            <a:ext cx="1357200" cy="630900"/>
          </a:xfrm>
          <a:prstGeom prst="straightConnector1">
            <a:avLst/>
          </a:prstGeom>
          <a:noFill/>
          <a:ln cap="flat" cmpd="sng" w="25400">
            <a:solidFill>
              <a:srgbClr val="0000FF"/>
            </a:solidFill>
            <a:prstDash val="solid"/>
            <a:round/>
            <a:headEnd len="med" w="med" type="oval"/>
            <a:tailEnd len="med" w="med" type="triangle"/>
          </a:ln>
        </p:spPr>
      </p:cxnSp>
      <p:cxnSp>
        <p:nvCxnSpPr>
          <p:cNvPr id="553" name="Google Shape;553;p53"/>
          <p:cNvCxnSpPr>
            <a:endCxn id="550" idx="2"/>
          </p:cNvCxnSpPr>
          <p:nvPr/>
        </p:nvCxnSpPr>
        <p:spPr>
          <a:xfrm flipH="1" rot="10800000">
            <a:off x="5643468" y="1083688"/>
            <a:ext cx="1500300" cy="630900"/>
          </a:xfrm>
          <a:prstGeom prst="straightConnector1">
            <a:avLst/>
          </a:prstGeom>
          <a:noFill/>
          <a:ln cap="flat" cmpd="sng" w="25400">
            <a:solidFill>
              <a:srgbClr val="FF0000"/>
            </a:solidFill>
            <a:prstDash val="solid"/>
            <a:round/>
            <a:headEnd len="med" w="med" type="oval"/>
            <a:tailEnd len="med" w="med" type="triangle"/>
          </a:ln>
        </p:spPr>
      </p:cxnSp>
      <p:cxnSp>
        <p:nvCxnSpPr>
          <p:cNvPr id="554" name="Google Shape;554;p53"/>
          <p:cNvCxnSpPr>
            <a:endCxn id="550" idx="2"/>
          </p:cNvCxnSpPr>
          <p:nvPr/>
        </p:nvCxnSpPr>
        <p:spPr>
          <a:xfrm rot="10800000">
            <a:off x="7143768" y="1083688"/>
            <a:ext cx="214200" cy="702300"/>
          </a:xfrm>
          <a:prstGeom prst="straightConnector1">
            <a:avLst/>
          </a:prstGeom>
          <a:noFill/>
          <a:ln cap="flat" cmpd="sng" w="25400">
            <a:solidFill>
              <a:srgbClr val="FF0000"/>
            </a:solidFill>
            <a:prstDash val="solid"/>
            <a:round/>
            <a:headEnd len="med" w="med" type="oval"/>
            <a:tailEnd len="med" w="med" type="triangle"/>
          </a:ln>
        </p:spPr>
      </p:cxnSp>
      <p:pic>
        <p:nvPicPr>
          <p:cNvPr id="555" name="Google Shape;555;p53"/>
          <p:cNvPicPr preferRelativeResize="0"/>
          <p:nvPr/>
        </p:nvPicPr>
        <p:blipFill rotWithShape="1">
          <a:blip r:embed="rId4">
            <a:alphaModFix/>
          </a:blip>
          <a:srcRect b="0" l="0" r="0" t="0"/>
          <a:stretch/>
        </p:blipFill>
        <p:spPr>
          <a:xfrm>
            <a:off x="3929058" y="5786455"/>
            <a:ext cx="5214942" cy="1071546"/>
          </a:xfrm>
          <a:prstGeom prst="rect">
            <a:avLst/>
          </a:prstGeom>
          <a:noFill/>
          <a:ln>
            <a:noFill/>
          </a:ln>
        </p:spPr>
      </p:pic>
      <p:sp>
        <p:nvSpPr>
          <p:cNvPr id="556" name="Google Shape;556;p53"/>
          <p:cNvSpPr/>
          <p:nvPr/>
        </p:nvSpPr>
        <p:spPr>
          <a:xfrm>
            <a:off x="5500694" y="6072206"/>
            <a:ext cx="428628" cy="428628"/>
          </a:xfrm>
          <a:prstGeom prst="ellipse">
            <a:avLst/>
          </a:prstGeom>
          <a:no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57" name="Google Shape;557;p53"/>
          <p:cNvSpPr/>
          <p:nvPr/>
        </p:nvSpPr>
        <p:spPr>
          <a:xfrm>
            <a:off x="7143768" y="6072206"/>
            <a:ext cx="428628" cy="428628"/>
          </a:xfrm>
          <a:prstGeom prst="ellipse">
            <a:avLst/>
          </a:prstGeom>
          <a:no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1" name="Shape 561"/>
        <p:cNvGrpSpPr/>
        <p:nvPr/>
      </p:nvGrpSpPr>
      <p:grpSpPr>
        <a:xfrm>
          <a:off x="0" y="0"/>
          <a:ext cx="0" cy="0"/>
          <a:chOff x="0" y="0"/>
          <a:chExt cx="0" cy="0"/>
        </a:xfrm>
      </p:grpSpPr>
      <p:sp>
        <p:nvSpPr>
          <p:cNvPr id="562" name="Google Shape;562;p54"/>
          <p:cNvSpPr txBox="1"/>
          <p:nvPr>
            <p:ph idx="1" type="body"/>
          </p:nvPr>
        </p:nvSpPr>
        <p:spPr>
          <a:xfrm>
            <a:off x="357158" y="1000108"/>
            <a:ext cx="8429684" cy="5643602"/>
          </a:xfrm>
          <a:prstGeom prst="rect">
            <a:avLst/>
          </a:prstGeom>
          <a:noFill/>
          <a:ln>
            <a:noFill/>
          </a:ln>
        </p:spPr>
        <p:txBody>
          <a:bodyPr anchorCtr="0" anchor="t" bIns="45700" lIns="91425" spcFirstLastPara="1" rIns="91425" wrap="square" tIns="45700">
            <a:noAutofit/>
          </a:bodyPr>
          <a:lstStyle/>
          <a:p>
            <a:pPr indent="-271463" lvl="0" marL="627063" rtl="0" algn="l">
              <a:spcBef>
                <a:spcPts val="0"/>
              </a:spcBef>
              <a:spcAft>
                <a:spcPts val="0"/>
              </a:spcAft>
              <a:buClr>
                <a:srgbClr val="0000FF"/>
              </a:buClr>
              <a:buSzPts val="1800"/>
              <a:buFont typeface="Noto Sans Symbols"/>
              <a:buChar char="✔"/>
            </a:pPr>
            <a:r>
              <a:rPr b="1" lang="en-US" sz="1800">
                <a:solidFill>
                  <a:srgbClr val="0000FF"/>
                </a:solidFill>
                <a:latin typeface="Arial Narrow"/>
                <a:ea typeface="Arial Narrow"/>
                <a:cs typeface="Arial Narrow"/>
                <a:sym typeface="Arial Narrow"/>
              </a:rPr>
              <a:t>Associations and Cardinality</a:t>
            </a:r>
            <a:endParaRPr b="1" sz="1800">
              <a:solidFill>
                <a:srgbClr val="0000FF"/>
              </a:solidFill>
              <a:latin typeface="Arial Narrow"/>
              <a:ea typeface="Arial Narrow"/>
              <a:cs typeface="Arial Narrow"/>
              <a:sym typeface="Arial Narrow"/>
            </a:endParaRPr>
          </a:p>
          <a:p>
            <a:pPr indent="-273050" lvl="0" marL="900113" rtl="0" algn="l">
              <a:spcBef>
                <a:spcPts val="1200"/>
              </a:spcBef>
              <a:spcAft>
                <a:spcPts val="0"/>
              </a:spcAft>
              <a:buClr>
                <a:srgbClr val="0000FF"/>
              </a:buClr>
              <a:buSzPts val="1800"/>
              <a:buFont typeface="Noto Sans Symbols"/>
              <a:buChar char="⚫"/>
            </a:pPr>
            <a:r>
              <a:rPr b="1" i="1" lang="en-US" sz="1800">
                <a:solidFill>
                  <a:srgbClr val="0000FF"/>
                </a:solidFill>
                <a:latin typeface="Arial Narrow"/>
                <a:ea typeface="Arial Narrow"/>
                <a:cs typeface="Arial Narrow"/>
                <a:sym typeface="Arial Narrow"/>
              </a:rPr>
              <a:t>Example 3 (1:M). </a:t>
            </a:r>
            <a:endParaRPr/>
          </a:p>
          <a:p>
            <a:pPr indent="-260350" lvl="0" marL="1160463" rtl="0" algn="l">
              <a:spcBef>
                <a:spcPts val="1200"/>
              </a:spcBef>
              <a:spcAft>
                <a:spcPts val="0"/>
              </a:spcAft>
              <a:buClr>
                <a:schemeClr val="dk1"/>
              </a:buClr>
              <a:buSzPts val="1800"/>
              <a:buChar char="⚫"/>
            </a:pPr>
            <a:r>
              <a:rPr b="1" i="1" lang="en-US" sz="1800">
                <a:latin typeface="Arial Narrow"/>
                <a:ea typeface="Arial Narrow"/>
                <a:cs typeface="Arial Narrow"/>
                <a:sym typeface="Arial Narrow"/>
              </a:rPr>
              <a:t>Presents the relationship between Customer and Sales </a:t>
            </a:r>
            <a:r>
              <a:rPr b="1" lang="en-US" sz="1800">
                <a:latin typeface="Arial Narrow"/>
                <a:ea typeface="Arial Narrow"/>
                <a:cs typeface="Arial Narrow"/>
                <a:sym typeface="Arial Narrow"/>
              </a:rPr>
              <a:t>Order entities. Notice that min number of SO records per Customer record is zero and max is many. </a:t>
            </a:r>
            <a:endParaRPr/>
          </a:p>
          <a:p>
            <a:pPr indent="-158750" lvl="0" marL="900113" rtl="0" algn="l">
              <a:spcBef>
                <a:spcPts val="600"/>
              </a:spcBef>
              <a:spcAft>
                <a:spcPts val="0"/>
              </a:spcAft>
              <a:buClr>
                <a:schemeClr val="dk1"/>
              </a:buClr>
              <a:buSzPts val="1800"/>
              <a:buFont typeface="Noto Sans Symbols"/>
              <a:buNone/>
            </a:pPr>
            <a:r>
              <a:t/>
            </a:r>
            <a:endParaRPr b="1" i="1" sz="1800">
              <a:latin typeface="Arial Narrow"/>
              <a:ea typeface="Arial Narrow"/>
              <a:cs typeface="Arial Narrow"/>
              <a:sym typeface="Arial Narrow"/>
            </a:endParaRPr>
          </a:p>
          <a:p>
            <a:pPr indent="-273050" lvl="0" marL="900113" rtl="0" algn="l">
              <a:spcBef>
                <a:spcPts val="0"/>
              </a:spcBef>
              <a:spcAft>
                <a:spcPts val="0"/>
              </a:spcAft>
              <a:buClr>
                <a:srgbClr val="0000FF"/>
              </a:buClr>
              <a:buSzPts val="1800"/>
              <a:buFont typeface="Noto Sans Symbols"/>
              <a:buChar char="⚫"/>
            </a:pPr>
            <a:r>
              <a:rPr b="1" i="1" lang="en-US" sz="1800">
                <a:solidFill>
                  <a:srgbClr val="0000FF"/>
                </a:solidFill>
                <a:latin typeface="Arial Narrow"/>
                <a:ea typeface="Arial Narrow"/>
                <a:cs typeface="Arial Narrow"/>
                <a:sym typeface="Arial Narrow"/>
              </a:rPr>
              <a:t>Example 4 (1:M). </a:t>
            </a:r>
            <a:endParaRPr/>
          </a:p>
          <a:p>
            <a:pPr indent="-260350" lvl="0" marL="1160463" rtl="0" algn="l">
              <a:spcBef>
                <a:spcPts val="1200"/>
              </a:spcBef>
              <a:spcAft>
                <a:spcPts val="0"/>
              </a:spcAft>
              <a:buClr>
                <a:schemeClr val="dk1"/>
              </a:buClr>
              <a:buSzPts val="1800"/>
              <a:buChar char="⚫"/>
            </a:pPr>
            <a:r>
              <a:rPr b="1" i="1" lang="en-US" sz="1800">
                <a:latin typeface="Arial Narrow"/>
                <a:ea typeface="Arial Narrow"/>
                <a:cs typeface="Arial Narrow"/>
                <a:sym typeface="Arial Narrow"/>
              </a:rPr>
              <a:t>Each specific item of </a:t>
            </a:r>
            <a:r>
              <a:rPr b="1" lang="en-US" sz="1800">
                <a:latin typeface="Arial Narrow"/>
                <a:ea typeface="Arial Narrow"/>
                <a:cs typeface="Arial Narrow"/>
                <a:sym typeface="Arial Narrow"/>
              </a:rPr>
              <a:t>inventory is supplied by one and only one Vendor, and each Vendor supplies one or many different inventory items to the company. </a:t>
            </a:r>
            <a:endParaRPr/>
          </a:p>
          <a:p>
            <a:pPr indent="-158750" lvl="0" marL="900113" rtl="0" algn="l">
              <a:spcBef>
                <a:spcPts val="600"/>
              </a:spcBef>
              <a:spcAft>
                <a:spcPts val="0"/>
              </a:spcAft>
              <a:buClr>
                <a:schemeClr val="dk1"/>
              </a:buClr>
              <a:buSzPts val="1800"/>
              <a:buFont typeface="Noto Sans Symbols"/>
              <a:buNone/>
            </a:pPr>
            <a:r>
              <a:t/>
            </a:r>
            <a:endParaRPr b="1" i="1" sz="1800">
              <a:latin typeface="Arial Narrow"/>
              <a:ea typeface="Arial Narrow"/>
              <a:cs typeface="Arial Narrow"/>
              <a:sym typeface="Arial Narrow"/>
            </a:endParaRPr>
          </a:p>
          <a:p>
            <a:pPr indent="-273050" lvl="0" marL="900113" rtl="0" algn="l">
              <a:spcBef>
                <a:spcPts val="0"/>
              </a:spcBef>
              <a:spcAft>
                <a:spcPts val="0"/>
              </a:spcAft>
              <a:buClr>
                <a:srgbClr val="0000FF"/>
              </a:buClr>
              <a:buSzPts val="1800"/>
              <a:buFont typeface="Noto Sans Symbols"/>
              <a:buChar char="⚫"/>
            </a:pPr>
            <a:r>
              <a:rPr b="1" i="1" lang="en-US" sz="1800">
                <a:solidFill>
                  <a:srgbClr val="0000FF"/>
                </a:solidFill>
                <a:latin typeface="Arial Narrow"/>
                <a:ea typeface="Arial Narrow"/>
                <a:cs typeface="Arial Narrow"/>
                <a:sym typeface="Arial Narrow"/>
              </a:rPr>
              <a:t>Example 5 (M:M). </a:t>
            </a:r>
            <a:endParaRPr/>
          </a:p>
          <a:p>
            <a:pPr indent="-260350" lvl="0" marL="1160463" rtl="0" algn="l">
              <a:spcBef>
                <a:spcPts val="1200"/>
              </a:spcBef>
              <a:spcAft>
                <a:spcPts val="0"/>
              </a:spcAft>
              <a:buClr>
                <a:schemeClr val="dk1"/>
              </a:buClr>
              <a:buSzPts val="1800"/>
              <a:buChar char="⚫"/>
            </a:pPr>
            <a:r>
              <a:rPr b="1" i="1" lang="en-US" sz="1800">
                <a:latin typeface="Arial Narrow"/>
                <a:ea typeface="Arial Narrow"/>
                <a:cs typeface="Arial Narrow"/>
                <a:sym typeface="Arial Narrow"/>
              </a:rPr>
              <a:t>Use a Vendor </a:t>
            </a:r>
            <a:r>
              <a:rPr b="1" lang="en-US" sz="1800">
                <a:latin typeface="Arial Narrow"/>
                <a:ea typeface="Arial Narrow"/>
                <a:cs typeface="Arial Narrow"/>
                <a:sym typeface="Arial Narrow"/>
              </a:rPr>
              <a:t>and Inventory relationship, this time, however, the company has a policy of purchasing the same types of inventory from multiple suppliers. </a:t>
            </a:r>
            <a:endParaRPr/>
          </a:p>
          <a:p>
            <a:pPr indent="-273050" lvl="0" marL="900113" rtl="0" algn="l">
              <a:spcBef>
                <a:spcPts val="1200"/>
              </a:spcBef>
              <a:spcAft>
                <a:spcPts val="0"/>
              </a:spcAft>
              <a:buClr>
                <a:schemeClr val="dk1"/>
              </a:buClr>
              <a:buSzPts val="1800"/>
              <a:buChar char="⚫"/>
            </a:pPr>
            <a:r>
              <a:rPr b="1" lang="en-US" sz="1800">
                <a:latin typeface="Arial Narrow"/>
                <a:ea typeface="Arial Narrow"/>
                <a:cs typeface="Arial Narrow"/>
                <a:sym typeface="Arial Narrow"/>
              </a:rPr>
              <a:t>The database designer must obtain a thorough understanding of how the client-company and specific users conduct business to properly design the data model. Examples 4 and 5 are both valid but different options and, as we shall see, require different database designs.</a:t>
            </a:r>
            <a:endParaRPr b="1" sz="1800">
              <a:latin typeface="Arial Narrow"/>
              <a:ea typeface="Arial Narrow"/>
              <a:cs typeface="Arial Narrow"/>
              <a:sym typeface="Arial Narrow"/>
            </a:endParaRPr>
          </a:p>
        </p:txBody>
      </p:sp>
      <p:sp>
        <p:nvSpPr>
          <p:cNvPr id="563" name="Google Shape;563;p54"/>
          <p:cNvSpPr/>
          <p:nvPr/>
        </p:nvSpPr>
        <p:spPr>
          <a:xfrm>
            <a:off x="0" y="214291"/>
            <a:ext cx="9144000" cy="534368"/>
          </a:xfrm>
          <a:prstGeom prst="rect">
            <a:avLst/>
          </a:prstGeom>
          <a:gradFill>
            <a:gsLst>
              <a:gs pos="0">
                <a:srgbClr val="29859E"/>
              </a:gs>
              <a:gs pos="80000">
                <a:srgbClr val="36B0D0"/>
              </a:gs>
              <a:gs pos="100000">
                <a:srgbClr val="33B3D5"/>
              </a:gs>
            </a:gsLst>
            <a:lin ang="16200000" scaled="0"/>
          </a:gradFill>
          <a:ln>
            <a:noFill/>
          </a:ln>
          <a:effectLst>
            <a:outerShdw blurRad="40000" rotWithShape="0" dir="5400000" dist="23000">
              <a:srgbClr val="000000">
                <a:alpha val="34901"/>
              </a:srgbClr>
            </a:outerShdw>
          </a:effectLst>
        </p:spPr>
        <p:txBody>
          <a:bodyPr anchorCtr="0" anchor="t" bIns="36000" lIns="36000" spcFirstLastPara="1" rIns="36000" wrap="square" tIns="36000">
            <a:spAutoFit/>
          </a:bodyPr>
          <a:lstStyle/>
          <a:p>
            <a:pPr indent="0" lvl="0" marL="0" marR="0" rtl="0" algn="ctr">
              <a:spcBef>
                <a:spcPts val="0"/>
              </a:spcBef>
              <a:spcAft>
                <a:spcPts val="0"/>
              </a:spcAft>
              <a:buNone/>
            </a:pPr>
            <a:r>
              <a:rPr b="1" lang="en-US" sz="3000">
                <a:solidFill>
                  <a:srgbClr val="DF322D"/>
                </a:solidFill>
                <a:latin typeface="Arial Narrow"/>
                <a:ea typeface="Arial Narrow"/>
                <a:cs typeface="Arial Narrow"/>
                <a:sym typeface="Arial Narrow"/>
              </a:rPr>
              <a:t>3. Relational DB Structure, Concepts, and Terminology</a:t>
            </a:r>
            <a:endParaRPr/>
          </a:p>
        </p:txBody>
      </p:sp>
      <p:pic>
        <p:nvPicPr>
          <p:cNvPr id="564" name="Google Shape;564;p54"/>
          <p:cNvPicPr preferRelativeResize="0"/>
          <p:nvPr/>
        </p:nvPicPr>
        <p:blipFill rotWithShape="1">
          <a:blip r:embed="rId3">
            <a:alphaModFix/>
          </a:blip>
          <a:srcRect b="0" l="0" r="0" t="0"/>
          <a:stretch/>
        </p:blipFill>
        <p:spPr>
          <a:xfrm>
            <a:off x="4643437" y="866762"/>
            <a:ext cx="4500563" cy="919164"/>
          </a:xfrm>
          <a:prstGeom prst="rect">
            <a:avLst/>
          </a:prstGeom>
          <a:noFill/>
          <a:ln>
            <a:noFill/>
          </a:ln>
        </p:spPr>
      </p:pic>
      <p:sp>
        <p:nvSpPr>
          <p:cNvPr id="565" name="Google Shape;565;p54"/>
          <p:cNvSpPr/>
          <p:nvPr/>
        </p:nvSpPr>
        <p:spPr>
          <a:xfrm>
            <a:off x="5929322" y="1071546"/>
            <a:ext cx="428628" cy="428628"/>
          </a:xfrm>
          <a:prstGeom prst="ellipse">
            <a:avLst/>
          </a:prstGeom>
          <a:no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66" name="Google Shape;566;p54"/>
          <p:cNvSpPr/>
          <p:nvPr/>
        </p:nvSpPr>
        <p:spPr>
          <a:xfrm>
            <a:off x="7358082" y="1071546"/>
            <a:ext cx="428628" cy="428628"/>
          </a:xfrm>
          <a:prstGeom prst="ellipse">
            <a:avLst/>
          </a:prstGeom>
          <a:no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567" name="Google Shape;567;p54"/>
          <p:cNvPicPr preferRelativeResize="0"/>
          <p:nvPr/>
        </p:nvPicPr>
        <p:blipFill rotWithShape="1">
          <a:blip r:embed="rId4">
            <a:alphaModFix/>
          </a:blip>
          <a:srcRect b="0" l="0" r="0" t="0"/>
          <a:stretch/>
        </p:blipFill>
        <p:spPr>
          <a:xfrm>
            <a:off x="4714876" y="2483910"/>
            <a:ext cx="4429124" cy="802214"/>
          </a:xfrm>
          <a:prstGeom prst="rect">
            <a:avLst/>
          </a:prstGeom>
          <a:noFill/>
          <a:ln>
            <a:noFill/>
          </a:ln>
        </p:spPr>
      </p:pic>
      <p:sp>
        <p:nvSpPr>
          <p:cNvPr id="568" name="Google Shape;568;p54"/>
          <p:cNvSpPr/>
          <p:nvPr/>
        </p:nvSpPr>
        <p:spPr>
          <a:xfrm>
            <a:off x="6000760" y="2643182"/>
            <a:ext cx="428628" cy="428628"/>
          </a:xfrm>
          <a:prstGeom prst="ellipse">
            <a:avLst/>
          </a:prstGeom>
          <a:no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69" name="Google Shape;569;p54"/>
          <p:cNvSpPr/>
          <p:nvPr/>
        </p:nvSpPr>
        <p:spPr>
          <a:xfrm>
            <a:off x="7429520" y="2643182"/>
            <a:ext cx="428628" cy="428628"/>
          </a:xfrm>
          <a:prstGeom prst="ellipse">
            <a:avLst/>
          </a:prstGeom>
          <a:no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570" name="Google Shape;570;p54"/>
          <p:cNvPicPr preferRelativeResize="0"/>
          <p:nvPr/>
        </p:nvPicPr>
        <p:blipFill rotWithShape="1">
          <a:blip r:embed="rId5">
            <a:alphaModFix/>
          </a:blip>
          <a:srcRect b="0" l="0" r="0" t="0"/>
          <a:stretch/>
        </p:blipFill>
        <p:spPr>
          <a:xfrm>
            <a:off x="4709741" y="3786190"/>
            <a:ext cx="4434259" cy="785818"/>
          </a:xfrm>
          <a:prstGeom prst="rect">
            <a:avLst/>
          </a:prstGeom>
          <a:noFill/>
          <a:ln>
            <a:noFill/>
          </a:ln>
        </p:spPr>
      </p:pic>
      <p:sp>
        <p:nvSpPr>
          <p:cNvPr id="571" name="Google Shape;571;p54"/>
          <p:cNvSpPr/>
          <p:nvPr/>
        </p:nvSpPr>
        <p:spPr>
          <a:xfrm>
            <a:off x="5929322" y="3929066"/>
            <a:ext cx="428628" cy="428628"/>
          </a:xfrm>
          <a:prstGeom prst="ellipse">
            <a:avLst/>
          </a:prstGeom>
          <a:no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72" name="Google Shape;572;p54"/>
          <p:cNvSpPr/>
          <p:nvPr/>
        </p:nvSpPr>
        <p:spPr>
          <a:xfrm>
            <a:off x="7500958" y="3929066"/>
            <a:ext cx="428628" cy="428628"/>
          </a:xfrm>
          <a:prstGeom prst="ellipse">
            <a:avLst/>
          </a:prstGeom>
          <a:no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6" name="Shape 576"/>
        <p:cNvGrpSpPr/>
        <p:nvPr/>
      </p:nvGrpSpPr>
      <p:grpSpPr>
        <a:xfrm>
          <a:off x="0" y="0"/>
          <a:ext cx="0" cy="0"/>
          <a:chOff x="0" y="0"/>
          <a:chExt cx="0" cy="0"/>
        </a:xfrm>
      </p:grpSpPr>
      <p:sp>
        <p:nvSpPr>
          <p:cNvPr id="577" name="Google Shape;577;p55"/>
          <p:cNvSpPr txBox="1"/>
          <p:nvPr>
            <p:ph idx="1" type="body"/>
          </p:nvPr>
        </p:nvSpPr>
        <p:spPr>
          <a:xfrm>
            <a:off x="357158" y="1000108"/>
            <a:ext cx="8429684" cy="5643602"/>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0000FF"/>
              </a:buClr>
              <a:buSzPts val="1800"/>
              <a:buChar char="•"/>
            </a:pPr>
            <a:r>
              <a:rPr b="1" lang="en-US" sz="1800">
                <a:solidFill>
                  <a:srgbClr val="0000FF"/>
                </a:solidFill>
                <a:latin typeface="Arial Narrow"/>
                <a:ea typeface="Arial Narrow"/>
                <a:cs typeface="Arial Narrow"/>
                <a:sym typeface="Arial Narrow"/>
              </a:rPr>
              <a:t>The Physical Database Tables</a:t>
            </a:r>
            <a:endParaRPr/>
          </a:p>
          <a:p>
            <a:pPr indent="-271463" lvl="0" marL="627063" rtl="0" algn="l">
              <a:spcBef>
                <a:spcPts val="1200"/>
              </a:spcBef>
              <a:spcAft>
                <a:spcPts val="0"/>
              </a:spcAft>
              <a:buClr>
                <a:schemeClr val="dk1"/>
              </a:buClr>
              <a:buSzPts val="1800"/>
              <a:buFont typeface="Noto Sans Symbols"/>
              <a:buChar char="✔"/>
            </a:pPr>
            <a:r>
              <a:rPr b="1" lang="en-US" sz="1800">
                <a:latin typeface="Arial Narrow"/>
                <a:ea typeface="Arial Narrow"/>
                <a:cs typeface="Arial Narrow"/>
                <a:sym typeface="Arial Narrow"/>
              </a:rPr>
              <a:t>Across the top of each table are </a:t>
            </a:r>
            <a:r>
              <a:rPr b="1" lang="en-US" sz="1800">
                <a:solidFill>
                  <a:srgbClr val="FF0000"/>
                </a:solidFill>
                <a:latin typeface="Arial Narrow"/>
                <a:ea typeface="Arial Narrow"/>
                <a:cs typeface="Arial Narrow"/>
                <a:sym typeface="Arial Narrow"/>
              </a:rPr>
              <a:t>attributes forming columns</a:t>
            </a:r>
            <a:r>
              <a:rPr b="1" lang="en-US" sz="1800">
                <a:latin typeface="Arial Narrow"/>
                <a:ea typeface="Arial Narrow"/>
                <a:cs typeface="Arial Narrow"/>
                <a:sym typeface="Arial Narrow"/>
              </a:rPr>
              <a:t>. </a:t>
            </a:r>
            <a:endParaRPr/>
          </a:p>
          <a:p>
            <a:pPr indent="-271463" lvl="0" marL="627063" rtl="0" algn="l">
              <a:spcBef>
                <a:spcPts val="1200"/>
              </a:spcBef>
              <a:spcAft>
                <a:spcPts val="0"/>
              </a:spcAft>
              <a:buClr>
                <a:schemeClr val="dk1"/>
              </a:buClr>
              <a:buSzPts val="1800"/>
              <a:buFont typeface="Noto Sans Symbols"/>
              <a:buChar char="✔"/>
            </a:pPr>
            <a:r>
              <a:rPr b="1" lang="en-US" sz="1800">
                <a:latin typeface="Arial Narrow"/>
                <a:ea typeface="Arial Narrow"/>
                <a:cs typeface="Arial Narrow"/>
                <a:sym typeface="Arial Narrow"/>
              </a:rPr>
              <a:t>Intersecting the columns to form the rows of the table are </a:t>
            </a:r>
            <a:r>
              <a:rPr b="1" i="1" lang="en-US" sz="1800">
                <a:solidFill>
                  <a:srgbClr val="FF0000"/>
                </a:solidFill>
                <a:latin typeface="Arial Narrow"/>
                <a:ea typeface="Arial Narrow"/>
                <a:cs typeface="Arial Narrow"/>
                <a:sym typeface="Arial Narrow"/>
              </a:rPr>
              <a:t>record or occurrence</a:t>
            </a:r>
            <a:r>
              <a:rPr b="1" i="1" lang="en-US" sz="1800">
                <a:latin typeface="Arial Narrow"/>
                <a:ea typeface="Arial Narrow"/>
                <a:cs typeface="Arial Narrow"/>
                <a:sym typeface="Arial Narrow"/>
              </a:rPr>
              <a:t>. </a:t>
            </a:r>
            <a:endParaRPr/>
          </a:p>
          <a:p>
            <a:pPr indent="-271463" lvl="0" marL="627063" rtl="0" algn="l">
              <a:spcBef>
                <a:spcPts val="1200"/>
              </a:spcBef>
              <a:spcAft>
                <a:spcPts val="0"/>
              </a:spcAft>
              <a:buClr>
                <a:schemeClr val="dk1"/>
              </a:buClr>
              <a:buSzPts val="1800"/>
              <a:buFont typeface="Noto Sans Symbols"/>
              <a:buChar char="✔"/>
            </a:pPr>
            <a:r>
              <a:rPr b="1" lang="en-US" sz="1800">
                <a:latin typeface="Arial Narrow"/>
                <a:ea typeface="Arial Narrow"/>
                <a:cs typeface="Arial Narrow"/>
                <a:sym typeface="Arial Narrow"/>
              </a:rPr>
              <a:t>Properly designed tables possess the following 4 characteristics:</a:t>
            </a:r>
            <a:endParaRPr/>
          </a:p>
          <a:p>
            <a:pPr indent="-342900" lvl="0" marL="969963" rtl="0" algn="l">
              <a:spcBef>
                <a:spcPts val="1200"/>
              </a:spcBef>
              <a:spcAft>
                <a:spcPts val="0"/>
              </a:spcAft>
              <a:buClr>
                <a:schemeClr val="dk1"/>
              </a:buClr>
              <a:buSzPts val="1800"/>
              <a:buAutoNum type="arabicPeriod"/>
            </a:pPr>
            <a:r>
              <a:rPr b="1" lang="en-US" sz="1800">
                <a:latin typeface="Arial Narrow"/>
                <a:ea typeface="Arial Narrow"/>
                <a:cs typeface="Arial Narrow"/>
                <a:sym typeface="Arial Narrow"/>
              </a:rPr>
              <a:t>The value of </a:t>
            </a:r>
            <a:r>
              <a:rPr b="1" lang="en-US" sz="1800">
                <a:solidFill>
                  <a:srgbClr val="FF0000"/>
                </a:solidFill>
                <a:latin typeface="Arial Narrow"/>
                <a:ea typeface="Arial Narrow"/>
                <a:cs typeface="Arial Narrow"/>
                <a:sym typeface="Arial Narrow"/>
              </a:rPr>
              <a:t>at least 1 attribute </a:t>
            </a:r>
            <a:r>
              <a:rPr b="1" lang="en-US" sz="1800">
                <a:latin typeface="Arial Narrow"/>
                <a:ea typeface="Arial Narrow"/>
                <a:cs typeface="Arial Narrow"/>
                <a:sym typeface="Arial Narrow"/>
              </a:rPr>
              <a:t>in each occurrence (row) must be unique (</a:t>
            </a:r>
            <a:r>
              <a:rPr b="1" lang="en-US" sz="1800">
                <a:solidFill>
                  <a:srgbClr val="FF0000"/>
                </a:solidFill>
                <a:latin typeface="Arial Narrow"/>
                <a:ea typeface="Arial Narrow"/>
                <a:cs typeface="Arial Narrow"/>
                <a:sym typeface="Arial Narrow"/>
              </a:rPr>
              <a:t>i.e. the primary key</a:t>
            </a:r>
            <a:r>
              <a:rPr b="1" lang="en-US" sz="1800">
                <a:latin typeface="Arial Narrow"/>
                <a:ea typeface="Arial Narrow"/>
                <a:cs typeface="Arial Narrow"/>
                <a:sym typeface="Arial Narrow"/>
              </a:rPr>
              <a:t>). The values of the other (nonkey) attributes need not be unique.</a:t>
            </a:r>
            <a:endParaRPr b="1" sz="1800">
              <a:latin typeface="Arial Narrow"/>
              <a:ea typeface="Arial Narrow"/>
              <a:cs typeface="Arial Narrow"/>
              <a:sym typeface="Arial Narrow"/>
            </a:endParaRPr>
          </a:p>
        </p:txBody>
      </p:sp>
      <p:sp>
        <p:nvSpPr>
          <p:cNvPr id="578" name="Google Shape;578;p55"/>
          <p:cNvSpPr/>
          <p:nvPr/>
        </p:nvSpPr>
        <p:spPr>
          <a:xfrm>
            <a:off x="0" y="214291"/>
            <a:ext cx="9144000" cy="534368"/>
          </a:xfrm>
          <a:prstGeom prst="rect">
            <a:avLst/>
          </a:prstGeom>
          <a:gradFill>
            <a:gsLst>
              <a:gs pos="0">
                <a:srgbClr val="29859E"/>
              </a:gs>
              <a:gs pos="80000">
                <a:srgbClr val="36B0D0"/>
              </a:gs>
              <a:gs pos="100000">
                <a:srgbClr val="33B3D5"/>
              </a:gs>
            </a:gsLst>
            <a:lin ang="16200000" scaled="0"/>
          </a:gradFill>
          <a:ln>
            <a:noFill/>
          </a:ln>
          <a:effectLst>
            <a:outerShdw blurRad="40000" rotWithShape="0" dir="5400000" dist="23000">
              <a:srgbClr val="000000">
                <a:alpha val="34901"/>
              </a:srgbClr>
            </a:outerShdw>
          </a:effectLst>
        </p:spPr>
        <p:txBody>
          <a:bodyPr anchorCtr="0" anchor="t" bIns="36000" lIns="36000" spcFirstLastPara="1" rIns="36000" wrap="square" tIns="36000">
            <a:spAutoFit/>
          </a:bodyPr>
          <a:lstStyle/>
          <a:p>
            <a:pPr indent="0" lvl="0" marL="0" marR="0" rtl="0" algn="ctr">
              <a:spcBef>
                <a:spcPts val="0"/>
              </a:spcBef>
              <a:spcAft>
                <a:spcPts val="0"/>
              </a:spcAft>
              <a:buNone/>
            </a:pPr>
            <a:r>
              <a:rPr b="1" lang="en-US" sz="3000">
                <a:solidFill>
                  <a:srgbClr val="DF322D"/>
                </a:solidFill>
                <a:latin typeface="Arial Narrow"/>
                <a:ea typeface="Arial Narrow"/>
                <a:cs typeface="Arial Narrow"/>
                <a:sym typeface="Arial Narrow"/>
              </a:rPr>
              <a:t>3. Relational DB Structure, Concepts, and Terminology</a:t>
            </a:r>
            <a:endParaRPr/>
          </a:p>
        </p:txBody>
      </p:sp>
      <p:pic>
        <p:nvPicPr>
          <p:cNvPr id="579" name="Google Shape;579;p55"/>
          <p:cNvPicPr preferRelativeResize="0"/>
          <p:nvPr/>
        </p:nvPicPr>
        <p:blipFill rotWithShape="1">
          <a:blip r:embed="rId3">
            <a:alphaModFix/>
          </a:blip>
          <a:srcRect b="0" l="0" r="0" t="0"/>
          <a:stretch/>
        </p:blipFill>
        <p:spPr>
          <a:xfrm>
            <a:off x="5500694" y="3286124"/>
            <a:ext cx="3571869" cy="3487018"/>
          </a:xfrm>
          <a:prstGeom prst="rect">
            <a:avLst/>
          </a:prstGeom>
          <a:noFill/>
          <a:ln>
            <a:noFill/>
          </a:ln>
        </p:spPr>
      </p:pic>
      <p:sp>
        <p:nvSpPr>
          <p:cNvPr id="580" name="Google Shape;580;p55"/>
          <p:cNvSpPr txBox="1"/>
          <p:nvPr/>
        </p:nvSpPr>
        <p:spPr>
          <a:xfrm>
            <a:off x="357158" y="3357562"/>
            <a:ext cx="5286412" cy="3214710"/>
          </a:xfrm>
          <a:prstGeom prst="rect">
            <a:avLst/>
          </a:prstGeom>
          <a:noFill/>
          <a:ln>
            <a:noFill/>
          </a:ln>
        </p:spPr>
        <p:txBody>
          <a:bodyPr anchorCtr="0" anchor="t" bIns="45700" lIns="91425" spcFirstLastPara="1" rIns="91425" wrap="square" tIns="45700">
            <a:noAutofit/>
          </a:bodyPr>
          <a:lstStyle/>
          <a:p>
            <a:pPr indent="-342900" lvl="0" marL="969963" marR="0" rtl="0" algn="l">
              <a:lnSpc>
                <a:spcPct val="100000"/>
              </a:lnSpc>
              <a:spcBef>
                <a:spcPts val="0"/>
              </a:spcBef>
              <a:spcAft>
                <a:spcPts val="0"/>
              </a:spcAft>
              <a:buClr>
                <a:schemeClr val="dk1"/>
              </a:buClr>
              <a:buSzPts val="1800"/>
              <a:buFont typeface="Calibri"/>
              <a:buAutoNum type="arabicPeriod" startAt="2"/>
            </a:pPr>
            <a:r>
              <a:rPr b="1" i="0" lang="en-US" sz="1800" u="none" cap="none" strike="noStrike">
                <a:solidFill>
                  <a:schemeClr val="dk1"/>
                </a:solidFill>
                <a:latin typeface="Arial Narrow"/>
                <a:ea typeface="Arial Narrow"/>
                <a:cs typeface="Arial Narrow"/>
                <a:sym typeface="Arial Narrow"/>
              </a:rPr>
              <a:t>All attribute values in any column must be of the same class.</a:t>
            </a:r>
            <a:endParaRPr/>
          </a:p>
          <a:p>
            <a:pPr indent="-342900" lvl="0" marL="969963" marR="0" rtl="0" algn="l">
              <a:lnSpc>
                <a:spcPct val="100000"/>
              </a:lnSpc>
              <a:spcBef>
                <a:spcPts val="1200"/>
              </a:spcBef>
              <a:spcAft>
                <a:spcPts val="0"/>
              </a:spcAft>
              <a:buClr>
                <a:schemeClr val="dk1"/>
              </a:buClr>
              <a:buSzPts val="1800"/>
              <a:buFont typeface="Arial"/>
              <a:buAutoNum type="arabicPeriod" startAt="2"/>
            </a:pPr>
            <a:r>
              <a:rPr b="1" i="0" lang="en-US" sz="1800" u="none" cap="none" strike="noStrike">
                <a:solidFill>
                  <a:schemeClr val="dk1"/>
                </a:solidFill>
                <a:latin typeface="Arial Narrow"/>
                <a:ea typeface="Arial Narrow"/>
                <a:cs typeface="Arial Narrow"/>
                <a:sym typeface="Arial Narrow"/>
              </a:rPr>
              <a:t>Each column in a given table must be uniquely named. </a:t>
            </a:r>
            <a:endParaRPr/>
          </a:p>
          <a:p>
            <a:pPr indent="-342900" lvl="0" marL="969963" marR="0" rtl="0" algn="l">
              <a:spcBef>
                <a:spcPts val="1200"/>
              </a:spcBef>
              <a:spcAft>
                <a:spcPts val="0"/>
              </a:spcAft>
              <a:buClr>
                <a:schemeClr val="dk1"/>
              </a:buClr>
              <a:buSzPts val="1800"/>
              <a:buFont typeface="Arial"/>
              <a:buAutoNum type="arabicPeriod" startAt="2"/>
            </a:pPr>
            <a:r>
              <a:rPr b="1" i="0" lang="en-US" sz="1800" u="none" cap="none" strike="noStrike">
                <a:solidFill>
                  <a:schemeClr val="dk1"/>
                </a:solidFill>
                <a:latin typeface="Arial Narrow"/>
                <a:ea typeface="Arial Narrow"/>
                <a:cs typeface="Arial Narrow"/>
                <a:sym typeface="Arial Narrow"/>
              </a:rPr>
              <a:t>Tables must conform to </a:t>
            </a:r>
            <a:r>
              <a:rPr b="1" i="0" lang="en-US" sz="1800" u="none" cap="none" strike="noStrike">
                <a:solidFill>
                  <a:srgbClr val="FF0000"/>
                </a:solidFill>
                <a:latin typeface="Arial Narrow"/>
                <a:ea typeface="Arial Narrow"/>
                <a:cs typeface="Arial Narrow"/>
                <a:sym typeface="Arial Narrow"/>
              </a:rPr>
              <a:t>the rules of normalization</a:t>
            </a:r>
            <a:r>
              <a:rPr b="1" lang="en-US" sz="1800">
                <a:solidFill>
                  <a:schemeClr val="dk1"/>
                </a:solidFill>
                <a:latin typeface="Arial Narrow"/>
                <a:ea typeface="Arial Narrow"/>
                <a:cs typeface="Arial Narrow"/>
                <a:sym typeface="Arial Narrow"/>
              </a:rPr>
              <a:t>, means they must be free from structural dependencies including : </a:t>
            </a:r>
            <a:endParaRPr/>
          </a:p>
          <a:p>
            <a:pPr indent="-273050" lvl="0" marL="1255713" marR="0" rtl="0" algn="l">
              <a:lnSpc>
                <a:spcPct val="100000"/>
              </a:lnSpc>
              <a:spcBef>
                <a:spcPts val="600"/>
              </a:spcBef>
              <a:spcAft>
                <a:spcPts val="0"/>
              </a:spcAft>
              <a:buClr>
                <a:schemeClr val="dk1"/>
              </a:buClr>
              <a:buSzPts val="1800"/>
              <a:buFont typeface="Noto Sans Symbols"/>
              <a:buChar char="⚫"/>
            </a:pPr>
            <a:r>
              <a:rPr b="1" i="0" lang="en-US" sz="1800" u="none" cap="none" strike="noStrike">
                <a:solidFill>
                  <a:schemeClr val="dk1"/>
                </a:solidFill>
                <a:latin typeface="Arial Narrow"/>
                <a:ea typeface="Arial Narrow"/>
                <a:cs typeface="Arial Narrow"/>
                <a:sym typeface="Arial Narrow"/>
              </a:rPr>
              <a:t>repeating groups, </a:t>
            </a:r>
            <a:endParaRPr/>
          </a:p>
          <a:p>
            <a:pPr indent="-273050" lvl="0" marL="1255713" marR="0" rtl="0" algn="l">
              <a:lnSpc>
                <a:spcPct val="100000"/>
              </a:lnSpc>
              <a:spcBef>
                <a:spcPts val="0"/>
              </a:spcBef>
              <a:spcAft>
                <a:spcPts val="0"/>
              </a:spcAft>
              <a:buClr>
                <a:schemeClr val="dk1"/>
              </a:buClr>
              <a:buSzPts val="1800"/>
              <a:buFont typeface="Noto Sans Symbols"/>
              <a:buChar char="⚫"/>
            </a:pPr>
            <a:r>
              <a:rPr b="1" i="0" lang="en-US" sz="1800" u="none" cap="none" strike="noStrike">
                <a:solidFill>
                  <a:schemeClr val="dk1"/>
                </a:solidFill>
                <a:latin typeface="Arial Narrow"/>
                <a:ea typeface="Arial Narrow"/>
                <a:cs typeface="Arial Narrow"/>
                <a:sym typeface="Arial Narrow"/>
              </a:rPr>
              <a:t>partial dependencies, and </a:t>
            </a:r>
            <a:endParaRPr/>
          </a:p>
          <a:p>
            <a:pPr indent="-273050" lvl="0" marL="1255713" marR="0" rtl="0" algn="l">
              <a:lnSpc>
                <a:spcPct val="100000"/>
              </a:lnSpc>
              <a:spcBef>
                <a:spcPts val="0"/>
              </a:spcBef>
              <a:spcAft>
                <a:spcPts val="0"/>
              </a:spcAft>
              <a:buClr>
                <a:schemeClr val="dk1"/>
              </a:buClr>
              <a:buSzPts val="1800"/>
              <a:buFont typeface="Noto Sans Symbols"/>
              <a:buChar char="⚫"/>
            </a:pPr>
            <a:r>
              <a:rPr b="1" i="0" lang="en-US" sz="1800" u="none" cap="none" strike="noStrike">
                <a:solidFill>
                  <a:schemeClr val="dk1"/>
                </a:solidFill>
                <a:latin typeface="Arial Narrow"/>
                <a:ea typeface="Arial Narrow"/>
                <a:cs typeface="Arial Narrow"/>
                <a:sym typeface="Arial Narrow"/>
              </a:rPr>
              <a:t>transitive dependencies.</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4" name="Shape 584"/>
        <p:cNvGrpSpPr/>
        <p:nvPr/>
      </p:nvGrpSpPr>
      <p:grpSpPr>
        <a:xfrm>
          <a:off x="0" y="0"/>
          <a:ext cx="0" cy="0"/>
          <a:chOff x="0" y="0"/>
          <a:chExt cx="0" cy="0"/>
        </a:xfrm>
      </p:grpSpPr>
      <p:sp>
        <p:nvSpPr>
          <p:cNvPr id="585" name="Google Shape;585;p56"/>
          <p:cNvSpPr txBox="1"/>
          <p:nvPr>
            <p:ph idx="1" type="body"/>
          </p:nvPr>
        </p:nvSpPr>
        <p:spPr>
          <a:xfrm>
            <a:off x="357158" y="1000108"/>
            <a:ext cx="8429684" cy="5643602"/>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0000FF"/>
              </a:buClr>
              <a:buSzPts val="1800"/>
              <a:buChar char="•"/>
            </a:pPr>
            <a:r>
              <a:rPr b="1" lang="en-US" sz="1800">
                <a:solidFill>
                  <a:srgbClr val="0000FF"/>
                </a:solidFill>
                <a:latin typeface="Arial Narrow"/>
                <a:ea typeface="Arial Narrow"/>
                <a:cs typeface="Arial Narrow"/>
                <a:sym typeface="Arial Narrow"/>
              </a:rPr>
              <a:t>Linkages between Relational Tables</a:t>
            </a:r>
            <a:endParaRPr/>
          </a:p>
          <a:p>
            <a:pPr indent="-271463" lvl="0" marL="627063" rtl="0" algn="l">
              <a:spcBef>
                <a:spcPts val="1200"/>
              </a:spcBef>
              <a:spcAft>
                <a:spcPts val="0"/>
              </a:spcAft>
              <a:buClr>
                <a:schemeClr val="dk1"/>
              </a:buClr>
              <a:buSzPts val="1800"/>
              <a:buFont typeface="Noto Sans Symbols"/>
              <a:buChar char="✔"/>
            </a:pPr>
            <a:r>
              <a:rPr b="1" lang="en-US" sz="1800">
                <a:latin typeface="Arial Narrow"/>
                <a:ea typeface="Arial Narrow"/>
                <a:cs typeface="Arial Narrow"/>
                <a:sym typeface="Arial Narrow"/>
              </a:rPr>
              <a:t>Logically related tables need to be physically connected to achieve the associations described in the data model. </a:t>
            </a:r>
            <a:r>
              <a:rPr b="1" lang="en-US" sz="1800">
                <a:solidFill>
                  <a:srgbClr val="FF0000"/>
                </a:solidFill>
                <a:latin typeface="Arial Narrow"/>
                <a:ea typeface="Arial Narrow"/>
                <a:cs typeface="Arial Narrow"/>
                <a:sym typeface="Arial Narrow"/>
              </a:rPr>
              <a:t>Using foreign keys </a:t>
            </a:r>
            <a:r>
              <a:rPr b="1" lang="en-US" sz="1800">
                <a:latin typeface="Arial Narrow"/>
                <a:ea typeface="Arial Narrow"/>
                <a:cs typeface="Arial Narrow"/>
                <a:sym typeface="Arial Narrow"/>
              </a:rPr>
              <a:t>accomplishes this, as illustrated. </a:t>
            </a:r>
            <a:endParaRPr/>
          </a:p>
        </p:txBody>
      </p:sp>
      <p:sp>
        <p:nvSpPr>
          <p:cNvPr id="586" name="Google Shape;586;p56"/>
          <p:cNvSpPr/>
          <p:nvPr/>
        </p:nvSpPr>
        <p:spPr>
          <a:xfrm>
            <a:off x="0" y="214291"/>
            <a:ext cx="9144000" cy="534368"/>
          </a:xfrm>
          <a:prstGeom prst="rect">
            <a:avLst/>
          </a:prstGeom>
          <a:gradFill>
            <a:gsLst>
              <a:gs pos="0">
                <a:srgbClr val="29859E"/>
              </a:gs>
              <a:gs pos="80000">
                <a:srgbClr val="36B0D0"/>
              </a:gs>
              <a:gs pos="100000">
                <a:srgbClr val="33B3D5"/>
              </a:gs>
            </a:gsLst>
            <a:lin ang="16200000" scaled="0"/>
          </a:gradFill>
          <a:ln>
            <a:noFill/>
          </a:ln>
          <a:effectLst>
            <a:outerShdw blurRad="40000" rotWithShape="0" dir="5400000" dist="23000">
              <a:srgbClr val="000000">
                <a:alpha val="34901"/>
              </a:srgbClr>
            </a:outerShdw>
          </a:effectLst>
        </p:spPr>
        <p:txBody>
          <a:bodyPr anchorCtr="0" anchor="t" bIns="36000" lIns="36000" spcFirstLastPara="1" rIns="36000" wrap="square" tIns="36000">
            <a:spAutoFit/>
          </a:bodyPr>
          <a:lstStyle/>
          <a:p>
            <a:pPr indent="0" lvl="0" marL="0" marR="0" rtl="0" algn="ctr">
              <a:spcBef>
                <a:spcPts val="0"/>
              </a:spcBef>
              <a:spcAft>
                <a:spcPts val="0"/>
              </a:spcAft>
              <a:buNone/>
            </a:pPr>
            <a:r>
              <a:rPr b="1" lang="en-US" sz="3000">
                <a:solidFill>
                  <a:srgbClr val="DF322D"/>
                </a:solidFill>
                <a:latin typeface="Arial Narrow"/>
                <a:ea typeface="Arial Narrow"/>
                <a:cs typeface="Arial Narrow"/>
                <a:sym typeface="Arial Narrow"/>
              </a:rPr>
              <a:t>3. Relational DB Structure, Concepts, and Terminology</a:t>
            </a:r>
            <a:endParaRPr/>
          </a:p>
        </p:txBody>
      </p:sp>
      <p:pic>
        <p:nvPicPr>
          <p:cNvPr id="587" name="Google Shape;587;p56"/>
          <p:cNvPicPr preferRelativeResize="0"/>
          <p:nvPr/>
        </p:nvPicPr>
        <p:blipFill rotWithShape="1">
          <a:blip r:embed="rId3">
            <a:alphaModFix/>
          </a:blip>
          <a:srcRect b="0" l="0" r="0" t="0"/>
          <a:stretch/>
        </p:blipFill>
        <p:spPr>
          <a:xfrm>
            <a:off x="3786182" y="2000240"/>
            <a:ext cx="5357817" cy="4796899"/>
          </a:xfrm>
          <a:prstGeom prst="rect">
            <a:avLst/>
          </a:prstGeom>
          <a:noFill/>
          <a:ln>
            <a:noFill/>
          </a:ln>
        </p:spPr>
      </p:pic>
      <p:sp>
        <p:nvSpPr>
          <p:cNvPr id="588" name="Google Shape;588;p56"/>
          <p:cNvSpPr txBox="1"/>
          <p:nvPr/>
        </p:nvSpPr>
        <p:spPr>
          <a:xfrm>
            <a:off x="357158" y="2143116"/>
            <a:ext cx="3500462" cy="4714884"/>
          </a:xfrm>
          <a:prstGeom prst="rect">
            <a:avLst/>
          </a:prstGeom>
          <a:noFill/>
          <a:ln>
            <a:noFill/>
          </a:ln>
        </p:spPr>
        <p:txBody>
          <a:bodyPr anchorCtr="0" anchor="t" bIns="45700" lIns="91425" spcFirstLastPara="1" rIns="91425" wrap="square" tIns="45700">
            <a:noAutofit/>
          </a:bodyPr>
          <a:lstStyle/>
          <a:p>
            <a:pPr indent="-271463" lvl="0" marL="627063" marR="0" rtl="0" algn="l">
              <a:lnSpc>
                <a:spcPct val="100000"/>
              </a:lnSpc>
              <a:spcBef>
                <a:spcPts val="0"/>
              </a:spcBef>
              <a:spcAft>
                <a:spcPts val="0"/>
              </a:spcAft>
              <a:buClr>
                <a:schemeClr val="dk1"/>
              </a:buClr>
              <a:buSzPts val="1800"/>
              <a:buFont typeface="Noto Sans Symbols"/>
              <a:buChar char="✔"/>
            </a:pPr>
            <a:r>
              <a:rPr b="1" i="0" lang="en-US" sz="1800" u="none" cap="none" strike="noStrike">
                <a:solidFill>
                  <a:schemeClr val="dk1"/>
                </a:solidFill>
                <a:latin typeface="Arial Narrow"/>
                <a:ea typeface="Arial Narrow"/>
                <a:cs typeface="Arial Narrow"/>
                <a:sym typeface="Arial Narrow"/>
              </a:rPr>
              <a:t>Note: Line Item table uses a </a:t>
            </a:r>
            <a:r>
              <a:rPr b="1" i="0" lang="en-US" sz="1800" u="none" cap="none" strike="noStrike">
                <a:solidFill>
                  <a:srgbClr val="FF0000"/>
                </a:solidFill>
                <a:latin typeface="Arial Narrow"/>
                <a:ea typeface="Arial Narrow"/>
                <a:cs typeface="Arial Narrow"/>
                <a:sym typeface="Arial Narrow"/>
              </a:rPr>
              <a:t>composite primary key </a:t>
            </a:r>
            <a:r>
              <a:rPr b="1" i="0" lang="en-US" sz="1800" u="none" cap="none" strike="noStrike">
                <a:solidFill>
                  <a:schemeClr val="dk1"/>
                </a:solidFill>
                <a:latin typeface="Arial Narrow"/>
                <a:ea typeface="Arial Narrow"/>
                <a:cs typeface="Arial Narrow"/>
                <a:sym typeface="Arial Narrow"/>
              </a:rPr>
              <a:t>comprised of INVOICE NUM and ITEM NUM. Both fields are needed to identify each record in the table uniquely. </a:t>
            </a:r>
            <a:endParaRPr/>
          </a:p>
          <a:p>
            <a:pPr indent="-271463" lvl="0" marL="627063" marR="0" rtl="0" algn="l">
              <a:lnSpc>
                <a:spcPct val="100000"/>
              </a:lnSpc>
              <a:spcBef>
                <a:spcPts val="1200"/>
              </a:spcBef>
              <a:spcAft>
                <a:spcPts val="0"/>
              </a:spcAft>
              <a:buClr>
                <a:schemeClr val="dk1"/>
              </a:buClr>
              <a:buSzPts val="1800"/>
              <a:buFont typeface="Noto Sans Symbols"/>
              <a:buChar char="✔"/>
            </a:pPr>
            <a:r>
              <a:rPr b="1" i="0" lang="en-US" sz="1800" u="none" cap="none" strike="noStrike">
                <a:solidFill>
                  <a:schemeClr val="dk1"/>
                </a:solidFill>
                <a:latin typeface="Arial Narrow"/>
                <a:ea typeface="Arial Narrow"/>
                <a:cs typeface="Arial Narrow"/>
                <a:sym typeface="Arial Narrow"/>
              </a:rPr>
              <a:t>Ex: a user wants all invoices for </a:t>
            </a:r>
            <a:r>
              <a:rPr b="1" i="0" lang="en-US" sz="1800" u="none" cap="none" strike="noStrike">
                <a:solidFill>
                  <a:srgbClr val="FF0000"/>
                </a:solidFill>
                <a:latin typeface="Arial Narrow"/>
                <a:ea typeface="Arial Narrow"/>
                <a:cs typeface="Arial Narrow"/>
                <a:sym typeface="Arial Narrow"/>
              </a:rPr>
              <a:t>Customer 1875</a:t>
            </a:r>
            <a:r>
              <a:rPr b="1" i="0" lang="en-US" sz="1800" u="none" cap="none" strike="noStrike">
                <a:solidFill>
                  <a:schemeClr val="dk1"/>
                </a:solidFill>
                <a:latin typeface="Arial Narrow"/>
                <a:ea typeface="Arial Narrow"/>
                <a:cs typeface="Arial Narrow"/>
                <a:sym typeface="Arial Narrow"/>
              </a:rPr>
              <a:t>, program will search </a:t>
            </a:r>
            <a:r>
              <a:rPr b="1" i="0" lang="en-US" sz="1800" u="none" cap="none" strike="noStrike">
                <a:solidFill>
                  <a:srgbClr val="FF0000"/>
                </a:solidFill>
                <a:latin typeface="Arial Narrow"/>
                <a:ea typeface="Arial Narrow"/>
                <a:cs typeface="Arial Narrow"/>
                <a:sym typeface="Arial Narrow"/>
              </a:rPr>
              <a:t>Sales Invoice </a:t>
            </a:r>
            <a:r>
              <a:rPr b="1" i="0" lang="en-US" sz="1800" u="none" cap="none" strike="noStrike">
                <a:solidFill>
                  <a:schemeClr val="dk1"/>
                </a:solidFill>
                <a:latin typeface="Arial Narrow"/>
                <a:ea typeface="Arial Narrow"/>
                <a:cs typeface="Arial Narrow"/>
                <a:sym typeface="Arial Narrow"/>
              </a:rPr>
              <a:t>table for records w/</a:t>
            </a:r>
            <a:r>
              <a:rPr b="1" i="0" lang="en-US" sz="1800" u="none" cap="none" strike="noStrike">
                <a:solidFill>
                  <a:schemeClr val="dk1"/>
                </a:solidFill>
                <a:latin typeface="Arial Narrow"/>
                <a:ea typeface="Arial Narrow"/>
                <a:cs typeface="Arial Narrow"/>
                <a:sym typeface="Arial Narrow"/>
              </a:rPr>
              <a:t> </a:t>
            </a:r>
            <a:r>
              <a:rPr b="1" i="0" lang="en-US" sz="1800" u="none" cap="none" strike="noStrike">
                <a:solidFill>
                  <a:schemeClr val="dk1"/>
                </a:solidFill>
                <a:latin typeface="Arial Narrow"/>
                <a:ea typeface="Arial Narrow"/>
                <a:cs typeface="Arial Narrow"/>
                <a:sym typeface="Arial Narrow"/>
              </a:rPr>
              <a:t>a </a:t>
            </a:r>
            <a:r>
              <a:rPr b="1" i="0" lang="en-US" sz="1800" u="none" cap="none" strike="noStrike">
                <a:solidFill>
                  <a:srgbClr val="FF0000"/>
                </a:solidFill>
                <a:latin typeface="Arial Narrow"/>
                <a:ea typeface="Arial Narrow"/>
                <a:cs typeface="Arial Narrow"/>
                <a:sym typeface="Arial Narrow"/>
              </a:rPr>
              <a:t>foreign key value of 1875</a:t>
            </a:r>
            <a:r>
              <a:rPr b="1" i="0" lang="en-US" sz="1800" u="none" cap="none" strike="noStrike">
                <a:solidFill>
                  <a:schemeClr val="dk1"/>
                </a:solidFill>
                <a:latin typeface="Arial Narrow"/>
                <a:ea typeface="Arial Narrow"/>
                <a:cs typeface="Arial Narrow"/>
                <a:sym typeface="Arial Narrow"/>
              </a:rPr>
              <a:t>. To obtain the line-item details, program searches the </a:t>
            </a:r>
            <a:r>
              <a:rPr b="1" i="0" lang="en-US" sz="1800" u="none" cap="none" strike="noStrike">
                <a:solidFill>
                  <a:srgbClr val="FF0000"/>
                </a:solidFill>
                <a:latin typeface="Arial Narrow"/>
                <a:ea typeface="Arial Narrow"/>
                <a:cs typeface="Arial Narrow"/>
                <a:sym typeface="Arial Narrow"/>
              </a:rPr>
              <a:t>Line Item table </a:t>
            </a:r>
            <a:r>
              <a:rPr b="1" i="0" lang="en-US" sz="1800" u="none" cap="none" strike="noStrike">
                <a:solidFill>
                  <a:schemeClr val="dk1"/>
                </a:solidFill>
                <a:latin typeface="Arial Narrow"/>
                <a:ea typeface="Arial Narrow"/>
                <a:cs typeface="Arial Narrow"/>
                <a:sym typeface="Arial Narrow"/>
              </a:rPr>
              <a:t>for records with a foreign key value of </a:t>
            </a:r>
            <a:r>
              <a:rPr b="1" i="0" lang="en-US" sz="1800" u="none" cap="none" strike="noStrike">
                <a:solidFill>
                  <a:srgbClr val="FF0000"/>
                </a:solidFill>
                <a:latin typeface="Arial Narrow"/>
                <a:ea typeface="Arial Narrow"/>
                <a:cs typeface="Arial Narrow"/>
                <a:sym typeface="Arial Narrow"/>
              </a:rPr>
              <a:t>1921, and 2 records </a:t>
            </a:r>
            <a:r>
              <a:rPr b="1" i="0" lang="en-US" sz="1800" u="none" cap="none" strike="noStrike">
                <a:solidFill>
                  <a:schemeClr val="dk1"/>
                </a:solidFill>
                <a:latin typeface="Arial Narrow"/>
                <a:ea typeface="Arial Narrow"/>
                <a:cs typeface="Arial Narrow"/>
                <a:sym typeface="Arial Narrow"/>
              </a:rPr>
              <a:t>are retrieved.</a:t>
            </a:r>
            <a:endParaRPr b="1" i="0" sz="1800" u="none" cap="none" strike="noStrike">
              <a:solidFill>
                <a:schemeClr val="dk1"/>
              </a:solidFill>
              <a:latin typeface="Arial Narrow"/>
              <a:ea typeface="Arial Narrow"/>
              <a:cs typeface="Arial Narrow"/>
              <a:sym typeface="Arial Narrow"/>
            </a:endParaRPr>
          </a:p>
        </p:txBody>
      </p:sp>
      <p:sp>
        <p:nvSpPr>
          <p:cNvPr id="589" name="Google Shape;589;p56"/>
          <p:cNvSpPr/>
          <p:nvPr/>
        </p:nvSpPr>
        <p:spPr>
          <a:xfrm>
            <a:off x="5214942" y="4643446"/>
            <a:ext cx="714380" cy="285752"/>
          </a:xfrm>
          <a:prstGeom prst="ellipse">
            <a:avLst/>
          </a:prstGeom>
          <a:no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90" name="Google Shape;590;p56"/>
          <p:cNvSpPr/>
          <p:nvPr/>
        </p:nvSpPr>
        <p:spPr>
          <a:xfrm>
            <a:off x="4143372" y="4572008"/>
            <a:ext cx="714380" cy="285752"/>
          </a:xfrm>
          <a:prstGeom prst="ellipse">
            <a:avLst/>
          </a:prstGeom>
          <a:no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91" name="Google Shape;591;p56"/>
          <p:cNvSpPr/>
          <p:nvPr/>
        </p:nvSpPr>
        <p:spPr>
          <a:xfrm>
            <a:off x="8429652" y="2928934"/>
            <a:ext cx="714380" cy="428628"/>
          </a:xfrm>
          <a:prstGeom prst="ellipse">
            <a:avLst/>
          </a:prstGeom>
          <a:no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92" name="Google Shape;592;p56"/>
          <p:cNvSpPr/>
          <p:nvPr/>
        </p:nvSpPr>
        <p:spPr>
          <a:xfrm>
            <a:off x="8143900" y="4643446"/>
            <a:ext cx="1000132" cy="285752"/>
          </a:xfrm>
          <a:prstGeom prst="ellipse">
            <a:avLst/>
          </a:prstGeom>
          <a:no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93" name="Google Shape;593;p56"/>
          <p:cNvSpPr/>
          <p:nvPr/>
        </p:nvSpPr>
        <p:spPr>
          <a:xfrm>
            <a:off x="4429124" y="2214554"/>
            <a:ext cx="857256" cy="214314"/>
          </a:xfrm>
          <a:prstGeom prst="ellipse">
            <a:avLst/>
          </a:prstGeom>
          <a:no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7" name="Shape 597"/>
        <p:cNvGrpSpPr/>
        <p:nvPr/>
      </p:nvGrpSpPr>
      <p:grpSpPr>
        <a:xfrm>
          <a:off x="0" y="0"/>
          <a:ext cx="0" cy="0"/>
          <a:chOff x="0" y="0"/>
          <a:chExt cx="0" cy="0"/>
        </a:xfrm>
      </p:grpSpPr>
      <p:sp>
        <p:nvSpPr>
          <p:cNvPr id="598" name="Google Shape;598;p57"/>
          <p:cNvSpPr txBox="1"/>
          <p:nvPr>
            <p:ph idx="1" type="body"/>
          </p:nvPr>
        </p:nvSpPr>
        <p:spPr>
          <a:xfrm>
            <a:off x="357158" y="1000108"/>
            <a:ext cx="8429684" cy="5643602"/>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0000FF"/>
              </a:buClr>
              <a:buSzPts val="1800"/>
              <a:buChar char="•"/>
            </a:pPr>
            <a:r>
              <a:rPr b="1" lang="en-US" sz="1800">
                <a:solidFill>
                  <a:srgbClr val="0000FF"/>
                </a:solidFill>
                <a:latin typeface="Arial Narrow"/>
                <a:ea typeface="Arial Narrow"/>
                <a:cs typeface="Arial Narrow"/>
                <a:sym typeface="Arial Narrow"/>
              </a:rPr>
              <a:t>Normalizing Tables</a:t>
            </a:r>
            <a:endParaRPr/>
          </a:p>
          <a:p>
            <a:pPr indent="-271463" lvl="0" marL="627063" rtl="0" algn="l">
              <a:spcBef>
                <a:spcPts val="1200"/>
              </a:spcBef>
              <a:spcAft>
                <a:spcPts val="0"/>
              </a:spcAft>
              <a:buClr>
                <a:schemeClr val="dk1"/>
              </a:buClr>
              <a:buSzPts val="1800"/>
              <a:buFont typeface="Noto Sans Symbols"/>
              <a:buChar char="✔"/>
            </a:pPr>
            <a:r>
              <a:rPr b="1" lang="en-US" sz="1800">
                <a:latin typeface="Arial Narrow"/>
                <a:ea typeface="Arial Narrow"/>
                <a:cs typeface="Arial Narrow"/>
                <a:sym typeface="Arial Narrow"/>
              </a:rPr>
              <a:t>The database anomalies are symptoms of structural problems within tables </a:t>
            </a:r>
            <a:r>
              <a:rPr b="1" lang="en-US" sz="1800">
                <a:solidFill>
                  <a:srgbClr val="FF0000"/>
                </a:solidFill>
                <a:latin typeface="Arial Narrow"/>
                <a:ea typeface="Arial Narrow"/>
                <a:cs typeface="Arial Narrow"/>
                <a:sym typeface="Arial Narrow"/>
              </a:rPr>
              <a:t>called dependencies</a:t>
            </a:r>
            <a:r>
              <a:rPr b="1" lang="en-US" sz="1800">
                <a:latin typeface="Arial Narrow"/>
                <a:ea typeface="Arial Narrow"/>
                <a:cs typeface="Arial Narrow"/>
                <a:sym typeface="Arial Narrow"/>
              </a:rPr>
              <a:t>. These are known as </a:t>
            </a:r>
            <a:r>
              <a:rPr b="1" lang="en-US" sz="1800">
                <a:solidFill>
                  <a:srgbClr val="FF0000"/>
                </a:solidFill>
                <a:latin typeface="Arial Narrow"/>
                <a:ea typeface="Arial Narrow"/>
                <a:cs typeface="Arial Narrow"/>
                <a:sym typeface="Arial Narrow"/>
              </a:rPr>
              <a:t>repeating groups, partial dependencies, and transitive dependencies</a:t>
            </a:r>
            <a:r>
              <a:rPr b="1" lang="en-US" sz="1800">
                <a:latin typeface="Arial Narrow"/>
                <a:ea typeface="Arial Narrow"/>
                <a:cs typeface="Arial Narrow"/>
                <a:sym typeface="Arial Narrow"/>
              </a:rPr>
              <a:t>.  The normalization process involves </a:t>
            </a:r>
            <a:r>
              <a:rPr b="1" lang="en-US" sz="1800">
                <a:solidFill>
                  <a:srgbClr val="0000FF"/>
                </a:solidFill>
                <a:latin typeface="Arial Narrow"/>
                <a:ea typeface="Arial Narrow"/>
                <a:cs typeface="Arial Narrow"/>
                <a:sym typeface="Arial Narrow"/>
              </a:rPr>
              <a:t>identifying and removing </a:t>
            </a:r>
            <a:r>
              <a:rPr b="1" lang="en-US" sz="1800">
                <a:latin typeface="Arial Narrow"/>
                <a:ea typeface="Arial Narrow"/>
                <a:cs typeface="Arial Narrow"/>
                <a:sym typeface="Arial Narrow"/>
              </a:rPr>
              <a:t>structural dependencies from the table(s) under review. </a:t>
            </a:r>
            <a:endParaRPr/>
          </a:p>
        </p:txBody>
      </p:sp>
      <p:sp>
        <p:nvSpPr>
          <p:cNvPr id="599" name="Google Shape;599;p57"/>
          <p:cNvSpPr/>
          <p:nvPr/>
        </p:nvSpPr>
        <p:spPr>
          <a:xfrm>
            <a:off x="0" y="214291"/>
            <a:ext cx="9144000" cy="534368"/>
          </a:xfrm>
          <a:prstGeom prst="rect">
            <a:avLst/>
          </a:prstGeom>
          <a:gradFill>
            <a:gsLst>
              <a:gs pos="0">
                <a:srgbClr val="29859E"/>
              </a:gs>
              <a:gs pos="80000">
                <a:srgbClr val="36B0D0"/>
              </a:gs>
              <a:gs pos="100000">
                <a:srgbClr val="33B3D5"/>
              </a:gs>
            </a:gsLst>
            <a:lin ang="16200000" scaled="0"/>
          </a:gradFill>
          <a:ln>
            <a:noFill/>
          </a:ln>
          <a:effectLst>
            <a:outerShdw blurRad="40000" rotWithShape="0" dir="5400000" dist="23000">
              <a:srgbClr val="000000">
                <a:alpha val="34901"/>
              </a:srgbClr>
            </a:outerShdw>
          </a:effectLst>
        </p:spPr>
        <p:txBody>
          <a:bodyPr anchorCtr="0" anchor="t" bIns="36000" lIns="36000" spcFirstLastPara="1" rIns="36000" wrap="square" tIns="36000">
            <a:spAutoFit/>
          </a:bodyPr>
          <a:lstStyle/>
          <a:p>
            <a:pPr indent="0" lvl="0" marL="0" marR="0" rtl="0" algn="ctr">
              <a:spcBef>
                <a:spcPts val="0"/>
              </a:spcBef>
              <a:spcAft>
                <a:spcPts val="0"/>
              </a:spcAft>
              <a:buNone/>
            </a:pPr>
            <a:r>
              <a:rPr b="1" lang="en-US" sz="3000">
                <a:solidFill>
                  <a:srgbClr val="DF322D"/>
                </a:solidFill>
                <a:latin typeface="Arial Narrow"/>
                <a:ea typeface="Arial Narrow"/>
                <a:cs typeface="Arial Narrow"/>
                <a:sym typeface="Arial Narrow"/>
              </a:rPr>
              <a:t>4. Anomalies, Structural Dependencies, Normalization</a:t>
            </a:r>
            <a:endParaRPr/>
          </a:p>
        </p:txBody>
      </p:sp>
      <p:pic>
        <p:nvPicPr>
          <p:cNvPr id="600" name="Google Shape;600;p57"/>
          <p:cNvPicPr preferRelativeResize="0"/>
          <p:nvPr/>
        </p:nvPicPr>
        <p:blipFill rotWithShape="1">
          <a:blip r:embed="rId3">
            <a:alphaModFix/>
          </a:blip>
          <a:srcRect b="0" l="0" r="0" t="0"/>
          <a:stretch/>
        </p:blipFill>
        <p:spPr>
          <a:xfrm>
            <a:off x="3214678" y="2608946"/>
            <a:ext cx="5929322" cy="4249054"/>
          </a:xfrm>
          <a:prstGeom prst="rect">
            <a:avLst/>
          </a:prstGeom>
          <a:noFill/>
          <a:ln>
            <a:noFill/>
          </a:ln>
        </p:spPr>
      </p:pic>
      <p:sp>
        <p:nvSpPr>
          <p:cNvPr id="601" name="Google Shape;601;p57"/>
          <p:cNvSpPr txBox="1"/>
          <p:nvPr/>
        </p:nvSpPr>
        <p:spPr>
          <a:xfrm>
            <a:off x="357158" y="2643206"/>
            <a:ext cx="2928958" cy="2500306"/>
          </a:xfrm>
          <a:prstGeom prst="rect">
            <a:avLst/>
          </a:prstGeom>
          <a:noFill/>
          <a:ln>
            <a:noFill/>
          </a:ln>
        </p:spPr>
        <p:txBody>
          <a:bodyPr anchorCtr="0" anchor="t" bIns="45700" lIns="91425" spcFirstLastPara="1" rIns="91425" wrap="square" tIns="45700">
            <a:noAutofit/>
          </a:bodyPr>
          <a:lstStyle/>
          <a:p>
            <a:pPr indent="-271463" lvl="0" marL="627063" marR="0" rtl="0" algn="l">
              <a:lnSpc>
                <a:spcPct val="100000"/>
              </a:lnSpc>
              <a:spcBef>
                <a:spcPts val="0"/>
              </a:spcBef>
              <a:spcAft>
                <a:spcPts val="0"/>
              </a:spcAft>
              <a:buClr>
                <a:schemeClr val="dk1"/>
              </a:buClr>
              <a:buSzPts val="1800"/>
              <a:buFont typeface="Noto Sans Symbols"/>
              <a:buChar char="✔"/>
            </a:pPr>
            <a:r>
              <a:rPr b="1" i="0" lang="en-US" sz="1800" u="none" cap="none" strike="noStrike">
                <a:solidFill>
                  <a:schemeClr val="dk1"/>
                </a:solidFill>
                <a:latin typeface="Arial Narrow"/>
                <a:ea typeface="Arial Narrow"/>
                <a:cs typeface="Arial Narrow"/>
                <a:sym typeface="Arial Narrow"/>
              </a:rPr>
              <a:t>The resulting tables meet 2 conditions:</a:t>
            </a:r>
            <a:endParaRPr/>
          </a:p>
          <a:p>
            <a:pPr indent="-273050" lvl="0" marL="900113" marR="0" rtl="0" algn="l">
              <a:lnSpc>
                <a:spcPct val="100000"/>
              </a:lnSpc>
              <a:spcBef>
                <a:spcPts val="1200"/>
              </a:spcBef>
              <a:spcAft>
                <a:spcPts val="0"/>
              </a:spcAft>
              <a:buClr>
                <a:schemeClr val="dk1"/>
              </a:buClr>
              <a:buSzPts val="1800"/>
              <a:buFont typeface="Arial"/>
              <a:buAutoNum type="arabicPeriod"/>
            </a:pPr>
            <a:r>
              <a:rPr b="1" i="0" lang="en-US" sz="1800" u="none" cap="none" strike="noStrike">
                <a:solidFill>
                  <a:schemeClr val="dk1"/>
                </a:solidFill>
                <a:latin typeface="Arial Narrow"/>
                <a:ea typeface="Arial Narrow"/>
                <a:cs typeface="Arial Narrow"/>
                <a:sym typeface="Arial Narrow"/>
              </a:rPr>
              <a:t>All nonkey (data) attributes in table are </a:t>
            </a:r>
            <a:r>
              <a:rPr b="1" i="0" lang="en-US" sz="1800" u="none" cap="none" strike="noStrike">
                <a:solidFill>
                  <a:srgbClr val="0000FF"/>
                </a:solidFill>
                <a:latin typeface="Arial Narrow"/>
                <a:ea typeface="Arial Narrow"/>
                <a:cs typeface="Arial Narrow"/>
                <a:sym typeface="Arial Narrow"/>
              </a:rPr>
              <a:t>dependent </a:t>
            </a:r>
            <a:r>
              <a:rPr b="1" i="0" lang="en-US" sz="1800" u="none" cap="none" strike="noStrike">
                <a:solidFill>
                  <a:schemeClr val="dk1"/>
                </a:solidFill>
                <a:latin typeface="Arial Narrow"/>
                <a:ea typeface="Arial Narrow"/>
                <a:cs typeface="Arial Narrow"/>
                <a:sym typeface="Arial Narrow"/>
              </a:rPr>
              <a:t>on (defined by) primary key.</a:t>
            </a:r>
            <a:endParaRPr/>
          </a:p>
          <a:p>
            <a:pPr indent="-273050" lvl="0" marL="900113" marR="0" rtl="0" algn="l">
              <a:lnSpc>
                <a:spcPct val="100000"/>
              </a:lnSpc>
              <a:spcBef>
                <a:spcPts val="1200"/>
              </a:spcBef>
              <a:spcAft>
                <a:spcPts val="0"/>
              </a:spcAft>
              <a:buClr>
                <a:schemeClr val="dk1"/>
              </a:buClr>
              <a:buSzPts val="1800"/>
              <a:buFont typeface="Arial"/>
              <a:buAutoNum type="arabicPeriod"/>
            </a:pPr>
            <a:r>
              <a:rPr b="1" i="0" lang="en-US" sz="1800" u="none" cap="none" strike="noStrike">
                <a:solidFill>
                  <a:schemeClr val="dk1"/>
                </a:solidFill>
                <a:latin typeface="Arial Narrow"/>
                <a:ea typeface="Arial Narrow"/>
                <a:cs typeface="Arial Narrow"/>
                <a:sym typeface="Arial Narrow"/>
              </a:rPr>
              <a:t>All nonkey attributes are </a:t>
            </a:r>
            <a:r>
              <a:rPr b="1" i="0" lang="en-US" sz="1800" u="none" cap="none" strike="noStrike">
                <a:solidFill>
                  <a:srgbClr val="0000FF"/>
                </a:solidFill>
                <a:latin typeface="Arial Narrow"/>
                <a:ea typeface="Arial Narrow"/>
                <a:cs typeface="Arial Narrow"/>
                <a:sym typeface="Arial Narrow"/>
              </a:rPr>
              <a:t>independent </a:t>
            </a:r>
            <a:r>
              <a:rPr b="1" i="0" lang="en-US" sz="1800" u="none" cap="none" strike="noStrike">
                <a:solidFill>
                  <a:schemeClr val="dk1"/>
                </a:solidFill>
                <a:latin typeface="Arial Narrow"/>
                <a:ea typeface="Arial Narrow"/>
                <a:cs typeface="Arial Narrow"/>
                <a:sym typeface="Arial Narrow"/>
              </a:rPr>
              <a:t>of the other nonkey attributes.</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5" name="Shape 605"/>
        <p:cNvGrpSpPr/>
        <p:nvPr/>
      </p:nvGrpSpPr>
      <p:grpSpPr>
        <a:xfrm>
          <a:off x="0" y="0"/>
          <a:ext cx="0" cy="0"/>
          <a:chOff x="0" y="0"/>
          <a:chExt cx="0" cy="0"/>
        </a:xfrm>
      </p:grpSpPr>
      <p:sp>
        <p:nvSpPr>
          <p:cNvPr id="606" name="Google Shape;606;p58"/>
          <p:cNvSpPr txBox="1"/>
          <p:nvPr>
            <p:ph idx="1" type="body"/>
          </p:nvPr>
        </p:nvSpPr>
        <p:spPr>
          <a:xfrm>
            <a:off x="357158" y="1000108"/>
            <a:ext cx="8429684" cy="5643602"/>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0000FF"/>
              </a:buClr>
              <a:buSzPts val="1800"/>
              <a:buChar char="•"/>
            </a:pPr>
            <a:r>
              <a:rPr b="1" lang="en-US" sz="1800">
                <a:solidFill>
                  <a:srgbClr val="0000FF"/>
                </a:solidFill>
                <a:latin typeface="Arial Narrow"/>
                <a:ea typeface="Arial Narrow"/>
                <a:cs typeface="Arial Narrow"/>
                <a:sym typeface="Arial Narrow"/>
              </a:rPr>
              <a:t>Linking Normalized Tables</a:t>
            </a:r>
            <a:endParaRPr b="1" sz="1800">
              <a:solidFill>
                <a:srgbClr val="0000FF"/>
              </a:solidFill>
              <a:latin typeface="Arial Narrow"/>
              <a:ea typeface="Arial Narrow"/>
              <a:cs typeface="Arial Narrow"/>
              <a:sym typeface="Arial Narrow"/>
            </a:endParaRPr>
          </a:p>
          <a:p>
            <a:pPr indent="-271463" lvl="0" marL="627063" rtl="0" algn="l">
              <a:spcBef>
                <a:spcPts val="1200"/>
              </a:spcBef>
              <a:spcAft>
                <a:spcPts val="0"/>
              </a:spcAft>
              <a:buClr>
                <a:schemeClr val="dk1"/>
              </a:buClr>
              <a:buSzPts val="1800"/>
              <a:buFont typeface="Noto Sans Symbols"/>
              <a:buChar char="✔"/>
            </a:pPr>
            <a:r>
              <a:rPr b="1" lang="en-US" sz="1800">
                <a:latin typeface="Arial Narrow"/>
                <a:ea typeface="Arial Narrow"/>
                <a:cs typeface="Arial Narrow"/>
                <a:sym typeface="Arial Narrow"/>
              </a:rPr>
              <a:t>When unnormalized tables </a:t>
            </a:r>
            <a:r>
              <a:rPr b="1" lang="en-US" sz="1800">
                <a:solidFill>
                  <a:srgbClr val="FF0000"/>
                </a:solidFill>
                <a:latin typeface="Arial Narrow"/>
                <a:ea typeface="Arial Narrow"/>
                <a:cs typeface="Arial Narrow"/>
                <a:sym typeface="Arial Narrow"/>
              </a:rPr>
              <a:t>are split into multiple </a:t>
            </a:r>
            <a:r>
              <a:rPr b="1" lang="en-US" sz="1800">
                <a:latin typeface="Arial Narrow"/>
                <a:ea typeface="Arial Narrow"/>
                <a:cs typeface="Arial Narrow"/>
                <a:sym typeface="Arial Narrow"/>
              </a:rPr>
              <a:t>3NF tables, they need to </a:t>
            </a:r>
            <a:r>
              <a:rPr b="1" lang="en-US" sz="1800">
                <a:solidFill>
                  <a:srgbClr val="FF0000"/>
                </a:solidFill>
                <a:latin typeface="Arial Narrow"/>
                <a:ea typeface="Arial Narrow"/>
                <a:cs typeface="Arial Narrow"/>
                <a:sym typeface="Arial Narrow"/>
              </a:rPr>
              <a:t>be linked together </a:t>
            </a:r>
            <a:r>
              <a:rPr b="1" lang="en-US" sz="1800">
                <a:latin typeface="Arial Narrow"/>
                <a:ea typeface="Arial Narrow"/>
                <a:cs typeface="Arial Narrow"/>
                <a:sym typeface="Arial Narrow"/>
              </a:rPr>
              <a:t>via foreign keys so the data in them can be related and made accessible to users. The degree of association (joint cardinality) between the resulting tables (that is, 1:1, 1:M, or M:M) determines how the linking occurs. </a:t>
            </a:r>
            <a:endParaRPr/>
          </a:p>
          <a:p>
            <a:pPr indent="-271463" lvl="0" marL="627063" rtl="0" algn="l">
              <a:spcBef>
                <a:spcPts val="1200"/>
              </a:spcBef>
              <a:spcAft>
                <a:spcPts val="0"/>
              </a:spcAft>
              <a:buClr>
                <a:srgbClr val="0000FF"/>
              </a:buClr>
              <a:buSzPts val="1800"/>
              <a:buFont typeface="Noto Sans Symbols"/>
              <a:buChar char="✔"/>
            </a:pPr>
            <a:r>
              <a:rPr b="1" i="1" lang="en-US" sz="1800">
                <a:solidFill>
                  <a:srgbClr val="0000FF"/>
                </a:solidFill>
                <a:latin typeface="Arial Narrow"/>
                <a:ea typeface="Arial Narrow"/>
                <a:cs typeface="Arial Narrow"/>
                <a:sym typeface="Arial Narrow"/>
              </a:rPr>
              <a:t>Keys in 1:1 Associations</a:t>
            </a:r>
            <a:r>
              <a:rPr b="1" i="1" lang="en-US" sz="1800">
                <a:latin typeface="Arial Narrow"/>
                <a:ea typeface="Arial Narrow"/>
                <a:cs typeface="Arial Narrow"/>
                <a:sym typeface="Arial Narrow"/>
              </a:rPr>
              <a:t>. Where a true 1:1 association exists between tables, either </a:t>
            </a:r>
            <a:r>
              <a:rPr b="1" lang="en-US" sz="1800">
                <a:latin typeface="Arial Narrow"/>
                <a:ea typeface="Arial Narrow"/>
                <a:cs typeface="Arial Narrow"/>
                <a:sym typeface="Arial Narrow"/>
              </a:rPr>
              <a:t>(or both) primary keys may be embedded as foreign keys in the related table. </a:t>
            </a:r>
            <a:endParaRPr/>
          </a:p>
        </p:txBody>
      </p:sp>
      <p:sp>
        <p:nvSpPr>
          <p:cNvPr id="607" name="Google Shape;607;p58"/>
          <p:cNvSpPr/>
          <p:nvPr/>
        </p:nvSpPr>
        <p:spPr>
          <a:xfrm>
            <a:off x="0" y="214291"/>
            <a:ext cx="9144000" cy="534368"/>
          </a:xfrm>
          <a:prstGeom prst="rect">
            <a:avLst/>
          </a:prstGeom>
          <a:gradFill>
            <a:gsLst>
              <a:gs pos="0">
                <a:srgbClr val="29859E"/>
              </a:gs>
              <a:gs pos="80000">
                <a:srgbClr val="36B0D0"/>
              </a:gs>
              <a:gs pos="100000">
                <a:srgbClr val="33B3D5"/>
              </a:gs>
            </a:gsLst>
            <a:lin ang="16200000" scaled="0"/>
          </a:gradFill>
          <a:ln>
            <a:noFill/>
          </a:ln>
          <a:effectLst>
            <a:outerShdw blurRad="40000" rotWithShape="0" dir="5400000" dist="23000">
              <a:srgbClr val="000000">
                <a:alpha val="34901"/>
              </a:srgbClr>
            </a:outerShdw>
          </a:effectLst>
        </p:spPr>
        <p:txBody>
          <a:bodyPr anchorCtr="0" anchor="t" bIns="36000" lIns="36000" spcFirstLastPara="1" rIns="36000" wrap="square" tIns="36000">
            <a:spAutoFit/>
          </a:bodyPr>
          <a:lstStyle/>
          <a:p>
            <a:pPr indent="0" lvl="0" marL="0" marR="0" rtl="0" algn="ctr">
              <a:spcBef>
                <a:spcPts val="0"/>
              </a:spcBef>
              <a:spcAft>
                <a:spcPts val="0"/>
              </a:spcAft>
              <a:buNone/>
            </a:pPr>
            <a:r>
              <a:rPr b="1" lang="en-US" sz="3000">
                <a:solidFill>
                  <a:srgbClr val="DF322D"/>
                </a:solidFill>
                <a:latin typeface="Arial Narrow"/>
                <a:ea typeface="Arial Narrow"/>
                <a:cs typeface="Arial Narrow"/>
                <a:sym typeface="Arial Narrow"/>
              </a:rPr>
              <a:t>4. Anomalies, Structural Dependencies, Normalization</a:t>
            </a:r>
            <a:endParaRPr/>
          </a:p>
        </p:txBody>
      </p:sp>
      <p:pic>
        <p:nvPicPr>
          <p:cNvPr id="608" name="Google Shape;608;p58"/>
          <p:cNvPicPr preferRelativeResize="0"/>
          <p:nvPr/>
        </p:nvPicPr>
        <p:blipFill rotWithShape="1">
          <a:blip r:embed="rId3">
            <a:alphaModFix/>
          </a:blip>
          <a:srcRect b="0" l="0" r="0" t="0"/>
          <a:stretch/>
        </p:blipFill>
        <p:spPr>
          <a:xfrm>
            <a:off x="4849136" y="3357562"/>
            <a:ext cx="4294864" cy="3500438"/>
          </a:xfrm>
          <a:prstGeom prst="rect">
            <a:avLst/>
          </a:prstGeom>
          <a:noFill/>
          <a:ln>
            <a:noFill/>
          </a:ln>
        </p:spPr>
      </p:pic>
      <p:sp>
        <p:nvSpPr>
          <p:cNvPr id="609" name="Google Shape;609;p58"/>
          <p:cNvSpPr txBox="1"/>
          <p:nvPr/>
        </p:nvSpPr>
        <p:spPr>
          <a:xfrm>
            <a:off x="357158" y="3357562"/>
            <a:ext cx="4572032" cy="3143272"/>
          </a:xfrm>
          <a:prstGeom prst="rect">
            <a:avLst/>
          </a:prstGeom>
          <a:noFill/>
          <a:ln>
            <a:noFill/>
          </a:ln>
        </p:spPr>
        <p:txBody>
          <a:bodyPr anchorCtr="0" anchor="t" bIns="45700" lIns="91425" spcFirstLastPara="1" rIns="91425" wrap="square" tIns="45700">
            <a:noAutofit/>
          </a:bodyPr>
          <a:lstStyle/>
          <a:p>
            <a:pPr indent="-271463" lvl="0" marL="627063" marR="0" rtl="0" algn="l">
              <a:lnSpc>
                <a:spcPct val="100000"/>
              </a:lnSpc>
              <a:spcBef>
                <a:spcPts val="0"/>
              </a:spcBef>
              <a:spcAft>
                <a:spcPts val="0"/>
              </a:spcAft>
              <a:buClr>
                <a:srgbClr val="0000FF"/>
              </a:buClr>
              <a:buSzPts val="1800"/>
              <a:buFont typeface="Noto Sans Symbols"/>
              <a:buChar char="✔"/>
            </a:pPr>
            <a:r>
              <a:rPr b="1" i="1" lang="en-US" sz="1800" u="none" cap="none" strike="noStrike">
                <a:solidFill>
                  <a:srgbClr val="0000FF"/>
                </a:solidFill>
                <a:latin typeface="Arial Narrow"/>
                <a:ea typeface="Arial Narrow"/>
                <a:cs typeface="Arial Narrow"/>
                <a:sym typeface="Arial Narrow"/>
              </a:rPr>
              <a:t>Keys in 1:M Associations</a:t>
            </a:r>
            <a:r>
              <a:rPr b="1" i="1" lang="en-US" sz="1800" u="none" cap="none" strike="noStrike">
                <a:solidFill>
                  <a:schemeClr val="dk1"/>
                </a:solidFill>
                <a:latin typeface="Arial Narrow"/>
                <a:ea typeface="Arial Narrow"/>
                <a:cs typeface="Arial Narrow"/>
                <a:sym typeface="Arial Narrow"/>
              </a:rPr>
              <a:t>. Where a 1:M (or 1:0,M) association exists, the primary </a:t>
            </a:r>
            <a:r>
              <a:rPr b="1" i="0" lang="en-US" sz="1800" u="none" cap="none" strike="noStrike">
                <a:solidFill>
                  <a:schemeClr val="dk1"/>
                </a:solidFill>
                <a:latin typeface="Arial Narrow"/>
                <a:ea typeface="Arial Narrow"/>
                <a:cs typeface="Arial Narrow"/>
                <a:sym typeface="Arial Narrow"/>
              </a:rPr>
              <a:t>key of the 1 side is embedded in the table of the M side (</a:t>
            </a:r>
            <a:r>
              <a:rPr b="1" i="0" lang="en-US" sz="1800" u="none" cap="none" strike="noStrike">
                <a:solidFill>
                  <a:srgbClr val="0000FF"/>
                </a:solidFill>
                <a:latin typeface="Arial Narrow"/>
                <a:ea typeface="Arial Narrow"/>
                <a:cs typeface="Arial Narrow"/>
                <a:sym typeface="Arial Narrow"/>
              </a:rPr>
              <a:t>lihat gambar</a:t>
            </a:r>
            <a:r>
              <a:rPr b="1" i="0" lang="en-US" sz="1800" u="none" cap="none" strike="noStrike">
                <a:solidFill>
                  <a:schemeClr val="dk1"/>
                </a:solidFill>
                <a:latin typeface="Arial Narrow"/>
                <a:ea typeface="Arial Narrow"/>
                <a:cs typeface="Arial Narrow"/>
                <a:sym typeface="Arial Narrow"/>
              </a:rPr>
              <a:t>). </a:t>
            </a:r>
            <a:endParaRPr/>
          </a:p>
          <a:p>
            <a:pPr indent="-271463" lvl="0" marL="627063" marR="0" rtl="0" algn="l">
              <a:lnSpc>
                <a:spcPct val="100000"/>
              </a:lnSpc>
              <a:spcBef>
                <a:spcPts val="1200"/>
              </a:spcBef>
              <a:spcAft>
                <a:spcPts val="0"/>
              </a:spcAft>
              <a:buClr>
                <a:srgbClr val="0000FF"/>
              </a:buClr>
              <a:buSzPts val="1800"/>
              <a:buFont typeface="Noto Sans Symbols"/>
              <a:buChar char="✔"/>
            </a:pPr>
            <a:r>
              <a:rPr b="1" i="1" lang="en-US" sz="1800" u="none" cap="none" strike="noStrike">
                <a:solidFill>
                  <a:srgbClr val="0000FF"/>
                </a:solidFill>
                <a:latin typeface="Arial Narrow"/>
                <a:ea typeface="Arial Narrow"/>
                <a:cs typeface="Arial Narrow"/>
                <a:sym typeface="Arial Narrow"/>
              </a:rPr>
              <a:t>Keys in M:M Associations. </a:t>
            </a:r>
            <a:r>
              <a:rPr b="1" i="1" lang="en-US" sz="1800" u="none" cap="none" strike="noStrike">
                <a:solidFill>
                  <a:schemeClr val="dk1"/>
                </a:solidFill>
                <a:latin typeface="Arial Narrow"/>
                <a:ea typeface="Arial Narrow"/>
                <a:cs typeface="Arial Narrow"/>
                <a:sym typeface="Arial Narrow"/>
              </a:rPr>
              <a:t>To represent the M:M association between tables, a link </a:t>
            </a:r>
            <a:r>
              <a:rPr b="1" i="0" lang="en-US" sz="1800" u="none" cap="none" strike="noStrike">
                <a:solidFill>
                  <a:schemeClr val="dk1"/>
                </a:solidFill>
                <a:latin typeface="Arial Narrow"/>
                <a:ea typeface="Arial Narrow"/>
                <a:cs typeface="Arial Narrow"/>
                <a:sym typeface="Arial Narrow"/>
              </a:rPr>
              <a:t>table needs to be created. The link table has a combined (composite) key consisting of the primary keys of two related tables. </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3" name="Shape 613"/>
        <p:cNvGrpSpPr/>
        <p:nvPr/>
      </p:nvGrpSpPr>
      <p:grpSpPr>
        <a:xfrm>
          <a:off x="0" y="0"/>
          <a:ext cx="0" cy="0"/>
          <a:chOff x="0" y="0"/>
          <a:chExt cx="0" cy="0"/>
        </a:xfrm>
      </p:grpSpPr>
      <p:sp>
        <p:nvSpPr>
          <p:cNvPr id="614" name="Google Shape;614;p59"/>
          <p:cNvSpPr txBox="1"/>
          <p:nvPr>
            <p:ph idx="1" type="body"/>
          </p:nvPr>
        </p:nvSpPr>
        <p:spPr>
          <a:xfrm>
            <a:off x="357158" y="928670"/>
            <a:ext cx="8429684" cy="5643602"/>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0000FF"/>
              </a:buClr>
              <a:buSzPts val="1800"/>
              <a:buChar char="•"/>
            </a:pPr>
            <a:r>
              <a:rPr b="1" lang="en-US" sz="1800">
                <a:solidFill>
                  <a:srgbClr val="0000FF"/>
                </a:solidFill>
                <a:latin typeface="Arial Narrow"/>
                <a:ea typeface="Arial Narrow"/>
                <a:cs typeface="Arial Narrow"/>
                <a:sym typeface="Arial Narrow"/>
              </a:rPr>
              <a:t>The six phases of database design (view modeling):</a:t>
            </a:r>
            <a:endParaRPr/>
          </a:p>
          <a:p>
            <a:pPr indent="12700" lvl="0" marL="342900" rtl="0" algn="l">
              <a:spcBef>
                <a:spcPts val="600"/>
              </a:spcBef>
              <a:spcAft>
                <a:spcPts val="0"/>
              </a:spcAft>
              <a:buClr>
                <a:schemeClr val="dk1"/>
              </a:buClr>
              <a:buSzPts val="1800"/>
              <a:buNone/>
            </a:pPr>
            <a:r>
              <a:rPr b="1" lang="en-US" sz="1800">
                <a:latin typeface="Arial Narrow"/>
                <a:ea typeface="Arial Narrow"/>
                <a:cs typeface="Arial Narrow"/>
                <a:sym typeface="Arial Narrow"/>
              </a:rPr>
              <a:t>1. Identify entities.</a:t>
            </a:r>
            <a:endParaRPr/>
          </a:p>
          <a:p>
            <a:pPr indent="12700" lvl="0" marL="342900" rtl="0" algn="l">
              <a:spcBef>
                <a:spcPts val="600"/>
              </a:spcBef>
              <a:spcAft>
                <a:spcPts val="0"/>
              </a:spcAft>
              <a:buClr>
                <a:schemeClr val="dk1"/>
              </a:buClr>
              <a:buSzPts val="1800"/>
              <a:buNone/>
            </a:pPr>
            <a:r>
              <a:rPr b="1" lang="en-US" sz="1800">
                <a:latin typeface="Arial Narrow"/>
                <a:ea typeface="Arial Narrow"/>
                <a:cs typeface="Arial Narrow"/>
                <a:sym typeface="Arial Narrow"/>
              </a:rPr>
              <a:t>2. Construct a data model showing entity associations.</a:t>
            </a:r>
            <a:endParaRPr/>
          </a:p>
          <a:p>
            <a:pPr indent="12700" lvl="0" marL="342900" rtl="0" algn="l">
              <a:spcBef>
                <a:spcPts val="600"/>
              </a:spcBef>
              <a:spcAft>
                <a:spcPts val="0"/>
              </a:spcAft>
              <a:buClr>
                <a:schemeClr val="dk1"/>
              </a:buClr>
              <a:buSzPts val="1800"/>
              <a:buNone/>
            </a:pPr>
            <a:r>
              <a:rPr b="1" lang="en-US" sz="1800">
                <a:latin typeface="Arial Narrow"/>
                <a:ea typeface="Arial Narrow"/>
                <a:cs typeface="Arial Narrow"/>
                <a:sym typeface="Arial Narrow"/>
              </a:rPr>
              <a:t>3. Add primary keys and attributes to the model.</a:t>
            </a:r>
            <a:endParaRPr/>
          </a:p>
          <a:p>
            <a:pPr indent="12700" lvl="0" marL="342900" rtl="0" algn="l">
              <a:spcBef>
                <a:spcPts val="600"/>
              </a:spcBef>
              <a:spcAft>
                <a:spcPts val="0"/>
              </a:spcAft>
              <a:buClr>
                <a:schemeClr val="dk1"/>
              </a:buClr>
              <a:buSzPts val="1800"/>
              <a:buNone/>
            </a:pPr>
            <a:r>
              <a:rPr b="1" lang="en-US" sz="1800">
                <a:latin typeface="Arial Narrow"/>
                <a:ea typeface="Arial Narrow"/>
                <a:cs typeface="Arial Narrow"/>
                <a:sym typeface="Arial Narrow"/>
              </a:rPr>
              <a:t>4. Normalize the data model and add foreign keys.</a:t>
            </a:r>
            <a:endParaRPr/>
          </a:p>
          <a:p>
            <a:pPr indent="12700" lvl="0" marL="342900" rtl="0" algn="l">
              <a:spcBef>
                <a:spcPts val="600"/>
              </a:spcBef>
              <a:spcAft>
                <a:spcPts val="0"/>
              </a:spcAft>
              <a:buClr>
                <a:schemeClr val="dk1"/>
              </a:buClr>
              <a:buSzPts val="1800"/>
              <a:buNone/>
            </a:pPr>
            <a:r>
              <a:rPr b="1" lang="en-US" sz="1800">
                <a:latin typeface="Arial Narrow"/>
                <a:ea typeface="Arial Narrow"/>
                <a:cs typeface="Arial Narrow"/>
                <a:sym typeface="Arial Narrow"/>
              </a:rPr>
              <a:t>5. Construct the physical database.</a:t>
            </a:r>
            <a:endParaRPr/>
          </a:p>
          <a:p>
            <a:pPr indent="12700" lvl="0" marL="342900" rtl="0" algn="l">
              <a:spcBef>
                <a:spcPts val="600"/>
              </a:spcBef>
              <a:spcAft>
                <a:spcPts val="0"/>
              </a:spcAft>
              <a:buClr>
                <a:schemeClr val="dk1"/>
              </a:buClr>
              <a:buSzPts val="1800"/>
              <a:buNone/>
            </a:pPr>
            <a:r>
              <a:rPr b="1" lang="en-US" sz="1800">
                <a:latin typeface="Arial Narrow"/>
                <a:ea typeface="Arial Narrow"/>
                <a:cs typeface="Arial Narrow"/>
                <a:sym typeface="Arial Narrow"/>
              </a:rPr>
              <a:t>6. Prepare the user views.</a:t>
            </a:r>
            <a:endParaRPr/>
          </a:p>
          <a:p>
            <a:pPr indent="-342900" lvl="0" marL="342900" rtl="0" algn="l">
              <a:spcBef>
                <a:spcPts val="1200"/>
              </a:spcBef>
              <a:spcAft>
                <a:spcPts val="0"/>
              </a:spcAft>
              <a:buClr>
                <a:srgbClr val="0000FF"/>
              </a:buClr>
              <a:buSzPts val="1800"/>
              <a:buChar char="•"/>
            </a:pPr>
            <a:r>
              <a:rPr b="1" lang="en-US" sz="1800">
                <a:solidFill>
                  <a:srgbClr val="0000FF"/>
                </a:solidFill>
                <a:latin typeface="Arial Narrow"/>
                <a:ea typeface="Arial Narrow"/>
                <a:cs typeface="Arial Narrow"/>
                <a:sym typeface="Arial Narrow"/>
              </a:rPr>
              <a:t>1. Identify Entities</a:t>
            </a:r>
            <a:endParaRPr/>
          </a:p>
        </p:txBody>
      </p:sp>
      <p:sp>
        <p:nvSpPr>
          <p:cNvPr id="615" name="Google Shape;615;p59"/>
          <p:cNvSpPr/>
          <p:nvPr/>
        </p:nvSpPr>
        <p:spPr>
          <a:xfrm>
            <a:off x="0" y="214291"/>
            <a:ext cx="9144000" cy="534368"/>
          </a:xfrm>
          <a:prstGeom prst="rect">
            <a:avLst/>
          </a:prstGeom>
          <a:gradFill>
            <a:gsLst>
              <a:gs pos="0">
                <a:srgbClr val="29859E"/>
              </a:gs>
              <a:gs pos="80000">
                <a:srgbClr val="36B0D0"/>
              </a:gs>
              <a:gs pos="100000">
                <a:srgbClr val="33B3D5"/>
              </a:gs>
            </a:gsLst>
            <a:lin ang="16200000" scaled="0"/>
          </a:gradFill>
          <a:ln>
            <a:noFill/>
          </a:ln>
          <a:effectLst>
            <a:outerShdw blurRad="40000" rotWithShape="0" dir="5400000" dist="23000">
              <a:srgbClr val="000000">
                <a:alpha val="34901"/>
              </a:srgbClr>
            </a:outerShdw>
          </a:effectLst>
        </p:spPr>
        <p:txBody>
          <a:bodyPr anchorCtr="0" anchor="t" bIns="36000" lIns="36000" spcFirstLastPara="1" rIns="36000" wrap="square" tIns="36000">
            <a:spAutoFit/>
          </a:bodyPr>
          <a:lstStyle/>
          <a:p>
            <a:pPr indent="0" lvl="0" marL="0" marR="0" rtl="0" algn="ctr">
              <a:spcBef>
                <a:spcPts val="0"/>
              </a:spcBef>
              <a:spcAft>
                <a:spcPts val="0"/>
              </a:spcAft>
              <a:buNone/>
            </a:pPr>
            <a:r>
              <a:rPr b="1" lang="en-US" sz="3000">
                <a:solidFill>
                  <a:srgbClr val="DF322D"/>
                </a:solidFill>
                <a:latin typeface="Arial Narrow"/>
                <a:ea typeface="Arial Narrow"/>
                <a:cs typeface="Arial Narrow"/>
                <a:sym typeface="Arial Narrow"/>
              </a:rPr>
              <a:t>5. DESIGNING RELATIONAL DATABASES</a:t>
            </a:r>
            <a:endParaRPr b="1" sz="3000">
              <a:solidFill>
                <a:srgbClr val="DF322D"/>
              </a:solidFill>
              <a:latin typeface="Arial Narrow"/>
              <a:ea typeface="Arial Narrow"/>
              <a:cs typeface="Arial Narrow"/>
              <a:sym typeface="Arial Narrow"/>
            </a:endParaRPr>
          </a:p>
        </p:txBody>
      </p:sp>
      <p:pic>
        <p:nvPicPr>
          <p:cNvPr id="616" name="Google Shape;616;p59"/>
          <p:cNvPicPr preferRelativeResize="0"/>
          <p:nvPr/>
        </p:nvPicPr>
        <p:blipFill rotWithShape="1">
          <a:blip r:embed="rId3">
            <a:alphaModFix/>
          </a:blip>
          <a:srcRect b="0" l="0" r="0" t="0"/>
          <a:stretch/>
        </p:blipFill>
        <p:spPr>
          <a:xfrm>
            <a:off x="4000496" y="2857496"/>
            <a:ext cx="5143503" cy="4000528"/>
          </a:xfrm>
          <a:prstGeom prst="rect">
            <a:avLst/>
          </a:prstGeom>
          <a:noFill/>
          <a:ln>
            <a:noFill/>
          </a:ln>
        </p:spPr>
      </p:pic>
      <p:sp>
        <p:nvSpPr>
          <p:cNvPr id="617" name="Google Shape;617;p59"/>
          <p:cNvSpPr txBox="1"/>
          <p:nvPr/>
        </p:nvSpPr>
        <p:spPr>
          <a:xfrm>
            <a:off x="357158" y="3786190"/>
            <a:ext cx="3714776" cy="2428892"/>
          </a:xfrm>
          <a:prstGeom prst="rect">
            <a:avLst/>
          </a:prstGeom>
          <a:noFill/>
          <a:ln>
            <a:noFill/>
          </a:ln>
        </p:spPr>
        <p:txBody>
          <a:bodyPr anchorCtr="0" anchor="t" bIns="45700" lIns="91425" spcFirstLastPara="1" rIns="91425" wrap="square" tIns="45700">
            <a:noAutofit/>
          </a:bodyPr>
          <a:lstStyle/>
          <a:p>
            <a:pPr indent="-271463" lvl="0" marL="627063" marR="0" rtl="0" algn="l">
              <a:lnSpc>
                <a:spcPct val="100000"/>
              </a:lnSpc>
              <a:spcBef>
                <a:spcPts val="0"/>
              </a:spcBef>
              <a:spcAft>
                <a:spcPts val="0"/>
              </a:spcAft>
              <a:buClr>
                <a:srgbClr val="FF0000"/>
              </a:buClr>
              <a:buSzPts val="1800"/>
              <a:buFont typeface="Noto Sans Symbols"/>
              <a:buChar char="✔"/>
            </a:pPr>
            <a:r>
              <a:rPr b="1" i="0" lang="en-US" sz="1800" u="none" cap="none" strike="noStrike">
                <a:solidFill>
                  <a:srgbClr val="FF0000"/>
                </a:solidFill>
                <a:latin typeface="Arial Narrow"/>
                <a:ea typeface="Arial Narrow"/>
                <a:cs typeface="Arial Narrow"/>
                <a:sym typeface="Arial Narrow"/>
              </a:rPr>
              <a:t>The entities are </a:t>
            </a:r>
            <a:r>
              <a:rPr b="1" i="0" lang="en-US" sz="1800" u="none" cap="none" strike="noStrike">
                <a:solidFill>
                  <a:schemeClr val="dk1"/>
                </a:solidFill>
                <a:latin typeface="Arial Narrow"/>
                <a:ea typeface="Arial Narrow"/>
                <a:cs typeface="Arial Narrow"/>
                <a:sym typeface="Arial Narrow"/>
              </a:rPr>
              <a:t>things which org wishes </a:t>
            </a:r>
            <a:r>
              <a:rPr b="1" i="0" lang="en-US" sz="1800" u="none" cap="none" strike="noStrike">
                <a:solidFill>
                  <a:srgbClr val="FF0000"/>
                </a:solidFill>
                <a:latin typeface="Arial Narrow"/>
                <a:ea typeface="Arial Narrow"/>
                <a:cs typeface="Arial Narrow"/>
                <a:sym typeface="Arial Narrow"/>
              </a:rPr>
              <a:t>to capture data</a:t>
            </a:r>
            <a:r>
              <a:rPr b="1" i="0" lang="en-US" sz="1800" u="none" cap="none" strike="noStrike">
                <a:solidFill>
                  <a:schemeClr val="dk1"/>
                </a:solidFill>
                <a:latin typeface="Arial Narrow"/>
                <a:ea typeface="Arial Narrow"/>
                <a:cs typeface="Arial Narrow"/>
                <a:sym typeface="Arial Narrow"/>
              </a:rPr>
              <a:t>. </a:t>
            </a:r>
            <a:r>
              <a:rPr b="1" i="0" lang="en-US" sz="1800" u="none" cap="none" strike="noStrike">
                <a:solidFill>
                  <a:srgbClr val="0000FF"/>
                </a:solidFill>
                <a:latin typeface="Arial Narrow"/>
                <a:ea typeface="Arial Narrow"/>
                <a:cs typeface="Arial Narrow"/>
                <a:sym typeface="Arial Narrow"/>
              </a:rPr>
              <a:t>Ex: </a:t>
            </a:r>
            <a:r>
              <a:rPr b="1" i="0" lang="en-US" sz="1800" u="none" cap="none" strike="noStrike">
                <a:solidFill>
                  <a:schemeClr val="dk1"/>
                </a:solidFill>
                <a:latin typeface="Arial Narrow"/>
                <a:ea typeface="Arial Narrow"/>
                <a:cs typeface="Arial Narrow"/>
                <a:sym typeface="Arial Narrow"/>
              </a:rPr>
              <a:t>Inventory, Supplier, and PO</a:t>
            </a:r>
            <a:endParaRPr/>
          </a:p>
          <a:p>
            <a:pPr indent="-271463" lvl="0" marL="627063" marR="0" rtl="0" algn="l">
              <a:lnSpc>
                <a:spcPct val="100000"/>
              </a:lnSpc>
              <a:spcBef>
                <a:spcPts val="600"/>
              </a:spcBef>
              <a:spcAft>
                <a:spcPts val="0"/>
              </a:spcAft>
              <a:buClr>
                <a:schemeClr val="dk1"/>
              </a:buClr>
              <a:buSzPts val="1800"/>
              <a:buFont typeface="Noto Sans Symbols"/>
              <a:buChar char="✔"/>
            </a:pPr>
            <a:r>
              <a:rPr b="1" i="0" lang="en-US" sz="1800" u="none" cap="none" strike="noStrike">
                <a:solidFill>
                  <a:schemeClr val="dk1"/>
                </a:solidFill>
                <a:latin typeface="Arial Narrow"/>
                <a:ea typeface="Arial Narrow"/>
                <a:cs typeface="Arial Narrow"/>
                <a:sym typeface="Arial Narrow"/>
              </a:rPr>
              <a:t>To pass as valid entities, two conditions need to be met:</a:t>
            </a:r>
            <a:endParaRPr/>
          </a:p>
          <a:p>
            <a:pPr indent="0" lvl="0" marL="627063" marR="0" rtl="0" algn="l">
              <a:lnSpc>
                <a:spcPct val="100000"/>
              </a:lnSpc>
              <a:spcBef>
                <a:spcPts val="600"/>
              </a:spcBef>
              <a:spcAft>
                <a:spcPts val="0"/>
              </a:spcAft>
              <a:buClr>
                <a:srgbClr val="FF0000"/>
              </a:buClr>
              <a:buSzPts val="1800"/>
              <a:buFont typeface="Arial"/>
              <a:buNone/>
            </a:pPr>
            <a:r>
              <a:rPr b="1" i="0" lang="en-US" sz="1800" u="none" cap="none" strike="noStrike">
                <a:solidFill>
                  <a:srgbClr val="FF0000"/>
                </a:solidFill>
                <a:latin typeface="Arial Narrow"/>
                <a:ea typeface="Arial Narrow"/>
                <a:cs typeface="Arial Narrow"/>
                <a:sym typeface="Arial Narrow"/>
              </a:rPr>
              <a:t>Condition 1: </a:t>
            </a:r>
            <a:r>
              <a:rPr b="1" i="0" lang="en-US" sz="1800" u="none" cap="none" strike="noStrike">
                <a:solidFill>
                  <a:schemeClr val="dk1"/>
                </a:solidFill>
                <a:latin typeface="Arial Narrow"/>
                <a:ea typeface="Arial Narrow"/>
                <a:cs typeface="Arial Narrow"/>
                <a:sym typeface="Arial Narrow"/>
              </a:rPr>
              <a:t>Entity must consist &gt; 2 occurrence</a:t>
            </a:r>
            <a:endParaRPr/>
          </a:p>
          <a:p>
            <a:pPr indent="0" lvl="0" marL="627063" marR="0" rtl="0" algn="l">
              <a:lnSpc>
                <a:spcPct val="100000"/>
              </a:lnSpc>
              <a:spcBef>
                <a:spcPts val="600"/>
              </a:spcBef>
              <a:spcAft>
                <a:spcPts val="0"/>
              </a:spcAft>
              <a:buClr>
                <a:srgbClr val="FF0000"/>
              </a:buClr>
              <a:buSzPts val="1800"/>
              <a:buFont typeface="Arial"/>
              <a:buNone/>
            </a:pPr>
            <a:r>
              <a:rPr b="1" i="0" lang="en-US" sz="1800" u="none" cap="none" strike="noStrike">
                <a:solidFill>
                  <a:srgbClr val="FF0000"/>
                </a:solidFill>
                <a:latin typeface="Arial Narrow"/>
                <a:ea typeface="Arial Narrow"/>
                <a:cs typeface="Arial Narrow"/>
                <a:sym typeface="Arial Narrow"/>
              </a:rPr>
              <a:t>Condition 2: </a:t>
            </a:r>
            <a:r>
              <a:rPr b="1" i="0" lang="en-US" sz="1800" u="none" cap="none" strike="noStrike">
                <a:solidFill>
                  <a:schemeClr val="dk1"/>
                </a:solidFill>
                <a:latin typeface="Arial Narrow"/>
                <a:ea typeface="Arial Narrow"/>
                <a:cs typeface="Arial Narrow"/>
                <a:sym typeface="Arial Narrow"/>
              </a:rPr>
              <a:t>Entity must contri-bute at least 1 attribute that is not provided by other entities.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FILE VS. DATABASES</a:t>
            </a:r>
            <a:endParaRPr/>
          </a:p>
        </p:txBody>
      </p:sp>
      <p:sp>
        <p:nvSpPr>
          <p:cNvPr id="124" name="Google Shape;124;p6"/>
          <p:cNvSpPr txBox="1"/>
          <p:nvPr>
            <p:ph idx="1" type="body"/>
          </p:nvPr>
        </p:nvSpPr>
        <p:spPr>
          <a:xfrm>
            <a:off x="457200" y="1600200"/>
            <a:ext cx="8229600" cy="1735138"/>
          </a:xfrm>
          <a:prstGeom prst="rect">
            <a:avLst/>
          </a:prstGeom>
          <a:noFill/>
          <a:ln>
            <a:noFill/>
          </a:ln>
        </p:spPr>
        <p:txBody>
          <a:bodyPr anchorCtr="0" anchor="t" bIns="45700" lIns="91425" spcFirstLastPara="1" rIns="91425" wrap="square" tIns="45700">
            <a:normAutofit/>
          </a:bodyPr>
          <a:lstStyle/>
          <a:p>
            <a:pPr indent="-285750" lvl="1" marL="742950" rtl="0" algn="l">
              <a:lnSpc>
                <a:spcPct val="90000"/>
              </a:lnSpc>
              <a:spcBef>
                <a:spcPts val="0"/>
              </a:spcBef>
              <a:spcAft>
                <a:spcPts val="0"/>
              </a:spcAft>
              <a:buClr>
                <a:schemeClr val="dk1"/>
              </a:buClr>
              <a:buSzPts val="2400"/>
              <a:buChar char="–"/>
            </a:pPr>
            <a:r>
              <a:rPr lang="en-US" sz="2400"/>
              <a:t>All the fields containing data about one entity (e.g., one student) form a </a:t>
            </a:r>
            <a:r>
              <a:rPr b="1" i="1" lang="en-US" sz="2400">
                <a:solidFill>
                  <a:srgbClr val="CC0000"/>
                </a:solidFill>
              </a:rPr>
              <a:t>record</a:t>
            </a:r>
            <a:r>
              <a:rPr lang="en-US" sz="2400"/>
              <a:t>.</a:t>
            </a:r>
            <a:endParaRPr/>
          </a:p>
          <a:p>
            <a:pPr indent="-285750" lvl="1" marL="742950" rtl="0" algn="l">
              <a:lnSpc>
                <a:spcPct val="90000"/>
              </a:lnSpc>
              <a:spcBef>
                <a:spcPts val="480"/>
              </a:spcBef>
              <a:spcAft>
                <a:spcPts val="0"/>
              </a:spcAft>
              <a:buClr>
                <a:schemeClr val="dk1"/>
              </a:buClr>
              <a:buSzPts val="2400"/>
              <a:buChar char="–"/>
            </a:pPr>
            <a:r>
              <a:rPr lang="en-US" sz="2400"/>
              <a:t>The example below shows the record for Artie Moore.</a:t>
            </a:r>
            <a:endParaRPr/>
          </a:p>
        </p:txBody>
      </p:sp>
      <p:graphicFrame>
        <p:nvGraphicFramePr>
          <p:cNvPr id="125" name="Google Shape;125;p6"/>
          <p:cNvGraphicFramePr/>
          <p:nvPr/>
        </p:nvGraphicFramePr>
        <p:xfrm>
          <a:off x="387350" y="3214686"/>
          <a:ext cx="3000000" cy="3000000"/>
        </p:xfrm>
        <a:graphic>
          <a:graphicData uri="http://schemas.openxmlformats.org/drawingml/2006/table">
            <a:tbl>
              <a:tblPr>
                <a:noFill/>
                <a:tableStyleId>{AE29496D-58D3-4EE4-ACD1-59A2AE1358FE}</a:tableStyleId>
              </a:tblPr>
              <a:tblGrid>
                <a:gridCol w="2090750"/>
                <a:gridCol w="1558925"/>
                <a:gridCol w="1404925"/>
                <a:gridCol w="1651000"/>
                <a:gridCol w="1552575"/>
              </a:tblGrid>
              <a:tr h="485775">
                <a:tc gridSpan="5">
                  <a:txBody>
                    <a:bodyPr/>
                    <a:lstStyle/>
                    <a:p>
                      <a:pPr indent="0" lvl="0" marL="0" marR="0" rtl="0" algn="ctr">
                        <a:lnSpc>
                          <a:spcPct val="100000"/>
                        </a:lnSpc>
                        <a:spcBef>
                          <a:spcPts val="0"/>
                        </a:spcBef>
                        <a:spcAft>
                          <a:spcPts val="0"/>
                        </a:spcAft>
                        <a:buClr>
                          <a:schemeClr val="dk1"/>
                        </a:buClr>
                        <a:buSzPts val="1800"/>
                        <a:buFont typeface="Arial"/>
                        <a:buNone/>
                      </a:pPr>
                      <a:r>
                        <a:rPr b="1" i="0" lang="en-US" sz="1800" u="none" cap="none" strike="noStrike">
                          <a:solidFill>
                            <a:schemeClr val="dk1"/>
                          </a:solidFill>
                          <a:latin typeface="Arial"/>
                          <a:ea typeface="Arial"/>
                          <a:cs typeface="Arial"/>
                          <a:sym typeface="Arial"/>
                        </a:rPr>
                        <a:t>STUDENTS</a:t>
                      </a:r>
                      <a:endParaRPr b="0" i="0" sz="1800" u="none" cap="none" strike="noStrike">
                        <a:solidFill>
                          <a:schemeClr val="dk1"/>
                        </a:solidFill>
                        <a:latin typeface="Arial"/>
                        <a:ea typeface="Arial"/>
                        <a:cs typeface="Arial"/>
                        <a:sym typeface="Arial"/>
                      </a:endParaRPr>
                    </a:p>
                  </a:txBody>
                  <a:tcPr marT="45725" marB="45725" marR="91450" marL="91450" anchor="b">
                    <a:lnL cap="flat" cmpd="sng" w="25400">
                      <a:solidFill>
                        <a:srgbClr val="000000"/>
                      </a:solidFill>
                      <a:prstDash val="solid"/>
                      <a:round/>
                      <a:headEnd len="sm" w="sm" type="none"/>
                      <a:tailEnd len="sm" w="sm" type="none"/>
                    </a:lnL>
                    <a:lnR cap="flat" cmpd="sng" w="25400">
                      <a:solidFill>
                        <a:srgbClr val="000000"/>
                      </a:solidFill>
                      <a:prstDash val="solid"/>
                      <a:round/>
                      <a:headEnd len="sm" w="sm" type="none"/>
                      <a:tailEnd len="sm" w="sm" type="none"/>
                    </a:lnR>
                    <a:lnT cap="flat" cmpd="sng" w="254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hMerge="1"/>
                <a:tc hMerge="1"/>
                <a:tc hMerge="1"/>
                <a:tc hMerge="1"/>
              </a:tr>
              <a:tr h="790575">
                <a:tc>
                  <a:txBody>
                    <a:bodyPr/>
                    <a:lstStyle/>
                    <a:p>
                      <a:pPr indent="0" lvl="0" marL="0" marR="0" rtl="0" algn="ctr">
                        <a:lnSpc>
                          <a:spcPct val="100000"/>
                        </a:lnSpc>
                        <a:spcBef>
                          <a:spcPts val="0"/>
                        </a:spcBef>
                        <a:spcAft>
                          <a:spcPts val="0"/>
                        </a:spcAft>
                        <a:buClr>
                          <a:schemeClr val="dk1"/>
                        </a:buClr>
                        <a:buSzPts val="1800"/>
                        <a:buFont typeface="Arial"/>
                        <a:buNone/>
                      </a:pPr>
                      <a:r>
                        <a:rPr b="1" i="0" lang="en-US" sz="1800" u="none" cap="none" strike="noStrike">
                          <a:solidFill>
                            <a:schemeClr val="dk1"/>
                          </a:solidFill>
                          <a:latin typeface="Arial"/>
                          <a:ea typeface="Arial"/>
                          <a:cs typeface="Arial"/>
                          <a:sym typeface="Arial"/>
                        </a:rPr>
                        <a:t>Student ID</a:t>
                      </a:r>
                      <a:endParaRPr b="0" i="0" sz="1800" u="none" cap="none" strike="noStrike">
                        <a:solidFill>
                          <a:schemeClr val="dk1"/>
                        </a:solidFill>
                        <a:latin typeface="Arial"/>
                        <a:ea typeface="Arial"/>
                        <a:cs typeface="Arial"/>
                        <a:sym typeface="Arial"/>
                      </a:endParaRPr>
                    </a:p>
                  </a:txBody>
                  <a:tcPr marT="45725" marB="45725" marR="91450" marL="91450" anchor="b">
                    <a:lnL cap="flat" cmpd="sng" w="254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Arial"/>
                        <a:buNone/>
                      </a:pPr>
                      <a:r>
                        <a:rPr b="1" i="0" lang="en-US" sz="1800" u="none" cap="none" strike="noStrike">
                          <a:solidFill>
                            <a:schemeClr val="dk1"/>
                          </a:solidFill>
                          <a:latin typeface="Arial"/>
                          <a:ea typeface="Arial"/>
                          <a:cs typeface="Arial"/>
                          <a:sym typeface="Arial"/>
                        </a:rPr>
                        <a:t>Last Name</a:t>
                      </a:r>
                      <a:endParaRPr b="0" i="0" sz="18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Arial"/>
                        <a:buNone/>
                      </a:pPr>
                      <a:r>
                        <a:rPr b="1" i="0" lang="en-US" sz="1800" u="none" cap="none" strike="noStrike">
                          <a:solidFill>
                            <a:schemeClr val="dk1"/>
                          </a:solidFill>
                          <a:latin typeface="Arial"/>
                          <a:ea typeface="Arial"/>
                          <a:cs typeface="Arial"/>
                          <a:sym typeface="Arial"/>
                        </a:rPr>
                        <a:t>First Name</a:t>
                      </a:r>
                      <a:endParaRPr b="0" i="0" sz="18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Arial"/>
                        <a:buNone/>
                      </a:pPr>
                      <a:r>
                        <a:rPr b="1" i="0" lang="en-US" sz="1800" u="none" cap="none" strike="noStrike">
                          <a:solidFill>
                            <a:schemeClr val="dk1"/>
                          </a:solidFill>
                          <a:latin typeface="Arial"/>
                          <a:ea typeface="Arial"/>
                          <a:cs typeface="Arial"/>
                          <a:sym typeface="Arial"/>
                        </a:rPr>
                        <a:t>Phone Number</a:t>
                      </a:r>
                      <a:endParaRPr b="0" i="0" sz="18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Arial"/>
                        <a:buNone/>
                      </a:pPr>
                      <a:r>
                        <a:rPr b="1" i="0" lang="en-US" sz="1800" u="none" cap="none" strike="noStrike">
                          <a:solidFill>
                            <a:schemeClr val="dk1"/>
                          </a:solidFill>
                          <a:latin typeface="Arial"/>
                          <a:ea typeface="Arial"/>
                          <a:cs typeface="Arial"/>
                          <a:sym typeface="Arial"/>
                        </a:rPr>
                        <a:t>Birth Date</a:t>
                      </a:r>
                      <a:endParaRPr b="0" i="0" sz="18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254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88950">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333-33-3333</a:t>
                      </a:r>
                      <a:endParaRPr b="0" i="0" sz="1800" u="none" cap="none" strike="noStrike">
                        <a:solidFill>
                          <a:schemeClr val="dk1"/>
                        </a:solidFill>
                        <a:latin typeface="Arial"/>
                        <a:ea typeface="Arial"/>
                        <a:cs typeface="Arial"/>
                        <a:sym typeface="Arial"/>
                      </a:endParaRPr>
                    </a:p>
                  </a:txBody>
                  <a:tcPr marT="45725" marB="45725" marR="91450" marL="91450" anchor="b">
                    <a:lnL cap="flat" cmpd="sng" w="254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Simpson</a:t>
                      </a:r>
                      <a:endParaRPr b="0" i="0" sz="18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Alice</a:t>
                      </a:r>
                      <a:endParaRPr b="0" i="0" sz="18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333-3333</a:t>
                      </a:r>
                      <a:endParaRPr b="0" i="0" sz="18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10/11/84</a:t>
                      </a:r>
                      <a:endParaRPr b="0" i="0" sz="18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254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88950">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111-11-1111</a:t>
                      </a:r>
                      <a:endParaRPr b="0" i="0" sz="1800" u="none" cap="none" strike="noStrike">
                        <a:solidFill>
                          <a:schemeClr val="dk1"/>
                        </a:solidFill>
                        <a:latin typeface="Arial"/>
                        <a:ea typeface="Arial"/>
                        <a:cs typeface="Arial"/>
                        <a:sym typeface="Arial"/>
                      </a:endParaRPr>
                    </a:p>
                  </a:txBody>
                  <a:tcPr marT="45725" marB="45725" marR="91450" marL="91450" anchor="b">
                    <a:lnL cap="flat" cmpd="sng" w="254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Sanders</a:t>
                      </a:r>
                      <a:endParaRPr b="0" i="0" sz="18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Ned</a:t>
                      </a:r>
                      <a:endParaRPr b="0" i="0" sz="18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444-4444</a:t>
                      </a:r>
                      <a:endParaRPr b="0" i="0" sz="18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11/24/86</a:t>
                      </a:r>
                      <a:endParaRPr b="0" i="0" sz="18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254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88950">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123-45-6789</a:t>
                      </a:r>
                      <a:endParaRPr b="0" i="0" sz="1800" u="none" cap="none" strike="noStrike">
                        <a:solidFill>
                          <a:schemeClr val="dk1"/>
                        </a:solidFill>
                        <a:latin typeface="Arial"/>
                        <a:ea typeface="Arial"/>
                        <a:cs typeface="Arial"/>
                        <a:sym typeface="Arial"/>
                      </a:endParaRPr>
                    </a:p>
                  </a:txBody>
                  <a:tcPr marT="45725" marB="45725" marR="91450" marL="91450" anchor="b">
                    <a:lnL cap="flat" cmpd="sng" w="254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54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Moore</a:t>
                      </a:r>
                      <a:endParaRPr b="0" i="0" sz="18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54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Artie</a:t>
                      </a:r>
                      <a:endParaRPr b="0" i="0" sz="18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54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555-5555</a:t>
                      </a:r>
                      <a:endParaRPr b="0" i="0" sz="18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54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04/20/85</a:t>
                      </a:r>
                      <a:endParaRPr b="0" i="0" sz="18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254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5400">
                      <a:solidFill>
                        <a:srgbClr val="000000"/>
                      </a:solidFill>
                      <a:prstDash val="solid"/>
                      <a:round/>
                      <a:headEnd len="sm" w="sm" type="none"/>
                      <a:tailEnd len="sm" w="sm" type="none"/>
                    </a:lnB>
                  </a:tcPr>
                </a:tc>
              </a:tr>
            </a:tbl>
          </a:graphicData>
        </a:graphic>
      </p:graphicFrame>
      <p:sp>
        <p:nvSpPr>
          <p:cNvPr id="126" name="Google Shape;126;p6"/>
          <p:cNvSpPr/>
          <p:nvPr/>
        </p:nvSpPr>
        <p:spPr>
          <a:xfrm>
            <a:off x="387350" y="5483223"/>
            <a:ext cx="8229600" cy="457200"/>
          </a:xfrm>
          <a:prstGeom prst="rect">
            <a:avLst/>
          </a:prstGeom>
          <a:noFill/>
          <a:ln cap="flat" cmpd="sng" w="762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7" name="Google Shape;127;p6"/>
          <p:cNvSpPr txBox="1"/>
          <p:nvPr/>
        </p:nvSpPr>
        <p:spPr>
          <a:xfrm>
            <a:off x="357158" y="6448032"/>
            <a:ext cx="8572560" cy="338554"/>
          </a:xfrm>
          <a:prstGeom prst="rect">
            <a:avLst/>
          </a:prstGeom>
          <a:solidFill>
            <a:schemeClr val="lt1"/>
          </a:solidFill>
          <a:ln cap="flat" cmpd="sng" w="25400">
            <a:solidFill>
              <a:schemeClr val="accent2"/>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rgbClr val="FF0000"/>
                </a:solidFill>
                <a:latin typeface="Arial Narrow"/>
                <a:ea typeface="Arial Narrow"/>
                <a:cs typeface="Arial Narrow"/>
                <a:sym typeface="Arial Narrow"/>
              </a:rPr>
              <a:t>Sumber: Romney/Steinbart, Accounting Information System, Prentice Hall, 2008</a:t>
            </a:r>
            <a:endParaRPr b="1" sz="1600">
              <a:solidFill>
                <a:srgbClr val="FF0000"/>
              </a:solidFill>
              <a:latin typeface="Arial Narrow"/>
              <a:ea typeface="Arial Narrow"/>
              <a:cs typeface="Arial Narrow"/>
              <a:sym typeface="Arial Narro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
                                            <p:txEl>
                                              <p:pRg end="0" st="0"/>
                                            </p:txEl>
                                          </p:spTgt>
                                        </p:tgtEl>
                                        <p:attrNameLst>
                                          <p:attrName>style.visibility</p:attrName>
                                        </p:attrNameLst>
                                      </p:cBhvr>
                                      <p:to>
                                        <p:strVal val="visible"/>
                                      </p:to>
                                    </p:set>
                                    <p:animEffect filter="fade" transition="in">
                                      <p:cBhvr>
                                        <p:cTn dur="500"/>
                                        <p:tgtEl>
                                          <p:spTgt spid="12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
                                            <p:txEl>
                                              <p:pRg end="1" st="1"/>
                                            </p:txEl>
                                          </p:spTgt>
                                        </p:tgtEl>
                                        <p:attrNameLst>
                                          <p:attrName>style.visibility</p:attrName>
                                        </p:attrNameLst>
                                      </p:cBhvr>
                                      <p:to>
                                        <p:strVal val="visible"/>
                                      </p:to>
                                    </p:set>
                                    <p:animEffect filter="fade" transition="in">
                                      <p:cBhvr>
                                        <p:cTn dur="500"/>
                                        <p:tgtEl>
                                          <p:spTgt spid="124">
                                            <p:txEl>
                                              <p:pRg end="1" st="1"/>
                                            </p:txEl>
                                          </p:spTgt>
                                        </p:tgtEl>
                                      </p:cBhvr>
                                    </p:animEffect>
                                  </p:childTnLst>
                                </p:cTn>
                              </p:par>
                            </p:childTnLst>
                          </p:cTn>
                        </p:par>
                        <p:par>
                          <p:cTn fill="hold">
                            <p:stCondLst>
                              <p:cond delay="500"/>
                            </p:stCondLst>
                            <p:childTnLst>
                              <p:par>
                                <p:cTn fill="hold" nodeType="afterEffect" presetClass="entr" presetID="23" presetSubtype="16">
                                  <p:stCondLst>
                                    <p:cond delay="0"/>
                                  </p:stCondLst>
                                  <p:childTnLst>
                                    <p:set>
                                      <p:cBhvr>
                                        <p:cTn dur="1" fill="hold">
                                          <p:stCondLst>
                                            <p:cond delay="0"/>
                                          </p:stCondLst>
                                        </p:cTn>
                                        <p:tgtEl>
                                          <p:spTgt spid="126"/>
                                        </p:tgtEl>
                                        <p:attrNameLst>
                                          <p:attrName>style.visibility</p:attrName>
                                        </p:attrNameLst>
                                      </p:cBhvr>
                                      <p:to>
                                        <p:strVal val="visible"/>
                                      </p:to>
                                    </p:set>
                                    <p:anim calcmode="lin" valueType="num">
                                      <p:cBhvr additive="base">
                                        <p:cTn dur="500"/>
                                        <p:tgtEl>
                                          <p:spTgt spid="126"/>
                                        </p:tgtEl>
                                        <p:attrNameLst>
                                          <p:attrName>ppt_w</p:attrName>
                                        </p:attrNameLst>
                                      </p:cBhvr>
                                      <p:tavLst>
                                        <p:tav fmla="" tm="0">
                                          <p:val>
                                            <p:strVal val="0"/>
                                          </p:val>
                                        </p:tav>
                                        <p:tav fmla="" tm="100000">
                                          <p:val>
                                            <p:strVal val="#ppt_w"/>
                                          </p:val>
                                        </p:tav>
                                      </p:tavLst>
                                    </p:anim>
                                    <p:anim calcmode="lin" valueType="num">
                                      <p:cBhvr additive="base">
                                        <p:cTn dur="500"/>
                                        <p:tgtEl>
                                          <p:spTgt spid="126"/>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1" name="Shape 621"/>
        <p:cNvGrpSpPr/>
        <p:nvPr/>
      </p:nvGrpSpPr>
      <p:grpSpPr>
        <a:xfrm>
          <a:off x="0" y="0"/>
          <a:ext cx="0" cy="0"/>
          <a:chOff x="0" y="0"/>
          <a:chExt cx="0" cy="0"/>
        </a:xfrm>
      </p:grpSpPr>
      <p:sp>
        <p:nvSpPr>
          <p:cNvPr id="622" name="Google Shape;622;p60"/>
          <p:cNvSpPr txBox="1"/>
          <p:nvPr>
            <p:ph idx="1" type="body"/>
          </p:nvPr>
        </p:nvSpPr>
        <p:spPr>
          <a:xfrm>
            <a:off x="357158" y="1000108"/>
            <a:ext cx="8429684" cy="5643602"/>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0000FF"/>
              </a:buClr>
              <a:buSzPts val="1800"/>
              <a:buChar char="•"/>
            </a:pPr>
            <a:r>
              <a:rPr b="1" lang="en-US" sz="1800">
                <a:solidFill>
                  <a:srgbClr val="0000FF"/>
                </a:solidFill>
                <a:latin typeface="Arial Narrow"/>
                <a:ea typeface="Arial Narrow"/>
                <a:cs typeface="Arial Narrow"/>
                <a:sym typeface="Arial Narrow"/>
              </a:rPr>
              <a:t>2. Construct a Data Model Showing Entity Associations</a:t>
            </a:r>
            <a:endParaRPr/>
          </a:p>
          <a:p>
            <a:pPr indent="-368300" lvl="0" marL="723900" rtl="0" algn="l">
              <a:spcBef>
                <a:spcPts val="1200"/>
              </a:spcBef>
              <a:spcAft>
                <a:spcPts val="0"/>
              </a:spcAft>
              <a:buClr>
                <a:schemeClr val="dk1"/>
              </a:buClr>
              <a:buSzPts val="1800"/>
              <a:buFont typeface="Noto Sans Symbols"/>
              <a:buChar char="✔"/>
            </a:pPr>
            <a:r>
              <a:rPr b="1" lang="en-US" sz="1800">
                <a:latin typeface="Arial Narrow"/>
                <a:ea typeface="Arial Narrow"/>
                <a:cs typeface="Arial Narrow"/>
                <a:sym typeface="Arial Narrow"/>
              </a:rPr>
              <a:t>The next step is to determine the associations between entities and document them with an ER diagram. Example: the normal association b/w a Customer entity and a Sales Order entity is 1:M (or 1:0,M). </a:t>
            </a:r>
            <a:endParaRPr/>
          </a:p>
          <a:p>
            <a:pPr indent="-354013" lvl="0" marL="1077913" rtl="0" algn="l">
              <a:spcBef>
                <a:spcPts val="600"/>
              </a:spcBef>
              <a:spcAft>
                <a:spcPts val="0"/>
              </a:spcAft>
              <a:buClr>
                <a:schemeClr val="dk1"/>
              </a:buClr>
              <a:buSzPts val="1800"/>
              <a:buAutoNum type="arabicPeriod"/>
            </a:pPr>
            <a:r>
              <a:rPr b="1" lang="en-US" sz="1800">
                <a:latin typeface="Arial Narrow"/>
                <a:ea typeface="Arial Narrow"/>
                <a:cs typeface="Arial Narrow"/>
                <a:sym typeface="Arial Narrow"/>
              </a:rPr>
              <a:t>There is a 0,M:M association b/w  PO and Inventory entities. </a:t>
            </a:r>
            <a:endParaRPr/>
          </a:p>
          <a:p>
            <a:pPr indent="-354013" lvl="0" marL="1077913" rtl="0" algn="l">
              <a:spcBef>
                <a:spcPts val="600"/>
              </a:spcBef>
              <a:spcAft>
                <a:spcPts val="0"/>
              </a:spcAft>
              <a:buClr>
                <a:schemeClr val="dk1"/>
              </a:buClr>
              <a:buSzPts val="1800"/>
              <a:buAutoNum type="arabicPeriod"/>
            </a:pPr>
            <a:r>
              <a:rPr b="1" lang="en-US" sz="1800">
                <a:latin typeface="Arial Narrow"/>
                <a:ea typeface="Arial Narrow"/>
                <a:cs typeface="Arial Narrow"/>
                <a:sym typeface="Arial Narrow"/>
              </a:rPr>
              <a:t>There is an M:M association b/w Inventory and Supplier entities. </a:t>
            </a:r>
            <a:endParaRPr/>
          </a:p>
          <a:p>
            <a:pPr indent="-354013" lvl="0" marL="1077913" rtl="0" algn="l">
              <a:spcBef>
                <a:spcPts val="600"/>
              </a:spcBef>
              <a:spcAft>
                <a:spcPts val="0"/>
              </a:spcAft>
              <a:buClr>
                <a:schemeClr val="dk1"/>
              </a:buClr>
              <a:buSzPts val="1800"/>
              <a:buAutoNum type="arabicPeriod"/>
            </a:pPr>
            <a:r>
              <a:rPr b="1" lang="en-US" sz="1800">
                <a:latin typeface="Arial Narrow"/>
                <a:ea typeface="Arial Narrow"/>
                <a:cs typeface="Arial Narrow"/>
                <a:sym typeface="Arial Narrow"/>
              </a:rPr>
              <a:t>There is a 1:0,M association b/w Supplier and PO entity, means: each supplier </a:t>
            </a:r>
            <a:endParaRPr b="1" sz="1800">
              <a:latin typeface="Arial Narrow"/>
              <a:ea typeface="Arial Narrow"/>
              <a:cs typeface="Arial Narrow"/>
              <a:sym typeface="Arial Narrow"/>
            </a:endParaRPr>
          </a:p>
        </p:txBody>
      </p:sp>
      <p:sp>
        <p:nvSpPr>
          <p:cNvPr id="623" name="Google Shape;623;p60"/>
          <p:cNvSpPr/>
          <p:nvPr/>
        </p:nvSpPr>
        <p:spPr>
          <a:xfrm>
            <a:off x="0" y="214291"/>
            <a:ext cx="9144000" cy="534368"/>
          </a:xfrm>
          <a:prstGeom prst="rect">
            <a:avLst/>
          </a:prstGeom>
          <a:gradFill>
            <a:gsLst>
              <a:gs pos="0">
                <a:srgbClr val="29859E"/>
              </a:gs>
              <a:gs pos="80000">
                <a:srgbClr val="36B0D0"/>
              </a:gs>
              <a:gs pos="100000">
                <a:srgbClr val="33B3D5"/>
              </a:gs>
            </a:gsLst>
            <a:lin ang="16200000" scaled="0"/>
          </a:gradFill>
          <a:ln>
            <a:noFill/>
          </a:ln>
          <a:effectLst>
            <a:outerShdw blurRad="40000" rotWithShape="0" dir="5400000" dist="23000">
              <a:srgbClr val="000000">
                <a:alpha val="34901"/>
              </a:srgbClr>
            </a:outerShdw>
          </a:effectLst>
        </p:spPr>
        <p:txBody>
          <a:bodyPr anchorCtr="0" anchor="t" bIns="36000" lIns="36000" spcFirstLastPara="1" rIns="36000" wrap="square" tIns="36000">
            <a:spAutoFit/>
          </a:bodyPr>
          <a:lstStyle/>
          <a:p>
            <a:pPr indent="0" lvl="0" marL="0" marR="0" rtl="0" algn="ctr">
              <a:spcBef>
                <a:spcPts val="0"/>
              </a:spcBef>
              <a:spcAft>
                <a:spcPts val="0"/>
              </a:spcAft>
              <a:buNone/>
            </a:pPr>
            <a:r>
              <a:rPr b="1" lang="en-US" sz="3000">
                <a:solidFill>
                  <a:srgbClr val="DF322D"/>
                </a:solidFill>
                <a:latin typeface="Arial Narrow"/>
                <a:ea typeface="Arial Narrow"/>
                <a:cs typeface="Arial Narrow"/>
                <a:sym typeface="Arial Narrow"/>
              </a:rPr>
              <a:t>5. DESIGNING RELATIONAL DATABASES</a:t>
            </a:r>
            <a:endParaRPr b="1" sz="3000">
              <a:solidFill>
                <a:srgbClr val="DF322D"/>
              </a:solidFill>
              <a:latin typeface="Arial Narrow"/>
              <a:ea typeface="Arial Narrow"/>
              <a:cs typeface="Arial Narrow"/>
              <a:sym typeface="Arial Narrow"/>
            </a:endParaRPr>
          </a:p>
        </p:txBody>
      </p:sp>
      <p:pic>
        <p:nvPicPr>
          <p:cNvPr id="624" name="Google Shape;624;p60"/>
          <p:cNvPicPr preferRelativeResize="0"/>
          <p:nvPr/>
        </p:nvPicPr>
        <p:blipFill rotWithShape="1">
          <a:blip r:embed="rId3">
            <a:alphaModFix/>
          </a:blip>
          <a:srcRect b="0" l="0" r="0" t="0"/>
          <a:stretch/>
        </p:blipFill>
        <p:spPr>
          <a:xfrm>
            <a:off x="4000496" y="3628224"/>
            <a:ext cx="5143504" cy="3229776"/>
          </a:xfrm>
          <a:prstGeom prst="rect">
            <a:avLst/>
          </a:prstGeom>
          <a:noFill/>
          <a:ln>
            <a:noFill/>
          </a:ln>
        </p:spPr>
      </p:pic>
      <p:sp>
        <p:nvSpPr>
          <p:cNvPr id="625" name="Google Shape;625;p60"/>
          <p:cNvSpPr txBox="1"/>
          <p:nvPr/>
        </p:nvSpPr>
        <p:spPr>
          <a:xfrm>
            <a:off x="357158" y="3286124"/>
            <a:ext cx="3786214" cy="3000396"/>
          </a:xfrm>
          <a:prstGeom prst="rect">
            <a:avLst/>
          </a:prstGeom>
          <a:noFill/>
          <a:ln>
            <a:noFill/>
          </a:ln>
        </p:spPr>
        <p:txBody>
          <a:bodyPr anchorCtr="0" anchor="t" bIns="45700" lIns="91425" spcFirstLastPara="1" rIns="91425" wrap="square" tIns="45700">
            <a:noAutofit/>
          </a:bodyPr>
          <a:lstStyle/>
          <a:p>
            <a:pPr indent="0" lvl="0" marL="1077913" marR="0" rtl="0" algn="l">
              <a:lnSpc>
                <a:spcPct val="100000"/>
              </a:lnSpc>
              <a:spcBef>
                <a:spcPts val="0"/>
              </a:spcBef>
              <a:spcAft>
                <a:spcPts val="0"/>
              </a:spcAft>
              <a:buNone/>
            </a:pPr>
            <a:r>
              <a:rPr b="1" i="0" lang="en-US" sz="1800" u="none" cap="none" strike="noStrike">
                <a:solidFill>
                  <a:schemeClr val="dk1"/>
                </a:solidFill>
                <a:latin typeface="Arial Narrow"/>
                <a:ea typeface="Arial Narrow"/>
                <a:cs typeface="Arial Narrow"/>
                <a:sym typeface="Arial Narrow"/>
              </a:rPr>
              <a:t>may have received zero or many PO, but each order goes to only one supplier.</a:t>
            </a:r>
            <a:endParaRPr/>
          </a:p>
          <a:p>
            <a:pPr indent="-354013" lvl="0" marL="1077913" marR="0" rtl="0" algn="l">
              <a:lnSpc>
                <a:spcPct val="100000"/>
              </a:lnSpc>
              <a:spcBef>
                <a:spcPts val="600"/>
              </a:spcBef>
              <a:spcAft>
                <a:spcPts val="0"/>
              </a:spcAft>
              <a:buClr>
                <a:schemeClr val="dk1"/>
              </a:buClr>
              <a:buSzPts val="1800"/>
              <a:buFont typeface="Calibri"/>
              <a:buAutoNum type="arabicPeriod" startAt="4"/>
            </a:pPr>
            <a:r>
              <a:rPr b="1" i="0" lang="en-US" sz="1800" u="none" cap="none" strike="noStrike">
                <a:solidFill>
                  <a:schemeClr val="dk1"/>
                </a:solidFill>
                <a:latin typeface="Arial Narrow"/>
                <a:ea typeface="Arial Narrow"/>
                <a:cs typeface="Arial Narrow"/>
                <a:sym typeface="Arial Narrow"/>
              </a:rPr>
              <a:t>There is a 1:1 association b/w PO and RR entities. </a:t>
            </a:r>
            <a:endParaRPr/>
          </a:p>
          <a:p>
            <a:pPr indent="-354013" lvl="0" marL="1077913" marR="0" rtl="0" algn="l">
              <a:lnSpc>
                <a:spcPct val="100000"/>
              </a:lnSpc>
              <a:spcBef>
                <a:spcPts val="600"/>
              </a:spcBef>
              <a:spcAft>
                <a:spcPts val="0"/>
              </a:spcAft>
              <a:buClr>
                <a:schemeClr val="dk1"/>
              </a:buClr>
              <a:buSzPts val="1800"/>
              <a:buFont typeface="Arial"/>
              <a:buAutoNum type="arabicPeriod" startAt="4"/>
            </a:pPr>
            <a:r>
              <a:rPr b="1" i="0" lang="en-US" sz="1800" u="none" cap="none" strike="noStrike">
                <a:solidFill>
                  <a:schemeClr val="dk1"/>
                </a:solidFill>
                <a:latin typeface="Arial Narrow"/>
                <a:ea typeface="Arial Narrow"/>
                <a:cs typeface="Arial Narrow"/>
                <a:sym typeface="Arial Narrow"/>
              </a:rPr>
              <a:t>Association b/w RR and Inventory entities is 0,M:M. </a:t>
            </a:r>
            <a:endParaRPr/>
          </a:p>
          <a:p>
            <a:pPr indent="0" lvl="0" marL="0" marR="0" rtl="0" algn="l">
              <a:spcBef>
                <a:spcPts val="1200"/>
              </a:spcBef>
              <a:spcAft>
                <a:spcPts val="0"/>
              </a:spcAft>
              <a:buNone/>
            </a:pPr>
            <a:r>
              <a:rPr b="1" lang="en-US" sz="1800">
                <a:solidFill>
                  <a:srgbClr val="FF0000"/>
                </a:solidFill>
                <a:latin typeface="Arial Narrow"/>
                <a:ea typeface="Arial Narrow"/>
                <a:cs typeface="Arial Narrow"/>
                <a:sym typeface="Arial Narrow"/>
              </a:rPr>
              <a:t>M:M and 0,M:M associations in the data model need to be resolved </a:t>
            </a:r>
            <a:r>
              <a:rPr b="1" lang="en-US" sz="1800">
                <a:solidFill>
                  <a:schemeClr val="dk1"/>
                </a:solidFill>
                <a:latin typeface="Arial Narrow"/>
                <a:ea typeface="Arial Narrow"/>
                <a:cs typeface="Arial Narrow"/>
                <a:sym typeface="Arial Narrow"/>
              </a:rPr>
              <a:t>before the physical databases can be created. </a:t>
            </a:r>
            <a:endParaRPr b="1" i="0" sz="1800" u="none" cap="none" strike="noStrike">
              <a:solidFill>
                <a:schemeClr val="dk1"/>
              </a:solidFill>
              <a:latin typeface="Arial Narrow"/>
              <a:ea typeface="Arial Narrow"/>
              <a:cs typeface="Arial Narrow"/>
              <a:sym typeface="Arial Narrow"/>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9" name="Shape 629"/>
        <p:cNvGrpSpPr/>
        <p:nvPr/>
      </p:nvGrpSpPr>
      <p:grpSpPr>
        <a:xfrm>
          <a:off x="0" y="0"/>
          <a:ext cx="0" cy="0"/>
          <a:chOff x="0" y="0"/>
          <a:chExt cx="0" cy="0"/>
        </a:xfrm>
      </p:grpSpPr>
      <p:sp>
        <p:nvSpPr>
          <p:cNvPr id="630" name="Google Shape;630;p61"/>
          <p:cNvSpPr txBox="1"/>
          <p:nvPr>
            <p:ph idx="1" type="body"/>
          </p:nvPr>
        </p:nvSpPr>
        <p:spPr>
          <a:xfrm>
            <a:off x="357158" y="1000108"/>
            <a:ext cx="8429684" cy="5643602"/>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0000FF"/>
              </a:buClr>
              <a:buSzPts val="1800"/>
              <a:buChar char="•"/>
            </a:pPr>
            <a:r>
              <a:rPr b="1" lang="en-US" sz="1800">
                <a:solidFill>
                  <a:srgbClr val="0000FF"/>
                </a:solidFill>
                <a:latin typeface="Arial Narrow"/>
                <a:ea typeface="Arial Narrow"/>
                <a:cs typeface="Arial Narrow"/>
                <a:sym typeface="Arial Narrow"/>
              </a:rPr>
              <a:t>3. Add Primary Keys and Attributes to the Model</a:t>
            </a:r>
            <a:endParaRPr/>
          </a:p>
          <a:p>
            <a:pPr indent="-271463" lvl="0" marL="627063" rtl="0" algn="l">
              <a:spcBef>
                <a:spcPts val="1200"/>
              </a:spcBef>
              <a:spcAft>
                <a:spcPts val="0"/>
              </a:spcAft>
              <a:buClr>
                <a:srgbClr val="0000FF"/>
              </a:buClr>
              <a:buSzPts val="1800"/>
              <a:buFont typeface="Noto Sans Symbols"/>
              <a:buChar char="✔"/>
            </a:pPr>
            <a:r>
              <a:rPr b="1" i="1" lang="en-US" sz="1800">
                <a:solidFill>
                  <a:srgbClr val="0000FF"/>
                </a:solidFill>
                <a:latin typeface="Arial Narrow"/>
                <a:ea typeface="Arial Narrow"/>
                <a:cs typeface="Arial Narrow"/>
                <a:sym typeface="Arial Narrow"/>
              </a:rPr>
              <a:t>Add Primary Keys. </a:t>
            </a:r>
            <a:endParaRPr/>
          </a:p>
          <a:p>
            <a:pPr indent="0" lvl="0" marL="627063" rtl="0" algn="l">
              <a:spcBef>
                <a:spcPts val="1200"/>
              </a:spcBef>
              <a:spcAft>
                <a:spcPts val="0"/>
              </a:spcAft>
              <a:buClr>
                <a:schemeClr val="dk1"/>
              </a:buClr>
              <a:buSzPts val="1800"/>
              <a:buNone/>
            </a:pPr>
            <a:r>
              <a:rPr b="1" lang="en-US" sz="1800">
                <a:latin typeface="Arial Narrow"/>
                <a:ea typeface="Arial Narrow"/>
                <a:cs typeface="Arial Narrow"/>
                <a:sym typeface="Arial Narrow"/>
              </a:rPr>
              <a:t>Select a primary key that </a:t>
            </a:r>
            <a:r>
              <a:rPr b="1" lang="en-US" sz="1800">
                <a:solidFill>
                  <a:srgbClr val="FF0000"/>
                </a:solidFill>
                <a:latin typeface="Arial Narrow"/>
                <a:ea typeface="Arial Narrow"/>
                <a:cs typeface="Arial Narrow"/>
                <a:sym typeface="Arial Narrow"/>
              </a:rPr>
              <a:t>logically defines the nonkey attributes </a:t>
            </a:r>
            <a:r>
              <a:rPr b="1" lang="en-US" sz="1800">
                <a:latin typeface="Arial Narrow"/>
                <a:ea typeface="Arial Narrow"/>
                <a:cs typeface="Arial Narrow"/>
                <a:sym typeface="Arial Narrow"/>
              </a:rPr>
              <a:t>and </a:t>
            </a:r>
            <a:r>
              <a:rPr b="1" lang="en-US" sz="1800">
                <a:solidFill>
                  <a:srgbClr val="FF0000"/>
                </a:solidFill>
                <a:latin typeface="Arial Narrow"/>
                <a:ea typeface="Arial Narrow"/>
                <a:cs typeface="Arial Narrow"/>
                <a:sym typeface="Arial Narrow"/>
              </a:rPr>
              <a:t>uniquely </a:t>
            </a:r>
            <a:r>
              <a:rPr b="1" lang="en-US" sz="1800">
                <a:latin typeface="Arial Narrow"/>
                <a:ea typeface="Arial Narrow"/>
                <a:cs typeface="Arial Narrow"/>
                <a:sym typeface="Arial Narrow"/>
              </a:rPr>
              <a:t>identifies each occurrence in the entity.</a:t>
            </a:r>
            <a:endParaRPr/>
          </a:p>
        </p:txBody>
      </p:sp>
      <p:sp>
        <p:nvSpPr>
          <p:cNvPr id="631" name="Google Shape;631;p61"/>
          <p:cNvSpPr/>
          <p:nvPr/>
        </p:nvSpPr>
        <p:spPr>
          <a:xfrm>
            <a:off x="0" y="214291"/>
            <a:ext cx="9144000" cy="534368"/>
          </a:xfrm>
          <a:prstGeom prst="rect">
            <a:avLst/>
          </a:prstGeom>
          <a:gradFill>
            <a:gsLst>
              <a:gs pos="0">
                <a:srgbClr val="29859E"/>
              </a:gs>
              <a:gs pos="80000">
                <a:srgbClr val="36B0D0"/>
              </a:gs>
              <a:gs pos="100000">
                <a:srgbClr val="33B3D5"/>
              </a:gs>
            </a:gsLst>
            <a:lin ang="16200000" scaled="0"/>
          </a:gradFill>
          <a:ln>
            <a:noFill/>
          </a:ln>
          <a:effectLst>
            <a:outerShdw blurRad="40000" rotWithShape="0" dir="5400000" dist="23000">
              <a:srgbClr val="000000">
                <a:alpha val="34901"/>
              </a:srgbClr>
            </a:outerShdw>
          </a:effectLst>
        </p:spPr>
        <p:txBody>
          <a:bodyPr anchorCtr="0" anchor="t" bIns="36000" lIns="36000" spcFirstLastPara="1" rIns="36000" wrap="square" tIns="36000">
            <a:spAutoFit/>
          </a:bodyPr>
          <a:lstStyle/>
          <a:p>
            <a:pPr indent="0" lvl="0" marL="0" marR="0" rtl="0" algn="ctr">
              <a:spcBef>
                <a:spcPts val="0"/>
              </a:spcBef>
              <a:spcAft>
                <a:spcPts val="0"/>
              </a:spcAft>
              <a:buNone/>
            </a:pPr>
            <a:r>
              <a:rPr b="1" lang="en-US" sz="3000">
                <a:solidFill>
                  <a:srgbClr val="DF322D"/>
                </a:solidFill>
                <a:latin typeface="Arial Narrow"/>
                <a:ea typeface="Arial Narrow"/>
                <a:cs typeface="Arial Narrow"/>
                <a:sym typeface="Arial Narrow"/>
              </a:rPr>
              <a:t>5. DESIGNING RELATIONAL DATABASES</a:t>
            </a:r>
            <a:endParaRPr b="1" sz="3000">
              <a:solidFill>
                <a:srgbClr val="DF322D"/>
              </a:solidFill>
              <a:latin typeface="Arial Narrow"/>
              <a:ea typeface="Arial Narrow"/>
              <a:cs typeface="Arial Narrow"/>
              <a:sym typeface="Arial Narrow"/>
            </a:endParaRPr>
          </a:p>
        </p:txBody>
      </p:sp>
      <p:pic>
        <p:nvPicPr>
          <p:cNvPr id="632" name="Google Shape;632;p61"/>
          <p:cNvPicPr preferRelativeResize="0"/>
          <p:nvPr/>
        </p:nvPicPr>
        <p:blipFill rotWithShape="1">
          <a:blip r:embed="rId3">
            <a:alphaModFix/>
          </a:blip>
          <a:srcRect b="0" l="0" r="0" t="0"/>
          <a:stretch/>
        </p:blipFill>
        <p:spPr>
          <a:xfrm>
            <a:off x="2571737" y="2615586"/>
            <a:ext cx="6572264" cy="4242414"/>
          </a:xfrm>
          <a:prstGeom prst="rect">
            <a:avLst/>
          </a:prstGeom>
          <a:noFill/>
          <a:ln>
            <a:noFill/>
          </a:ln>
        </p:spPr>
      </p:pic>
      <p:sp>
        <p:nvSpPr>
          <p:cNvPr id="633" name="Google Shape;633;p61"/>
          <p:cNvSpPr/>
          <p:nvPr/>
        </p:nvSpPr>
        <p:spPr>
          <a:xfrm>
            <a:off x="4857752" y="2928934"/>
            <a:ext cx="857256" cy="285752"/>
          </a:xfrm>
          <a:prstGeom prst="roundRect">
            <a:avLst>
              <a:gd fmla="val 16667" name="adj"/>
            </a:avLst>
          </a:prstGeom>
          <a:no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34" name="Google Shape;634;p61"/>
          <p:cNvSpPr/>
          <p:nvPr/>
        </p:nvSpPr>
        <p:spPr>
          <a:xfrm>
            <a:off x="4848228" y="4857760"/>
            <a:ext cx="1223970" cy="214314"/>
          </a:xfrm>
          <a:prstGeom prst="roundRect">
            <a:avLst>
              <a:gd fmla="val 16667" name="adj"/>
            </a:avLst>
          </a:prstGeom>
          <a:no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35" name="Google Shape;635;p61"/>
          <p:cNvSpPr/>
          <p:nvPr/>
        </p:nvSpPr>
        <p:spPr>
          <a:xfrm>
            <a:off x="2714612" y="6286520"/>
            <a:ext cx="1285884" cy="214314"/>
          </a:xfrm>
          <a:prstGeom prst="roundRect">
            <a:avLst>
              <a:gd fmla="val 16667" name="adj"/>
            </a:avLst>
          </a:prstGeom>
          <a:no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36" name="Google Shape;636;p61"/>
          <p:cNvSpPr/>
          <p:nvPr/>
        </p:nvSpPr>
        <p:spPr>
          <a:xfrm>
            <a:off x="7786710" y="6286520"/>
            <a:ext cx="1081094" cy="214314"/>
          </a:xfrm>
          <a:prstGeom prst="roundRect">
            <a:avLst>
              <a:gd fmla="val 16667" name="adj"/>
            </a:avLst>
          </a:prstGeom>
          <a:no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0" name="Shape 640"/>
        <p:cNvGrpSpPr/>
        <p:nvPr/>
      </p:nvGrpSpPr>
      <p:grpSpPr>
        <a:xfrm>
          <a:off x="0" y="0"/>
          <a:ext cx="0" cy="0"/>
          <a:chOff x="0" y="0"/>
          <a:chExt cx="0" cy="0"/>
        </a:xfrm>
      </p:grpSpPr>
      <p:sp>
        <p:nvSpPr>
          <p:cNvPr id="641" name="Google Shape;641;p62"/>
          <p:cNvSpPr txBox="1"/>
          <p:nvPr>
            <p:ph idx="1" type="body"/>
          </p:nvPr>
        </p:nvSpPr>
        <p:spPr>
          <a:xfrm>
            <a:off x="357158" y="1000108"/>
            <a:ext cx="8429684" cy="5643602"/>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0000FF"/>
              </a:buClr>
              <a:buSzPts val="1800"/>
              <a:buChar char="•"/>
            </a:pPr>
            <a:r>
              <a:rPr b="1" lang="en-US" sz="1800">
                <a:solidFill>
                  <a:srgbClr val="0000FF"/>
                </a:solidFill>
                <a:latin typeface="Arial Narrow"/>
                <a:ea typeface="Arial Narrow"/>
                <a:cs typeface="Arial Narrow"/>
                <a:sym typeface="Arial Narrow"/>
              </a:rPr>
              <a:t>3. Add Primary Keys and Attributes to the Model</a:t>
            </a:r>
            <a:endParaRPr/>
          </a:p>
          <a:p>
            <a:pPr indent="-271463" lvl="0" marL="627063" rtl="0" algn="l">
              <a:spcBef>
                <a:spcPts val="1200"/>
              </a:spcBef>
              <a:spcAft>
                <a:spcPts val="0"/>
              </a:spcAft>
              <a:buClr>
                <a:srgbClr val="0000FF"/>
              </a:buClr>
              <a:buSzPts val="1800"/>
              <a:buFont typeface="Noto Sans Symbols"/>
              <a:buChar char="✔"/>
            </a:pPr>
            <a:r>
              <a:rPr b="1" i="1" lang="en-US" sz="1800">
                <a:solidFill>
                  <a:srgbClr val="0000FF"/>
                </a:solidFill>
                <a:latin typeface="Arial Narrow"/>
                <a:ea typeface="Arial Narrow"/>
                <a:cs typeface="Arial Narrow"/>
                <a:sym typeface="Arial Narrow"/>
              </a:rPr>
              <a:t>Add Attributes. </a:t>
            </a:r>
            <a:endParaRPr b="1" sz="1800">
              <a:latin typeface="Arial Narrow"/>
              <a:ea typeface="Arial Narrow"/>
              <a:cs typeface="Arial Narrow"/>
              <a:sym typeface="Arial Narrow"/>
            </a:endParaRPr>
          </a:p>
          <a:p>
            <a:pPr indent="0" lvl="0" marL="627063" rtl="0" algn="l">
              <a:spcBef>
                <a:spcPts val="1200"/>
              </a:spcBef>
              <a:spcAft>
                <a:spcPts val="0"/>
              </a:spcAft>
              <a:buClr>
                <a:schemeClr val="dk1"/>
              </a:buClr>
              <a:buSzPts val="1800"/>
              <a:buNone/>
            </a:pPr>
            <a:r>
              <a:t/>
            </a:r>
            <a:endParaRPr b="1" sz="1800">
              <a:latin typeface="Arial Narrow"/>
              <a:ea typeface="Arial Narrow"/>
              <a:cs typeface="Arial Narrow"/>
              <a:sym typeface="Arial Narrow"/>
            </a:endParaRPr>
          </a:p>
        </p:txBody>
      </p:sp>
      <p:sp>
        <p:nvSpPr>
          <p:cNvPr id="642" name="Google Shape;642;p62"/>
          <p:cNvSpPr/>
          <p:nvPr/>
        </p:nvSpPr>
        <p:spPr>
          <a:xfrm>
            <a:off x="0" y="214291"/>
            <a:ext cx="9144000" cy="534368"/>
          </a:xfrm>
          <a:prstGeom prst="rect">
            <a:avLst/>
          </a:prstGeom>
          <a:gradFill>
            <a:gsLst>
              <a:gs pos="0">
                <a:srgbClr val="29859E"/>
              </a:gs>
              <a:gs pos="80000">
                <a:srgbClr val="36B0D0"/>
              </a:gs>
              <a:gs pos="100000">
                <a:srgbClr val="33B3D5"/>
              </a:gs>
            </a:gsLst>
            <a:lin ang="16200000" scaled="0"/>
          </a:gradFill>
          <a:ln>
            <a:noFill/>
          </a:ln>
          <a:effectLst>
            <a:outerShdw blurRad="40000" rotWithShape="0" dir="5400000" dist="23000">
              <a:srgbClr val="000000">
                <a:alpha val="34901"/>
              </a:srgbClr>
            </a:outerShdw>
          </a:effectLst>
        </p:spPr>
        <p:txBody>
          <a:bodyPr anchorCtr="0" anchor="t" bIns="36000" lIns="36000" spcFirstLastPara="1" rIns="36000" wrap="square" tIns="36000">
            <a:spAutoFit/>
          </a:bodyPr>
          <a:lstStyle/>
          <a:p>
            <a:pPr indent="0" lvl="0" marL="0" marR="0" rtl="0" algn="ctr">
              <a:spcBef>
                <a:spcPts val="0"/>
              </a:spcBef>
              <a:spcAft>
                <a:spcPts val="0"/>
              </a:spcAft>
              <a:buNone/>
            </a:pPr>
            <a:r>
              <a:rPr b="1" lang="en-US" sz="3000">
                <a:solidFill>
                  <a:srgbClr val="DF322D"/>
                </a:solidFill>
                <a:latin typeface="Arial Narrow"/>
                <a:ea typeface="Arial Narrow"/>
                <a:cs typeface="Arial Narrow"/>
                <a:sym typeface="Arial Narrow"/>
              </a:rPr>
              <a:t>5. DESIGNING RELATIONAL DATABASES</a:t>
            </a:r>
            <a:endParaRPr b="1" sz="3000">
              <a:solidFill>
                <a:srgbClr val="DF322D"/>
              </a:solidFill>
              <a:latin typeface="Arial Narrow"/>
              <a:ea typeface="Arial Narrow"/>
              <a:cs typeface="Arial Narrow"/>
              <a:sym typeface="Arial Narrow"/>
            </a:endParaRPr>
          </a:p>
        </p:txBody>
      </p:sp>
      <p:pic>
        <p:nvPicPr>
          <p:cNvPr id="643" name="Google Shape;643;p62"/>
          <p:cNvPicPr preferRelativeResize="0"/>
          <p:nvPr/>
        </p:nvPicPr>
        <p:blipFill rotWithShape="1">
          <a:blip r:embed="rId3">
            <a:alphaModFix/>
          </a:blip>
          <a:srcRect b="0" l="0" r="0" t="0"/>
          <a:stretch/>
        </p:blipFill>
        <p:spPr>
          <a:xfrm>
            <a:off x="3428992" y="1357298"/>
            <a:ext cx="5715008" cy="5500702"/>
          </a:xfrm>
          <a:prstGeom prst="rect">
            <a:avLst/>
          </a:prstGeom>
          <a:noFill/>
          <a:ln>
            <a:noFill/>
          </a:ln>
        </p:spPr>
      </p:pic>
      <p:sp>
        <p:nvSpPr>
          <p:cNvPr id="644" name="Google Shape;644;p62"/>
          <p:cNvSpPr txBox="1"/>
          <p:nvPr/>
        </p:nvSpPr>
        <p:spPr>
          <a:xfrm>
            <a:off x="357158" y="1857364"/>
            <a:ext cx="3143272" cy="3286124"/>
          </a:xfrm>
          <a:prstGeom prst="rect">
            <a:avLst/>
          </a:prstGeom>
          <a:noFill/>
          <a:ln>
            <a:noFill/>
          </a:ln>
        </p:spPr>
        <p:txBody>
          <a:bodyPr anchorCtr="0" anchor="t" bIns="45700" lIns="91425" spcFirstLastPara="1" rIns="91425" wrap="square" tIns="45700">
            <a:noAutofit/>
          </a:bodyPr>
          <a:lstStyle/>
          <a:p>
            <a:pPr indent="0" lvl="0" marL="627063" marR="0" rtl="0" algn="l">
              <a:lnSpc>
                <a:spcPct val="100000"/>
              </a:lnSpc>
              <a:spcBef>
                <a:spcPts val="0"/>
              </a:spcBef>
              <a:spcAft>
                <a:spcPts val="0"/>
              </a:spcAft>
              <a:buNone/>
            </a:pPr>
            <a:r>
              <a:rPr b="1" i="0" lang="en-US" sz="1800" u="none" cap="none" strike="noStrike">
                <a:solidFill>
                  <a:schemeClr val="dk1"/>
                </a:solidFill>
                <a:latin typeface="Arial Narrow"/>
                <a:ea typeface="Arial Narrow"/>
                <a:cs typeface="Arial Narrow"/>
                <a:sym typeface="Arial Narrow"/>
              </a:rPr>
              <a:t>Entity attributes are originally </a:t>
            </a:r>
            <a:r>
              <a:rPr b="1" i="0" lang="en-US" sz="1800" u="none" cap="none" strike="noStrike">
                <a:solidFill>
                  <a:srgbClr val="FF0000"/>
                </a:solidFill>
                <a:latin typeface="Arial Narrow"/>
                <a:ea typeface="Arial Narrow"/>
                <a:cs typeface="Arial Narrow"/>
                <a:sym typeface="Arial Narrow"/>
              </a:rPr>
              <a:t>derived and modeled from user views</a:t>
            </a:r>
            <a:r>
              <a:rPr b="1" i="0" lang="en-US" sz="1800" u="none" cap="none" strike="noStrike">
                <a:solidFill>
                  <a:schemeClr val="dk1"/>
                </a:solidFill>
                <a:latin typeface="Arial Narrow"/>
                <a:ea typeface="Arial Narrow"/>
                <a:cs typeface="Arial Narrow"/>
                <a:sym typeface="Arial Narrow"/>
              </a:rPr>
              <a:t>. If stored data are not used in a document, report, or a calculation that is reported in some way, then it serves no purpose and should not be part of the database.</a:t>
            </a:r>
            <a:endParaRPr/>
          </a:p>
          <a:p>
            <a:pPr indent="-228600" lvl="0" marL="342900" marR="0" rtl="0" algn="l">
              <a:lnSpc>
                <a:spcPct val="100000"/>
              </a:lnSpc>
              <a:spcBef>
                <a:spcPts val="1200"/>
              </a:spcBef>
              <a:spcAft>
                <a:spcPts val="0"/>
              </a:spcAft>
              <a:buClr>
                <a:schemeClr val="dk1"/>
              </a:buClr>
              <a:buSzPts val="1800"/>
              <a:buFont typeface="Arial"/>
              <a:buNone/>
            </a:pPr>
            <a:r>
              <a:t/>
            </a:r>
            <a:endParaRPr b="1" i="0" sz="1800" u="none" cap="none" strike="noStrike">
              <a:solidFill>
                <a:schemeClr val="dk1"/>
              </a:solidFill>
              <a:latin typeface="Arial Narrow"/>
              <a:ea typeface="Arial Narrow"/>
              <a:cs typeface="Arial Narrow"/>
              <a:sym typeface="Arial Narrow"/>
            </a:endParaRPr>
          </a:p>
          <a:p>
            <a:pPr indent="0" lvl="0" marL="627063" marR="0" rtl="0" algn="l">
              <a:lnSpc>
                <a:spcPct val="100000"/>
              </a:lnSpc>
              <a:spcBef>
                <a:spcPts val="1200"/>
              </a:spcBef>
              <a:spcAft>
                <a:spcPts val="0"/>
              </a:spcAft>
              <a:buClr>
                <a:schemeClr val="dk1"/>
              </a:buClr>
              <a:buSzPts val="1800"/>
              <a:buFont typeface="Arial"/>
              <a:buNone/>
            </a:pPr>
            <a:r>
              <a:t/>
            </a:r>
            <a:endParaRPr b="1" i="0" sz="1800" u="none" cap="none" strike="noStrike">
              <a:solidFill>
                <a:schemeClr val="dk1"/>
              </a:solidFill>
              <a:latin typeface="Arial Narrow"/>
              <a:ea typeface="Arial Narrow"/>
              <a:cs typeface="Arial Narrow"/>
              <a:sym typeface="Arial Narrow"/>
            </a:endParaRPr>
          </a:p>
        </p:txBody>
      </p:sp>
      <p:sp>
        <p:nvSpPr>
          <p:cNvPr id="645" name="Google Shape;645;p62"/>
          <p:cNvSpPr/>
          <p:nvPr/>
        </p:nvSpPr>
        <p:spPr>
          <a:xfrm>
            <a:off x="5214942" y="1785926"/>
            <a:ext cx="1357322" cy="642942"/>
          </a:xfrm>
          <a:prstGeom prst="roundRect">
            <a:avLst>
              <a:gd fmla="val 16667" name="adj"/>
            </a:avLst>
          </a:prstGeom>
          <a:no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46" name="Google Shape;646;p62"/>
          <p:cNvSpPr/>
          <p:nvPr/>
        </p:nvSpPr>
        <p:spPr>
          <a:xfrm>
            <a:off x="5214942" y="3714752"/>
            <a:ext cx="1357322" cy="571504"/>
          </a:xfrm>
          <a:prstGeom prst="roundRect">
            <a:avLst>
              <a:gd fmla="val 16667" name="adj"/>
            </a:avLst>
          </a:prstGeom>
          <a:no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47" name="Google Shape;647;p62"/>
          <p:cNvSpPr/>
          <p:nvPr/>
        </p:nvSpPr>
        <p:spPr>
          <a:xfrm>
            <a:off x="7715272" y="5000636"/>
            <a:ext cx="1357322" cy="1500198"/>
          </a:xfrm>
          <a:prstGeom prst="roundRect">
            <a:avLst>
              <a:gd fmla="val 16667" name="adj"/>
            </a:avLst>
          </a:prstGeom>
          <a:no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48" name="Google Shape;648;p62"/>
          <p:cNvSpPr/>
          <p:nvPr/>
        </p:nvSpPr>
        <p:spPr>
          <a:xfrm>
            <a:off x="3428992" y="5000636"/>
            <a:ext cx="1357322" cy="1857364"/>
          </a:xfrm>
          <a:prstGeom prst="roundRect">
            <a:avLst>
              <a:gd fmla="val 16667" name="adj"/>
            </a:avLst>
          </a:prstGeom>
          <a:no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49" name="Google Shape;649;p62"/>
          <p:cNvSpPr/>
          <p:nvPr/>
        </p:nvSpPr>
        <p:spPr>
          <a:xfrm>
            <a:off x="5691116" y="2415654"/>
            <a:ext cx="2060812" cy="3621205"/>
          </a:xfrm>
          <a:custGeom>
            <a:rect b="b" l="l" r="r" t="t"/>
            <a:pathLst>
              <a:path extrusionOk="0" h="3621205" w="2060812">
                <a:moveTo>
                  <a:pt x="2060812" y="3466531"/>
                </a:moveTo>
                <a:cubicBezTo>
                  <a:pt x="1966415" y="3543868"/>
                  <a:pt x="1872019" y="3621205"/>
                  <a:pt x="1528550" y="3043450"/>
                </a:cubicBezTo>
                <a:cubicBezTo>
                  <a:pt x="1185081" y="2465695"/>
                  <a:pt x="0" y="0"/>
                  <a:pt x="0" y="0"/>
                </a:cubicBezTo>
              </a:path>
            </a:pathLst>
          </a:custGeom>
          <a:noFill/>
          <a:ln cap="flat" cmpd="sng" w="25400">
            <a:solidFill>
              <a:srgbClr val="0000FF"/>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650" name="Google Shape;650;p62"/>
          <p:cNvSpPr/>
          <p:nvPr/>
        </p:nvSpPr>
        <p:spPr>
          <a:xfrm>
            <a:off x="6005015" y="3985146"/>
            <a:ext cx="1787857" cy="2204114"/>
          </a:xfrm>
          <a:custGeom>
            <a:rect b="b" l="l" r="r" t="t"/>
            <a:pathLst>
              <a:path extrusionOk="0" h="2204114" w="1787857">
                <a:moveTo>
                  <a:pt x="1787857" y="2169994"/>
                </a:moveTo>
                <a:cubicBezTo>
                  <a:pt x="1506940" y="2187054"/>
                  <a:pt x="1226024" y="2204114"/>
                  <a:pt x="928048" y="1842448"/>
                </a:cubicBezTo>
                <a:cubicBezTo>
                  <a:pt x="630072" y="1480782"/>
                  <a:pt x="315036" y="740391"/>
                  <a:pt x="0" y="0"/>
                </a:cubicBezTo>
              </a:path>
            </a:pathLst>
          </a:custGeom>
          <a:noFill/>
          <a:ln cap="flat" cmpd="sng" w="25400">
            <a:solidFill>
              <a:srgbClr val="0000FF"/>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651" name="Google Shape;651;p62"/>
          <p:cNvSpPr/>
          <p:nvPr/>
        </p:nvSpPr>
        <p:spPr>
          <a:xfrm>
            <a:off x="4435522" y="3807725"/>
            <a:ext cx="1214651" cy="2047165"/>
          </a:xfrm>
          <a:custGeom>
            <a:rect b="b" l="l" r="r" t="t"/>
            <a:pathLst>
              <a:path extrusionOk="0" h="2047165" w="1214651">
                <a:moveTo>
                  <a:pt x="0" y="2047165"/>
                </a:moveTo>
                <a:cubicBezTo>
                  <a:pt x="233149" y="1944806"/>
                  <a:pt x="466299" y="1842448"/>
                  <a:pt x="668741" y="1501254"/>
                </a:cubicBezTo>
                <a:cubicBezTo>
                  <a:pt x="871183" y="1160060"/>
                  <a:pt x="1042917" y="580030"/>
                  <a:pt x="1214651" y="0"/>
                </a:cubicBezTo>
              </a:path>
            </a:pathLst>
          </a:custGeom>
          <a:noFill/>
          <a:ln cap="flat" cmpd="sng" w="25400">
            <a:solidFill>
              <a:srgbClr val="0000FF"/>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5" name="Shape 655"/>
        <p:cNvGrpSpPr/>
        <p:nvPr/>
      </p:nvGrpSpPr>
      <p:grpSpPr>
        <a:xfrm>
          <a:off x="0" y="0"/>
          <a:ext cx="0" cy="0"/>
          <a:chOff x="0" y="0"/>
          <a:chExt cx="0" cy="0"/>
        </a:xfrm>
      </p:grpSpPr>
      <p:sp>
        <p:nvSpPr>
          <p:cNvPr id="656" name="Google Shape;656;p63"/>
          <p:cNvSpPr txBox="1"/>
          <p:nvPr>
            <p:ph idx="1" type="body"/>
          </p:nvPr>
        </p:nvSpPr>
        <p:spPr>
          <a:xfrm>
            <a:off x="357158" y="1000108"/>
            <a:ext cx="8429684" cy="5643602"/>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0000FF"/>
              </a:buClr>
              <a:buSzPts val="1800"/>
              <a:buChar char="•"/>
            </a:pPr>
            <a:r>
              <a:rPr b="1" lang="en-US" sz="1800">
                <a:solidFill>
                  <a:srgbClr val="0000FF"/>
                </a:solidFill>
                <a:latin typeface="Arial Narrow"/>
                <a:ea typeface="Arial Narrow"/>
                <a:cs typeface="Arial Narrow"/>
                <a:sym typeface="Arial Narrow"/>
              </a:rPr>
              <a:t>4. Normalize Data Model and</a:t>
            </a:r>
            <a:endParaRPr/>
          </a:p>
          <a:p>
            <a:pPr indent="188912" lvl="0" marL="342900" rtl="0" algn="l">
              <a:spcBef>
                <a:spcPts val="0"/>
              </a:spcBef>
              <a:spcAft>
                <a:spcPts val="0"/>
              </a:spcAft>
              <a:buClr>
                <a:srgbClr val="0000FF"/>
              </a:buClr>
              <a:buSzPts val="1800"/>
              <a:buNone/>
            </a:pPr>
            <a:r>
              <a:rPr b="1" lang="en-US" sz="1800">
                <a:solidFill>
                  <a:srgbClr val="0000FF"/>
                </a:solidFill>
                <a:latin typeface="Arial Narrow"/>
                <a:ea typeface="Arial Narrow"/>
                <a:cs typeface="Arial Narrow"/>
                <a:sym typeface="Arial Narrow"/>
              </a:rPr>
              <a:t>Add Foreign Keys </a:t>
            </a:r>
            <a:endParaRPr/>
          </a:p>
        </p:txBody>
      </p:sp>
      <p:sp>
        <p:nvSpPr>
          <p:cNvPr id="657" name="Google Shape;657;p63"/>
          <p:cNvSpPr/>
          <p:nvPr/>
        </p:nvSpPr>
        <p:spPr>
          <a:xfrm>
            <a:off x="0" y="214291"/>
            <a:ext cx="9144000" cy="534368"/>
          </a:xfrm>
          <a:prstGeom prst="rect">
            <a:avLst/>
          </a:prstGeom>
          <a:gradFill>
            <a:gsLst>
              <a:gs pos="0">
                <a:srgbClr val="29859E"/>
              </a:gs>
              <a:gs pos="80000">
                <a:srgbClr val="36B0D0"/>
              </a:gs>
              <a:gs pos="100000">
                <a:srgbClr val="33B3D5"/>
              </a:gs>
            </a:gsLst>
            <a:lin ang="16200000" scaled="0"/>
          </a:gradFill>
          <a:ln>
            <a:noFill/>
          </a:ln>
          <a:effectLst>
            <a:outerShdw blurRad="40000" rotWithShape="0" dir="5400000" dist="23000">
              <a:srgbClr val="000000">
                <a:alpha val="34901"/>
              </a:srgbClr>
            </a:outerShdw>
          </a:effectLst>
        </p:spPr>
        <p:txBody>
          <a:bodyPr anchorCtr="0" anchor="t" bIns="36000" lIns="36000" spcFirstLastPara="1" rIns="36000" wrap="square" tIns="36000">
            <a:spAutoFit/>
          </a:bodyPr>
          <a:lstStyle/>
          <a:p>
            <a:pPr indent="0" lvl="0" marL="0" marR="0" rtl="0" algn="ctr">
              <a:spcBef>
                <a:spcPts val="0"/>
              </a:spcBef>
              <a:spcAft>
                <a:spcPts val="0"/>
              </a:spcAft>
              <a:buNone/>
            </a:pPr>
            <a:r>
              <a:rPr b="1" lang="en-US" sz="3000">
                <a:solidFill>
                  <a:srgbClr val="DF322D"/>
                </a:solidFill>
                <a:latin typeface="Arial Narrow"/>
                <a:ea typeface="Arial Narrow"/>
                <a:cs typeface="Arial Narrow"/>
                <a:sym typeface="Arial Narrow"/>
              </a:rPr>
              <a:t>5. DESIGNING RELATIONAL DATABASES</a:t>
            </a:r>
            <a:endParaRPr b="1" sz="3000">
              <a:solidFill>
                <a:srgbClr val="DF322D"/>
              </a:solidFill>
              <a:latin typeface="Arial Narrow"/>
              <a:ea typeface="Arial Narrow"/>
              <a:cs typeface="Arial Narrow"/>
              <a:sym typeface="Arial Narrow"/>
            </a:endParaRPr>
          </a:p>
        </p:txBody>
      </p:sp>
      <p:sp>
        <p:nvSpPr>
          <p:cNvPr id="658" name="Google Shape;658;p63"/>
          <p:cNvSpPr txBox="1"/>
          <p:nvPr/>
        </p:nvSpPr>
        <p:spPr>
          <a:xfrm>
            <a:off x="357158" y="1714488"/>
            <a:ext cx="3000396" cy="4429156"/>
          </a:xfrm>
          <a:prstGeom prst="rect">
            <a:avLst/>
          </a:prstGeom>
          <a:noFill/>
          <a:ln>
            <a:noFill/>
          </a:ln>
        </p:spPr>
        <p:txBody>
          <a:bodyPr anchorCtr="0" anchor="t" bIns="45700" lIns="91425" spcFirstLastPara="1" rIns="91425" wrap="square" tIns="45700">
            <a:noAutofit/>
          </a:bodyPr>
          <a:lstStyle/>
          <a:p>
            <a:pPr indent="-273050" lvl="0" marL="804863" marR="0" rtl="0" algn="l">
              <a:lnSpc>
                <a:spcPct val="100000"/>
              </a:lnSpc>
              <a:spcBef>
                <a:spcPts val="0"/>
              </a:spcBef>
              <a:spcAft>
                <a:spcPts val="0"/>
              </a:spcAft>
              <a:buClr>
                <a:schemeClr val="dk1"/>
              </a:buClr>
              <a:buSzPts val="1800"/>
              <a:buFont typeface="Arial"/>
              <a:buAutoNum type="arabicPeriod"/>
            </a:pPr>
            <a:r>
              <a:rPr b="1" i="0" lang="en-US" sz="1800" u="none" cap="none" strike="noStrike">
                <a:solidFill>
                  <a:schemeClr val="dk1"/>
                </a:solidFill>
                <a:latin typeface="Arial Narrow"/>
                <a:ea typeface="Arial Narrow"/>
                <a:cs typeface="Arial Narrow"/>
                <a:sym typeface="Arial Narrow"/>
              </a:rPr>
              <a:t>Repeating Group Data in </a:t>
            </a:r>
            <a:r>
              <a:rPr b="1" i="0" lang="en-US" sz="1800" u="none" cap="none" strike="noStrike">
                <a:solidFill>
                  <a:srgbClr val="FF0000"/>
                </a:solidFill>
                <a:latin typeface="Arial Narrow"/>
                <a:ea typeface="Arial Narrow"/>
                <a:cs typeface="Arial Narrow"/>
                <a:sym typeface="Arial Narrow"/>
              </a:rPr>
              <a:t>Purchase Order</a:t>
            </a:r>
            <a:r>
              <a:rPr b="1" i="0" lang="en-US" sz="1800" u="none" cap="none" strike="noStrike">
                <a:solidFill>
                  <a:schemeClr val="dk1"/>
                </a:solidFill>
                <a:latin typeface="Arial Narrow"/>
                <a:ea typeface="Arial Narrow"/>
                <a:cs typeface="Arial Narrow"/>
                <a:sym typeface="Arial Narrow"/>
              </a:rPr>
              <a:t>. </a:t>
            </a:r>
            <a:endParaRPr/>
          </a:p>
          <a:p>
            <a:pPr indent="-273050" lvl="0" marL="804863" marR="0" rtl="0" algn="l">
              <a:lnSpc>
                <a:spcPct val="100000"/>
              </a:lnSpc>
              <a:spcBef>
                <a:spcPts val="1200"/>
              </a:spcBef>
              <a:spcAft>
                <a:spcPts val="0"/>
              </a:spcAft>
              <a:buClr>
                <a:schemeClr val="dk1"/>
              </a:buClr>
              <a:buSzPts val="1800"/>
              <a:buFont typeface="Arial"/>
              <a:buAutoNum type="arabicPeriod"/>
            </a:pPr>
            <a:r>
              <a:rPr b="1" i="0" lang="en-US" sz="1800" u="none" cap="none" strike="noStrike">
                <a:solidFill>
                  <a:schemeClr val="dk1"/>
                </a:solidFill>
                <a:latin typeface="Arial Narrow"/>
                <a:ea typeface="Arial Narrow"/>
                <a:cs typeface="Arial Narrow"/>
                <a:sym typeface="Arial Narrow"/>
              </a:rPr>
              <a:t>Repeating Group Data in </a:t>
            </a:r>
            <a:r>
              <a:rPr b="1" i="0" lang="en-US" sz="1800" u="none" cap="none" strike="noStrike">
                <a:solidFill>
                  <a:srgbClr val="FF0000"/>
                </a:solidFill>
                <a:latin typeface="Arial Narrow"/>
                <a:ea typeface="Arial Narrow"/>
                <a:cs typeface="Arial Narrow"/>
                <a:sym typeface="Arial Narrow"/>
              </a:rPr>
              <a:t>Receiving Report</a:t>
            </a:r>
            <a:r>
              <a:rPr b="1" i="0" lang="en-US" sz="1800" u="none" cap="none" strike="noStrike">
                <a:solidFill>
                  <a:schemeClr val="dk1"/>
                </a:solidFill>
                <a:latin typeface="Arial Narrow"/>
                <a:ea typeface="Arial Narrow"/>
                <a:cs typeface="Arial Narrow"/>
                <a:sym typeface="Arial Narrow"/>
              </a:rPr>
              <a:t>. </a:t>
            </a:r>
            <a:endParaRPr/>
          </a:p>
          <a:p>
            <a:pPr indent="-273050" lvl="0" marL="804863" marR="0" rtl="0" algn="l">
              <a:lnSpc>
                <a:spcPct val="100000"/>
              </a:lnSpc>
              <a:spcBef>
                <a:spcPts val="1200"/>
              </a:spcBef>
              <a:spcAft>
                <a:spcPts val="0"/>
              </a:spcAft>
              <a:buClr>
                <a:srgbClr val="FF0000"/>
              </a:buClr>
              <a:buSzPts val="1800"/>
              <a:buFont typeface="Arial"/>
              <a:buAutoNum type="arabicPeriod"/>
            </a:pPr>
            <a:r>
              <a:rPr b="1" i="0" lang="en-US" sz="1800" u="none" cap="none" strike="noStrike">
                <a:solidFill>
                  <a:srgbClr val="FF0000"/>
                </a:solidFill>
                <a:latin typeface="Arial Narrow"/>
                <a:ea typeface="Arial Narrow"/>
                <a:cs typeface="Arial Narrow"/>
                <a:sym typeface="Arial Narrow"/>
              </a:rPr>
              <a:t>Transitive Dependencies. </a:t>
            </a:r>
            <a:r>
              <a:rPr b="1" i="0" lang="en-US" sz="1800" u="none" cap="none" strike="noStrike">
                <a:solidFill>
                  <a:schemeClr val="dk1"/>
                </a:solidFill>
                <a:latin typeface="Arial Narrow"/>
                <a:ea typeface="Arial Narrow"/>
                <a:cs typeface="Arial Narrow"/>
                <a:sym typeface="Arial Narrow"/>
              </a:rPr>
              <a:t>The PO and Receiving Report entities contain attributes that are redundant with data in the Inventory and Supplier entities. </a:t>
            </a:r>
            <a:endParaRPr b="1" i="0" sz="1800" u="none" cap="none" strike="noStrike">
              <a:solidFill>
                <a:schemeClr val="dk1"/>
              </a:solidFill>
              <a:latin typeface="Arial Narrow"/>
              <a:ea typeface="Arial Narrow"/>
              <a:cs typeface="Arial Narrow"/>
              <a:sym typeface="Arial Narrow"/>
            </a:endParaRPr>
          </a:p>
        </p:txBody>
      </p:sp>
      <p:pic>
        <p:nvPicPr>
          <p:cNvPr id="659" name="Google Shape;659;p63"/>
          <p:cNvPicPr preferRelativeResize="0"/>
          <p:nvPr/>
        </p:nvPicPr>
        <p:blipFill rotWithShape="1">
          <a:blip r:embed="rId3">
            <a:alphaModFix/>
          </a:blip>
          <a:srcRect b="0" l="0" r="0" t="0"/>
          <a:stretch/>
        </p:blipFill>
        <p:spPr>
          <a:xfrm>
            <a:off x="3500430" y="857232"/>
            <a:ext cx="5643602" cy="5981700"/>
          </a:xfrm>
          <a:prstGeom prst="rect">
            <a:avLst/>
          </a:prstGeom>
          <a:noFill/>
          <a:ln>
            <a:noFill/>
          </a:ln>
        </p:spPr>
      </p:pic>
      <p:sp>
        <p:nvSpPr>
          <p:cNvPr id="660" name="Google Shape;660;p63"/>
          <p:cNvSpPr txBox="1"/>
          <p:nvPr/>
        </p:nvSpPr>
        <p:spPr>
          <a:xfrm rot="-1888713">
            <a:off x="7142800" y="2214554"/>
            <a:ext cx="1214446" cy="338554"/>
          </a:xfrm>
          <a:prstGeom prst="rect">
            <a:avLst/>
          </a:prstGeom>
          <a:solidFill>
            <a:schemeClr val="lt1"/>
          </a:solidFill>
          <a:ln cap="flat" cmpd="sng" w="25400">
            <a:solidFill>
              <a:schemeClr val="accent2"/>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600">
                <a:solidFill>
                  <a:srgbClr val="FF0000"/>
                </a:solidFill>
                <a:latin typeface="Arial Narrow"/>
                <a:ea typeface="Arial Narrow"/>
                <a:cs typeface="Arial Narrow"/>
                <a:sym typeface="Arial Narrow"/>
              </a:rPr>
              <a:t>New Entity</a:t>
            </a:r>
            <a:endParaRPr b="1" sz="1600">
              <a:solidFill>
                <a:srgbClr val="FF0000"/>
              </a:solidFill>
              <a:latin typeface="Arial Narrow"/>
              <a:ea typeface="Arial Narrow"/>
              <a:cs typeface="Arial Narrow"/>
              <a:sym typeface="Arial Narrow"/>
            </a:endParaRPr>
          </a:p>
        </p:txBody>
      </p:sp>
      <p:sp>
        <p:nvSpPr>
          <p:cNvPr id="661" name="Google Shape;661;p63"/>
          <p:cNvSpPr txBox="1"/>
          <p:nvPr/>
        </p:nvSpPr>
        <p:spPr>
          <a:xfrm rot="-1888713">
            <a:off x="6142667" y="3292540"/>
            <a:ext cx="1214446" cy="338554"/>
          </a:xfrm>
          <a:prstGeom prst="rect">
            <a:avLst/>
          </a:prstGeom>
          <a:solidFill>
            <a:schemeClr val="lt1"/>
          </a:solidFill>
          <a:ln cap="flat" cmpd="sng" w="25400">
            <a:solidFill>
              <a:schemeClr val="accent2"/>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600">
                <a:solidFill>
                  <a:srgbClr val="FF0000"/>
                </a:solidFill>
                <a:latin typeface="Arial Narrow"/>
                <a:ea typeface="Arial Narrow"/>
                <a:cs typeface="Arial Narrow"/>
                <a:sym typeface="Arial Narrow"/>
              </a:rPr>
              <a:t>New Entity</a:t>
            </a:r>
            <a:endParaRPr b="1" sz="1600">
              <a:solidFill>
                <a:srgbClr val="FF0000"/>
              </a:solidFill>
              <a:latin typeface="Arial Narrow"/>
              <a:ea typeface="Arial Narrow"/>
              <a:cs typeface="Arial Narrow"/>
              <a:sym typeface="Arial Narrow"/>
            </a:endParaRPr>
          </a:p>
        </p:txBody>
      </p:sp>
      <p:sp>
        <p:nvSpPr>
          <p:cNvPr id="662" name="Google Shape;662;p63"/>
          <p:cNvSpPr txBox="1"/>
          <p:nvPr/>
        </p:nvSpPr>
        <p:spPr>
          <a:xfrm rot="2033441">
            <a:off x="4080708" y="2167199"/>
            <a:ext cx="1214446" cy="338554"/>
          </a:xfrm>
          <a:prstGeom prst="rect">
            <a:avLst/>
          </a:prstGeom>
          <a:solidFill>
            <a:schemeClr val="lt1"/>
          </a:solidFill>
          <a:ln cap="flat" cmpd="sng" w="25400">
            <a:solidFill>
              <a:schemeClr val="accent2"/>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600">
                <a:solidFill>
                  <a:srgbClr val="FF0000"/>
                </a:solidFill>
                <a:latin typeface="Arial Narrow"/>
                <a:ea typeface="Arial Narrow"/>
                <a:cs typeface="Arial Narrow"/>
                <a:sym typeface="Arial Narrow"/>
              </a:rPr>
              <a:t>New Entity</a:t>
            </a:r>
            <a:endParaRPr b="1" sz="1600">
              <a:solidFill>
                <a:srgbClr val="FF0000"/>
              </a:solidFill>
              <a:latin typeface="Arial Narrow"/>
              <a:ea typeface="Arial Narrow"/>
              <a:cs typeface="Arial Narrow"/>
              <a:sym typeface="Arial Narrow"/>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6" name="Shape 666"/>
        <p:cNvGrpSpPr/>
        <p:nvPr/>
      </p:nvGrpSpPr>
      <p:grpSpPr>
        <a:xfrm>
          <a:off x="0" y="0"/>
          <a:ext cx="0" cy="0"/>
          <a:chOff x="0" y="0"/>
          <a:chExt cx="0" cy="0"/>
        </a:xfrm>
      </p:grpSpPr>
      <p:sp>
        <p:nvSpPr>
          <p:cNvPr id="667" name="Google Shape;667;p64"/>
          <p:cNvSpPr txBox="1"/>
          <p:nvPr>
            <p:ph idx="1" type="body"/>
          </p:nvPr>
        </p:nvSpPr>
        <p:spPr>
          <a:xfrm>
            <a:off x="357158" y="1000108"/>
            <a:ext cx="8429684" cy="5643602"/>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0000FF"/>
              </a:buClr>
              <a:buSzPts val="1800"/>
              <a:buChar char="•"/>
            </a:pPr>
            <a:r>
              <a:rPr b="1" lang="en-US" sz="1800">
                <a:solidFill>
                  <a:srgbClr val="0000FF"/>
                </a:solidFill>
                <a:latin typeface="Arial Narrow"/>
                <a:ea typeface="Arial Narrow"/>
                <a:cs typeface="Arial Narrow"/>
                <a:sym typeface="Arial Narrow"/>
              </a:rPr>
              <a:t>5. Construct Physical </a:t>
            </a:r>
            <a:endParaRPr/>
          </a:p>
          <a:p>
            <a:pPr indent="188912" lvl="0" marL="342900" rtl="0" algn="l">
              <a:spcBef>
                <a:spcPts val="600"/>
              </a:spcBef>
              <a:spcAft>
                <a:spcPts val="0"/>
              </a:spcAft>
              <a:buClr>
                <a:srgbClr val="0000FF"/>
              </a:buClr>
              <a:buSzPts val="1800"/>
              <a:buNone/>
            </a:pPr>
            <a:r>
              <a:rPr b="1" lang="en-US" sz="1800">
                <a:solidFill>
                  <a:srgbClr val="0000FF"/>
                </a:solidFill>
                <a:latin typeface="Arial Narrow"/>
                <a:ea typeface="Arial Narrow"/>
                <a:cs typeface="Arial Narrow"/>
                <a:sym typeface="Arial Narrow"/>
              </a:rPr>
              <a:t>Database</a:t>
            </a:r>
            <a:endParaRPr/>
          </a:p>
        </p:txBody>
      </p:sp>
      <p:sp>
        <p:nvSpPr>
          <p:cNvPr id="668" name="Google Shape;668;p64"/>
          <p:cNvSpPr/>
          <p:nvPr/>
        </p:nvSpPr>
        <p:spPr>
          <a:xfrm>
            <a:off x="0" y="214291"/>
            <a:ext cx="9144000" cy="534368"/>
          </a:xfrm>
          <a:prstGeom prst="rect">
            <a:avLst/>
          </a:prstGeom>
          <a:gradFill>
            <a:gsLst>
              <a:gs pos="0">
                <a:srgbClr val="29859E"/>
              </a:gs>
              <a:gs pos="80000">
                <a:srgbClr val="36B0D0"/>
              </a:gs>
              <a:gs pos="100000">
                <a:srgbClr val="33B3D5"/>
              </a:gs>
            </a:gsLst>
            <a:lin ang="16200000" scaled="0"/>
          </a:gradFill>
          <a:ln>
            <a:noFill/>
          </a:ln>
          <a:effectLst>
            <a:outerShdw blurRad="40000" rotWithShape="0" dir="5400000" dist="23000">
              <a:srgbClr val="000000">
                <a:alpha val="34901"/>
              </a:srgbClr>
            </a:outerShdw>
          </a:effectLst>
        </p:spPr>
        <p:txBody>
          <a:bodyPr anchorCtr="0" anchor="t" bIns="36000" lIns="36000" spcFirstLastPara="1" rIns="36000" wrap="square" tIns="36000">
            <a:spAutoFit/>
          </a:bodyPr>
          <a:lstStyle/>
          <a:p>
            <a:pPr indent="0" lvl="0" marL="0" marR="0" rtl="0" algn="ctr">
              <a:spcBef>
                <a:spcPts val="0"/>
              </a:spcBef>
              <a:spcAft>
                <a:spcPts val="0"/>
              </a:spcAft>
              <a:buNone/>
            </a:pPr>
            <a:r>
              <a:rPr b="1" lang="en-US" sz="3000">
                <a:solidFill>
                  <a:srgbClr val="DF322D"/>
                </a:solidFill>
                <a:latin typeface="Arial Narrow"/>
                <a:ea typeface="Arial Narrow"/>
                <a:cs typeface="Arial Narrow"/>
                <a:sym typeface="Arial Narrow"/>
              </a:rPr>
              <a:t>5. DESIGNING RELATIONAL DATABASES</a:t>
            </a:r>
            <a:endParaRPr b="1" sz="3000">
              <a:solidFill>
                <a:srgbClr val="DF322D"/>
              </a:solidFill>
              <a:latin typeface="Arial Narrow"/>
              <a:ea typeface="Arial Narrow"/>
              <a:cs typeface="Arial Narrow"/>
              <a:sym typeface="Arial Narrow"/>
            </a:endParaRPr>
          </a:p>
        </p:txBody>
      </p:sp>
      <p:pic>
        <p:nvPicPr>
          <p:cNvPr id="669" name="Google Shape;669;p64"/>
          <p:cNvPicPr preferRelativeResize="0"/>
          <p:nvPr/>
        </p:nvPicPr>
        <p:blipFill rotWithShape="1">
          <a:blip r:embed="rId3">
            <a:alphaModFix/>
          </a:blip>
          <a:srcRect b="0" l="0" r="0" t="0"/>
          <a:stretch/>
        </p:blipFill>
        <p:spPr>
          <a:xfrm>
            <a:off x="3714743" y="1214422"/>
            <a:ext cx="5429257" cy="5643578"/>
          </a:xfrm>
          <a:prstGeom prst="rect">
            <a:avLst/>
          </a:prstGeom>
          <a:noFill/>
          <a:ln>
            <a:noFill/>
          </a:ln>
        </p:spPr>
      </p:pic>
      <p:pic>
        <p:nvPicPr>
          <p:cNvPr id="670" name="Google Shape;670;p64"/>
          <p:cNvPicPr preferRelativeResize="0"/>
          <p:nvPr/>
        </p:nvPicPr>
        <p:blipFill rotWithShape="1">
          <a:blip r:embed="rId4">
            <a:alphaModFix/>
          </a:blip>
          <a:srcRect b="0" l="0" r="0" t="0"/>
          <a:stretch/>
        </p:blipFill>
        <p:spPr>
          <a:xfrm>
            <a:off x="0" y="1714488"/>
            <a:ext cx="3500430" cy="4429156"/>
          </a:xfrm>
          <a:prstGeom prst="rect">
            <a:avLst/>
          </a:prstGeom>
          <a:noFill/>
          <a:ln>
            <a:noFill/>
          </a:ln>
        </p:spPr>
      </p:pic>
      <p:sp>
        <p:nvSpPr>
          <p:cNvPr id="671" name="Google Shape;671;p64"/>
          <p:cNvSpPr txBox="1"/>
          <p:nvPr/>
        </p:nvSpPr>
        <p:spPr>
          <a:xfrm rot="-1888713">
            <a:off x="7428552" y="1740670"/>
            <a:ext cx="1214446" cy="584775"/>
          </a:xfrm>
          <a:prstGeom prst="rect">
            <a:avLst/>
          </a:prstGeom>
          <a:solidFill>
            <a:schemeClr val="lt1"/>
          </a:solidFill>
          <a:ln cap="flat" cmpd="sng" w="25400">
            <a:solidFill>
              <a:schemeClr val="accent2"/>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600">
                <a:solidFill>
                  <a:srgbClr val="FF0000"/>
                </a:solidFill>
                <a:latin typeface="Arial Narrow"/>
                <a:ea typeface="Arial Narrow"/>
                <a:cs typeface="Arial Narrow"/>
                <a:sym typeface="Arial Narrow"/>
              </a:rPr>
              <a:t>Normalized Tables</a:t>
            </a:r>
            <a:endParaRPr b="1" sz="1600">
              <a:solidFill>
                <a:srgbClr val="FF0000"/>
              </a:solidFill>
              <a:latin typeface="Arial Narrow"/>
              <a:ea typeface="Arial Narrow"/>
              <a:cs typeface="Arial Narrow"/>
              <a:sym typeface="Arial Narrow"/>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7"/>
          <p:cNvSpPr txBox="1"/>
          <p:nvPr>
            <p:ph type="title"/>
          </p:nvPr>
        </p:nvSpPr>
        <p:spPr>
          <a:xfrm>
            <a:off x="457200" y="292100"/>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FILE VS. DATABASES</a:t>
            </a:r>
            <a:endParaRPr/>
          </a:p>
        </p:txBody>
      </p:sp>
      <p:sp>
        <p:nvSpPr>
          <p:cNvPr id="133" name="Google Shape;133;p7"/>
          <p:cNvSpPr txBox="1"/>
          <p:nvPr>
            <p:ph idx="1" type="body"/>
          </p:nvPr>
        </p:nvSpPr>
        <p:spPr>
          <a:xfrm>
            <a:off x="457200" y="1600200"/>
            <a:ext cx="8229600" cy="1822450"/>
          </a:xfrm>
          <a:prstGeom prst="rect">
            <a:avLst/>
          </a:prstGeom>
          <a:noFill/>
          <a:ln>
            <a:noFill/>
          </a:ln>
        </p:spPr>
        <p:txBody>
          <a:bodyPr anchorCtr="0" anchor="t" bIns="45700" lIns="91425" spcFirstLastPara="1" rIns="91425" wrap="square" tIns="45700">
            <a:normAutofit/>
          </a:bodyPr>
          <a:lstStyle/>
          <a:p>
            <a:pPr indent="-285750" lvl="1" marL="742950" rtl="0" algn="l">
              <a:lnSpc>
                <a:spcPct val="90000"/>
              </a:lnSpc>
              <a:spcBef>
                <a:spcPts val="0"/>
              </a:spcBef>
              <a:spcAft>
                <a:spcPts val="0"/>
              </a:spcAft>
              <a:buClr>
                <a:schemeClr val="dk1"/>
              </a:buClr>
              <a:buSzPts val="2400"/>
              <a:buChar char="–"/>
            </a:pPr>
            <a:r>
              <a:rPr lang="en-US" sz="2400"/>
              <a:t>A set of all related records forms a </a:t>
            </a:r>
            <a:r>
              <a:rPr b="1" i="1" lang="en-US" sz="2400">
                <a:solidFill>
                  <a:srgbClr val="CC0000"/>
                </a:solidFill>
              </a:rPr>
              <a:t>file</a:t>
            </a:r>
            <a:r>
              <a:rPr lang="en-US" sz="2400"/>
              <a:t> (e.g., the student file).</a:t>
            </a:r>
            <a:endParaRPr/>
          </a:p>
          <a:p>
            <a:pPr indent="-285750" lvl="1" marL="742950" rtl="0" algn="l">
              <a:lnSpc>
                <a:spcPct val="90000"/>
              </a:lnSpc>
              <a:spcBef>
                <a:spcPts val="480"/>
              </a:spcBef>
              <a:spcAft>
                <a:spcPts val="0"/>
              </a:spcAft>
              <a:buClr>
                <a:schemeClr val="dk1"/>
              </a:buClr>
              <a:buSzPts val="2400"/>
              <a:buChar char="–"/>
            </a:pPr>
            <a:r>
              <a:rPr lang="en-US" sz="2400"/>
              <a:t>If this university only had three students and five fields for each student, then the entire file would be depicted below.</a:t>
            </a:r>
            <a:endParaRPr sz="2000"/>
          </a:p>
        </p:txBody>
      </p:sp>
      <p:graphicFrame>
        <p:nvGraphicFramePr>
          <p:cNvPr id="134" name="Google Shape;134;p7"/>
          <p:cNvGraphicFramePr/>
          <p:nvPr/>
        </p:nvGraphicFramePr>
        <p:xfrm>
          <a:off x="457229" y="3460749"/>
          <a:ext cx="3000000" cy="3000000"/>
        </p:xfrm>
        <a:graphic>
          <a:graphicData uri="http://schemas.openxmlformats.org/drawingml/2006/table">
            <a:tbl>
              <a:tblPr>
                <a:noFill/>
                <a:tableStyleId>{AE29496D-58D3-4EE4-ACD1-59A2AE1358FE}</a:tableStyleId>
              </a:tblPr>
              <a:tblGrid>
                <a:gridCol w="2090750"/>
                <a:gridCol w="1558925"/>
                <a:gridCol w="1404925"/>
                <a:gridCol w="1651000"/>
                <a:gridCol w="1552575"/>
              </a:tblGrid>
              <a:tr h="485775">
                <a:tc gridSpan="5">
                  <a:txBody>
                    <a:bodyPr/>
                    <a:lstStyle/>
                    <a:p>
                      <a:pPr indent="0" lvl="0" marL="0" marR="0" rtl="0" algn="ctr">
                        <a:lnSpc>
                          <a:spcPct val="100000"/>
                        </a:lnSpc>
                        <a:spcBef>
                          <a:spcPts val="0"/>
                        </a:spcBef>
                        <a:spcAft>
                          <a:spcPts val="0"/>
                        </a:spcAft>
                        <a:buClr>
                          <a:schemeClr val="dk1"/>
                        </a:buClr>
                        <a:buSzPts val="1800"/>
                        <a:buFont typeface="Arial"/>
                        <a:buNone/>
                      </a:pPr>
                      <a:r>
                        <a:rPr b="1" i="0" lang="en-US" sz="1800" u="none" cap="none" strike="noStrike">
                          <a:solidFill>
                            <a:schemeClr val="dk1"/>
                          </a:solidFill>
                          <a:latin typeface="Arial"/>
                          <a:ea typeface="Arial"/>
                          <a:cs typeface="Arial"/>
                          <a:sym typeface="Arial"/>
                        </a:rPr>
                        <a:t>STUDENTS</a:t>
                      </a:r>
                      <a:endParaRPr b="0" i="0" sz="1800" u="none" cap="none" strike="noStrike">
                        <a:solidFill>
                          <a:schemeClr val="dk1"/>
                        </a:solidFill>
                        <a:latin typeface="Arial"/>
                        <a:ea typeface="Arial"/>
                        <a:cs typeface="Arial"/>
                        <a:sym typeface="Arial"/>
                      </a:endParaRPr>
                    </a:p>
                  </a:txBody>
                  <a:tcPr marT="45725" marB="45725" marR="91450" marL="91450" anchor="b">
                    <a:lnL cap="flat" cmpd="sng" w="25400">
                      <a:solidFill>
                        <a:srgbClr val="000000"/>
                      </a:solidFill>
                      <a:prstDash val="solid"/>
                      <a:round/>
                      <a:headEnd len="sm" w="sm" type="none"/>
                      <a:tailEnd len="sm" w="sm" type="none"/>
                    </a:lnL>
                    <a:lnR cap="flat" cmpd="sng" w="25400">
                      <a:solidFill>
                        <a:srgbClr val="000000"/>
                      </a:solidFill>
                      <a:prstDash val="solid"/>
                      <a:round/>
                      <a:headEnd len="sm" w="sm" type="none"/>
                      <a:tailEnd len="sm" w="sm" type="none"/>
                    </a:lnR>
                    <a:lnT cap="flat" cmpd="sng" w="254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hMerge="1"/>
                <a:tc hMerge="1"/>
                <a:tc hMerge="1"/>
                <a:tc hMerge="1"/>
              </a:tr>
              <a:tr h="790575">
                <a:tc>
                  <a:txBody>
                    <a:bodyPr/>
                    <a:lstStyle/>
                    <a:p>
                      <a:pPr indent="0" lvl="0" marL="0" marR="0" rtl="0" algn="ctr">
                        <a:lnSpc>
                          <a:spcPct val="100000"/>
                        </a:lnSpc>
                        <a:spcBef>
                          <a:spcPts val="0"/>
                        </a:spcBef>
                        <a:spcAft>
                          <a:spcPts val="0"/>
                        </a:spcAft>
                        <a:buClr>
                          <a:schemeClr val="dk1"/>
                        </a:buClr>
                        <a:buSzPts val="1800"/>
                        <a:buFont typeface="Arial"/>
                        <a:buNone/>
                      </a:pPr>
                      <a:r>
                        <a:rPr b="1" i="0" lang="en-US" sz="1800" u="none" cap="none" strike="noStrike">
                          <a:solidFill>
                            <a:schemeClr val="dk1"/>
                          </a:solidFill>
                          <a:latin typeface="Arial"/>
                          <a:ea typeface="Arial"/>
                          <a:cs typeface="Arial"/>
                          <a:sym typeface="Arial"/>
                        </a:rPr>
                        <a:t>Student ID</a:t>
                      </a:r>
                      <a:endParaRPr b="0" i="0" sz="1800" u="none" cap="none" strike="noStrike">
                        <a:solidFill>
                          <a:schemeClr val="dk1"/>
                        </a:solidFill>
                        <a:latin typeface="Arial"/>
                        <a:ea typeface="Arial"/>
                        <a:cs typeface="Arial"/>
                        <a:sym typeface="Arial"/>
                      </a:endParaRPr>
                    </a:p>
                  </a:txBody>
                  <a:tcPr marT="45725" marB="45725" marR="91450" marL="91450" anchor="b">
                    <a:lnL cap="flat" cmpd="sng" w="254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Arial"/>
                        <a:buNone/>
                      </a:pPr>
                      <a:r>
                        <a:rPr b="1" i="0" lang="en-US" sz="1800" u="none" cap="none" strike="noStrike">
                          <a:solidFill>
                            <a:schemeClr val="dk1"/>
                          </a:solidFill>
                          <a:latin typeface="Arial"/>
                          <a:ea typeface="Arial"/>
                          <a:cs typeface="Arial"/>
                          <a:sym typeface="Arial"/>
                        </a:rPr>
                        <a:t>Last Name</a:t>
                      </a:r>
                      <a:endParaRPr b="0" i="0" sz="18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Arial"/>
                        <a:buNone/>
                      </a:pPr>
                      <a:r>
                        <a:rPr b="1" i="0" lang="en-US" sz="1800" u="none" cap="none" strike="noStrike">
                          <a:solidFill>
                            <a:schemeClr val="dk1"/>
                          </a:solidFill>
                          <a:latin typeface="Arial"/>
                          <a:ea typeface="Arial"/>
                          <a:cs typeface="Arial"/>
                          <a:sym typeface="Arial"/>
                        </a:rPr>
                        <a:t>First Name</a:t>
                      </a:r>
                      <a:endParaRPr b="0" i="0" sz="18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Arial"/>
                        <a:buNone/>
                      </a:pPr>
                      <a:r>
                        <a:rPr b="1" i="0" lang="en-US" sz="1800" u="none" cap="none" strike="noStrike">
                          <a:solidFill>
                            <a:schemeClr val="dk1"/>
                          </a:solidFill>
                          <a:latin typeface="Arial"/>
                          <a:ea typeface="Arial"/>
                          <a:cs typeface="Arial"/>
                          <a:sym typeface="Arial"/>
                        </a:rPr>
                        <a:t>Phone Number</a:t>
                      </a:r>
                      <a:endParaRPr b="0" i="0" sz="18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Arial"/>
                        <a:buNone/>
                      </a:pPr>
                      <a:r>
                        <a:rPr b="1" i="0" lang="en-US" sz="1800" u="none" cap="none" strike="noStrike">
                          <a:solidFill>
                            <a:schemeClr val="dk1"/>
                          </a:solidFill>
                          <a:latin typeface="Arial"/>
                          <a:ea typeface="Arial"/>
                          <a:cs typeface="Arial"/>
                          <a:sym typeface="Arial"/>
                        </a:rPr>
                        <a:t>Birth Date</a:t>
                      </a:r>
                      <a:endParaRPr b="0" i="0" sz="18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254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88950">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333-33-3333</a:t>
                      </a:r>
                      <a:endParaRPr b="0" i="0" sz="1800" u="none" cap="none" strike="noStrike">
                        <a:solidFill>
                          <a:schemeClr val="dk1"/>
                        </a:solidFill>
                        <a:latin typeface="Arial"/>
                        <a:ea typeface="Arial"/>
                        <a:cs typeface="Arial"/>
                        <a:sym typeface="Arial"/>
                      </a:endParaRPr>
                    </a:p>
                  </a:txBody>
                  <a:tcPr marT="45725" marB="45725" marR="91450" marL="91450" anchor="b">
                    <a:lnL cap="flat" cmpd="sng" w="254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Simpson</a:t>
                      </a:r>
                      <a:endParaRPr b="0" i="0" sz="18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Alice</a:t>
                      </a:r>
                      <a:endParaRPr b="0" i="0" sz="18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333-3333</a:t>
                      </a:r>
                      <a:endParaRPr b="0" i="0" sz="18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10/11/84</a:t>
                      </a:r>
                      <a:endParaRPr b="0" i="0" sz="18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254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88950">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111-11-1111</a:t>
                      </a:r>
                      <a:endParaRPr b="0" i="0" sz="1800" u="none" cap="none" strike="noStrike">
                        <a:solidFill>
                          <a:schemeClr val="dk1"/>
                        </a:solidFill>
                        <a:latin typeface="Arial"/>
                        <a:ea typeface="Arial"/>
                        <a:cs typeface="Arial"/>
                        <a:sym typeface="Arial"/>
                      </a:endParaRPr>
                    </a:p>
                  </a:txBody>
                  <a:tcPr marT="45725" marB="45725" marR="91450" marL="91450" anchor="b">
                    <a:lnL cap="flat" cmpd="sng" w="254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Sanders</a:t>
                      </a:r>
                      <a:endParaRPr b="0" i="0" sz="18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Ned</a:t>
                      </a:r>
                      <a:endParaRPr b="0" i="0" sz="18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444-4444</a:t>
                      </a:r>
                      <a:endParaRPr b="0" i="0" sz="18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11/24/86</a:t>
                      </a:r>
                      <a:endParaRPr b="0" i="0" sz="18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254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88950">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123-45-6789</a:t>
                      </a:r>
                      <a:endParaRPr b="0" i="0" sz="1800" u="none" cap="none" strike="noStrike">
                        <a:solidFill>
                          <a:schemeClr val="dk1"/>
                        </a:solidFill>
                        <a:latin typeface="Arial"/>
                        <a:ea typeface="Arial"/>
                        <a:cs typeface="Arial"/>
                        <a:sym typeface="Arial"/>
                      </a:endParaRPr>
                    </a:p>
                  </a:txBody>
                  <a:tcPr marT="45725" marB="45725" marR="91450" marL="91450" anchor="b">
                    <a:lnL cap="flat" cmpd="sng" w="254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54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Moore</a:t>
                      </a:r>
                      <a:endParaRPr b="0" i="0" sz="18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54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Artie</a:t>
                      </a:r>
                      <a:endParaRPr b="0" i="0" sz="18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54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555-5555</a:t>
                      </a:r>
                      <a:endParaRPr b="0" i="0" sz="18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54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04/20/85</a:t>
                      </a:r>
                      <a:endParaRPr b="0" i="0" sz="18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254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5400">
                      <a:solidFill>
                        <a:srgbClr val="000000"/>
                      </a:solidFill>
                      <a:prstDash val="solid"/>
                      <a:round/>
                      <a:headEnd len="sm" w="sm" type="none"/>
                      <a:tailEnd len="sm" w="sm" type="none"/>
                    </a:lnB>
                  </a:tcPr>
                </a:tc>
              </a:tr>
            </a:tbl>
          </a:graphicData>
        </a:graphic>
      </p:graphicFrame>
      <p:sp>
        <p:nvSpPr>
          <p:cNvPr id="135" name="Google Shape;135;p7"/>
          <p:cNvSpPr/>
          <p:nvPr/>
        </p:nvSpPr>
        <p:spPr>
          <a:xfrm>
            <a:off x="457229" y="3429000"/>
            <a:ext cx="8229600" cy="2743200"/>
          </a:xfrm>
          <a:prstGeom prst="rect">
            <a:avLst/>
          </a:prstGeom>
          <a:noFill/>
          <a:ln cap="flat" cmpd="sng" w="762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6" name="Google Shape;136;p7"/>
          <p:cNvSpPr txBox="1"/>
          <p:nvPr/>
        </p:nvSpPr>
        <p:spPr>
          <a:xfrm>
            <a:off x="357158" y="6433746"/>
            <a:ext cx="8572560" cy="338554"/>
          </a:xfrm>
          <a:prstGeom prst="rect">
            <a:avLst/>
          </a:prstGeom>
          <a:solidFill>
            <a:schemeClr val="lt1"/>
          </a:solidFill>
          <a:ln cap="flat" cmpd="sng" w="25400">
            <a:solidFill>
              <a:schemeClr val="accent2"/>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rgbClr val="FF0000"/>
                </a:solidFill>
                <a:latin typeface="Arial Narrow"/>
                <a:ea typeface="Arial Narrow"/>
                <a:cs typeface="Arial Narrow"/>
                <a:sym typeface="Arial Narrow"/>
              </a:rPr>
              <a:t>Sumber: Romney/Steinbart, Accounting Information System, Prentice Hall, 2008</a:t>
            </a:r>
            <a:endParaRPr b="1" sz="1600">
              <a:solidFill>
                <a:srgbClr val="FF0000"/>
              </a:solidFill>
              <a:latin typeface="Arial Narrow"/>
              <a:ea typeface="Arial Narrow"/>
              <a:cs typeface="Arial Narrow"/>
              <a:sym typeface="Arial Narro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xEl>
                                              <p:pRg end="0" st="0"/>
                                            </p:txEl>
                                          </p:spTgt>
                                        </p:tgtEl>
                                        <p:attrNameLst>
                                          <p:attrName>style.visibility</p:attrName>
                                        </p:attrNameLst>
                                      </p:cBhvr>
                                      <p:to>
                                        <p:strVal val="visible"/>
                                      </p:to>
                                    </p:set>
                                    <p:animEffect filter="fade" transition="in">
                                      <p:cBhvr>
                                        <p:cTn dur="500"/>
                                        <p:tgtEl>
                                          <p:spTgt spid="13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xEl>
                                              <p:pRg end="1" st="1"/>
                                            </p:txEl>
                                          </p:spTgt>
                                        </p:tgtEl>
                                        <p:attrNameLst>
                                          <p:attrName>style.visibility</p:attrName>
                                        </p:attrNameLst>
                                      </p:cBhvr>
                                      <p:to>
                                        <p:strVal val="visible"/>
                                      </p:to>
                                    </p:set>
                                    <p:animEffect filter="fade" transition="in">
                                      <p:cBhvr>
                                        <p:cTn dur="500"/>
                                        <p:tgtEl>
                                          <p:spTgt spid="133">
                                            <p:txEl>
                                              <p:pRg end="1" st="1"/>
                                            </p:txEl>
                                          </p:spTgt>
                                        </p:tgtEl>
                                      </p:cBhvr>
                                    </p:animEffect>
                                  </p:childTnLst>
                                </p:cTn>
                              </p:par>
                            </p:childTnLst>
                          </p:cTn>
                        </p:par>
                        <p:par>
                          <p:cTn fill="hold">
                            <p:stCondLst>
                              <p:cond delay="500"/>
                            </p:stCondLst>
                            <p:childTnLst>
                              <p:par>
                                <p:cTn fill="hold" nodeType="afterEffect" presetClass="entr" presetID="23" presetSubtype="16">
                                  <p:stCondLst>
                                    <p:cond delay="0"/>
                                  </p:stCondLst>
                                  <p:childTnLst>
                                    <p:set>
                                      <p:cBhvr>
                                        <p:cTn dur="1" fill="hold">
                                          <p:stCondLst>
                                            <p:cond delay="0"/>
                                          </p:stCondLst>
                                        </p:cTn>
                                        <p:tgtEl>
                                          <p:spTgt spid="135"/>
                                        </p:tgtEl>
                                        <p:attrNameLst>
                                          <p:attrName>style.visibility</p:attrName>
                                        </p:attrNameLst>
                                      </p:cBhvr>
                                      <p:to>
                                        <p:strVal val="visible"/>
                                      </p:to>
                                    </p:set>
                                    <p:anim calcmode="lin" valueType="num">
                                      <p:cBhvr additive="base">
                                        <p:cTn dur="500"/>
                                        <p:tgtEl>
                                          <p:spTgt spid="135"/>
                                        </p:tgtEl>
                                        <p:attrNameLst>
                                          <p:attrName>ppt_w</p:attrName>
                                        </p:attrNameLst>
                                      </p:cBhvr>
                                      <p:tavLst>
                                        <p:tav fmla="" tm="0">
                                          <p:val>
                                            <p:strVal val="0"/>
                                          </p:val>
                                        </p:tav>
                                        <p:tav fmla="" tm="100000">
                                          <p:val>
                                            <p:strVal val="#ppt_w"/>
                                          </p:val>
                                        </p:tav>
                                      </p:tavLst>
                                    </p:anim>
                                    <p:anim calcmode="lin" valueType="num">
                                      <p:cBhvr additive="base">
                                        <p:cTn dur="500"/>
                                        <p:tgtEl>
                                          <p:spTgt spid="135"/>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FILE VS. DATABASES</a:t>
            </a:r>
            <a:endParaRPr/>
          </a:p>
        </p:txBody>
      </p:sp>
      <p:sp>
        <p:nvSpPr>
          <p:cNvPr id="142" name="Google Shape;142;p8"/>
          <p:cNvSpPr txBox="1"/>
          <p:nvPr>
            <p:ph idx="1" type="body"/>
          </p:nvPr>
        </p:nvSpPr>
        <p:spPr>
          <a:xfrm>
            <a:off x="457200" y="1600200"/>
            <a:ext cx="8229600" cy="1822450"/>
          </a:xfrm>
          <a:prstGeom prst="rect">
            <a:avLst/>
          </a:prstGeom>
          <a:noFill/>
          <a:ln>
            <a:noFill/>
          </a:ln>
        </p:spPr>
        <p:txBody>
          <a:bodyPr anchorCtr="0" anchor="t" bIns="45700" lIns="91425" spcFirstLastPara="1" rIns="91425" wrap="square" tIns="45700">
            <a:normAutofit/>
          </a:bodyPr>
          <a:lstStyle/>
          <a:p>
            <a:pPr indent="-285750" lvl="1" marL="742950" rtl="0" algn="l">
              <a:lnSpc>
                <a:spcPct val="90000"/>
              </a:lnSpc>
              <a:spcBef>
                <a:spcPts val="0"/>
              </a:spcBef>
              <a:spcAft>
                <a:spcPts val="0"/>
              </a:spcAft>
              <a:buClr>
                <a:schemeClr val="dk1"/>
              </a:buClr>
              <a:buSzPts val="2400"/>
              <a:buChar char="–"/>
            </a:pPr>
            <a:r>
              <a:rPr lang="en-US" sz="2400"/>
              <a:t>A set of interrelated, centrally coordinated files forms a </a:t>
            </a:r>
            <a:r>
              <a:rPr b="1" i="1" lang="en-US" sz="2400">
                <a:solidFill>
                  <a:srgbClr val="CC0000"/>
                </a:solidFill>
              </a:rPr>
              <a:t>database</a:t>
            </a:r>
            <a:r>
              <a:rPr lang="en-US" sz="2400"/>
              <a:t>.</a:t>
            </a:r>
            <a:endParaRPr/>
          </a:p>
        </p:txBody>
      </p:sp>
      <p:sp>
        <p:nvSpPr>
          <p:cNvPr id="143" name="Google Shape;143;p8"/>
          <p:cNvSpPr/>
          <p:nvPr/>
        </p:nvSpPr>
        <p:spPr>
          <a:xfrm>
            <a:off x="1333528" y="3333768"/>
            <a:ext cx="1905000" cy="1143000"/>
          </a:xfrm>
          <a:prstGeom prst="rect">
            <a:avLst/>
          </a:prstGeom>
          <a:solidFill>
            <a:srgbClr val="FF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800">
                <a:solidFill>
                  <a:schemeClr val="dk1"/>
                </a:solidFill>
                <a:latin typeface="Calibri"/>
                <a:ea typeface="Calibri"/>
                <a:cs typeface="Calibri"/>
                <a:sym typeface="Calibri"/>
              </a:rPr>
              <a:t>Student</a:t>
            </a:r>
            <a:endParaRPr/>
          </a:p>
          <a:p>
            <a:pPr indent="0" lvl="0" marL="0" marR="0" rtl="0" algn="ctr">
              <a:spcBef>
                <a:spcPts val="0"/>
              </a:spcBef>
              <a:spcAft>
                <a:spcPts val="0"/>
              </a:spcAft>
              <a:buNone/>
            </a:pPr>
            <a:r>
              <a:rPr lang="en-US" sz="2800">
                <a:solidFill>
                  <a:schemeClr val="dk1"/>
                </a:solidFill>
                <a:latin typeface="Calibri"/>
                <a:ea typeface="Calibri"/>
                <a:cs typeface="Calibri"/>
                <a:sym typeface="Calibri"/>
              </a:rPr>
              <a:t>File</a:t>
            </a:r>
            <a:endParaRPr/>
          </a:p>
        </p:txBody>
      </p:sp>
      <p:sp>
        <p:nvSpPr>
          <p:cNvPr id="144" name="Google Shape;144;p8"/>
          <p:cNvSpPr/>
          <p:nvPr/>
        </p:nvSpPr>
        <p:spPr>
          <a:xfrm>
            <a:off x="5676928" y="3409968"/>
            <a:ext cx="1905000" cy="1143000"/>
          </a:xfrm>
          <a:prstGeom prst="rect">
            <a:avLst/>
          </a:prstGeom>
          <a:solidFill>
            <a:srgbClr val="FF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800">
                <a:solidFill>
                  <a:schemeClr val="dk1"/>
                </a:solidFill>
                <a:latin typeface="Calibri"/>
                <a:ea typeface="Calibri"/>
                <a:cs typeface="Calibri"/>
                <a:sym typeface="Calibri"/>
              </a:rPr>
              <a:t>Class</a:t>
            </a:r>
            <a:endParaRPr/>
          </a:p>
          <a:p>
            <a:pPr indent="0" lvl="0" marL="0" marR="0" rtl="0" algn="ctr">
              <a:spcBef>
                <a:spcPts val="0"/>
              </a:spcBef>
              <a:spcAft>
                <a:spcPts val="0"/>
              </a:spcAft>
              <a:buNone/>
            </a:pPr>
            <a:r>
              <a:rPr lang="en-US" sz="2800">
                <a:solidFill>
                  <a:schemeClr val="dk1"/>
                </a:solidFill>
                <a:latin typeface="Calibri"/>
                <a:ea typeface="Calibri"/>
                <a:cs typeface="Calibri"/>
                <a:sym typeface="Calibri"/>
              </a:rPr>
              <a:t>File</a:t>
            </a:r>
            <a:endParaRPr/>
          </a:p>
        </p:txBody>
      </p:sp>
      <p:sp>
        <p:nvSpPr>
          <p:cNvPr id="145" name="Google Shape;145;p8"/>
          <p:cNvSpPr/>
          <p:nvPr/>
        </p:nvSpPr>
        <p:spPr>
          <a:xfrm>
            <a:off x="3619528" y="4781568"/>
            <a:ext cx="1905000" cy="1143000"/>
          </a:xfrm>
          <a:prstGeom prst="rect">
            <a:avLst/>
          </a:prstGeom>
          <a:solidFill>
            <a:srgbClr val="FF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800">
                <a:solidFill>
                  <a:schemeClr val="dk1"/>
                </a:solidFill>
                <a:latin typeface="Calibri"/>
                <a:ea typeface="Calibri"/>
                <a:cs typeface="Calibri"/>
                <a:sym typeface="Calibri"/>
              </a:rPr>
              <a:t>Advisor</a:t>
            </a:r>
            <a:endParaRPr/>
          </a:p>
          <a:p>
            <a:pPr indent="0" lvl="0" marL="0" marR="0" rtl="0" algn="ctr">
              <a:spcBef>
                <a:spcPts val="0"/>
              </a:spcBef>
              <a:spcAft>
                <a:spcPts val="0"/>
              </a:spcAft>
              <a:buNone/>
            </a:pPr>
            <a:r>
              <a:rPr lang="en-US" sz="2800">
                <a:solidFill>
                  <a:schemeClr val="dk1"/>
                </a:solidFill>
                <a:latin typeface="Calibri"/>
                <a:ea typeface="Calibri"/>
                <a:cs typeface="Calibri"/>
                <a:sym typeface="Calibri"/>
              </a:rPr>
              <a:t>File</a:t>
            </a:r>
            <a:endParaRPr/>
          </a:p>
        </p:txBody>
      </p:sp>
      <p:cxnSp>
        <p:nvCxnSpPr>
          <p:cNvPr id="146" name="Google Shape;146;p8"/>
          <p:cNvCxnSpPr/>
          <p:nvPr/>
        </p:nvCxnSpPr>
        <p:spPr>
          <a:xfrm>
            <a:off x="3390928" y="3790968"/>
            <a:ext cx="2133600" cy="0"/>
          </a:xfrm>
          <a:prstGeom prst="straightConnector1">
            <a:avLst/>
          </a:prstGeom>
          <a:noFill/>
          <a:ln cap="flat" cmpd="sng" w="9525">
            <a:solidFill>
              <a:schemeClr val="dk1"/>
            </a:solidFill>
            <a:prstDash val="solid"/>
            <a:round/>
            <a:headEnd len="med" w="med" type="triangle"/>
            <a:tailEnd len="med" w="med" type="triangle"/>
          </a:ln>
        </p:spPr>
      </p:cxnSp>
      <p:cxnSp>
        <p:nvCxnSpPr>
          <p:cNvPr id="147" name="Google Shape;147;p8"/>
          <p:cNvCxnSpPr/>
          <p:nvPr/>
        </p:nvCxnSpPr>
        <p:spPr>
          <a:xfrm>
            <a:off x="3390928" y="4171968"/>
            <a:ext cx="762000" cy="457200"/>
          </a:xfrm>
          <a:prstGeom prst="straightConnector1">
            <a:avLst/>
          </a:prstGeom>
          <a:noFill/>
          <a:ln cap="flat" cmpd="sng" w="9525">
            <a:solidFill>
              <a:schemeClr val="dk1"/>
            </a:solidFill>
            <a:prstDash val="solid"/>
            <a:round/>
            <a:headEnd len="med" w="med" type="triangle"/>
            <a:tailEnd len="med" w="med" type="triangle"/>
          </a:ln>
        </p:spPr>
      </p:cxnSp>
      <p:cxnSp>
        <p:nvCxnSpPr>
          <p:cNvPr id="148" name="Google Shape;148;p8"/>
          <p:cNvCxnSpPr/>
          <p:nvPr/>
        </p:nvCxnSpPr>
        <p:spPr>
          <a:xfrm flipH="1" rot="10800000">
            <a:off x="4686328" y="4095768"/>
            <a:ext cx="838200" cy="533400"/>
          </a:xfrm>
          <a:prstGeom prst="straightConnector1">
            <a:avLst/>
          </a:prstGeom>
          <a:noFill/>
          <a:ln cap="flat" cmpd="sng" w="9525">
            <a:solidFill>
              <a:schemeClr val="dk1"/>
            </a:solidFill>
            <a:prstDash val="solid"/>
            <a:round/>
            <a:headEnd len="med" w="med" type="triangle"/>
            <a:tailEnd len="med" w="med" type="triangle"/>
          </a:ln>
        </p:spPr>
      </p:cxnSp>
      <p:sp>
        <p:nvSpPr>
          <p:cNvPr id="149" name="Google Shape;149;p8"/>
          <p:cNvSpPr/>
          <p:nvPr/>
        </p:nvSpPr>
        <p:spPr>
          <a:xfrm>
            <a:off x="800128" y="3181368"/>
            <a:ext cx="7772400" cy="2819400"/>
          </a:xfrm>
          <a:prstGeom prst="rect">
            <a:avLst/>
          </a:prstGeom>
          <a:noFill/>
          <a:ln cap="flat" cmpd="sng" w="762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0" name="Google Shape;150;p8"/>
          <p:cNvSpPr txBox="1"/>
          <p:nvPr/>
        </p:nvSpPr>
        <p:spPr>
          <a:xfrm>
            <a:off x="357158" y="6448032"/>
            <a:ext cx="8572560" cy="338554"/>
          </a:xfrm>
          <a:prstGeom prst="rect">
            <a:avLst/>
          </a:prstGeom>
          <a:solidFill>
            <a:schemeClr val="lt1"/>
          </a:solidFill>
          <a:ln cap="flat" cmpd="sng" w="25400">
            <a:solidFill>
              <a:schemeClr val="accent2"/>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rgbClr val="FF0000"/>
                </a:solidFill>
                <a:latin typeface="Arial Narrow"/>
                <a:ea typeface="Arial Narrow"/>
                <a:cs typeface="Arial Narrow"/>
                <a:sym typeface="Arial Narrow"/>
              </a:rPr>
              <a:t>Sumber: Romney/Steinbart, Accounting Information System, Prentice Hall, 2008</a:t>
            </a:r>
            <a:endParaRPr b="1" sz="1600">
              <a:solidFill>
                <a:srgbClr val="FF0000"/>
              </a:solidFill>
              <a:latin typeface="Arial Narrow"/>
              <a:ea typeface="Arial Narrow"/>
              <a:cs typeface="Arial Narrow"/>
              <a:sym typeface="Arial Narro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
                                            <p:txEl>
                                              <p:pRg end="0" st="0"/>
                                            </p:txEl>
                                          </p:spTgt>
                                        </p:tgtEl>
                                        <p:attrNameLst>
                                          <p:attrName>style.visibility</p:attrName>
                                        </p:attrNameLst>
                                      </p:cBhvr>
                                      <p:to>
                                        <p:strVal val="visible"/>
                                      </p:to>
                                    </p:set>
                                    <p:animEffect filter="fade" transition="in">
                                      <p:cBhvr>
                                        <p:cTn dur="500"/>
                                        <p:tgtEl>
                                          <p:spTgt spid="142">
                                            <p:txEl>
                                              <p:pRg end="0" st="0"/>
                                            </p:txEl>
                                          </p:spTgt>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43"/>
                                        </p:tgtEl>
                                        <p:attrNameLst>
                                          <p:attrName>style.visibility</p:attrName>
                                        </p:attrNameLst>
                                      </p:cBhvr>
                                      <p:to>
                                        <p:strVal val="visible"/>
                                      </p:to>
                                    </p:set>
                                    <p:animEffect filter="fade" transition="in">
                                      <p:cBhvr>
                                        <p:cTn dur="500"/>
                                        <p:tgtEl>
                                          <p:spTgt spid="143"/>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44"/>
                                        </p:tgtEl>
                                        <p:attrNameLst>
                                          <p:attrName>style.visibility</p:attrName>
                                        </p:attrNameLst>
                                      </p:cBhvr>
                                      <p:to>
                                        <p:strVal val="visible"/>
                                      </p:to>
                                    </p:set>
                                    <p:animEffect filter="fade" transition="in">
                                      <p:cBhvr>
                                        <p:cTn dur="500"/>
                                        <p:tgtEl>
                                          <p:spTgt spid="144"/>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145"/>
                                        </p:tgtEl>
                                        <p:attrNameLst>
                                          <p:attrName>style.visibility</p:attrName>
                                        </p:attrNameLst>
                                      </p:cBhvr>
                                      <p:to>
                                        <p:strVal val="visible"/>
                                      </p:to>
                                    </p:set>
                                    <p:animEffect filter="fade" transition="in">
                                      <p:cBhvr>
                                        <p:cTn dur="500"/>
                                        <p:tgtEl>
                                          <p:spTgt spid="145"/>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46"/>
                                        </p:tgtEl>
                                        <p:attrNameLst>
                                          <p:attrName>style.visibility</p:attrName>
                                        </p:attrNameLst>
                                      </p:cBhvr>
                                      <p:to>
                                        <p:strVal val="visible"/>
                                      </p:to>
                                    </p:set>
                                    <p:animEffect filter="fade" transition="in">
                                      <p:cBhvr>
                                        <p:cTn dur="500"/>
                                        <p:tgtEl>
                                          <p:spTgt spid="146"/>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147"/>
                                        </p:tgtEl>
                                        <p:attrNameLst>
                                          <p:attrName>style.visibility</p:attrName>
                                        </p:attrNameLst>
                                      </p:cBhvr>
                                      <p:to>
                                        <p:strVal val="visible"/>
                                      </p:to>
                                    </p:set>
                                    <p:animEffect filter="fade" transition="in">
                                      <p:cBhvr>
                                        <p:cTn dur="500"/>
                                        <p:tgtEl>
                                          <p:spTgt spid="147"/>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148"/>
                                        </p:tgtEl>
                                        <p:attrNameLst>
                                          <p:attrName>style.visibility</p:attrName>
                                        </p:attrNameLst>
                                      </p:cBhvr>
                                      <p:to>
                                        <p:strVal val="visible"/>
                                      </p:to>
                                    </p:set>
                                    <p:animEffect filter="fade" transition="in">
                                      <p:cBhvr>
                                        <p:cTn dur="500"/>
                                        <p:tgtEl>
                                          <p:spTgt spid="148"/>
                                        </p:tgtEl>
                                      </p:cBhvr>
                                    </p:animEffect>
                                  </p:childTnLst>
                                </p:cTn>
                              </p:par>
                            </p:childTnLst>
                          </p:cTn>
                        </p:par>
                        <p:par>
                          <p:cTn fill="hold">
                            <p:stCondLst>
                              <p:cond delay="3500"/>
                            </p:stCondLst>
                            <p:childTnLst>
                              <p:par>
                                <p:cTn fill="hold" nodeType="afterEffect" presetClass="entr" presetID="23" presetSubtype="16">
                                  <p:stCondLst>
                                    <p:cond delay="0"/>
                                  </p:stCondLst>
                                  <p:childTnLst>
                                    <p:set>
                                      <p:cBhvr>
                                        <p:cTn dur="1" fill="hold">
                                          <p:stCondLst>
                                            <p:cond delay="0"/>
                                          </p:stCondLst>
                                        </p:cTn>
                                        <p:tgtEl>
                                          <p:spTgt spid="149"/>
                                        </p:tgtEl>
                                        <p:attrNameLst>
                                          <p:attrName>style.visibility</p:attrName>
                                        </p:attrNameLst>
                                      </p:cBhvr>
                                      <p:to>
                                        <p:strVal val="visible"/>
                                      </p:to>
                                    </p:set>
                                    <p:anim calcmode="lin" valueType="num">
                                      <p:cBhvr additive="base">
                                        <p:cTn dur="500"/>
                                        <p:tgtEl>
                                          <p:spTgt spid="149"/>
                                        </p:tgtEl>
                                        <p:attrNameLst>
                                          <p:attrName>ppt_w</p:attrName>
                                        </p:attrNameLst>
                                      </p:cBhvr>
                                      <p:tavLst>
                                        <p:tav fmla="" tm="0">
                                          <p:val>
                                            <p:strVal val="0"/>
                                          </p:val>
                                        </p:tav>
                                        <p:tav fmla="" tm="100000">
                                          <p:val>
                                            <p:strVal val="#ppt_w"/>
                                          </p:val>
                                        </p:tav>
                                      </p:tavLst>
                                    </p:anim>
                                    <p:anim calcmode="lin" valueType="num">
                                      <p:cBhvr additive="base">
                                        <p:cTn dur="500"/>
                                        <p:tgtEl>
                                          <p:spTgt spid="149"/>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FILE VS. DATABASES</a:t>
            </a:r>
            <a:endParaRPr/>
          </a:p>
        </p:txBody>
      </p:sp>
      <p:sp>
        <p:nvSpPr>
          <p:cNvPr id="156" name="Google Shape;156;p9"/>
          <p:cNvSpPr txBox="1"/>
          <p:nvPr>
            <p:ph idx="1" type="body"/>
          </p:nvPr>
        </p:nvSpPr>
        <p:spPr>
          <a:xfrm>
            <a:off x="3657600" y="1600200"/>
            <a:ext cx="5029200" cy="4724400"/>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chemeClr val="dk1"/>
              </a:buClr>
              <a:buSzPts val="2400"/>
              <a:buChar char="•"/>
            </a:pPr>
            <a:r>
              <a:rPr lang="en-US" sz="2400"/>
              <a:t>This proliferation of master files created problems:</a:t>
            </a:r>
            <a:endParaRPr/>
          </a:p>
          <a:p>
            <a:pPr indent="-285750" lvl="1" marL="742950" rtl="0" algn="l">
              <a:lnSpc>
                <a:spcPct val="80000"/>
              </a:lnSpc>
              <a:spcBef>
                <a:spcPts val="480"/>
              </a:spcBef>
              <a:spcAft>
                <a:spcPts val="0"/>
              </a:spcAft>
              <a:buClr>
                <a:schemeClr val="dk1"/>
              </a:buClr>
              <a:buSzPts val="2400"/>
              <a:buChar char="–"/>
            </a:pPr>
            <a:r>
              <a:rPr lang="en-US" sz="2400"/>
              <a:t>Often the same information was stored in multiple master files.</a:t>
            </a:r>
            <a:endParaRPr/>
          </a:p>
          <a:p>
            <a:pPr indent="-285750" lvl="1" marL="742950" rtl="0" algn="l">
              <a:lnSpc>
                <a:spcPct val="80000"/>
              </a:lnSpc>
              <a:spcBef>
                <a:spcPts val="480"/>
              </a:spcBef>
              <a:spcAft>
                <a:spcPts val="0"/>
              </a:spcAft>
              <a:buClr>
                <a:schemeClr val="dk1"/>
              </a:buClr>
              <a:buSzPts val="2400"/>
              <a:buChar char="–"/>
            </a:pPr>
            <a:r>
              <a:rPr lang="en-US" sz="2400"/>
              <a:t>Made it more difficult to effectively integrate data and obtain an organization-wide view of the data.</a:t>
            </a:r>
            <a:endParaRPr/>
          </a:p>
          <a:p>
            <a:pPr indent="-285750" lvl="1" marL="742950" rtl="0" algn="l">
              <a:lnSpc>
                <a:spcPct val="80000"/>
              </a:lnSpc>
              <a:spcBef>
                <a:spcPts val="480"/>
              </a:spcBef>
              <a:spcAft>
                <a:spcPts val="0"/>
              </a:spcAft>
              <a:buClr>
                <a:schemeClr val="dk1"/>
              </a:buClr>
              <a:buSzPts val="2400"/>
              <a:buChar char="–"/>
            </a:pPr>
            <a:r>
              <a:rPr lang="en-US" sz="2400"/>
              <a:t>Also, the same information may not have been consistent between files.</a:t>
            </a:r>
            <a:endParaRPr/>
          </a:p>
          <a:p>
            <a:pPr indent="-228600" lvl="2" marL="1143000" rtl="0" algn="l">
              <a:lnSpc>
                <a:spcPct val="80000"/>
              </a:lnSpc>
              <a:spcBef>
                <a:spcPts val="480"/>
              </a:spcBef>
              <a:spcAft>
                <a:spcPts val="0"/>
              </a:spcAft>
              <a:buClr>
                <a:schemeClr val="dk1"/>
              </a:buClr>
              <a:buSzPts val="2400"/>
              <a:buChar char="•"/>
            </a:pPr>
            <a:r>
              <a:rPr lang="en-US"/>
              <a:t>If a student changed his phone number, it may have been updated in one master file but not another.</a:t>
            </a:r>
            <a:endParaRPr/>
          </a:p>
        </p:txBody>
      </p:sp>
      <p:sp>
        <p:nvSpPr>
          <p:cNvPr id="157" name="Google Shape;157;p9"/>
          <p:cNvSpPr/>
          <p:nvPr/>
        </p:nvSpPr>
        <p:spPr>
          <a:xfrm>
            <a:off x="304800" y="1524000"/>
            <a:ext cx="1219200" cy="1524000"/>
          </a:xfrm>
          <a:prstGeom prst="flowChartMagneticDisk">
            <a:avLst/>
          </a:prstGeom>
          <a:solidFill>
            <a:srgbClr val="00CCFF"/>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Master File 1</a:t>
            </a:r>
            <a:endParaRPr/>
          </a:p>
          <a:p>
            <a:pPr indent="0" lvl="0" marL="0" marR="0" rtl="0" algn="ctr">
              <a:spcBef>
                <a:spcPts val="0"/>
              </a:spcBef>
              <a:spcAft>
                <a:spcPts val="0"/>
              </a:spcAft>
              <a:buNone/>
            </a:pPr>
            <a:r>
              <a:rPr lang="en-US" sz="1800">
                <a:solidFill>
                  <a:schemeClr val="dk1"/>
                </a:solidFill>
                <a:latin typeface="Calibri"/>
                <a:ea typeface="Calibri"/>
                <a:cs typeface="Calibri"/>
                <a:sym typeface="Calibri"/>
              </a:rPr>
              <a:t>Fact A</a:t>
            </a:r>
            <a:endParaRPr/>
          </a:p>
          <a:p>
            <a:pPr indent="0" lvl="0" marL="0" marR="0" rtl="0" algn="ctr">
              <a:spcBef>
                <a:spcPts val="0"/>
              </a:spcBef>
              <a:spcAft>
                <a:spcPts val="0"/>
              </a:spcAft>
              <a:buNone/>
            </a:pPr>
            <a:r>
              <a:rPr lang="en-US" sz="1800">
                <a:solidFill>
                  <a:schemeClr val="dk1"/>
                </a:solidFill>
                <a:latin typeface="Calibri"/>
                <a:ea typeface="Calibri"/>
                <a:cs typeface="Calibri"/>
                <a:sym typeface="Calibri"/>
              </a:rPr>
              <a:t>Fact B</a:t>
            </a:r>
            <a:endParaRPr/>
          </a:p>
          <a:p>
            <a:pPr indent="0" lvl="0" marL="0" marR="0" rtl="0" algn="ctr">
              <a:spcBef>
                <a:spcPts val="0"/>
              </a:spcBef>
              <a:spcAft>
                <a:spcPts val="0"/>
              </a:spcAft>
              <a:buNone/>
            </a:pPr>
            <a:r>
              <a:rPr lang="en-US" sz="1800">
                <a:solidFill>
                  <a:schemeClr val="dk1"/>
                </a:solidFill>
                <a:latin typeface="Calibri"/>
                <a:ea typeface="Calibri"/>
                <a:cs typeface="Calibri"/>
                <a:sym typeface="Calibri"/>
              </a:rPr>
              <a:t>Fact C</a:t>
            </a:r>
            <a:endParaRPr/>
          </a:p>
        </p:txBody>
      </p:sp>
      <p:sp>
        <p:nvSpPr>
          <p:cNvPr id="158" name="Google Shape;158;p9"/>
          <p:cNvSpPr/>
          <p:nvPr/>
        </p:nvSpPr>
        <p:spPr>
          <a:xfrm>
            <a:off x="304800" y="3276600"/>
            <a:ext cx="1219200" cy="1524000"/>
          </a:xfrm>
          <a:prstGeom prst="flowChartMagneticDisk">
            <a:avLst/>
          </a:prstGeom>
          <a:solidFill>
            <a:srgbClr val="00CCFF"/>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Master File 2</a:t>
            </a:r>
            <a:endParaRPr/>
          </a:p>
          <a:p>
            <a:pPr indent="0" lvl="0" marL="0" marR="0" rtl="0" algn="ctr">
              <a:spcBef>
                <a:spcPts val="0"/>
              </a:spcBef>
              <a:spcAft>
                <a:spcPts val="0"/>
              </a:spcAft>
              <a:buNone/>
            </a:pPr>
            <a:r>
              <a:rPr lang="en-US" sz="1800">
                <a:solidFill>
                  <a:schemeClr val="dk1"/>
                </a:solidFill>
                <a:latin typeface="Calibri"/>
                <a:ea typeface="Calibri"/>
                <a:cs typeface="Calibri"/>
                <a:sym typeface="Calibri"/>
              </a:rPr>
              <a:t>Fact A</a:t>
            </a:r>
            <a:endParaRPr/>
          </a:p>
          <a:p>
            <a:pPr indent="0" lvl="0" marL="0" marR="0" rtl="0" algn="ctr">
              <a:spcBef>
                <a:spcPts val="0"/>
              </a:spcBef>
              <a:spcAft>
                <a:spcPts val="0"/>
              </a:spcAft>
              <a:buNone/>
            </a:pPr>
            <a:r>
              <a:rPr lang="en-US" sz="1800">
                <a:solidFill>
                  <a:schemeClr val="dk1"/>
                </a:solidFill>
                <a:latin typeface="Calibri"/>
                <a:ea typeface="Calibri"/>
                <a:cs typeface="Calibri"/>
                <a:sym typeface="Calibri"/>
              </a:rPr>
              <a:t>Fact D</a:t>
            </a:r>
            <a:endParaRPr/>
          </a:p>
          <a:p>
            <a:pPr indent="0" lvl="0" marL="0" marR="0" rtl="0" algn="ctr">
              <a:spcBef>
                <a:spcPts val="0"/>
              </a:spcBef>
              <a:spcAft>
                <a:spcPts val="0"/>
              </a:spcAft>
              <a:buNone/>
            </a:pPr>
            <a:r>
              <a:rPr lang="en-US" sz="1800">
                <a:solidFill>
                  <a:schemeClr val="dk1"/>
                </a:solidFill>
                <a:latin typeface="Calibri"/>
                <a:ea typeface="Calibri"/>
                <a:cs typeface="Calibri"/>
                <a:sym typeface="Calibri"/>
              </a:rPr>
              <a:t>Fact F</a:t>
            </a:r>
            <a:endParaRPr/>
          </a:p>
        </p:txBody>
      </p:sp>
      <p:sp>
        <p:nvSpPr>
          <p:cNvPr id="159" name="Google Shape;159;p9"/>
          <p:cNvSpPr/>
          <p:nvPr/>
        </p:nvSpPr>
        <p:spPr>
          <a:xfrm>
            <a:off x="304800" y="5029200"/>
            <a:ext cx="1219200" cy="1524000"/>
          </a:xfrm>
          <a:prstGeom prst="flowChartMagneticDisk">
            <a:avLst/>
          </a:prstGeom>
          <a:solidFill>
            <a:srgbClr val="00CCFF"/>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Master File 1</a:t>
            </a:r>
            <a:endParaRPr/>
          </a:p>
          <a:p>
            <a:pPr indent="0" lvl="0" marL="0" marR="0" rtl="0" algn="ctr">
              <a:spcBef>
                <a:spcPts val="0"/>
              </a:spcBef>
              <a:spcAft>
                <a:spcPts val="0"/>
              </a:spcAft>
              <a:buNone/>
            </a:pPr>
            <a:r>
              <a:rPr lang="en-US" sz="1800">
                <a:solidFill>
                  <a:schemeClr val="dk1"/>
                </a:solidFill>
                <a:latin typeface="Calibri"/>
                <a:ea typeface="Calibri"/>
                <a:cs typeface="Calibri"/>
                <a:sym typeface="Calibri"/>
              </a:rPr>
              <a:t>Fact A</a:t>
            </a:r>
            <a:endParaRPr/>
          </a:p>
          <a:p>
            <a:pPr indent="0" lvl="0" marL="0" marR="0" rtl="0" algn="ctr">
              <a:spcBef>
                <a:spcPts val="0"/>
              </a:spcBef>
              <a:spcAft>
                <a:spcPts val="0"/>
              </a:spcAft>
              <a:buNone/>
            </a:pPr>
            <a:r>
              <a:rPr lang="en-US" sz="1800">
                <a:solidFill>
                  <a:schemeClr val="dk1"/>
                </a:solidFill>
                <a:latin typeface="Calibri"/>
                <a:ea typeface="Calibri"/>
                <a:cs typeface="Calibri"/>
                <a:sym typeface="Calibri"/>
              </a:rPr>
              <a:t>Fact B</a:t>
            </a:r>
            <a:endParaRPr/>
          </a:p>
          <a:p>
            <a:pPr indent="0" lvl="0" marL="0" marR="0" rtl="0" algn="ctr">
              <a:spcBef>
                <a:spcPts val="0"/>
              </a:spcBef>
              <a:spcAft>
                <a:spcPts val="0"/>
              </a:spcAft>
              <a:buNone/>
            </a:pPr>
            <a:r>
              <a:rPr lang="en-US" sz="1800">
                <a:solidFill>
                  <a:schemeClr val="dk1"/>
                </a:solidFill>
                <a:latin typeface="Calibri"/>
                <a:ea typeface="Calibri"/>
                <a:cs typeface="Calibri"/>
                <a:sym typeface="Calibri"/>
              </a:rPr>
              <a:t>Fact F</a:t>
            </a:r>
            <a:endParaRPr/>
          </a:p>
        </p:txBody>
      </p:sp>
      <p:sp>
        <p:nvSpPr>
          <p:cNvPr id="160" name="Google Shape;160;p9"/>
          <p:cNvSpPr/>
          <p:nvPr/>
        </p:nvSpPr>
        <p:spPr>
          <a:xfrm>
            <a:off x="1981200" y="1905000"/>
            <a:ext cx="1371600" cy="685800"/>
          </a:xfrm>
          <a:prstGeom prst="rect">
            <a:avLst/>
          </a:prstGeom>
          <a:solidFill>
            <a:srgbClr val="00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Calibri"/>
                <a:ea typeface="Calibri"/>
                <a:cs typeface="Calibri"/>
                <a:sym typeface="Calibri"/>
              </a:rPr>
              <a:t>Enrollment</a:t>
            </a:r>
            <a:endParaRPr/>
          </a:p>
          <a:p>
            <a:pPr indent="0" lvl="0" marL="0" marR="0" rtl="0" algn="ctr">
              <a:spcBef>
                <a:spcPts val="0"/>
              </a:spcBef>
              <a:spcAft>
                <a:spcPts val="0"/>
              </a:spcAft>
              <a:buNone/>
            </a:pPr>
            <a:r>
              <a:rPr lang="en-US" sz="1600">
                <a:solidFill>
                  <a:schemeClr val="dk1"/>
                </a:solidFill>
                <a:latin typeface="Calibri"/>
                <a:ea typeface="Calibri"/>
                <a:cs typeface="Calibri"/>
                <a:sym typeface="Calibri"/>
              </a:rPr>
              <a:t>Program</a:t>
            </a:r>
            <a:endParaRPr/>
          </a:p>
        </p:txBody>
      </p:sp>
      <p:sp>
        <p:nvSpPr>
          <p:cNvPr id="161" name="Google Shape;161;p9"/>
          <p:cNvSpPr/>
          <p:nvPr/>
        </p:nvSpPr>
        <p:spPr>
          <a:xfrm>
            <a:off x="1981200" y="3733800"/>
            <a:ext cx="1371600" cy="685800"/>
          </a:xfrm>
          <a:prstGeom prst="rect">
            <a:avLst/>
          </a:prstGeom>
          <a:solidFill>
            <a:srgbClr val="00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Calibri"/>
                <a:ea typeface="Calibri"/>
                <a:cs typeface="Calibri"/>
                <a:sym typeface="Calibri"/>
              </a:rPr>
              <a:t>Financial Aid</a:t>
            </a:r>
            <a:endParaRPr/>
          </a:p>
          <a:p>
            <a:pPr indent="0" lvl="0" marL="0" marR="0" rtl="0" algn="ctr">
              <a:spcBef>
                <a:spcPts val="0"/>
              </a:spcBef>
              <a:spcAft>
                <a:spcPts val="0"/>
              </a:spcAft>
              <a:buNone/>
            </a:pPr>
            <a:r>
              <a:rPr lang="en-US" sz="1600">
                <a:solidFill>
                  <a:schemeClr val="dk1"/>
                </a:solidFill>
                <a:latin typeface="Calibri"/>
                <a:ea typeface="Calibri"/>
                <a:cs typeface="Calibri"/>
                <a:sym typeface="Calibri"/>
              </a:rPr>
              <a:t>Program</a:t>
            </a:r>
            <a:endParaRPr/>
          </a:p>
        </p:txBody>
      </p:sp>
      <p:sp>
        <p:nvSpPr>
          <p:cNvPr id="162" name="Google Shape;162;p9"/>
          <p:cNvSpPr/>
          <p:nvPr/>
        </p:nvSpPr>
        <p:spPr>
          <a:xfrm>
            <a:off x="1981200" y="5410200"/>
            <a:ext cx="1371600" cy="685800"/>
          </a:xfrm>
          <a:prstGeom prst="rect">
            <a:avLst/>
          </a:prstGeom>
          <a:solidFill>
            <a:srgbClr val="00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Calibri"/>
                <a:ea typeface="Calibri"/>
                <a:cs typeface="Calibri"/>
                <a:sym typeface="Calibri"/>
              </a:rPr>
              <a:t>Grades</a:t>
            </a:r>
            <a:endParaRPr/>
          </a:p>
          <a:p>
            <a:pPr indent="0" lvl="0" marL="0" marR="0" rtl="0" algn="ctr">
              <a:spcBef>
                <a:spcPts val="0"/>
              </a:spcBef>
              <a:spcAft>
                <a:spcPts val="0"/>
              </a:spcAft>
              <a:buNone/>
            </a:pPr>
            <a:r>
              <a:rPr lang="en-US" sz="1600">
                <a:solidFill>
                  <a:schemeClr val="dk1"/>
                </a:solidFill>
                <a:latin typeface="Calibri"/>
                <a:ea typeface="Calibri"/>
                <a:cs typeface="Calibri"/>
                <a:sym typeface="Calibri"/>
              </a:rPr>
              <a:t>Program</a:t>
            </a:r>
            <a:endParaRPr/>
          </a:p>
        </p:txBody>
      </p:sp>
      <p:cxnSp>
        <p:nvCxnSpPr>
          <p:cNvPr id="163" name="Google Shape;163;p9"/>
          <p:cNvCxnSpPr/>
          <p:nvPr/>
        </p:nvCxnSpPr>
        <p:spPr>
          <a:xfrm>
            <a:off x="1524000" y="5715000"/>
            <a:ext cx="457200" cy="0"/>
          </a:xfrm>
          <a:prstGeom prst="straightConnector1">
            <a:avLst/>
          </a:prstGeom>
          <a:noFill/>
          <a:ln cap="flat" cmpd="sng" w="38100">
            <a:solidFill>
              <a:schemeClr val="dk1"/>
            </a:solidFill>
            <a:prstDash val="solid"/>
            <a:round/>
            <a:headEnd len="med" w="med" type="triangle"/>
            <a:tailEnd len="med" w="med" type="triangle"/>
          </a:ln>
        </p:spPr>
      </p:cxnSp>
      <p:cxnSp>
        <p:nvCxnSpPr>
          <p:cNvPr id="164" name="Google Shape;164;p9"/>
          <p:cNvCxnSpPr/>
          <p:nvPr/>
        </p:nvCxnSpPr>
        <p:spPr>
          <a:xfrm>
            <a:off x="1524000" y="4038600"/>
            <a:ext cx="457200" cy="0"/>
          </a:xfrm>
          <a:prstGeom prst="straightConnector1">
            <a:avLst/>
          </a:prstGeom>
          <a:noFill/>
          <a:ln cap="flat" cmpd="sng" w="38100">
            <a:solidFill>
              <a:schemeClr val="dk1"/>
            </a:solidFill>
            <a:prstDash val="solid"/>
            <a:round/>
            <a:headEnd len="med" w="med" type="triangle"/>
            <a:tailEnd len="med" w="med" type="triangle"/>
          </a:ln>
        </p:spPr>
      </p:cxnSp>
      <p:cxnSp>
        <p:nvCxnSpPr>
          <p:cNvPr id="165" name="Google Shape;165;p9"/>
          <p:cNvCxnSpPr/>
          <p:nvPr/>
        </p:nvCxnSpPr>
        <p:spPr>
          <a:xfrm>
            <a:off x="1524000" y="2209800"/>
            <a:ext cx="457200" cy="0"/>
          </a:xfrm>
          <a:prstGeom prst="straightConnector1">
            <a:avLst/>
          </a:prstGeom>
          <a:noFill/>
          <a:ln cap="flat" cmpd="sng" w="38100">
            <a:solidFill>
              <a:schemeClr val="dk1"/>
            </a:solidFill>
            <a:prstDash val="solid"/>
            <a:round/>
            <a:headEnd len="med" w="med" type="triangl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
                                            <p:txEl>
                                              <p:pRg end="0" st="0"/>
                                            </p:txEl>
                                          </p:spTgt>
                                        </p:tgtEl>
                                        <p:attrNameLst>
                                          <p:attrName>style.visibility</p:attrName>
                                        </p:attrNameLst>
                                      </p:cBhvr>
                                      <p:to>
                                        <p:strVal val="visible"/>
                                      </p:to>
                                    </p:set>
                                    <p:animEffect filter="fade" transition="in">
                                      <p:cBhvr>
                                        <p:cTn dur="500"/>
                                        <p:tgtEl>
                                          <p:spTgt spid="15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
                                            <p:txEl>
                                              <p:pRg end="1" st="1"/>
                                            </p:txEl>
                                          </p:spTgt>
                                        </p:tgtEl>
                                        <p:attrNameLst>
                                          <p:attrName>style.visibility</p:attrName>
                                        </p:attrNameLst>
                                      </p:cBhvr>
                                      <p:to>
                                        <p:strVal val="visible"/>
                                      </p:to>
                                    </p:set>
                                    <p:animEffect filter="fade" transition="in">
                                      <p:cBhvr>
                                        <p:cTn dur="500"/>
                                        <p:tgtEl>
                                          <p:spTgt spid="15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
                                            <p:txEl>
                                              <p:pRg end="2" st="2"/>
                                            </p:txEl>
                                          </p:spTgt>
                                        </p:tgtEl>
                                        <p:attrNameLst>
                                          <p:attrName>style.visibility</p:attrName>
                                        </p:attrNameLst>
                                      </p:cBhvr>
                                      <p:to>
                                        <p:strVal val="visible"/>
                                      </p:to>
                                    </p:set>
                                    <p:animEffect filter="fade" transition="in">
                                      <p:cBhvr>
                                        <p:cTn dur="500"/>
                                        <p:tgtEl>
                                          <p:spTgt spid="15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
                                            <p:txEl>
                                              <p:pRg end="3" st="3"/>
                                            </p:txEl>
                                          </p:spTgt>
                                        </p:tgtEl>
                                        <p:attrNameLst>
                                          <p:attrName>style.visibility</p:attrName>
                                        </p:attrNameLst>
                                      </p:cBhvr>
                                      <p:to>
                                        <p:strVal val="visible"/>
                                      </p:to>
                                    </p:set>
                                    <p:animEffect filter="fade" transition="in">
                                      <p:cBhvr>
                                        <p:cTn dur="500"/>
                                        <p:tgtEl>
                                          <p:spTgt spid="15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
                                            <p:txEl>
                                              <p:pRg end="4" st="4"/>
                                            </p:txEl>
                                          </p:spTgt>
                                        </p:tgtEl>
                                        <p:attrNameLst>
                                          <p:attrName>style.visibility</p:attrName>
                                        </p:attrNameLst>
                                      </p:cBhvr>
                                      <p:to>
                                        <p:strVal val="visible"/>
                                      </p:to>
                                    </p:set>
                                    <p:animEffect filter="fade" transition="in">
                                      <p:cBhvr>
                                        <p:cTn dur="500"/>
                                        <p:tgtEl>
                                          <p:spTgt spid="156">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2013-07-15T05:09:59Z</dcterms:created>
  <dc:creator>Yulias</dc:creator>
</cp:coreProperties>
</file>