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  <p:sldId id="271" r:id="rId3"/>
    <p:sldId id="273" r:id="rId4"/>
    <p:sldId id="272" r:id="rId5"/>
    <p:sldId id="270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4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 smtClean="0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144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2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6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53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4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6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18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 smtClean="0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6A4ED7-1FDE-4ABE-82E6-280F3D8483CC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0AD3E4-6732-4B4B-A73F-A71778D38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lc.kemenkeu.go.id/teknik-audit-berbantuan-komputer-simulasi-pararel-part-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klc.kemenkeu.go.id/teknik-audit-berbantuan-komput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Menerapkan</a:t>
            </a:r>
            <a:r>
              <a:rPr lang="en-US" dirty="0" smtClean="0"/>
              <a:t> Parallel Simulation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Sejajar</a:t>
            </a:r>
            <a:r>
              <a:rPr lang="en-US" dirty="0" smtClean="0"/>
              <a:t>/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32550" y="467550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4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318823" y="3283012"/>
            <a:ext cx="1149291" cy="100667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mentah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68243" y="3449260"/>
            <a:ext cx="1208015" cy="6711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Mengolah</a:t>
            </a:r>
            <a:r>
              <a:rPr lang="en-US" dirty="0" smtClean="0"/>
              <a:t> data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89" y="3485503"/>
            <a:ext cx="518205" cy="52430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027289" y="3692633"/>
            <a:ext cx="234892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endCxn id="6" idx="1"/>
          </p:cNvCxnSpPr>
          <p:nvPr/>
        </p:nvCxnSpPr>
        <p:spPr>
          <a:xfrm flipV="1">
            <a:off x="3468114" y="3784820"/>
            <a:ext cx="900129" cy="153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54697" y="4038994"/>
            <a:ext cx="1193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Lap. </a:t>
            </a:r>
            <a:r>
              <a:rPr lang="en-US" dirty="0" err="1" smtClean="0"/>
              <a:t>Penjualan</a:t>
            </a:r>
            <a:r>
              <a:rPr lang="en-US" dirty="0" smtClean="0"/>
              <a:t> per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66580" y="4120379"/>
            <a:ext cx="184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Mengunakan</a:t>
            </a:r>
            <a:r>
              <a:rPr lang="en-US" dirty="0" smtClean="0"/>
              <a:t> CONSOLIDATE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189679" y="1801843"/>
            <a:ext cx="1208015" cy="6711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Mengolah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4525220" y="1625677"/>
            <a:ext cx="1149291" cy="1006679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70083" y="1795239"/>
            <a:ext cx="1208015" cy="671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Menangkap</a:t>
            </a:r>
            <a:r>
              <a:rPr lang="en-US" sz="1600" dirty="0" smtClean="0"/>
              <a:t> data</a:t>
            </a:r>
            <a:endParaRPr lang="en-US" sz="1600" dirty="0"/>
          </a:p>
        </p:txBody>
      </p:sp>
      <p:cxnSp>
        <p:nvCxnSpPr>
          <p:cNvPr id="27" name="Curved Connector 26"/>
          <p:cNvCxnSpPr>
            <a:stCxn id="5" idx="4"/>
            <a:endCxn id="20" idx="1"/>
          </p:cNvCxnSpPr>
          <p:nvPr/>
        </p:nvCxnSpPr>
        <p:spPr>
          <a:xfrm>
            <a:off x="5674511" y="2129017"/>
            <a:ext cx="515168" cy="83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27" y="1840476"/>
            <a:ext cx="609653" cy="609653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>
            <a:off x="7520654" y="2019956"/>
            <a:ext cx="234892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11" idx="3"/>
            <a:endCxn id="5" idx="2"/>
          </p:cNvCxnSpPr>
          <p:nvPr/>
        </p:nvCxnSpPr>
        <p:spPr>
          <a:xfrm flipV="1">
            <a:off x="4078098" y="2129017"/>
            <a:ext cx="447122" cy="178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endCxn id="11" idx="1"/>
          </p:cNvCxnSpPr>
          <p:nvPr/>
        </p:nvCxnSpPr>
        <p:spPr>
          <a:xfrm flipV="1">
            <a:off x="2151547" y="2130799"/>
            <a:ext cx="718536" cy="225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-Point Star 7"/>
          <p:cNvSpPr/>
          <p:nvPr/>
        </p:nvSpPr>
        <p:spPr>
          <a:xfrm>
            <a:off x="634565" y="1626604"/>
            <a:ext cx="1662068" cy="1014305"/>
          </a:xfrm>
          <a:prstGeom prst="star7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Sumber</a:t>
            </a:r>
            <a:r>
              <a:rPr lang="en-US" sz="1600" b="1" dirty="0" smtClean="0"/>
              <a:t> data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36896" y="2976302"/>
            <a:ext cx="8201002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Untuk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menguji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akurasi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pengolahan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data,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dapat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dilakukan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prosedur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yang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dinamakan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PARALLEL SIMULATION</a:t>
            </a:r>
          </a:p>
          <a:p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Kunjungi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dua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tautan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berikut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untuk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mempelajari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bagaimana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</a:rPr>
              <a:t>menerapkan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 parallel simulation: </a:t>
            </a:r>
            <a:b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</a:br>
            <a:endParaRPr lang="en-US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  <a:hlinkClick r:id="rId3"/>
              </a:rPr>
              <a:t>teknik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  <a:hlinkClick r:id="rId3"/>
              </a:rPr>
              <a:t>-audit-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  <a:hlinkClick r:id="rId3"/>
              </a:rPr>
              <a:t>berbantuan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  <a:hlinkClick r:id="rId3"/>
              </a:rPr>
              <a:t>-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  <a:hlinkClick r:id="rId3"/>
              </a:rPr>
              <a:t>komputer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  <a:hlinkClick r:id="rId3"/>
              </a:rPr>
              <a:t>-parallel simulation 1</a:t>
            </a:r>
            <a:endParaRPr lang="en-US" dirty="0" smtClean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  <a:hlinkClick r:id="rId4"/>
              </a:rPr>
              <a:t>teknik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  <a:hlinkClick r:id="rId4"/>
              </a:rPr>
              <a:t>-audit-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  <a:hlinkClick r:id="rId4"/>
              </a:rPr>
              <a:t>berbantuan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  <a:hlinkClick r:id="rId4"/>
              </a:rPr>
              <a:t>-</a:t>
            </a:r>
            <a:r>
              <a:rPr lang="en-US" dirty="0" err="1" smtClean="0">
                <a:latin typeface="Alef" panose="00000500000000000000" pitchFamily="2" charset="-79"/>
                <a:cs typeface="Alef" panose="00000500000000000000" pitchFamily="2" charset="-79"/>
                <a:hlinkClick r:id="rId4"/>
              </a:rPr>
              <a:t>komputer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  <a:hlinkClick r:id="rId4"/>
              </a:rPr>
              <a:t>-parallel simulation  2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32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02-04a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490135"/>
            <a:ext cx="3118298" cy="344499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Gunakan</a:t>
            </a:r>
            <a:r>
              <a:rPr lang="en-US" dirty="0" smtClean="0"/>
              <a:t> file latihan-02-04.xlxs</a:t>
            </a:r>
          </a:p>
          <a:p>
            <a:endParaRPr lang="en-US" dirty="0"/>
          </a:p>
          <a:p>
            <a:r>
              <a:rPr lang="en-US" dirty="0" smtClean="0"/>
              <a:t>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Per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software </a:t>
            </a:r>
            <a:r>
              <a:rPr lang="en-US" dirty="0" err="1" smtClean="0"/>
              <a:t>milik</a:t>
            </a:r>
            <a:r>
              <a:rPr lang="en-US" dirty="0" smtClean="0"/>
              <a:t> PT ABC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PT ABC </a:t>
            </a:r>
            <a:r>
              <a:rPr lang="en-US" dirty="0" err="1" smtClean="0"/>
              <a:t>mengolah</a:t>
            </a:r>
            <a:r>
              <a:rPr lang="en-US" dirty="0" smtClean="0"/>
              <a:t> data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table </a:t>
            </a:r>
            <a:r>
              <a:rPr lang="en-US" b="1" dirty="0" smtClean="0"/>
              <a:t>Data </a:t>
            </a:r>
            <a:r>
              <a:rPr lang="en-US" b="1" dirty="0" err="1" smtClean="0"/>
              <a:t>Penjualan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30382"/>
              </p:ext>
            </p:extLst>
          </p:nvPr>
        </p:nvGraphicFramePr>
        <p:xfrm>
          <a:off x="5092117" y="2780452"/>
          <a:ext cx="3070371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580"/>
                <a:gridCol w="1499791"/>
              </a:tblGrid>
              <a:tr h="2286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PT ABC</a:t>
                      </a:r>
                      <a:r>
                        <a:rPr lang="en-US" sz="1800" u="none" strike="noStrike" dirty="0" smtClean="0">
                          <a:effectLst/>
                        </a:rPr>
                        <a:t/>
                      </a:r>
                      <a:br>
                        <a:rPr lang="en-US" sz="1800" u="none" strike="noStrike" dirty="0" smtClean="0">
                          <a:effectLst/>
                        </a:rPr>
                      </a:br>
                      <a:r>
                        <a:rPr lang="en-US" sz="1800" u="none" strike="noStrike" dirty="0" err="1" smtClean="0">
                          <a:effectLst/>
                        </a:rPr>
                        <a:t>Laporan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Penjualan</a:t>
                      </a:r>
                      <a:r>
                        <a:rPr lang="en-US" sz="1800" u="none" strike="noStrike" dirty="0">
                          <a:effectLst/>
                        </a:rPr>
                        <a:t> Per </a:t>
                      </a:r>
                      <a:r>
                        <a:rPr lang="en-US" sz="1800" u="none" strike="noStrike" dirty="0" err="1">
                          <a:effectLst/>
                        </a:rPr>
                        <a:t>Produk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Produk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Kuantitas</a:t>
                      </a:r>
                      <a:r>
                        <a:rPr lang="en-US" sz="1400" b="1" u="none" strike="noStrike" dirty="0">
                          <a:effectLst/>
                        </a:rPr>
                        <a:t> (kg)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Cabai kering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177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Kacang hijau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489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Kedelai besar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387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Kedelai hitam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111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Kedelai kecil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246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Kentang besar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51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Kentang kecil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51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Singkong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  54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Ubi Merah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 192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Ubi Putih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  165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                      1.923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gunaka</a:t>
            </a:r>
            <a:r>
              <a:rPr lang="en-US" dirty="0" smtClean="0"/>
              <a:t> data </a:t>
            </a:r>
            <a:r>
              <a:rPr lang="en-US" dirty="0" err="1" smtClean="0"/>
              <a:t>penjualan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PT ABC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menghaslkan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Gunakan</a:t>
            </a:r>
            <a:r>
              <a:rPr lang="en-US" dirty="0" smtClean="0"/>
              <a:t> Pivot Table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menhasilkan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Per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formatnya</a:t>
            </a:r>
            <a:r>
              <a:rPr lang="en-US" dirty="0" smtClean="0"/>
              <a:t> </a:t>
            </a:r>
            <a:r>
              <a:rPr lang="en-US" dirty="0" err="1" smtClean="0"/>
              <a:t>menyerupi</a:t>
            </a:r>
            <a:r>
              <a:rPr lang="en-US" dirty="0" smtClean="0"/>
              <a:t> format </a:t>
            </a:r>
            <a:r>
              <a:rPr lang="en-US" dirty="0" err="1" smtClean="0"/>
              <a:t>Laporan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PT ABC.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oleh</a:t>
            </a:r>
            <a:r>
              <a:rPr lang="en-US" dirty="0" smtClean="0"/>
              <a:t> PT ABC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selisih</a:t>
            </a:r>
            <a:r>
              <a:rPr lang="en-US" dirty="0" smtClean="0"/>
              <a:t>, </a:t>
            </a:r>
            <a:r>
              <a:rPr lang="en-US" dirty="0" err="1" smtClean="0"/>
              <a:t>telusuri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kira-kira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Menurut</a:t>
            </a:r>
            <a:r>
              <a:rPr lang="en-US" dirty="0" smtClean="0"/>
              <a:t> Auditor (</a:t>
            </a:r>
            <a:r>
              <a:rPr lang="en-US" dirty="0" err="1" smtClean="0"/>
              <a:t>Anda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9614594"/>
              </p:ext>
            </p:extLst>
          </p:nvPr>
        </p:nvGraphicFramePr>
        <p:xfrm>
          <a:off x="1249959" y="3234795"/>
          <a:ext cx="3391873" cy="3049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0247"/>
                <a:gridCol w="1451626"/>
              </a:tblGrid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Penjualan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Produk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(Pivot Table)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 smtClean="0">
                          <a:effectLst/>
                        </a:rPr>
                        <a:t>Produk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Sum of </a:t>
                      </a:r>
                      <a:r>
                        <a:rPr lang="en-US" sz="1100" b="1" u="none" strike="noStrike" dirty="0" err="1">
                          <a:effectLst/>
                        </a:rPr>
                        <a:t>Kuantitas</a:t>
                      </a:r>
                      <a:r>
                        <a:rPr lang="en-US" sz="1100" b="1" u="none" strike="noStrike" dirty="0">
                          <a:effectLst/>
                        </a:rPr>
                        <a:t> (kg)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Cabai kering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Kacang hijau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Kedelai   kecil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Kedelai besar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Kedelai hitam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Kedelai kecil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Kedelai kecil-kecil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Kentang besar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Kentang kecil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Singkong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Ubi Merah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Ubi Mirah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Ubi Putih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  <a:tr h="18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9" marR="7519" marT="7519" marB="0" anchor="b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Menurut</a:t>
            </a:r>
            <a:r>
              <a:rPr lang="en-US" dirty="0" smtClean="0"/>
              <a:t> PT ABC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50956" y="3090060"/>
            <a:ext cx="2726306" cy="318248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966300" y="5612235"/>
            <a:ext cx="210565" cy="1006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66301" y="5806580"/>
            <a:ext cx="210565" cy="10066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90115" y="4897982"/>
            <a:ext cx="210565" cy="10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90115" y="4183730"/>
            <a:ext cx="210565" cy="10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90114" y="4709205"/>
            <a:ext cx="210565" cy="10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8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(garbage).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,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parallel,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598023" y="1861135"/>
            <a:ext cx="6798735" cy="2056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Gunakan</a:t>
            </a:r>
            <a:r>
              <a:rPr lang="en-US" sz="1800" dirty="0" smtClean="0"/>
              <a:t> file latihan-02-04.xlxs</a:t>
            </a:r>
          </a:p>
          <a:p>
            <a:r>
              <a:rPr lang="en-US" sz="1800" dirty="0" err="1" smtClean="0"/>
              <a:t>Dengan</a:t>
            </a:r>
            <a:r>
              <a:rPr lang="en-US" sz="1800" dirty="0" smtClean="0"/>
              <a:t> Parallel Simulation, </a:t>
            </a:r>
            <a:r>
              <a:rPr lang="en-US" sz="1800" dirty="0" err="1" smtClean="0"/>
              <a:t>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pengujian</a:t>
            </a:r>
            <a:r>
              <a:rPr lang="en-US" sz="1800" dirty="0" smtClean="0"/>
              <a:t> </a:t>
            </a:r>
            <a:r>
              <a:rPr lang="en-US" sz="1800" dirty="0" err="1" smtClean="0"/>
              <a:t>akurasi</a:t>
            </a:r>
            <a:r>
              <a:rPr lang="en-US" sz="1800" dirty="0" smtClean="0"/>
              <a:t> </a:t>
            </a:r>
            <a:r>
              <a:rPr lang="en-US" sz="1800" dirty="0" err="1" smtClean="0"/>
              <a:t>Laporan</a:t>
            </a:r>
            <a:r>
              <a:rPr lang="en-US" sz="1800" dirty="0" smtClean="0"/>
              <a:t>  </a:t>
            </a:r>
            <a:r>
              <a:rPr lang="en-US" sz="1800" dirty="0" err="1" smtClean="0"/>
              <a:t>Rekapitulasi</a:t>
            </a:r>
            <a:r>
              <a:rPr lang="en-US" sz="1800" dirty="0" smtClean="0"/>
              <a:t> </a:t>
            </a:r>
            <a:r>
              <a:rPr lang="en-US" sz="1800" dirty="0" err="1" smtClean="0"/>
              <a:t>Penjualan</a:t>
            </a:r>
            <a:r>
              <a:rPr lang="en-US" sz="1800" dirty="0" smtClean="0"/>
              <a:t> Per </a:t>
            </a:r>
            <a:r>
              <a:rPr lang="en-US" sz="1800" dirty="0" err="1" smtClean="0"/>
              <a:t>Pelanggan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dihasilkan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software </a:t>
            </a:r>
            <a:r>
              <a:rPr lang="en-US" sz="1800" dirty="0" err="1" smtClean="0"/>
              <a:t>milik</a:t>
            </a:r>
            <a:r>
              <a:rPr lang="en-US" sz="1800" dirty="0" smtClean="0"/>
              <a:t> PT ABC</a:t>
            </a:r>
          </a:p>
          <a:p>
            <a:r>
              <a:rPr lang="en-US" sz="1800" b="1" dirty="0" err="1" smtClean="0"/>
              <a:t>Lakukan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analisis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ttg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kemungkinan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penyebab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terjasinya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selisih</a:t>
            </a:r>
            <a:r>
              <a:rPr lang="en-US" sz="1800" b="1" dirty="0" smtClean="0"/>
              <a:t>.</a:t>
            </a: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02-04b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14" y="3538063"/>
            <a:ext cx="5886451" cy="26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942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728905"/>
          </a:xfrm>
        </p:spPr>
        <p:txBody>
          <a:bodyPr>
            <a:normAutofit/>
          </a:bodyPr>
          <a:lstStyle/>
          <a:p>
            <a:r>
              <a:rPr lang="en-US" dirty="0" err="1" smtClean="0"/>
              <a:t>Latihan</a:t>
            </a:r>
            <a:r>
              <a:rPr lang="en-US" dirty="0" smtClean="0"/>
              <a:t> 02-04c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8416" y="1475241"/>
            <a:ext cx="6798735" cy="20566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err="1" smtClean="0"/>
              <a:t>Gunakan</a:t>
            </a:r>
            <a:r>
              <a:rPr lang="en-US" sz="1800" dirty="0" smtClean="0"/>
              <a:t> file latihan-02-04.xlxs</a:t>
            </a:r>
          </a:p>
          <a:p>
            <a:r>
              <a:rPr lang="en-US" sz="1800" dirty="0" err="1" smtClean="0"/>
              <a:t>Dengan</a:t>
            </a:r>
            <a:r>
              <a:rPr lang="en-US" sz="1800" dirty="0" smtClean="0"/>
              <a:t> Parallel Simulation, </a:t>
            </a:r>
            <a:r>
              <a:rPr lang="en-US" sz="1800" dirty="0" err="1" smtClean="0"/>
              <a:t>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pengujian</a:t>
            </a:r>
            <a:r>
              <a:rPr lang="en-US" sz="1800" dirty="0" smtClean="0"/>
              <a:t> </a:t>
            </a:r>
            <a:r>
              <a:rPr lang="en-US" sz="1800" dirty="0" err="1" smtClean="0"/>
              <a:t>akurasi</a:t>
            </a:r>
            <a:r>
              <a:rPr lang="en-US" sz="1800" dirty="0" smtClean="0"/>
              <a:t> </a:t>
            </a:r>
            <a:r>
              <a:rPr lang="en-US" sz="1800" dirty="0" err="1" smtClean="0"/>
              <a:t>Laporan</a:t>
            </a:r>
            <a:r>
              <a:rPr lang="en-US" sz="1800" dirty="0" smtClean="0"/>
              <a:t>  </a:t>
            </a:r>
            <a:r>
              <a:rPr lang="en-US" sz="1800" dirty="0" err="1" smtClean="0"/>
              <a:t>Frekuensi</a:t>
            </a:r>
            <a:r>
              <a:rPr lang="en-US" sz="1800" dirty="0" smtClean="0"/>
              <a:t> </a:t>
            </a:r>
            <a:r>
              <a:rPr lang="en-US" sz="1800" dirty="0" err="1" smtClean="0"/>
              <a:t>Penjualan</a:t>
            </a:r>
            <a:r>
              <a:rPr lang="en-US" sz="1800" dirty="0" smtClean="0"/>
              <a:t> Per </a:t>
            </a:r>
            <a:r>
              <a:rPr lang="en-US" sz="1800" dirty="0" err="1" smtClean="0"/>
              <a:t>Pramuiaga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dihasilkan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software </a:t>
            </a:r>
            <a:r>
              <a:rPr lang="en-US" sz="1800" dirty="0" err="1" smtClean="0"/>
              <a:t>milik</a:t>
            </a:r>
            <a:r>
              <a:rPr lang="en-US" sz="1800" dirty="0" smtClean="0"/>
              <a:t> PT ABC.</a:t>
            </a:r>
          </a:p>
          <a:p>
            <a:r>
              <a:rPr lang="en-US" sz="1800" b="1" dirty="0" err="1"/>
              <a:t>Lakukan</a:t>
            </a:r>
            <a:r>
              <a:rPr lang="en-US" sz="1800" b="1" dirty="0"/>
              <a:t> </a:t>
            </a:r>
            <a:r>
              <a:rPr lang="en-US" sz="1800" b="1" dirty="0" err="1"/>
              <a:t>analisis</a:t>
            </a:r>
            <a:r>
              <a:rPr lang="en-US" sz="1800" b="1" dirty="0"/>
              <a:t> </a:t>
            </a:r>
            <a:r>
              <a:rPr lang="en-US" sz="1800" b="1" dirty="0" err="1"/>
              <a:t>ttg</a:t>
            </a:r>
            <a:r>
              <a:rPr lang="en-US" sz="1800" b="1" dirty="0"/>
              <a:t> </a:t>
            </a:r>
            <a:r>
              <a:rPr lang="en-US" sz="1800" b="1" dirty="0" err="1"/>
              <a:t>kemungkinan</a:t>
            </a:r>
            <a:r>
              <a:rPr lang="en-US" sz="1800" b="1" dirty="0"/>
              <a:t> </a:t>
            </a:r>
            <a:r>
              <a:rPr lang="en-US" sz="1800" b="1" dirty="0" err="1"/>
              <a:t>penyebab</a:t>
            </a:r>
            <a:r>
              <a:rPr lang="en-US" sz="1800" b="1" dirty="0"/>
              <a:t> </a:t>
            </a:r>
            <a:r>
              <a:rPr lang="en-US" sz="1800" b="1" dirty="0" err="1"/>
              <a:t>terjasinya</a:t>
            </a:r>
            <a:r>
              <a:rPr lang="en-US" sz="1800" b="1" dirty="0"/>
              <a:t> </a:t>
            </a:r>
            <a:r>
              <a:rPr lang="en-US" sz="1800" b="1" dirty="0" err="1"/>
              <a:t>selisih</a:t>
            </a:r>
            <a:r>
              <a:rPr lang="en-US" sz="1800" b="1" dirty="0"/>
              <a:t>.</a:t>
            </a:r>
          </a:p>
          <a:p>
            <a:endParaRPr lang="en-US" sz="1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45168"/>
              </p:ext>
            </p:extLst>
          </p:nvPr>
        </p:nvGraphicFramePr>
        <p:xfrm>
          <a:off x="2063691" y="3401212"/>
          <a:ext cx="6601147" cy="294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147"/>
                <a:gridCol w="1066800"/>
                <a:gridCol w="1066800"/>
                <a:gridCol w="1066800"/>
                <a:gridCol w="1066800"/>
                <a:gridCol w="1066800"/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PT ABC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Laporan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>
                          <a:effectLst/>
                        </a:rPr>
                        <a:t>Frekuensi Penjualan Per Pramuniaga Per Produk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Produk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Rahmat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Roy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Yuni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Cabai kering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Kacang hijau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Kedelai besar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Kedelai hitam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Kedelai kecil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Kentang besar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Kentang kecil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Singkong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Ubi Merah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Ubi Putih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1483</TotalTime>
  <Words>428</Words>
  <Application>Microsoft Office PowerPoint</Application>
  <PresentationFormat>On-screen Show (4:3)</PresentationFormat>
  <Paragraphs>171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Alef</vt:lpstr>
      <vt:lpstr>Arial</vt:lpstr>
      <vt:lpstr>Calibri</vt:lpstr>
      <vt:lpstr>Garamond</vt:lpstr>
      <vt:lpstr>Organic</vt:lpstr>
      <vt:lpstr>Latihan 2-4</vt:lpstr>
      <vt:lpstr>PowerPoint Presentation</vt:lpstr>
      <vt:lpstr>PowerPoint Presentation</vt:lpstr>
      <vt:lpstr>Latihan 02-04a</vt:lpstr>
      <vt:lpstr>Prosedur</vt:lpstr>
      <vt:lpstr>Hasil Pengujian</vt:lpstr>
      <vt:lpstr>Hasil Pengujian</vt:lpstr>
      <vt:lpstr>Latihan 02-04b</vt:lpstr>
      <vt:lpstr>Latihan 02-04c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Marmah Hadi</dc:creator>
  <cp:lastModifiedBy>Marmah Hadi</cp:lastModifiedBy>
  <cp:revision>43</cp:revision>
  <dcterms:created xsi:type="dcterms:W3CDTF">2020-04-01T23:37:27Z</dcterms:created>
  <dcterms:modified xsi:type="dcterms:W3CDTF">2020-04-12T08:29:28Z</dcterms:modified>
</cp:coreProperties>
</file>