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vgS1nUdpxnmlI/RWtakbKtjA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4C5E3-03CB-4C11-9E46-1D4FCB88B853}" type="doc">
      <dgm:prSet loTypeId="urn:microsoft.com/office/officeart/2005/8/layout/hList9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8A743E7B-745A-42EB-B806-BDCC0E3CA0C3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id-ID" dirty="0"/>
            <a:t>Teks</a:t>
          </a:r>
        </a:p>
      </dgm:t>
    </dgm:pt>
    <dgm:pt modelId="{C389AB73-0F34-46FB-8FD0-5A14E4A675C7}" type="parTrans" cxnId="{665C3952-4191-4A72-AE4D-FA6EC26B8F45}">
      <dgm:prSet/>
      <dgm:spPr/>
      <dgm:t>
        <a:bodyPr/>
        <a:lstStyle/>
        <a:p>
          <a:endParaRPr lang="id-ID"/>
        </a:p>
      </dgm:t>
    </dgm:pt>
    <dgm:pt modelId="{6CF58BEF-437B-4EBD-B49C-D87873025C40}" type="sibTrans" cxnId="{665C3952-4191-4A72-AE4D-FA6EC26B8F45}">
      <dgm:prSet/>
      <dgm:spPr/>
      <dgm:t>
        <a:bodyPr/>
        <a:lstStyle/>
        <a:p>
          <a:endParaRPr lang="id-ID"/>
        </a:p>
      </dgm:t>
    </dgm:pt>
    <dgm:pt modelId="{CDFBC2CE-E5E8-41DB-978F-CB039BD18507}">
      <dgm:prSet phldrT="[Text]"/>
      <dgm:spPr/>
      <dgm:t>
        <a:bodyPr/>
        <a:lstStyle/>
        <a:p>
          <a:r>
            <a:rPr lang="id-ID" dirty="0"/>
            <a:t>1.a. </a:t>
          </a:r>
          <a:r>
            <a:rPr lang="id-ID" dirty="0" err="1"/>
            <a:t>Delimited</a:t>
          </a:r>
          <a:endParaRPr lang="id-ID" dirty="0"/>
        </a:p>
      </dgm:t>
    </dgm:pt>
    <dgm:pt modelId="{325A5EA9-C67E-4934-997C-FD0DCE160AC5}" type="parTrans" cxnId="{67CCCE87-39EA-41AD-BCF1-E18C85A0F3A5}">
      <dgm:prSet/>
      <dgm:spPr/>
      <dgm:t>
        <a:bodyPr/>
        <a:lstStyle/>
        <a:p>
          <a:endParaRPr lang="id-ID"/>
        </a:p>
      </dgm:t>
    </dgm:pt>
    <dgm:pt modelId="{BCA19E2D-904F-4A6D-BC7E-59BE6634E2C0}" type="sibTrans" cxnId="{67CCCE87-39EA-41AD-BCF1-E18C85A0F3A5}">
      <dgm:prSet/>
      <dgm:spPr/>
      <dgm:t>
        <a:bodyPr/>
        <a:lstStyle/>
        <a:p>
          <a:endParaRPr lang="id-ID"/>
        </a:p>
      </dgm:t>
    </dgm:pt>
    <dgm:pt modelId="{1B8F966E-A142-498A-9AE9-7BC1810FC204}">
      <dgm:prSet phldrT="[Text]"/>
      <dgm:spPr/>
      <dgm:t>
        <a:bodyPr/>
        <a:lstStyle/>
        <a:p>
          <a:r>
            <a:rPr lang="id-ID" dirty="0"/>
            <a:t>1.b. </a:t>
          </a:r>
          <a:r>
            <a:rPr lang="id-ID" dirty="0" err="1"/>
            <a:t>Fixed</a:t>
          </a:r>
          <a:r>
            <a:rPr lang="id-ID" dirty="0"/>
            <a:t> </a:t>
          </a:r>
          <a:r>
            <a:rPr lang="id-ID" dirty="0" err="1"/>
            <a:t>Width</a:t>
          </a:r>
          <a:endParaRPr lang="id-ID" dirty="0"/>
        </a:p>
      </dgm:t>
    </dgm:pt>
    <dgm:pt modelId="{C29CACA5-A149-4824-B55E-73CEAD9E7A59}" type="parTrans" cxnId="{0F13E485-A169-4162-B42D-3576FD1C2131}">
      <dgm:prSet/>
      <dgm:spPr/>
      <dgm:t>
        <a:bodyPr/>
        <a:lstStyle/>
        <a:p>
          <a:endParaRPr lang="id-ID"/>
        </a:p>
      </dgm:t>
    </dgm:pt>
    <dgm:pt modelId="{EA255DC6-A877-4EAC-8653-43F18A5C5E7E}" type="sibTrans" cxnId="{0F13E485-A169-4162-B42D-3576FD1C2131}">
      <dgm:prSet/>
      <dgm:spPr/>
      <dgm:t>
        <a:bodyPr/>
        <a:lstStyle/>
        <a:p>
          <a:endParaRPr lang="id-ID"/>
        </a:p>
      </dgm:t>
    </dgm:pt>
    <dgm:pt modelId="{05AE544A-296E-40FF-A912-8E135021C15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id-ID" dirty="0"/>
            <a:t>Non Teks</a:t>
          </a:r>
        </a:p>
      </dgm:t>
    </dgm:pt>
    <dgm:pt modelId="{8D96C54A-4BC0-4FDB-90A8-04B241674E57}" type="parTrans" cxnId="{58839ECB-2E33-4A4E-9D96-E4635AA4DF5A}">
      <dgm:prSet/>
      <dgm:spPr/>
      <dgm:t>
        <a:bodyPr/>
        <a:lstStyle/>
        <a:p>
          <a:endParaRPr lang="id-ID"/>
        </a:p>
      </dgm:t>
    </dgm:pt>
    <dgm:pt modelId="{4B681067-7387-4846-8BB0-47FF46BCB08F}" type="sibTrans" cxnId="{58839ECB-2E33-4A4E-9D96-E4635AA4DF5A}">
      <dgm:prSet/>
      <dgm:spPr/>
      <dgm:t>
        <a:bodyPr/>
        <a:lstStyle/>
        <a:p>
          <a:endParaRPr lang="id-ID"/>
        </a:p>
      </dgm:t>
    </dgm:pt>
    <dgm:pt modelId="{83AF5697-E418-4974-90CC-6D059AA50DE5}">
      <dgm:prSet phldrT="[Text]"/>
      <dgm:spPr/>
      <dgm:t>
        <a:bodyPr/>
        <a:lstStyle/>
        <a:p>
          <a:r>
            <a:rPr lang="id-ID" dirty="0"/>
            <a:t>2.a. </a:t>
          </a:r>
          <a:r>
            <a:rPr lang="id-ID" dirty="0" err="1"/>
            <a:t>Mdb</a:t>
          </a:r>
          <a:r>
            <a:rPr lang="id-ID" dirty="0"/>
            <a:t> (2003)</a:t>
          </a:r>
        </a:p>
      </dgm:t>
    </dgm:pt>
    <dgm:pt modelId="{CD6B2350-CF48-4A05-9D77-2AD6E0BFD7A5}" type="parTrans" cxnId="{D7755918-22D5-4CB7-84D9-7FD5A9F8C984}">
      <dgm:prSet/>
      <dgm:spPr/>
      <dgm:t>
        <a:bodyPr/>
        <a:lstStyle/>
        <a:p>
          <a:endParaRPr lang="id-ID"/>
        </a:p>
      </dgm:t>
    </dgm:pt>
    <dgm:pt modelId="{590051A1-4120-4B16-8EA4-9420E155DAAB}" type="sibTrans" cxnId="{D7755918-22D5-4CB7-84D9-7FD5A9F8C984}">
      <dgm:prSet/>
      <dgm:spPr/>
      <dgm:t>
        <a:bodyPr/>
        <a:lstStyle/>
        <a:p>
          <a:endParaRPr lang="id-ID"/>
        </a:p>
      </dgm:t>
    </dgm:pt>
    <dgm:pt modelId="{6D1B3F84-DE81-4678-B358-91F6A3B0E03C}">
      <dgm:prSet phldrT="[Text]"/>
      <dgm:spPr/>
      <dgm:t>
        <a:bodyPr/>
        <a:lstStyle/>
        <a:p>
          <a:r>
            <a:rPr lang="id-ID" dirty="0"/>
            <a:t>2.e. JSON</a:t>
          </a:r>
        </a:p>
      </dgm:t>
    </dgm:pt>
    <dgm:pt modelId="{24D0957A-C89E-4ABB-BDC0-0BF7D4B71C31}" type="parTrans" cxnId="{BC9EEE5E-F765-40AB-AC51-91C3D3531F92}">
      <dgm:prSet/>
      <dgm:spPr/>
      <dgm:t>
        <a:bodyPr/>
        <a:lstStyle/>
        <a:p>
          <a:endParaRPr lang="id-ID"/>
        </a:p>
      </dgm:t>
    </dgm:pt>
    <dgm:pt modelId="{B59BF015-50E1-4DEB-82CB-3BD8D9AAF9F9}" type="sibTrans" cxnId="{BC9EEE5E-F765-40AB-AC51-91C3D3531F92}">
      <dgm:prSet/>
      <dgm:spPr/>
      <dgm:t>
        <a:bodyPr/>
        <a:lstStyle/>
        <a:p>
          <a:endParaRPr lang="id-ID"/>
        </a:p>
      </dgm:t>
    </dgm:pt>
    <dgm:pt modelId="{9EE4CA8C-12E2-4A5F-BB9C-43715434B4FB}">
      <dgm:prSet phldrT="[Text]"/>
      <dgm:spPr/>
      <dgm:t>
        <a:bodyPr/>
        <a:lstStyle/>
        <a:p>
          <a:r>
            <a:rPr lang="id-ID" dirty="0"/>
            <a:t>1.c. </a:t>
          </a:r>
          <a:r>
            <a:rPr lang="id-ID" dirty="0" err="1"/>
            <a:t>Fixed</a:t>
          </a:r>
          <a:r>
            <a:rPr lang="id-ID" dirty="0"/>
            <a:t> </a:t>
          </a:r>
          <a:r>
            <a:rPr lang="id-ID" dirty="0" err="1"/>
            <a:t>Width</a:t>
          </a:r>
          <a:r>
            <a:rPr lang="id-ID" dirty="0"/>
            <a:t> </a:t>
          </a:r>
          <a:r>
            <a:rPr lang="id-ID" dirty="0" err="1"/>
            <a:t>with</a:t>
          </a:r>
          <a:r>
            <a:rPr lang="id-ID" dirty="0"/>
            <a:t> </a:t>
          </a:r>
          <a:r>
            <a:rPr lang="id-ID" dirty="0" err="1"/>
            <a:t>Header</a:t>
          </a:r>
          <a:endParaRPr lang="id-ID" dirty="0"/>
        </a:p>
      </dgm:t>
    </dgm:pt>
    <dgm:pt modelId="{DEAF1F00-5E4F-456E-8D80-9FF99FF3EE93}" type="parTrans" cxnId="{9859297F-3EBD-4805-B062-A9B5583D4E96}">
      <dgm:prSet/>
      <dgm:spPr/>
      <dgm:t>
        <a:bodyPr/>
        <a:lstStyle/>
        <a:p>
          <a:endParaRPr lang="id-ID"/>
        </a:p>
      </dgm:t>
    </dgm:pt>
    <dgm:pt modelId="{92997135-AF03-4E35-B0A2-0A547AE1A616}" type="sibTrans" cxnId="{9859297F-3EBD-4805-B062-A9B5583D4E96}">
      <dgm:prSet/>
      <dgm:spPr/>
      <dgm:t>
        <a:bodyPr/>
        <a:lstStyle/>
        <a:p>
          <a:endParaRPr lang="id-ID"/>
        </a:p>
      </dgm:t>
    </dgm:pt>
    <dgm:pt modelId="{E26D1758-A8AF-42D7-9A95-9AE284A7AFC7}">
      <dgm:prSet phldrT="[Text]"/>
      <dgm:spPr/>
      <dgm:t>
        <a:bodyPr/>
        <a:lstStyle/>
        <a:p>
          <a:r>
            <a:rPr lang="id-ID" dirty="0"/>
            <a:t>2.b. </a:t>
          </a:r>
          <a:r>
            <a:rPr lang="id-ID" dirty="0" err="1"/>
            <a:t>Mdb</a:t>
          </a:r>
          <a:r>
            <a:rPr lang="id-ID" dirty="0"/>
            <a:t>, </a:t>
          </a:r>
          <a:r>
            <a:rPr lang="id-ID" dirty="0" err="1"/>
            <a:t>Accdb</a:t>
          </a:r>
          <a:endParaRPr lang="id-ID" dirty="0"/>
        </a:p>
      </dgm:t>
    </dgm:pt>
    <dgm:pt modelId="{B2AD5A89-D730-4C82-8360-A83602B1A9CB}" type="parTrans" cxnId="{4DF2DFAA-2D7C-4146-95CE-957F67A93F55}">
      <dgm:prSet/>
      <dgm:spPr/>
      <dgm:t>
        <a:bodyPr/>
        <a:lstStyle/>
        <a:p>
          <a:endParaRPr lang="id-ID"/>
        </a:p>
      </dgm:t>
    </dgm:pt>
    <dgm:pt modelId="{7B0F5A9B-60F8-4E2C-B3DA-EB6C11C8D552}" type="sibTrans" cxnId="{4DF2DFAA-2D7C-4146-95CE-957F67A93F55}">
      <dgm:prSet/>
      <dgm:spPr/>
      <dgm:t>
        <a:bodyPr/>
        <a:lstStyle/>
        <a:p>
          <a:endParaRPr lang="id-ID"/>
        </a:p>
      </dgm:t>
    </dgm:pt>
    <dgm:pt modelId="{BE535CFC-7723-4A93-A1D9-27A26C9D8C24}">
      <dgm:prSet phldrT="[Text]"/>
      <dgm:spPr/>
      <dgm:t>
        <a:bodyPr/>
        <a:lstStyle/>
        <a:p>
          <a:r>
            <a:rPr lang="id-ID" dirty="0"/>
            <a:t>2.c. </a:t>
          </a:r>
          <a:r>
            <a:rPr lang="id-ID" dirty="0" err="1"/>
            <a:t>Dbf</a:t>
          </a:r>
          <a:endParaRPr lang="id-ID" dirty="0"/>
        </a:p>
      </dgm:t>
    </dgm:pt>
    <dgm:pt modelId="{E95EBFC3-1AF0-4404-8770-94ACC4BC5588}" type="parTrans" cxnId="{97EB6C6E-92C5-4772-B019-126F7C8D9550}">
      <dgm:prSet/>
      <dgm:spPr/>
      <dgm:t>
        <a:bodyPr/>
        <a:lstStyle/>
        <a:p>
          <a:endParaRPr lang="id-ID"/>
        </a:p>
      </dgm:t>
    </dgm:pt>
    <dgm:pt modelId="{C4742C11-5EE9-4A84-BCCB-2DFB3A72DC6F}" type="sibTrans" cxnId="{97EB6C6E-92C5-4772-B019-126F7C8D9550}">
      <dgm:prSet/>
      <dgm:spPr/>
      <dgm:t>
        <a:bodyPr/>
        <a:lstStyle/>
        <a:p>
          <a:endParaRPr lang="id-ID"/>
        </a:p>
      </dgm:t>
    </dgm:pt>
    <dgm:pt modelId="{F1F49610-468A-4E1A-8B28-DFC07E429EC1}">
      <dgm:prSet phldrT="[Text]"/>
      <dgm:spPr/>
      <dgm:t>
        <a:bodyPr/>
        <a:lstStyle/>
        <a:p>
          <a:r>
            <a:rPr lang="id-ID" dirty="0"/>
            <a:t>2.d. XBRL</a:t>
          </a:r>
        </a:p>
      </dgm:t>
    </dgm:pt>
    <dgm:pt modelId="{1F27C37C-B91D-458D-AFA4-71714217F04F}" type="parTrans" cxnId="{228BABB6-0C77-4FAA-B250-3681FCABF11F}">
      <dgm:prSet/>
      <dgm:spPr/>
      <dgm:t>
        <a:bodyPr/>
        <a:lstStyle/>
        <a:p>
          <a:endParaRPr lang="id-ID"/>
        </a:p>
      </dgm:t>
    </dgm:pt>
    <dgm:pt modelId="{9777C83C-18F1-4CD2-8E84-F4123053B821}" type="sibTrans" cxnId="{228BABB6-0C77-4FAA-B250-3681FCABF11F}">
      <dgm:prSet/>
      <dgm:spPr/>
      <dgm:t>
        <a:bodyPr/>
        <a:lstStyle/>
        <a:p>
          <a:endParaRPr lang="id-ID"/>
        </a:p>
      </dgm:t>
    </dgm:pt>
    <dgm:pt modelId="{977955B4-9C17-4B95-84A0-66EB2760B9BA}" type="pres">
      <dgm:prSet presAssocID="{D5A4C5E3-03CB-4C11-9E46-1D4FCB88B853}" presName="list" presStyleCnt="0">
        <dgm:presLayoutVars>
          <dgm:dir/>
          <dgm:animLvl val="lvl"/>
        </dgm:presLayoutVars>
      </dgm:prSet>
      <dgm:spPr/>
    </dgm:pt>
    <dgm:pt modelId="{FEEF6C5A-1BB7-4576-8DB8-0994040D9689}" type="pres">
      <dgm:prSet presAssocID="{8A743E7B-745A-42EB-B806-BDCC0E3CA0C3}" presName="posSpace" presStyleCnt="0"/>
      <dgm:spPr/>
    </dgm:pt>
    <dgm:pt modelId="{B0FF9B3D-9F06-4F7A-B474-47DD1F4436FC}" type="pres">
      <dgm:prSet presAssocID="{8A743E7B-745A-42EB-B806-BDCC0E3CA0C3}" presName="vertFlow" presStyleCnt="0"/>
      <dgm:spPr/>
    </dgm:pt>
    <dgm:pt modelId="{D7F9E893-3364-412A-8F2A-10DD0BC26965}" type="pres">
      <dgm:prSet presAssocID="{8A743E7B-745A-42EB-B806-BDCC0E3CA0C3}" presName="topSpace" presStyleCnt="0"/>
      <dgm:spPr/>
    </dgm:pt>
    <dgm:pt modelId="{2A115997-B2C4-4357-A9C4-2A4A1025125F}" type="pres">
      <dgm:prSet presAssocID="{8A743E7B-745A-42EB-B806-BDCC0E3CA0C3}" presName="firstComp" presStyleCnt="0"/>
      <dgm:spPr/>
    </dgm:pt>
    <dgm:pt modelId="{5DC17FA4-BB7B-4E0B-8B4E-3355019A5D33}" type="pres">
      <dgm:prSet presAssocID="{8A743E7B-745A-42EB-B806-BDCC0E3CA0C3}" presName="firstChild" presStyleLbl="bgAccFollowNode1" presStyleIdx="0" presStyleCnt="8" custScaleX="123469" custScaleY="48956" custLinFactNeighborX="238" custLinFactNeighborY="16732"/>
      <dgm:spPr/>
    </dgm:pt>
    <dgm:pt modelId="{4788FF4C-E6B6-4CDE-BB57-935A13573DED}" type="pres">
      <dgm:prSet presAssocID="{8A743E7B-745A-42EB-B806-BDCC0E3CA0C3}" presName="firstChildTx" presStyleLbl="bgAccFollowNode1" presStyleIdx="0" presStyleCnt="8">
        <dgm:presLayoutVars>
          <dgm:bulletEnabled val="1"/>
        </dgm:presLayoutVars>
      </dgm:prSet>
      <dgm:spPr/>
    </dgm:pt>
    <dgm:pt modelId="{EBBDC159-37BC-4FE3-AB7F-07887EB7B6DC}" type="pres">
      <dgm:prSet presAssocID="{1B8F966E-A142-498A-9AE9-7BC1810FC204}" presName="comp" presStyleCnt="0"/>
      <dgm:spPr/>
    </dgm:pt>
    <dgm:pt modelId="{483227CE-B895-4F3C-9A35-6FBEC01E7D0F}" type="pres">
      <dgm:prSet presAssocID="{1B8F966E-A142-498A-9AE9-7BC1810FC204}" presName="child" presStyleLbl="bgAccFollowNode1" presStyleIdx="1" presStyleCnt="8" custScaleX="123469" custScaleY="48956" custLinFactNeighborX="238" custLinFactNeighborY="16732"/>
      <dgm:spPr/>
    </dgm:pt>
    <dgm:pt modelId="{44220EF0-09DC-4530-8731-96553F22ADB1}" type="pres">
      <dgm:prSet presAssocID="{1B8F966E-A142-498A-9AE9-7BC1810FC204}" presName="childTx" presStyleLbl="bgAccFollowNode1" presStyleIdx="1" presStyleCnt="8">
        <dgm:presLayoutVars>
          <dgm:bulletEnabled val="1"/>
        </dgm:presLayoutVars>
      </dgm:prSet>
      <dgm:spPr/>
    </dgm:pt>
    <dgm:pt modelId="{8C56647C-8F00-47EC-948A-E19358F16D05}" type="pres">
      <dgm:prSet presAssocID="{9EE4CA8C-12E2-4A5F-BB9C-43715434B4FB}" presName="comp" presStyleCnt="0"/>
      <dgm:spPr/>
    </dgm:pt>
    <dgm:pt modelId="{5350D72F-7907-4F57-A01C-530DBFBD71C8}" type="pres">
      <dgm:prSet presAssocID="{9EE4CA8C-12E2-4A5F-BB9C-43715434B4FB}" presName="child" presStyleLbl="bgAccFollowNode1" presStyleIdx="2" presStyleCnt="8" custScaleX="123469" custScaleY="48956" custLinFactNeighborX="238" custLinFactNeighborY="16732"/>
      <dgm:spPr/>
    </dgm:pt>
    <dgm:pt modelId="{2B51E6A8-EBAE-487D-8E24-579F8FCE4DE8}" type="pres">
      <dgm:prSet presAssocID="{9EE4CA8C-12E2-4A5F-BB9C-43715434B4FB}" presName="childTx" presStyleLbl="bgAccFollowNode1" presStyleIdx="2" presStyleCnt="8">
        <dgm:presLayoutVars>
          <dgm:bulletEnabled val="1"/>
        </dgm:presLayoutVars>
      </dgm:prSet>
      <dgm:spPr/>
    </dgm:pt>
    <dgm:pt modelId="{D0ECAEB2-05D9-4CDA-990E-A7051A1E18DB}" type="pres">
      <dgm:prSet presAssocID="{8A743E7B-745A-42EB-B806-BDCC0E3CA0C3}" presName="negSpace" presStyleCnt="0"/>
      <dgm:spPr/>
    </dgm:pt>
    <dgm:pt modelId="{92705579-5142-4652-A822-79A39C087844}" type="pres">
      <dgm:prSet presAssocID="{8A743E7B-745A-42EB-B806-BDCC0E3CA0C3}" presName="circle" presStyleLbl="node1" presStyleIdx="0" presStyleCnt="2" custScaleX="152224" custScaleY="62353" custLinFactNeighborX="12446" custLinFactNeighborY="-38633"/>
      <dgm:spPr/>
    </dgm:pt>
    <dgm:pt modelId="{2DB2B04B-7522-459D-B301-FC31918B9E79}" type="pres">
      <dgm:prSet presAssocID="{6CF58BEF-437B-4EBD-B49C-D87873025C40}" presName="transSpace" presStyleCnt="0"/>
      <dgm:spPr/>
    </dgm:pt>
    <dgm:pt modelId="{D7FCD5C9-F218-401F-A99D-38CFBD83855A}" type="pres">
      <dgm:prSet presAssocID="{05AE544A-296E-40FF-A912-8E135021C152}" presName="posSpace" presStyleCnt="0"/>
      <dgm:spPr/>
    </dgm:pt>
    <dgm:pt modelId="{3B760ACA-33BF-4797-AB9B-CAF4BD7DC5DE}" type="pres">
      <dgm:prSet presAssocID="{05AE544A-296E-40FF-A912-8E135021C152}" presName="vertFlow" presStyleCnt="0"/>
      <dgm:spPr/>
    </dgm:pt>
    <dgm:pt modelId="{D93B0B1C-5DF3-4429-826E-A029C1E4E135}" type="pres">
      <dgm:prSet presAssocID="{05AE544A-296E-40FF-A912-8E135021C152}" presName="topSpace" presStyleCnt="0"/>
      <dgm:spPr/>
    </dgm:pt>
    <dgm:pt modelId="{767B0E63-BAC5-4151-A008-DA35C34749FF}" type="pres">
      <dgm:prSet presAssocID="{05AE544A-296E-40FF-A912-8E135021C152}" presName="firstComp" presStyleCnt="0"/>
      <dgm:spPr/>
    </dgm:pt>
    <dgm:pt modelId="{053ECCFA-A088-4D40-A102-0FA789E3D86D}" type="pres">
      <dgm:prSet presAssocID="{05AE544A-296E-40FF-A912-8E135021C152}" presName="firstChild" presStyleLbl="bgAccFollowNode1" presStyleIdx="3" presStyleCnt="8" custScaleX="123062" custScaleY="31977" custLinFactNeighborX="-34124" custLinFactNeighborY="16054"/>
      <dgm:spPr/>
    </dgm:pt>
    <dgm:pt modelId="{64D7AE9E-0BC7-4B99-BED8-5FDBF502EB29}" type="pres">
      <dgm:prSet presAssocID="{05AE544A-296E-40FF-A912-8E135021C152}" presName="firstChildTx" presStyleLbl="bgAccFollowNode1" presStyleIdx="3" presStyleCnt="8">
        <dgm:presLayoutVars>
          <dgm:bulletEnabled val="1"/>
        </dgm:presLayoutVars>
      </dgm:prSet>
      <dgm:spPr/>
    </dgm:pt>
    <dgm:pt modelId="{78BC75FD-B083-4870-8029-22963D632218}" type="pres">
      <dgm:prSet presAssocID="{E26D1758-A8AF-42D7-9A95-9AE284A7AFC7}" presName="comp" presStyleCnt="0"/>
      <dgm:spPr/>
    </dgm:pt>
    <dgm:pt modelId="{EB2E767F-8DDB-4A4A-9FD5-639B74B10330}" type="pres">
      <dgm:prSet presAssocID="{E26D1758-A8AF-42D7-9A95-9AE284A7AFC7}" presName="child" presStyleLbl="bgAccFollowNode1" presStyleIdx="4" presStyleCnt="8" custScaleX="123062" custScaleY="31977" custLinFactNeighborX="-34124" custLinFactNeighborY="16054"/>
      <dgm:spPr/>
    </dgm:pt>
    <dgm:pt modelId="{29E3C5F0-4455-49BA-8204-10363B343FCF}" type="pres">
      <dgm:prSet presAssocID="{E26D1758-A8AF-42D7-9A95-9AE284A7AFC7}" presName="childTx" presStyleLbl="bgAccFollowNode1" presStyleIdx="4" presStyleCnt="8">
        <dgm:presLayoutVars>
          <dgm:bulletEnabled val="1"/>
        </dgm:presLayoutVars>
      </dgm:prSet>
      <dgm:spPr/>
    </dgm:pt>
    <dgm:pt modelId="{2E27C402-9EAF-4646-8E5F-7C1E34094F77}" type="pres">
      <dgm:prSet presAssocID="{BE535CFC-7723-4A93-A1D9-27A26C9D8C24}" presName="comp" presStyleCnt="0"/>
      <dgm:spPr/>
    </dgm:pt>
    <dgm:pt modelId="{ACDEBCE3-B510-49CC-9816-76BBA4952DE0}" type="pres">
      <dgm:prSet presAssocID="{BE535CFC-7723-4A93-A1D9-27A26C9D8C24}" presName="child" presStyleLbl="bgAccFollowNode1" presStyleIdx="5" presStyleCnt="8" custScaleX="123062" custScaleY="31977" custLinFactNeighborX="-34124" custLinFactNeighborY="16054"/>
      <dgm:spPr/>
    </dgm:pt>
    <dgm:pt modelId="{0BDA5C2E-9A6B-47F6-8244-E08C24675846}" type="pres">
      <dgm:prSet presAssocID="{BE535CFC-7723-4A93-A1D9-27A26C9D8C24}" presName="childTx" presStyleLbl="bgAccFollowNode1" presStyleIdx="5" presStyleCnt="8">
        <dgm:presLayoutVars>
          <dgm:bulletEnabled val="1"/>
        </dgm:presLayoutVars>
      </dgm:prSet>
      <dgm:spPr/>
    </dgm:pt>
    <dgm:pt modelId="{D3D78623-4D59-484A-B95F-BF92D3813B67}" type="pres">
      <dgm:prSet presAssocID="{F1F49610-468A-4E1A-8B28-DFC07E429EC1}" presName="comp" presStyleCnt="0"/>
      <dgm:spPr/>
    </dgm:pt>
    <dgm:pt modelId="{83125EE9-9C30-460D-A49F-F8FDF581A20C}" type="pres">
      <dgm:prSet presAssocID="{F1F49610-468A-4E1A-8B28-DFC07E429EC1}" presName="child" presStyleLbl="bgAccFollowNode1" presStyleIdx="6" presStyleCnt="8" custScaleX="123062" custScaleY="31977" custLinFactNeighborX="-34124" custLinFactNeighborY="16054"/>
      <dgm:spPr/>
    </dgm:pt>
    <dgm:pt modelId="{4ADA6382-CBC2-4FEE-AC5A-ED04D9AC4B9D}" type="pres">
      <dgm:prSet presAssocID="{F1F49610-468A-4E1A-8B28-DFC07E429EC1}" presName="childTx" presStyleLbl="bgAccFollowNode1" presStyleIdx="6" presStyleCnt="8">
        <dgm:presLayoutVars>
          <dgm:bulletEnabled val="1"/>
        </dgm:presLayoutVars>
      </dgm:prSet>
      <dgm:spPr/>
    </dgm:pt>
    <dgm:pt modelId="{4557C41A-E958-4B81-BAE6-F4B50C030B3F}" type="pres">
      <dgm:prSet presAssocID="{6D1B3F84-DE81-4678-B358-91F6A3B0E03C}" presName="comp" presStyleCnt="0"/>
      <dgm:spPr/>
    </dgm:pt>
    <dgm:pt modelId="{B24544C2-8A8C-4618-A759-C00193F0EA30}" type="pres">
      <dgm:prSet presAssocID="{6D1B3F84-DE81-4678-B358-91F6A3B0E03C}" presName="child" presStyleLbl="bgAccFollowNode1" presStyleIdx="7" presStyleCnt="8" custScaleX="123062" custScaleY="31977" custLinFactNeighborX="-34124" custLinFactNeighborY="16054"/>
      <dgm:spPr/>
    </dgm:pt>
    <dgm:pt modelId="{BA1960E0-537D-4CEB-815D-D3FC9CEAA600}" type="pres">
      <dgm:prSet presAssocID="{6D1B3F84-DE81-4678-B358-91F6A3B0E03C}" presName="childTx" presStyleLbl="bgAccFollowNode1" presStyleIdx="7" presStyleCnt="8">
        <dgm:presLayoutVars>
          <dgm:bulletEnabled val="1"/>
        </dgm:presLayoutVars>
      </dgm:prSet>
      <dgm:spPr/>
    </dgm:pt>
    <dgm:pt modelId="{87245EA5-5AF7-4A79-9730-9BC08D9021FF}" type="pres">
      <dgm:prSet presAssocID="{05AE544A-296E-40FF-A912-8E135021C152}" presName="negSpace" presStyleCnt="0"/>
      <dgm:spPr/>
    </dgm:pt>
    <dgm:pt modelId="{130AA85E-5E0E-434D-9CF8-F4906222DED2}" type="pres">
      <dgm:prSet presAssocID="{05AE544A-296E-40FF-A912-8E135021C152}" presName="circle" presStyleLbl="node1" presStyleIdx="1" presStyleCnt="2" custScaleX="152224" custScaleY="62353" custLinFactNeighborX="-16900" custLinFactNeighborY="-38633"/>
      <dgm:spPr/>
    </dgm:pt>
  </dgm:ptLst>
  <dgm:cxnLst>
    <dgm:cxn modelId="{5AE16104-035A-4125-BCA3-8B10231543AA}" type="presOf" srcId="{83AF5697-E418-4974-90CC-6D059AA50DE5}" destId="{64D7AE9E-0BC7-4B99-BED8-5FDBF502EB29}" srcOrd="1" destOrd="0" presId="urn:microsoft.com/office/officeart/2005/8/layout/hList9"/>
    <dgm:cxn modelId="{B0670514-F3EB-42B8-A4C8-AFA52CAFB416}" type="presOf" srcId="{83AF5697-E418-4974-90CC-6D059AA50DE5}" destId="{053ECCFA-A088-4D40-A102-0FA789E3D86D}" srcOrd="0" destOrd="0" presId="urn:microsoft.com/office/officeart/2005/8/layout/hList9"/>
    <dgm:cxn modelId="{D7755918-22D5-4CB7-84D9-7FD5A9F8C984}" srcId="{05AE544A-296E-40FF-A912-8E135021C152}" destId="{83AF5697-E418-4974-90CC-6D059AA50DE5}" srcOrd="0" destOrd="0" parTransId="{CD6B2350-CF48-4A05-9D77-2AD6E0BFD7A5}" sibTransId="{590051A1-4120-4B16-8EA4-9420E155DAAB}"/>
    <dgm:cxn modelId="{C2056E28-2910-46DD-A5A5-2895387834F8}" type="presOf" srcId="{F1F49610-468A-4E1A-8B28-DFC07E429EC1}" destId="{83125EE9-9C30-460D-A49F-F8FDF581A20C}" srcOrd="0" destOrd="0" presId="urn:microsoft.com/office/officeart/2005/8/layout/hList9"/>
    <dgm:cxn modelId="{7CA68833-CF07-4281-8F89-70C92F4E1E81}" type="presOf" srcId="{9EE4CA8C-12E2-4A5F-BB9C-43715434B4FB}" destId="{5350D72F-7907-4F57-A01C-530DBFBD71C8}" srcOrd="0" destOrd="0" presId="urn:microsoft.com/office/officeart/2005/8/layout/hList9"/>
    <dgm:cxn modelId="{46E21A35-67B3-408A-A594-72835FA0CEC8}" type="presOf" srcId="{BE535CFC-7723-4A93-A1D9-27A26C9D8C24}" destId="{ACDEBCE3-B510-49CC-9816-76BBA4952DE0}" srcOrd="0" destOrd="0" presId="urn:microsoft.com/office/officeart/2005/8/layout/hList9"/>
    <dgm:cxn modelId="{BC9EEE5E-F765-40AB-AC51-91C3D3531F92}" srcId="{05AE544A-296E-40FF-A912-8E135021C152}" destId="{6D1B3F84-DE81-4678-B358-91F6A3B0E03C}" srcOrd="4" destOrd="0" parTransId="{24D0957A-C89E-4ABB-BDC0-0BF7D4B71C31}" sibTransId="{B59BF015-50E1-4DEB-82CB-3BD8D9AAF9F9}"/>
    <dgm:cxn modelId="{1010E141-80F7-4CF8-9AEE-D5F698E6D443}" type="presOf" srcId="{F1F49610-468A-4E1A-8B28-DFC07E429EC1}" destId="{4ADA6382-CBC2-4FEE-AC5A-ED04D9AC4B9D}" srcOrd="1" destOrd="0" presId="urn:microsoft.com/office/officeart/2005/8/layout/hList9"/>
    <dgm:cxn modelId="{97EB6C6E-92C5-4772-B019-126F7C8D9550}" srcId="{05AE544A-296E-40FF-A912-8E135021C152}" destId="{BE535CFC-7723-4A93-A1D9-27A26C9D8C24}" srcOrd="2" destOrd="0" parTransId="{E95EBFC3-1AF0-4404-8770-94ACC4BC5588}" sibTransId="{C4742C11-5EE9-4A84-BCCB-2DFB3A72DC6F}"/>
    <dgm:cxn modelId="{665C3952-4191-4A72-AE4D-FA6EC26B8F45}" srcId="{D5A4C5E3-03CB-4C11-9E46-1D4FCB88B853}" destId="{8A743E7B-745A-42EB-B806-BDCC0E3CA0C3}" srcOrd="0" destOrd="0" parTransId="{C389AB73-0F34-46FB-8FD0-5A14E4A675C7}" sibTransId="{6CF58BEF-437B-4EBD-B49C-D87873025C40}"/>
    <dgm:cxn modelId="{68944375-41E1-473A-AED5-70A1C669E827}" type="presOf" srcId="{BE535CFC-7723-4A93-A1D9-27A26C9D8C24}" destId="{0BDA5C2E-9A6B-47F6-8244-E08C24675846}" srcOrd="1" destOrd="0" presId="urn:microsoft.com/office/officeart/2005/8/layout/hList9"/>
    <dgm:cxn modelId="{375A9358-4B62-4493-8ECB-D0F2FF99C1E8}" type="presOf" srcId="{6D1B3F84-DE81-4678-B358-91F6A3B0E03C}" destId="{B24544C2-8A8C-4618-A759-C00193F0EA30}" srcOrd="0" destOrd="0" presId="urn:microsoft.com/office/officeart/2005/8/layout/hList9"/>
    <dgm:cxn modelId="{DF765859-F2AD-4B52-8C24-502669DE8C08}" type="presOf" srcId="{E26D1758-A8AF-42D7-9A95-9AE284A7AFC7}" destId="{EB2E767F-8DDB-4A4A-9FD5-639B74B10330}" srcOrd="0" destOrd="0" presId="urn:microsoft.com/office/officeart/2005/8/layout/hList9"/>
    <dgm:cxn modelId="{9859297F-3EBD-4805-B062-A9B5583D4E96}" srcId="{8A743E7B-745A-42EB-B806-BDCC0E3CA0C3}" destId="{9EE4CA8C-12E2-4A5F-BB9C-43715434B4FB}" srcOrd="2" destOrd="0" parTransId="{DEAF1F00-5E4F-456E-8D80-9FF99FF3EE93}" sibTransId="{92997135-AF03-4E35-B0A2-0A547AE1A616}"/>
    <dgm:cxn modelId="{0F13E485-A169-4162-B42D-3576FD1C2131}" srcId="{8A743E7B-745A-42EB-B806-BDCC0E3CA0C3}" destId="{1B8F966E-A142-498A-9AE9-7BC1810FC204}" srcOrd="1" destOrd="0" parTransId="{C29CACA5-A149-4824-B55E-73CEAD9E7A59}" sibTransId="{EA255DC6-A877-4EAC-8653-43F18A5C5E7E}"/>
    <dgm:cxn modelId="{26DB6086-95DA-4F75-B9F5-9755DC7494F2}" type="presOf" srcId="{8A743E7B-745A-42EB-B806-BDCC0E3CA0C3}" destId="{92705579-5142-4652-A822-79A39C087844}" srcOrd="0" destOrd="0" presId="urn:microsoft.com/office/officeart/2005/8/layout/hList9"/>
    <dgm:cxn modelId="{212A4987-AC7B-42AC-B048-238429825BF5}" type="presOf" srcId="{1B8F966E-A142-498A-9AE9-7BC1810FC204}" destId="{44220EF0-09DC-4530-8731-96553F22ADB1}" srcOrd="1" destOrd="0" presId="urn:microsoft.com/office/officeart/2005/8/layout/hList9"/>
    <dgm:cxn modelId="{67CCCE87-39EA-41AD-BCF1-E18C85A0F3A5}" srcId="{8A743E7B-745A-42EB-B806-BDCC0E3CA0C3}" destId="{CDFBC2CE-E5E8-41DB-978F-CB039BD18507}" srcOrd="0" destOrd="0" parTransId="{325A5EA9-C67E-4934-997C-FD0DCE160AC5}" sibTransId="{BCA19E2D-904F-4A6D-BC7E-59BE6634E2C0}"/>
    <dgm:cxn modelId="{8940358A-2713-4274-B155-E0D7FB55C7A6}" type="presOf" srcId="{1B8F966E-A142-498A-9AE9-7BC1810FC204}" destId="{483227CE-B895-4F3C-9A35-6FBEC01E7D0F}" srcOrd="0" destOrd="0" presId="urn:microsoft.com/office/officeart/2005/8/layout/hList9"/>
    <dgm:cxn modelId="{0B3E1C8F-87CE-4FD5-B9E9-94BAF9C6DA6E}" type="presOf" srcId="{CDFBC2CE-E5E8-41DB-978F-CB039BD18507}" destId="{5DC17FA4-BB7B-4E0B-8B4E-3355019A5D33}" srcOrd="0" destOrd="0" presId="urn:microsoft.com/office/officeart/2005/8/layout/hList9"/>
    <dgm:cxn modelId="{7DB66194-FD34-4763-B325-FDCB3B0424DD}" type="presOf" srcId="{05AE544A-296E-40FF-A912-8E135021C152}" destId="{130AA85E-5E0E-434D-9CF8-F4906222DED2}" srcOrd="0" destOrd="0" presId="urn:microsoft.com/office/officeart/2005/8/layout/hList9"/>
    <dgm:cxn modelId="{34F96A9A-B08C-4E74-B3DD-FFA479F54A3B}" type="presOf" srcId="{9EE4CA8C-12E2-4A5F-BB9C-43715434B4FB}" destId="{2B51E6A8-EBAE-487D-8E24-579F8FCE4DE8}" srcOrd="1" destOrd="0" presId="urn:microsoft.com/office/officeart/2005/8/layout/hList9"/>
    <dgm:cxn modelId="{4DF2DFAA-2D7C-4146-95CE-957F67A93F55}" srcId="{05AE544A-296E-40FF-A912-8E135021C152}" destId="{E26D1758-A8AF-42D7-9A95-9AE284A7AFC7}" srcOrd="1" destOrd="0" parTransId="{B2AD5A89-D730-4C82-8360-A83602B1A9CB}" sibTransId="{7B0F5A9B-60F8-4E2C-B3DA-EB6C11C8D552}"/>
    <dgm:cxn modelId="{228BABB6-0C77-4FAA-B250-3681FCABF11F}" srcId="{05AE544A-296E-40FF-A912-8E135021C152}" destId="{F1F49610-468A-4E1A-8B28-DFC07E429EC1}" srcOrd="3" destOrd="0" parTransId="{1F27C37C-B91D-458D-AFA4-71714217F04F}" sibTransId="{9777C83C-18F1-4CD2-8E84-F4123053B821}"/>
    <dgm:cxn modelId="{3883C2B8-7FA0-47D9-BEBD-3B48F437D751}" type="presOf" srcId="{D5A4C5E3-03CB-4C11-9E46-1D4FCB88B853}" destId="{977955B4-9C17-4B95-84A0-66EB2760B9BA}" srcOrd="0" destOrd="0" presId="urn:microsoft.com/office/officeart/2005/8/layout/hList9"/>
    <dgm:cxn modelId="{8A9C26C2-8989-4A41-A252-7F1A5896B550}" type="presOf" srcId="{6D1B3F84-DE81-4678-B358-91F6A3B0E03C}" destId="{BA1960E0-537D-4CEB-815D-D3FC9CEAA600}" srcOrd="1" destOrd="0" presId="urn:microsoft.com/office/officeart/2005/8/layout/hList9"/>
    <dgm:cxn modelId="{58839ECB-2E33-4A4E-9D96-E4635AA4DF5A}" srcId="{D5A4C5E3-03CB-4C11-9E46-1D4FCB88B853}" destId="{05AE544A-296E-40FF-A912-8E135021C152}" srcOrd="1" destOrd="0" parTransId="{8D96C54A-4BC0-4FDB-90A8-04B241674E57}" sibTransId="{4B681067-7387-4846-8BB0-47FF46BCB08F}"/>
    <dgm:cxn modelId="{D5B6E0D9-D261-4411-B304-6CBFD726BB2E}" type="presOf" srcId="{E26D1758-A8AF-42D7-9A95-9AE284A7AFC7}" destId="{29E3C5F0-4455-49BA-8204-10363B343FCF}" srcOrd="1" destOrd="0" presId="urn:microsoft.com/office/officeart/2005/8/layout/hList9"/>
    <dgm:cxn modelId="{A4E1EBDB-105A-41DF-807C-54A0A4991D06}" type="presOf" srcId="{CDFBC2CE-E5E8-41DB-978F-CB039BD18507}" destId="{4788FF4C-E6B6-4CDE-BB57-935A13573DED}" srcOrd="1" destOrd="0" presId="urn:microsoft.com/office/officeart/2005/8/layout/hList9"/>
    <dgm:cxn modelId="{BB9C61EA-E135-44E7-96AB-96C6E5B561DD}" type="presParOf" srcId="{977955B4-9C17-4B95-84A0-66EB2760B9BA}" destId="{FEEF6C5A-1BB7-4576-8DB8-0994040D9689}" srcOrd="0" destOrd="0" presId="urn:microsoft.com/office/officeart/2005/8/layout/hList9"/>
    <dgm:cxn modelId="{006536D0-2938-425B-A3F5-C3B2219DFFCC}" type="presParOf" srcId="{977955B4-9C17-4B95-84A0-66EB2760B9BA}" destId="{B0FF9B3D-9F06-4F7A-B474-47DD1F4436FC}" srcOrd="1" destOrd="0" presId="urn:microsoft.com/office/officeart/2005/8/layout/hList9"/>
    <dgm:cxn modelId="{D8C1D040-C631-42A5-83CE-FB6843B9FDC1}" type="presParOf" srcId="{B0FF9B3D-9F06-4F7A-B474-47DD1F4436FC}" destId="{D7F9E893-3364-412A-8F2A-10DD0BC26965}" srcOrd="0" destOrd="0" presId="urn:microsoft.com/office/officeart/2005/8/layout/hList9"/>
    <dgm:cxn modelId="{7A0FA247-071A-48F6-8DD7-94E3BD60EDE6}" type="presParOf" srcId="{B0FF9B3D-9F06-4F7A-B474-47DD1F4436FC}" destId="{2A115997-B2C4-4357-A9C4-2A4A1025125F}" srcOrd="1" destOrd="0" presId="urn:microsoft.com/office/officeart/2005/8/layout/hList9"/>
    <dgm:cxn modelId="{78AF85F6-A006-4912-B59C-8C851FE79BAF}" type="presParOf" srcId="{2A115997-B2C4-4357-A9C4-2A4A1025125F}" destId="{5DC17FA4-BB7B-4E0B-8B4E-3355019A5D33}" srcOrd="0" destOrd="0" presId="urn:microsoft.com/office/officeart/2005/8/layout/hList9"/>
    <dgm:cxn modelId="{9AF82669-4F47-4C28-9268-2625253F0C81}" type="presParOf" srcId="{2A115997-B2C4-4357-A9C4-2A4A1025125F}" destId="{4788FF4C-E6B6-4CDE-BB57-935A13573DED}" srcOrd="1" destOrd="0" presId="urn:microsoft.com/office/officeart/2005/8/layout/hList9"/>
    <dgm:cxn modelId="{582FDEC3-D91C-4124-BAFD-93E89882C275}" type="presParOf" srcId="{B0FF9B3D-9F06-4F7A-B474-47DD1F4436FC}" destId="{EBBDC159-37BC-4FE3-AB7F-07887EB7B6DC}" srcOrd="2" destOrd="0" presId="urn:microsoft.com/office/officeart/2005/8/layout/hList9"/>
    <dgm:cxn modelId="{BA961815-D47F-4AC2-9F7E-037E647D0736}" type="presParOf" srcId="{EBBDC159-37BC-4FE3-AB7F-07887EB7B6DC}" destId="{483227CE-B895-4F3C-9A35-6FBEC01E7D0F}" srcOrd="0" destOrd="0" presId="urn:microsoft.com/office/officeart/2005/8/layout/hList9"/>
    <dgm:cxn modelId="{09E00341-57B1-4045-805C-750BC5377D1F}" type="presParOf" srcId="{EBBDC159-37BC-4FE3-AB7F-07887EB7B6DC}" destId="{44220EF0-09DC-4530-8731-96553F22ADB1}" srcOrd="1" destOrd="0" presId="urn:microsoft.com/office/officeart/2005/8/layout/hList9"/>
    <dgm:cxn modelId="{A9C8F8DA-D37B-427D-85B1-C8797EBC3C0B}" type="presParOf" srcId="{B0FF9B3D-9F06-4F7A-B474-47DD1F4436FC}" destId="{8C56647C-8F00-47EC-948A-E19358F16D05}" srcOrd="3" destOrd="0" presId="urn:microsoft.com/office/officeart/2005/8/layout/hList9"/>
    <dgm:cxn modelId="{6B6DA798-3589-4DF1-A028-3530F62DD4F3}" type="presParOf" srcId="{8C56647C-8F00-47EC-948A-E19358F16D05}" destId="{5350D72F-7907-4F57-A01C-530DBFBD71C8}" srcOrd="0" destOrd="0" presId="urn:microsoft.com/office/officeart/2005/8/layout/hList9"/>
    <dgm:cxn modelId="{E8C82A97-826A-4FE3-A5F4-D55F6F2D60FC}" type="presParOf" srcId="{8C56647C-8F00-47EC-948A-E19358F16D05}" destId="{2B51E6A8-EBAE-487D-8E24-579F8FCE4DE8}" srcOrd="1" destOrd="0" presId="urn:microsoft.com/office/officeart/2005/8/layout/hList9"/>
    <dgm:cxn modelId="{A5799F97-B01C-40D5-AEFE-B3DAD76588B2}" type="presParOf" srcId="{977955B4-9C17-4B95-84A0-66EB2760B9BA}" destId="{D0ECAEB2-05D9-4CDA-990E-A7051A1E18DB}" srcOrd="2" destOrd="0" presId="urn:microsoft.com/office/officeart/2005/8/layout/hList9"/>
    <dgm:cxn modelId="{0294043E-FFF4-423A-8EA4-20B9CC045569}" type="presParOf" srcId="{977955B4-9C17-4B95-84A0-66EB2760B9BA}" destId="{92705579-5142-4652-A822-79A39C087844}" srcOrd="3" destOrd="0" presId="urn:microsoft.com/office/officeart/2005/8/layout/hList9"/>
    <dgm:cxn modelId="{A0F97FAD-E6F5-4F85-A1A2-8A0997806B7A}" type="presParOf" srcId="{977955B4-9C17-4B95-84A0-66EB2760B9BA}" destId="{2DB2B04B-7522-459D-B301-FC31918B9E79}" srcOrd="4" destOrd="0" presId="urn:microsoft.com/office/officeart/2005/8/layout/hList9"/>
    <dgm:cxn modelId="{B0F21E56-C17F-4906-A2D4-AFF6DEE37826}" type="presParOf" srcId="{977955B4-9C17-4B95-84A0-66EB2760B9BA}" destId="{D7FCD5C9-F218-401F-A99D-38CFBD83855A}" srcOrd="5" destOrd="0" presId="urn:microsoft.com/office/officeart/2005/8/layout/hList9"/>
    <dgm:cxn modelId="{818D348A-87B6-4F51-8F46-DCB308C6794D}" type="presParOf" srcId="{977955B4-9C17-4B95-84A0-66EB2760B9BA}" destId="{3B760ACA-33BF-4797-AB9B-CAF4BD7DC5DE}" srcOrd="6" destOrd="0" presId="urn:microsoft.com/office/officeart/2005/8/layout/hList9"/>
    <dgm:cxn modelId="{C7A0B370-B1D3-4974-B6F1-2546E644EB1A}" type="presParOf" srcId="{3B760ACA-33BF-4797-AB9B-CAF4BD7DC5DE}" destId="{D93B0B1C-5DF3-4429-826E-A029C1E4E135}" srcOrd="0" destOrd="0" presId="urn:microsoft.com/office/officeart/2005/8/layout/hList9"/>
    <dgm:cxn modelId="{DC5EC0BA-C7A5-4D51-A2BF-187C1918835A}" type="presParOf" srcId="{3B760ACA-33BF-4797-AB9B-CAF4BD7DC5DE}" destId="{767B0E63-BAC5-4151-A008-DA35C34749FF}" srcOrd="1" destOrd="0" presId="urn:microsoft.com/office/officeart/2005/8/layout/hList9"/>
    <dgm:cxn modelId="{FBD022E2-3F7E-46F5-99CD-F7AC9B8F0FD3}" type="presParOf" srcId="{767B0E63-BAC5-4151-A008-DA35C34749FF}" destId="{053ECCFA-A088-4D40-A102-0FA789E3D86D}" srcOrd="0" destOrd="0" presId="urn:microsoft.com/office/officeart/2005/8/layout/hList9"/>
    <dgm:cxn modelId="{0161EF59-BA6E-4DA8-B502-E22B9AA1B1F0}" type="presParOf" srcId="{767B0E63-BAC5-4151-A008-DA35C34749FF}" destId="{64D7AE9E-0BC7-4B99-BED8-5FDBF502EB29}" srcOrd="1" destOrd="0" presId="urn:microsoft.com/office/officeart/2005/8/layout/hList9"/>
    <dgm:cxn modelId="{7A082C30-4400-4A7D-AFA1-CE2F4642FF2A}" type="presParOf" srcId="{3B760ACA-33BF-4797-AB9B-CAF4BD7DC5DE}" destId="{78BC75FD-B083-4870-8029-22963D632218}" srcOrd="2" destOrd="0" presId="urn:microsoft.com/office/officeart/2005/8/layout/hList9"/>
    <dgm:cxn modelId="{ECC61345-2D92-41C2-B6FB-000ECD0AAD7E}" type="presParOf" srcId="{78BC75FD-B083-4870-8029-22963D632218}" destId="{EB2E767F-8DDB-4A4A-9FD5-639B74B10330}" srcOrd="0" destOrd="0" presId="urn:microsoft.com/office/officeart/2005/8/layout/hList9"/>
    <dgm:cxn modelId="{F6AA03C6-F98C-421F-ADE0-16815BB380B8}" type="presParOf" srcId="{78BC75FD-B083-4870-8029-22963D632218}" destId="{29E3C5F0-4455-49BA-8204-10363B343FCF}" srcOrd="1" destOrd="0" presId="urn:microsoft.com/office/officeart/2005/8/layout/hList9"/>
    <dgm:cxn modelId="{62714747-7E6F-4A0F-A46D-91D0D4B06A42}" type="presParOf" srcId="{3B760ACA-33BF-4797-AB9B-CAF4BD7DC5DE}" destId="{2E27C402-9EAF-4646-8E5F-7C1E34094F77}" srcOrd="3" destOrd="0" presId="urn:microsoft.com/office/officeart/2005/8/layout/hList9"/>
    <dgm:cxn modelId="{E9C706B3-B0B1-4960-9CC4-3F29E646FF0B}" type="presParOf" srcId="{2E27C402-9EAF-4646-8E5F-7C1E34094F77}" destId="{ACDEBCE3-B510-49CC-9816-76BBA4952DE0}" srcOrd="0" destOrd="0" presId="urn:microsoft.com/office/officeart/2005/8/layout/hList9"/>
    <dgm:cxn modelId="{97E0C538-B330-451B-ABB3-B8A48C800BF9}" type="presParOf" srcId="{2E27C402-9EAF-4646-8E5F-7C1E34094F77}" destId="{0BDA5C2E-9A6B-47F6-8244-E08C24675846}" srcOrd="1" destOrd="0" presId="urn:microsoft.com/office/officeart/2005/8/layout/hList9"/>
    <dgm:cxn modelId="{86AFFD38-5442-40E7-B669-731C58E13987}" type="presParOf" srcId="{3B760ACA-33BF-4797-AB9B-CAF4BD7DC5DE}" destId="{D3D78623-4D59-484A-B95F-BF92D3813B67}" srcOrd="4" destOrd="0" presId="urn:microsoft.com/office/officeart/2005/8/layout/hList9"/>
    <dgm:cxn modelId="{D81C1B58-2964-433F-88D9-EC7615288E8D}" type="presParOf" srcId="{D3D78623-4D59-484A-B95F-BF92D3813B67}" destId="{83125EE9-9C30-460D-A49F-F8FDF581A20C}" srcOrd="0" destOrd="0" presId="urn:microsoft.com/office/officeart/2005/8/layout/hList9"/>
    <dgm:cxn modelId="{C7B94997-977F-47A1-B048-B7A579C5A9A1}" type="presParOf" srcId="{D3D78623-4D59-484A-B95F-BF92D3813B67}" destId="{4ADA6382-CBC2-4FEE-AC5A-ED04D9AC4B9D}" srcOrd="1" destOrd="0" presId="urn:microsoft.com/office/officeart/2005/8/layout/hList9"/>
    <dgm:cxn modelId="{84301C36-F3E6-4937-834E-71FEC27D18A9}" type="presParOf" srcId="{3B760ACA-33BF-4797-AB9B-CAF4BD7DC5DE}" destId="{4557C41A-E958-4B81-BAE6-F4B50C030B3F}" srcOrd="5" destOrd="0" presId="urn:microsoft.com/office/officeart/2005/8/layout/hList9"/>
    <dgm:cxn modelId="{AADE8C21-7450-49AA-A3CE-BEA5E4638AC2}" type="presParOf" srcId="{4557C41A-E958-4B81-BAE6-F4B50C030B3F}" destId="{B24544C2-8A8C-4618-A759-C00193F0EA30}" srcOrd="0" destOrd="0" presId="urn:microsoft.com/office/officeart/2005/8/layout/hList9"/>
    <dgm:cxn modelId="{6687AD77-920B-4AB9-825A-ABEA36BBFC54}" type="presParOf" srcId="{4557C41A-E958-4B81-BAE6-F4B50C030B3F}" destId="{BA1960E0-537D-4CEB-815D-D3FC9CEAA600}" srcOrd="1" destOrd="0" presId="urn:microsoft.com/office/officeart/2005/8/layout/hList9"/>
    <dgm:cxn modelId="{207DF704-5B16-47C2-BE5A-A576F69C85CA}" type="presParOf" srcId="{977955B4-9C17-4B95-84A0-66EB2760B9BA}" destId="{87245EA5-5AF7-4A79-9730-9BC08D9021FF}" srcOrd="7" destOrd="0" presId="urn:microsoft.com/office/officeart/2005/8/layout/hList9"/>
    <dgm:cxn modelId="{21B8C147-025C-4DFE-A3FF-8658FF63E77D}" type="presParOf" srcId="{977955B4-9C17-4B95-84A0-66EB2760B9BA}" destId="{130AA85E-5E0E-434D-9CF8-F4906222DED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7FA4-BB7B-4E0B-8B4E-3355019A5D33}">
      <dsp:nvSpPr>
        <dsp:cNvPr id="0" name=""/>
        <dsp:cNvSpPr/>
      </dsp:nvSpPr>
      <dsp:spPr>
        <a:xfrm>
          <a:off x="712129" y="1889165"/>
          <a:ext cx="4332183" cy="92794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1.a. </a:t>
          </a:r>
          <a:r>
            <a:rPr lang="id-ID" sz="2200" kern="1200" dirty="0" err="1"/>
            <a:t>Delimited</a:t>
          </a:r>
          <a:endParaRPr lang="id-ID" sz="2200" kern="1200" dirty="0"/>
        </a:p>
      </dsp:txBody>
      <dsp:txXfrm>
        <a:off x="1405279" y="1889165"/>
        <a:ext cx="3639034" cy="927946"/>
      </dsp:txXfrm>
    </dsp:sp>
    <dsp:sp modelId="{483227CE-B895-4F3C-9A35-6FBEC01E7D0F}">
      <dsp:nvSpPr>
        <dsp:cNvPr id="0" name=""/>
        <dsp:cNvSpPr/>
      </dsp:nvSpPr>
      <dsp:spPr>
        <a:xfrm>
          <a:off x="712129" y="2817111"/>
          <a:ext cx="4332183" cy="927946"/>
        </a:xfrm>
        <a:prstGeom prst="rect">
          <a:avLst/>
        </a:prstGeom>
        <a:solidFill>
          <a:schemeClr val="accent4">
            <a:tint val="40000"/>
            <a:alpha val="90000"/>
            <a:hueOff val="1551704"/>
            <a:satOff val="-7321"/>
            <a:lumOff val="-26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1551704"/>
              <a:satOff val="-7321"/>
              <a:lumOff val="-26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1.b. </a:t>
          </a:r>
          <a:r>
            <a:rPr lang="id-ID" sz="2200" kern="1200" dirty="0" err="1"/>
            <a:t>Fixed</a:t>
          </a:r>
          <a:r>
            <a:rPr lang="id-ID" sz="2200" kern="1200" dirty="0"/>
            <a:t> </a:t>
          </a:r>
          <a:r>
            <a:rPr lang="id-ID" sz="2200" kern="1200" dirty="0" err="1"/>
            <a:t>Width</a:t>
          </a:r>
          <a:endParaRPr lang="id-ID" sz="2200" kern="1200" dirty="0"/>
        </a:p>
      </dsp:txBody>
      <dsp:txXfrm>
        <a:off x="1405279" y="2817111"/>
        <a:ext cx="3639034" cy="927946"/>
      </dsp:txXfrm>
    </dsp:sp>
    <dsp:sp modelId="{5350D72F-7907-4F57-A01C-530DBFBD71C8}">
      <dsp:nvSpPr>
        <dsp:cNvPr id="0" name=""/>
        <dsp:cNvSpPr/>
      </dsp:nvSpPr>
      <dsp:spPr>
        <a:xfrm>
          <a:off x="712129" y="3745057"/>
          <a:ext cx="4332183" cy="927946"/>
        </a:xfrm>
        <a:prstGeom prst="rect">
          <a:avLst/>
        </a:prstGeom>
        <a:solidFill>
          <a:schemeClr val="accent4">
            <a:tint val="40000"/>
            <a:alpha val="90000"/>
            <a:hueOff val="3103407"/>
            <a:satOff val="-14641"/>
            <a:lumOff val="-52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3103407"/>
              <a:satOff val="-14641"/>
              <a:lumOff val="-52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1.c. </a:t>
          </a:r>
          <a:r>
            <a:rPr lang="id-ID" sz="2200" kern="1200" dirty="0" err="1"/>
            <a:t>Fixed</a:t>
          </a:r>
          <a:r>
            <a:rPr lang="id-ID" sz="2200" kern="1200" dirty="0"/>
            <a:t> </a:t>
          </a:r>
          <a:r>
            <a:rPr lang="id-ID" sz="2200" kern="1200" dirty="0" err="1"/>
            <a:t>Width</a:t>
          </a:r>
          <a:r>
            <a:rPr lang="id-ID" sz="2200" kern="1200" dirty="0"/>
            <a:t> </a:t>
          </a:r>
          <a:r>
            <a:rPr lang="id-ID" sz="2200" kern="1200" dirty="0" err="1"/>
            <a:t>with</a:t>
          </a:r>
          <a:r>
            <a:rPr lang="id-ID" sz="2200" kern="1200" dirty="0"/>
            <a:t> </a:t>
          </a:r>
          <a:r>
            <a:rPr lang="id-ID" sz="2200" kern="1200" dirty="0" err="1"/>
            <a:t>Header</a:t>
          </a:r>
          <a:endParaRPr lang="id-ID" sz="2200" kern="1200" dirty="0"/>
        </a:p>
      </dsp:txBody>
      <dsp:txXfrm>
        <a:off x="1405279" y="3745057"/>
        <a:ext cx="3639034" cy="927946"/>
      </dsp:txXfrm>
    </dsp:sp>
    <dsp:sp modelId="{92705579-5142-4652-A822-79A39C087844}">
      <dsp:nvSpPr>
        <dsp:cNvPr id="0" name=""/>
        <dsp:cNvSpPr/>
      </dsp:nvSpPr>
      <dsp:spPr>
        <a:xfrm>
          <a:off x="1032249" y="82295"/>
          <a:ext cx="2883917" cy="1181291"/>
        </a:xfrm>
        <a:prstGeom prst="ellipse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800" kern="1200" dirty="0"/>
            <a:t>Teks</a:t>
          </a:r>
        </a:p>
      </dsp:txBody>
      <dsp:txXfrm>
        <a:off x="1454589" y="255291"/>
        <a:ext cx="2039237" cy="835299"/>
      </dsp:txXfrm>
    </dsp:sp>
    <dsp:sp modelId="{053ECCFA-A088-4D40-A102-0FA789E3D86D}">
      <dsp:nvSpPr>
        <dsp:cNvPr id="0" name=""/>
        <dsp:cNvSpPr/>
      </dsp:nvSpPr>
      <dsp:spPr>
        <a:xfrm>
          <a:off x="6726511" y="1876314"/>
          <a:ext cx="4303670" cy="606114"/>
        </a:xfrm>
        <a:prstGeom prst="rect">
          <a:avLst/>
        </a:prstGeom>
        <a:solidFill>
          <a:schemeClr val="accent4">
            <a:tint val="40000"/>
            <a:alpha val="90000"/>
            <a:hueOff val="4655111"/>
            <a:satOff val="-21962"/>
            <a:lumOff val="-79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4655111"/>
              <a:satOff val="-21962"/>
              <a:lumOff val="-79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2.a. </a:t>
          </a:r>
          <a:r>
            <a:rPr lang="id-ID" sz="2200" kern="1200" dirty="0" err="1"/>
            <a:t>Mdb</a:t>
          </a:r>
          <a:r>
            <a:rPr lang="id-ID" sz="2200" kern="1200" dirty="0"/>
            <a:t> (2003)</a:t>
          </a:r>
        </a:p>
      </dsp:txBody>
      <dsp:txXfrm>
        <a:off x="7415098" y="1876314"/>
        <a:ext cx="3615082" cy="606114"/>
      </dsp:txXfrm>
    </dsp:sp>
    <dsp:sp modelId="{EB2E767F-8DDB-4A4A-9FD5-639B74B10330}">
      <dsp:nvSpPr>
        <dsp:cNvPr id="0" name=""/>
        <dsp:cNvSpPr/>
      </dsp:nvSpPr>
      <dsp:spPr>
        <a:xfrm>
          <a:off x="6726511" y="2482428"/>
          <a:ext cx="4303670" cy="606114"/>
        </a:xfrm>
        <a:prstGeom prst="rect">
          <a:avLst/>
        </a:prstGeom>
        <a:solidFill>
          <a:schemeClr val="accent4">
            <a:tint val="40000"/>
            <a:alpha val="90000"/>
            <a:hueOff val="6206815"/>
            <a:satOff val="-29283"/>
            <a:lumOff val="-105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6206815"/>
              <a:satOff val="-29283"/>
              <a:lumOff val="-10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2.b. </a:t>
          </a:r>
          <a:r>
            <a:rPr lang="id-ID" sz="2200" kern="1200" dirty="0" err="1"/>
            <a:t>Mdb</a:t>
          </a:r>
          <a:r>
            <a:rPr lang="id-ID" sz="2200" kern="1200" dirty="0"/>
            <a:t>, </a:t>
          </a:r>
          <a:r>
            <a:rPr lang="id-ID" sz="2200" kern="1200" dirty="0" err="1"/>
            <a:t>Accdb</a:t>
          </a:r>
          <a:endParaRPr lang="id-ID" sz="2200" kern="1200" dirty="0"/>
        </a:p>
      </dsp:txBody>
      <dsp:txXfrm>
        <a:off x="7415098" y="2482428"/>
        <a:ext cx="3615082" cy="606114"/>
      </dsp:txXfrm>
    </dsp:sp>
    <dsp:sp modelId="{ACDEBCE3-B510-49CC-9816-76BBA4952DE0}">
      <dsp:nvSpPr>
        <dsp:cNvPr id="0" name=""/>
        <dsp:cNvSpPr/>
      </dsp:nvSpPr>
      <dsp:spPr>
        <a:xfrm>
          <a:off x="6726511" y="3088543"/>
          <a:ext cx="4303670" cy="606114"/>
        </a:xfrm>
        <a:prstGeom prst="rect">
          <a:avLst/>
        </a:prstGeom>
        <a:solidFill>
          <a:schemeClr val="accent4">
            <a:tint val="40000"/>
            <a:alpha val="90000"/>
            <a:hueOff val="7758518"/>
            <a:satOff val="-36604"/>
            <a:lumOff val="-132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7758518"/>
              <a:satOff val="-36604"/>
              <a:lumOff val="-13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2.c. </a:t>
          </a:r>
          <a:r>
            <a:rPr lang="id-ID" sz="2200" kern="1200" dirty="0" err="1"/>
            <a:t>Dbf</a:t>
          </a:r>
          <a:endParaRPr lang="id-ID" sz="2200" kern="1200" dirty="0"/>
        </a:p>
      </dsp:txBody>
      <dsp:txXfrm>
        <a:off x="7415098" y="3088543"/>
        <a:ext cx="3615082" cy="606114"/>
      </dsp:txXfrm>
    </dsp:sp>
    <dsp:sp modelId="{83125EE9-9C30-460D-A49F-F8FDF581A20C}">
      <dsp:nvSpPr>
        <dsp:cNvPr id="0" name=""/>
        <dsp:cNvSpPr/>
      </dsp:nvSpPr>
      <dsp:spPr>
        <a:xfrm>
          <a:off x="6726511" y="3694657"/>
          <a:ext cx="4303670" cy="606114"/>
        </a:xfrm>
        <a:prstGeom prst="rect">
          <a:avLst/>
        </a:prstGeom>
        <a:solidFill>
          <a:schemeClr val="accent4">
            <a:tint val="40000"/>
            <a:alpha val="90000"/>
            <a:hueOff val="9310222"/>
            <a:satOff val="-43924"/>
            <a:lumOff val="-1587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9310222"/>
              <a:satOff val="-43924"/>
              <a:lumOff val="-158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2.d. XBRL</a:t>
          </a:r>
        </a:p>
      </dsp:txBody>
      <dsp:txXfrm>
        <a:off x="7415098" y="3694657"/>
        <a:ext cx="3615082" cy="606114"/>
      </dsp:txXfrm>
    </dsp:sp>
    <dsp:sp modelId="{B24544C2-8A8C-4618-A759-C00193F0EA30}">
      <dsp:nvSpPr>
        <dsp:cNvPr id="0" name=""/>
        <dsp:cNvSpPr/>
      </dsp:nvSpPr>
      <dsp:spPr>
        <a:xfrm>
          <a:off x="6726511" y="4300771"/>
          <a:ext cx="4303670" cy="606114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2.e. JSON</a:t>
          </a:r>
        </a:p>
      </dsp:txBody>
      <dsp:txXfrm>
        <a:off x="7415098" y="4300771"/>
        <a:ext cx="3615082" cy="606114"/>
      </dsp:txXfrm>
    </dsp:sp>
    <dsp:sp modelId="{130AA85E-5E0E-434D-9CF8-F4906222DED2}">
      <dsp:nvSpPr>
        <dsp:cNvPr id="0" name=""/>
        <dsp:cNvSpPr/>
      </dsp:nvSpPr>
      <dsp:spPr>
        <a:xfrm>
          <a:off x="7129748" y="82295"/>
          <a:ext cx="2883917" cy="1181291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800" kern="1200" dirty="0"/>
            <a:t>Non Teks</a:t>
          </a:r>
        </a:p>
      </dsp:txBody>
      <dsp:txXfrm>
        <a:off x="7552088" y="255291"/>
        <a:ext cx="2039237" cy="83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id-ID" sz="3600"/>
              <a:t>Apakah Auditan menyimpan data dalam bentuk elekronik?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id-ID" sz="3600"/>
              <a:t>Apakah data elektronik tersebut dalam format yang bisa diolah atau dikonversi?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id-ID" sz="3600"/>
              <a:t>Apakah saat data elektronik tersebut akan diambil akan mengganggu kegiatan usaha Auditan atau akan membebani Auditan/Auditor atau akan mengurangi waktu kerja Auditan/Auditor (time &amp; money constraint)?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id-ID" sz="3600"/>
              <a:t>Apakah data tersebut akan berguna dalam pengauditan?</a:t>
            </a:r>
            <a:endParaRPr sz="3600"/>
          </a:p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id-ID" sz="3600"/>
              <a:t>Hardware, software and operating system yang digunakan.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id-ID" sz="3600"/>
              <a:t>File definitions dari table atau database yang akan di download.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id-ID" sz="3600"/>
              <a:t>Jika detail informasi mengenai file definition tidak tersedia. Maka minta saja untuk mencetak salah satu report dan meminta report-report yang kita inginkan untuk di print ke file / ke printer emulator.</a:t>
            </a:r>
            <a:endParaRPr sz="3500"/>
          </a:p>
          <a:p>
            <a:pPr marL="631825" lvl="0" indent="-631825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id-ID" sz="3500"/>
              <a:t>Periode akuntansi yang masih disimpan di dalam sistem. </a:t>
            </a:r>
            <a:endParaRPr/>
          </a:p>
          <a:p>
            <a:pPr marL="981075" lvl="1" indent="-3492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id-ID" sz="2800"/>
              <a:t>Banyak Auditan tidak menyimpan/menghapus periode akuntansi yang telah lewat. </a:t>
            </a:r>
            <a:endParaRPr/>
          </a:p>
          <a:p>
            <a:pPr marL="981075" lvl="1" indent="-3492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id-ID" sz="2800"/>
              <a:t>Namun biasanya Auditan masih mempunyai backup data nya, tetapi mungkin Auditan kesulitan untuk merestorenya karena akan mengganggu sistem yg sedang berjalan.</a:t>
            </a:r>
            <a:endParaRPr sz="3200"/>
          </a:p>
          <a:p>
            <a:pPr marL="631825" lvl="0" indent="-63182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id-ID" sz="3500"/>
              <a:t>Media</a:t>
            </a:r>
            <a:r>
              <a:rPr lang="id-ID" sz="3200"/>
              <a:t> transfer data. </a:t>
            </a:r>
            <a:endParaRPr/>
          </a:p>
          <a:p>
            <a:pPr marL="631825" lvl="0" indent="-63182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id-ID" sz="3200"/>
              <a:t>Apakah Auditan punya CD Writer atau tape drive?  </a:t>
            </a:r>
            <a:endParaRPr/>
          </a:p>
          <a:p>
            <a:pPr marL="631825" lvl="0" indent="-63182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id-ID" sz="3200"/>
              <a:t>Mungkinkah digunakan LAN/Fastlynx untuk transfer data?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1" descr="e_12"/>
          <p:cNvPicPr preferRelativeResize="0"/>
          <p:nvPr/>
        </p:nvPicPr>
        <p:blipFill rotWithShape="1">
          <a:blip r:embed="rId2">
            <a:alphaModFix/>
          </a:blip>
          <a:srcRect r="14460"/>
          <a:stretch/>
        </p:blipFill>
        <p:spPr>
          <a:xfrm>
            <a:off x="0" y="0"/>
            <a:ext cx="12192000" cy="5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1"/>
          <p:cNvSpPr txBox="1">
            <a:spLocks noGrp="1"/>
          </p:cNvSpPr>
          <p:nvPr>
            <p:ph type="ctrTitle"/>
          </p:nvPr>
        </p:nvSpPr>
        <p:spPr>
          <a:xfrm>
            <a:off x="6096000" y="685800"/>
            <a:ext cx="5562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1"/>
          <p:cNvSpPr/>
          <p:nvPr/>
        </p:nvSpPr>
        <p:spPr>
          <a:xfrm>
            <a:off x="0" y="6611938"/>
            <a:ext cx="12192000" cy="260350"/>
          </a:xfrm>
          <a:prstGeom prst="rect">
            <a:avLst/>
          </a:prstGeom>
          <a:gradFill>
            <a:gsLst>
              <a:gs pos="0">
                <a:srgbClr val="034587"/>
              </a:gs>
              <a:gs pos="50000">
                <a:schemeClr val="hlink"/>
              </a:gs>
              <a:gs pos="100000">
                <a:srgbClr val="03458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0"/>
          <p:cNvSpPr txBox="1">
            <a:spLocks noGrp="1"/>
          </p:cNvSpPr>
          <p:nvPr>
            <p:ph type="title"/>
          </p:nvPr>
        </p:nvSpPr>
        <p:spPr>
          <a:xfrm>
            <a:off x="838200" y="44825"/>
            <a:ext cx="10515600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2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  <a:defRPr b="1">
                <a:solidFill>
                  <a:srgbClr val="FFFF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4"/>
          <p:cNvSpPr txBox="1">
            <a:spLocks noGrp="1"/>
          </p:cNvSpPr>
          <p:nvPr>
            <p:ph type="title"/>
          </p:nvPr>
        </p:nvSpPr>
        <p:spPr>
          <a:xfrm>
            <a:off x="838200" y="44825"/>
            <a:ext cx="10515600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6"/>
          <p:cNvSpPr txBox="1">
            <a:spLocks noGrp="1"/>
          </p:cNvSpPr>
          <p:nvPr>
            <p:ph type="title"/>
          </p:nvPr>
        </p:nvSpPr>
        <p:spPr>
          <a:xfrm>
            <a:off x="838200" y="44825"/>
            <a:ext cx="10515600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7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4" name="Google Shape;14;p70" descr="e_11p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"/>
            <a:ext cx="12192000" cy="836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0"/>
          <p:cNvSpPr txBox="1"/>
          <p:nvPr/>
        </p:nvSpPr>
        <p:spPr>
          <a:xfrm>
            <a:off x="0" y="819150"/>
            <a:ext cx="12192000" cy="244475"/>
          </a:xfrm>
          <a:prstGeom prst="rect">
            <a:avLst/>
          </a:prstGeom>
          <a:gradFill>
            <a:gsLst>
              <a:gs pos="0">
                <a:srgbClr val="034587"/>
              </a:gs>
              <a:gs pos="50000">
                <a:schemeClr val="hlink"/>
              </a:gs>
              <a:gs pos="100000">
                <a:srgbClr val="03458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000" b="1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Teknik Audit Berbantuan Komputer</a:t>
            </a:r>
            <a:endParaRPr sz="1000" b="1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6;p70"/>
          <p:cNvSpPr txBox="1">
            <a:spLocks noGrp="1"/>
          </p:cNvSpPr>
          <p:nvPr>
            <p:ph type="title"/>
          </p:nvPr>
        </p:nvSpPr>
        <p:spPr>
          <a:xfrm>
            <a:off x="838200" y="44825"/>
            <a:ext cx="10515600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x.co.id/perusahaan-tercatat/laporan-keuangan-dan-tahunan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4114800" y="2247900"/>
            <a:ext cx="7924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Arial"/>
              <a:buNone/>
            </a:pPr>
            <a:r>
              <a:rPr lang="id-ID" b="0" i="1" dirty="0">
                <a:latin typeface="Arial"/>
                <a:ea typeface="Arial"/>
                <a:cs typeface="Arial"/>
                <a:sym typeface="Arial"/>
              </a:rPr>
              <a:t>Pertemuan #03</a:t>
            </a:r>
            <a:br>
              <a:rPr lang="id-ID" sz="4800" b="0" i="1" dirty="0">
                <a:latin typeface="Arial"/>
                <a:ea typeface="Arial"/>
                <a:cs typeface="Arial"/>
                <a:sym typeface="Arial"/>
              </a:rPr>
            </a:br>
            <a:r>
              <a:rPr lang="id-ID" sz="3600" dirty="0">
                <a:latin typeface="Abril Fatface"/>
                <a:ea typeface="Abril Fatface"/>
                <a:cs typeface="Abril Fatface"/>
                <a:sym typeface="Abril Fatface"/>
              </a:rPr>
              <a:t>TRANSFER &amp; IMPOR DATA</a:t>
            </a:r>
            <a:endParaRPr sz="6000" dirty="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4294967295"/>
          </p:nvPr>
        </p:nvSpPr>
        <p:spPr>
          <a:xfrm>
            <a:off x="685800" y="5334000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lang="id-ID" sz="2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Teknik Audit Berbantuan Komputer</a:t>
            </a:r>
            <a:endParaRPr sz="20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</a:pPr>
            <a:r>
              <a:rPr lang="id-ID"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Politeknik Keuangan Negara STAN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Char char="•"/>
            </a:pPr>
            <a:r>
              <a:rPr lang="id-ID" sz="12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@2020</a:t>
            </a:r>
            <a:endParaRPr sz="1200" b="0" i="0" u="none" strike="noStrike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Cara Transfer Data</a:t>
            </a:r>
            <a:endParaRPr sz="3959"/>
          </a:p>
        </p:txBody>
      </p:sp>
      <p:grpSp>
        <p:nvGrpSpPr>
          <p:cNvPr id="181" name="Google Shape;181;p10"/>
          <p:cNvGrpSpPr/>
          <p:nvPr/>
        </p:nvGrpSpPr>
        <p:grpSpPr>
          <a:xfrm>
            <a:off x="-4795859" y="65314"/>
            <a:ext cx="15305192" cy="7794174"/>
            <a:chOff x="-6548459" y="-1001486"/>
            <a:chExt cx="15305192" cy="7794174"/>
          </a:xfrm>
        </p:grpSpPr>
        <p:sp>
          <p:nvSpPr>
            <p:cNvPr id="182" name="Google Shape;182;p10"/>
            <p:cNvSpPr/>
            <p:nvPr/>
          </p:nvSpPr>
          <p:spPr>
            <a:xfrm>
              <a:off x="-6548459" y="-1001486"/>
              <a:ext cx="7794174" cy="7794174"/>
            </a:xfrm>
            <a:prstGeom prst="blockArc">
              <a:avLst>
                <a:gd name="adj1" fmla="val 18900000"/>
                <a:gd name="adj2" fmla="val 2700000"/>
                <a:gd name="adj3" fmla="val 277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651858" y="445227"/>
              <a:ext cx="8104875" cy="89091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 txBox="1"/>
            <p:nvPr/>
          </p:nvSpPr>
          <p:spPr>
            <a:xfrm>
              <a:off x="651858" y="445227"/>
              <a:ext cx="8104875" cy="890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715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300"/>
                <a:buFont typeface="Calibri"/>
                <a:buNone/>
              </a:pPr>
              <a:r>
                <a:rPr lang="id-ID" sz="23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Menggunakan</a:t>
              </a:r>
              <a:r>
                <a:rPr lang="id-ID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id-ID" sz="23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external storage </a:t>
              </a:r>
              <a:r>
                <a:rPr lang="id-ID" sz="23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(magnetic tape, atau external hard disk) </a:t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95034" y="333862"/>
              <a:ext cx="1113647" cy="111364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62642" y="1781836"/>
              <a:ext cx="7594091" cy="890918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 txBox="1"/>
            <p:nvPr/>
          </p:nvSpPr>
          <p:spPr>
            <a:xfrm>
              <a:off x="1162642" y="1781836"/>
              <a:ext cx="7594091" cy="890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715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166E"/>
                </a:buClr>
                <a:buSzPts val="2300"/>
                <a:buFont typeface="Calibri"/>
                <a:buNone/>
              </a:pPr>
              <a:r>
                <a:rPr lang="id-ID" sz="2300" b="1">
                  <a:solidFill>
                    <a:srgbClr val="2B166E"/>
                  </a:solidFill>
                  <a:latin typeface="Calibri"/>
                  <a:ea typeface="Calibri"/>
                  <a:cs typeface="Calibri"/>
                  <a:sym typeface="Calibri"/>
                </a:rPr>
                <a:t>Transfer Peer to Peer (PC to PC)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id-ID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USB, Paralel, Kabel UTP/WIFI/Bluetooth)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05818" y="1670471"/>
              <a:ext cx="1113647" cy="111364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162642" y="3118445"/>
              <a:ext cx="7594091" cy="890918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 txBox="1"/>
            <p:nvPr/>
          </p:nvSpPr>
          <p:spPr>
            <a:xfrm>
              <a:off x="1162642" y="3118445"/>
              <a:ext cx="7594091" cy="890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715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300"/>
                <a:buFont typeface="Calibri"/>
                <a:buNone/>
              </a:pPr>
              <a:r>
                <a:rPr lang="id-ID" sz="2300" b="1" i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Melalui Jaringan WIFI atau Telekomunikasi (seluler)</a:t>
              </a:r>
              <a:endParaRPr sz="2300" b="1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605818" y="3007081"/>
              <a:ext cx="1113647" cy="111364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651858" y="4455055"/>
              <a:ext cx="8104875" cy="890918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 txBox="1"/>
            <p:nvPr/>
          </p:nvSpPr>
          <p:spPr>
            <a:xfrm>
              <a:off x="651858" y="4455055"/>
              <a:ext cx="8104875" cy="890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715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300"/>
                <a:buFont typeface="Calibri"/>
                <a:buNone/>
              </a:pPr>
              <a:r>
                <a:rPr lang="id-ID" sz="2300" b="1" i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Transfer melalui Cloud Storage</a:t>
              </a:r>
              <a:endParaRPr sz="2300" b="1" i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95034" y="4343690"/>
              <a:ext cx="1113647" cy="111364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609600" y="2971800"/>
            <a:ext cx="10972800" cy="3505199"/>
          </a:xfrm>
          <a:prstGeom prst="rect">
            <a:avLst/>
          </a:prstGeom>
          <a:noFill/>
          <a:ln w="9525" cap="flat" cmpd="sng">
            <a:solidFill>
              <a:srgbClr val="C4E0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4013" lvl="0" indent="-3540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Transfer Data Menggunakan Kabel Data </a:t>
            </a:r>
            <a:r>
              <a:rPr lang="id-ID">
                <a:solidFill>
                  <a:srgbClr val="FFFF00"/>
                </a:solidFill>
              </a:rPr>
              <a:t>Direct Link USB to USB</a:t>
            </a:r>
            <a:endParaRPr>
              <a:solidFill>
                <a:srgbClr val="FFFF00"/>
              </a:solidFill>
            </a:endParaRPr>
          </a:p>
          <a:p>
            <a:pPr marL="354013" lvl="0" indent="-3540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Transfer Data Menggunakan Kabel Data </a:t>
            </a:r>
            <a:r>
              <a:rPr lang="id-ID">
                <a:solidFill>
                  <a:srgbClr val="FFFF00"/>
                </a:solidFill>
              </a:rPr>
              <a:t>LapLink Paralel to Paralel/Serial to serial</a:t>
            </a:r>
            <a:endParaRPr>
              <a:solidFill>
                <a:srgbClr val="FFFF00"/>
              </a:solidFill>
            </a:endParaRPr>
          </a:p>
          <a:p>
            <a:pPr marL="354013" lvl="0" indent="-3540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Transfer Data Menggunakan </a:t>
            </a:r>
            <a:r>
              <a:rPr lang="id-ID">
                <a:solidFill>
                  <a:srgbClr val="FFFF00"/>
                </a:solidFill>
              </a:rPr>
              <a:t>Kabel Jaringan UTP</a:t>
            </a:r>
            <a:endParaRPr>
              <a:solidFill>
                <a:srgbClr val="FFFF00"/>
              </a:solidFill>
            </a:endParaRPr>
          </a:p>
          <a:p>
            <a:pPr marL="354013" lvl="0" indent="-3540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Transfer Data Menggunakan jaringan </a:t>
            </a:r>
            <a:r>
              <a:rPr lang="id-ID">
                <a:solidFill>
                  <a:srgbClr val="FFFF00"/>
                </a:solidFill>
              </a:rPr>
              <a:t>WIFI</a:t>
            </a:r>
            <a:endParaRPr/>
          </a:p>
          <a:p>
            <a:pPr marL="354013" lvl="0" indent="-3540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Transfer Data Menggunakan </a:t>
            </a:r>
            <a:r>
              <a:rPr lang="id-ID">
                <a:solidFill>
                  <a:srgbClr val="FFFF00"/>
                </a:solidFill>
              </a:rPr>
              <a:t>Bluetooth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0" y="1096296"/>
            <a:ext cx="12192000" cy="1524000"/>
          </a:xfrm>
          <a:prstGeom prst="rect">
            <a:avLst/>
          </a:prstGeom>
          <a:solidFill>
            <a:srgbClr val="1E4E79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id-ID"/>
              <a:t>Peer to Peer File Transfer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>
            <a:spLocks noGrp="1"/>
          </p:cNvSpPr>
          <p:nvPr>
            <p:ph type="ctrTitle"/>
          </p:nvPr>
        </p:nvSpPr>
        <p:spPr>
          <a:xfrm>
            <a:off x="5181600" y="2933700"/>
            <a:ext cx="6629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Abril Fatface"/>
              <a:buNone/>
            </a:pPr>
            <a:r>
              <a:rPr lang="id-ID">
                <a:latin typeface="Abril Fatface"/>
                <a:ea typeface="Abril Fatface"/>
                <a:cs typeface="Abril Fatface"/>
                <a:sym typeface="Abril Fatface"/>
              </a:rPr>
              <a:t>TEKNIK IMPOR DATA</a:t>
            </a:r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12</a:t>
            </a:fld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1527984" y="5584825"/>
            <a:ext cx="913603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Menggunakan Microsoft Excel</a:t>
            </a: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225829" y="1260850"/>
            <a:ext cx="4964084" cy="4682750"/>
          </a:xfrm>
          <a:prstGeom prst="ellipse">
            <a:avLst/>
          </a:prstGeom>
          <a:gradFill>
            <a:gsLst>
              <a:gs pos="0">
                <a:srgbClr val="AA8000"/>
              </a:gs>
              <a:gs pos="48000">
                <a:srgbClr val="FFC107"/>
              </a:gs>
              <a:gs pos="100000">
                <a:srgbClr val="FFD966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Perbedaan</a:t>
            </a:r>
            <a:r>
              <a:rPr lang="id-ID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d-ID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operating sistem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d-ID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yang digunakan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d-ID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terbatasnya aplikasi komputer yang dikuasai oleh Auditor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Impor/Konversi Data</a:t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5306983" y="2840225"/>
            <a:ext cx="1735975" cy="1524000"/>
          </a:xfrm>
          <a:prstGeom prst="rightArrow">
            <a:avLst>
              <a:gd name="adj1" fmla="val 50000"/>
              <a:gd name="adj2" fmla="val 35000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Konversi</a:t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7160029" y="1260850"/>
            <a:ext cx="4964084" cy="4682750"/>
          </a:xfrm>
          <a:prstGeom prst="ellipse">
            <a:avLst/>
          </a:prstGeom>
          <a:gradFill>
            <a:gsLst>
              <a:gs pos="0">
                <a:srgbClr val="2A4B86"/>
              </a:gs>
              <a:gs pos="48000">
                <a:srgbClr val="4875C5"/>
              </a:gs>
              <a:gs pos="100000">
                <a:srgbClr val="8DA9DB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data yang bisa dibaca oleh komputer/aplikasi Auditor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None/>
            </a:pPr>
            <a:r>
              <a:rPr lang="id-ID" sz="3200"/>
              <a:t>File yang dapat diimpor Excel</a:t>
            </a:r>
            <a:endParaRPr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8107" y="4608719"/>
            <a:ext cx="2315693" cy="1866900"/>
          </a:xfrm>
          <a:prstGeom prst="rect">
            <a:avLst/>
          </a:prstGeom>
          <a:solidFill>
            <a:srgbClr val="BBD6EE"/>
          </a:solidFill>
          <a:ln>
            <a:noFill/>
          </a:ln>
        </p:spPr>
      </p:pic>
      <p:grpSp>
        <p:nvGrpSpPr>
          <p:cNvPr id="224" name="Google Shape;224;p14"/>
          <p:cNvGrpSpPr/>
          <p:nvPr/>
        </p:nvGrpSpPr>
        <p:grpSpPr>
          <a:xfrm>
            <a:off x="5105400" y="1316060"/>
            <a:ext cx="1981200" cy="1980818"/>
            <a:chOff x="5148261" y="1371600"/>
            <a:chExt cx="1895476" cy="2474067"/>
          </a:xfrm>
        </p:grpSpPr>
        <p:pic>
          <p:nvPicPr>
            <p:cNvPr id="225" name="Google Shape;22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48263" y="1371600"/>
              <a:ext cx="1895474" cy="17001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99"/>
            </a:solidFill>
            <a:ln>
              <a:noFill/>
            </a:ln>
          </p:spPr>
        </p:pic>
        <p:sp>
          <p:nvSpPr>
            <p:cNvPr id="226" name="Google Shape;226;p14"/>
            <p:cNvSpPr/>
            <p:nvPr/>
          </p:nvSpPr>
          <p:spPr>
            <a:xfrm>
              <a:off x="5148261" y="3079956"/>
              <a:ext cx="1895475" cy="7657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TXT - CSV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PRN</a:t>
              </a:r>
              <a:endParaRPr/>
            </a:p>
          </p:txBody>
        </p:sp>
      </p:grpSp>
      <p:pic>
        <p:nvPicPr>
          <p:cNvPr id="227" name="Google Shape;227;p14"/>
          <p:cNvPicPr preferRelativeResize="0"/>
          <p:nvPr/>
        </p:nvPicPr>
        <p:blipFill rotWithShape="1">
          <a:blip r:embed="rId5">
            <a:alphaModFix/>
          </a:blip>
          <a:srcRect l="27500" t="8750" r="25625" b="2629"/>
          <a:stretch/>
        </p:blipFill>
        <p:spPr>
          <a:xfrm>
            <a:off x="4724400" y="4383476"/>
            <a:ext cx="2743200" cy="1728732"/>
          </a:xfrm>
          <a:custGeom>
            <a:avLst/>
            <a:gdLst/>
            <a:ahLst/>
            <a:cxnLst/>
            <a:rect l="l" t="t" r="r" b="b"/>
            <a:pathLst>
              <a:path w="5715000" h="3601526" extrusionOk="0">
                <a:moveTo>
                  <a:pt x="2857500" y="0"/>
                </a:moveTo>
                <a:cubicBezTo>
                  <a:pt x="4435654" y="0"/>
                  <a:pt x="5715000" y="806229"/>
                  <a:pt x="5715000" y="1800763"/>
                </a:cubicBezTo>
                <a:cubicBezTo>
                  <a:pt x="5715000" y="2795297"/>
                  <a:pt x="4435654" y="3601526"/>
                  <a:pt x="2857500" y="3601526"/>
                </a:cubicBezTo>
                <a:cubicBezTo>
                  <a:pt x="1279346" y="3601526"/>
                  <a:pt x="0" y="2795297"/>
                  <a:pt x="0" y="1800763"/>
                </a:cubicBezTo>
                <a:cubicBezTo>
                  <a:pt x="0" y="806229"/>
                  <a:pt x="1279346" y="0"/>
                  <a:pt x="2857500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228" name="Google Shape;228;p14"/>
          <p:cNvGrpSpPr/>
          <p:nvPr/>
        </p:nvGrpSpPr>
        <p:grpSpPr>
          <a:xfrm>
            <a:off x="2246769" y="1623940"/>
            <a:ext cx="1981199" cy="2032736"/>
            <a:chOff x="1054850" y="1476679"/>
            <a:chExt cx="1895475" cy="2538914"/>
          </a:xfrm>
        </p:grpSpPr>
        <p:pic>
          <p:nvPicPr>
            <p:cNvPr id="229" name="Google Shape;229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54850" y="1476679"/>
              <a:ext cx="1895475" cy="1704975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</p:pic>
        <p:sp>
          <p:nvSpPr>
            <p:cNvPr id="230" name="Google Shape;230;p14"/>
            <p:cNvSpPr/>
            <p:nvPr/>
          </p:nvSpPr>
          <p:spPr>
            <a:xfrm>
              <a:off x="1054850" y="3207499"/>
              <a:ext cx="1895475" cy="80809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1">
                  <a:solidFill>
                    <a:srgbClr val="2B166E"/>
                  </a:solidFill>
                  <a:latin typeface="Calibri"/>
                  <a:ea typeface="Calibri"/>
                  <a:cs typeface="Calibri"/>
                  <a:sym typeface="Calibri"/>
                </a:rPr>
                <a:t>XLS - XLSX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1">
                  <a:solidFill>
                    <a:srgbClr val="2B166E"/>
                  </a:solidFill>
                  <a:latin typeface="Calibri"/>
                  <a:ea typeface="Calibri"/>
                  <a:cs typeface="Calibri"/>
                  <a:sym typeface="Calibri"/>
                </a:rPr>
                <a:t>XLM</a:t>
              </a: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1149928" y="4383476"/>
            <a:ext cx="2003965" cy="2087357"/>
            <a:chOff x="4963410" y="4024724"/>
            <a:chExt cx="1917256" cy="2607136"/>
          </a:xfrm>
        </p:grpSpPr>
        <p:pic>
          <p:nvPicPr>
            <p:cNvPr id="232" name="Google Shape;232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63410" y="4024724"/>
              <a:ext cx="1917256" cy="1700150"/>
            </a:xfrm>
            <a:prstGeom prst="flowChartDocument">
              <a:avLst/>
            </a:prstGeom>
            <a:noFill/>
            <a:ln>
              <a:noFill/>
            </a:ln>
          </p:spPr>
        </p:pic>
        <p:sp>
          <p:nvSpPr>
            <p:cNvPr id="233" name="Google Shape;233;p14"/>
            <p:cNvSpPr/>
            <p:nvPr/>
          </p:nvSpPr>
          <p:spPr>
            <a:xfrm>
              <a:off x="4963410" y="5724874"/>
              <a:ext cx="1917256" cy="906986"/>
            </a:xfrm>
            <a:prstGeom prst="flowChartDocument">
              <a:avLst/>
            </a:prstGeom>
            <a:solidFill>
              <a:srgbClr val="F7CA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MDB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ACCDB</a:t>
              </a:r>
              <a:endParaRPr/>
            </a:p>
          </p:txBody>
        </p:sp>
      </p:grpSp>
      <p:pic>
        <p:nvPicPr>
          <p:cNvPr id="234" name="Google Shape;234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57553" y="1683726"/>
            <a:ext cx="2438400" cy="2056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Calibri"/>
              <a:buNone/>
            </a:pPr>
            <a:r>
              <a:rPr lang="id-ID" sz="4800"/>
              <a:t>APLIKASI YANG DIGUNAKAN</a:t>
            </a:r>
            <a:endParaRPr sz="4800"/>
          </a:p>
        </p:txBody>
      </p:sp>
      <p:sp>
        <p:nvSpPr>
          <p:cNvPr id="240" name="Google Shape;240;p15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endParaRPr sz="4400"/>
          </a:p>
          <a:p>
            <a:pPr marL="442913" lvl="0" indent="-4429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400"/>
              <a:buChar char="•"/>
            </a:pPr>
            <a:r>
              <a:rPr lang="id-ID" sz="4400">
                <a:solidFill>
                  <a:srgbClr val="FFFF00"/>
                </a:solidFill>
              </a:rPr>
              <a:t>Microsoft Excel / Libre Office / WPS</a:t>
            </a:r>
            <a:endParaRPr/>
          </a:p>
          <a:p>
            <a:pPr marL="442913" lvl="0" indent="-4429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1EFD8"/>
              </a:buClr>
              <a:buSzPts val="4400"/>
              <a:buChar char="•"/>
            </a:pPr>
            <a:r>
              <a:rPr lang="id-ID" sz="4400">
                <a:solidFill>
                  <a:srgbClr val="E1EFD8"/>
                </a:solidFill>
              </a:rPr>
              <a:t>MDB Viewer Plus</a:t>
            </a:r>
            <a:endParaRPr sz="4400">
              <a:solidFill>
                <a:srgbClr val="E1EFD8"/>
              </a:solidFill>
            </a:endParaRPr>
          </a:p>
          <a:p>
            <a:pPr marL="442913" lvl="0" indent="-4429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4400"/>
              <a:buChar char="•"/>
            </a:pPr>
            <a:r>
              <a:rPr lang="id-ID" sz="4400">
                <a:solidFill>
                  <a:srgbClr val="FFC000"/>
                </a:solidFill>
              </a:rPr>
              <a:t>DBF Viewer Plus</a:t>
            </a:r>
            <a:endParaRPr/>
          </a:p>
          <a:p>
            <a:pPr marL="442913" lvl="0" indent="-4429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EA77"/>
              </a:buClr>
              <a:buSzPts val="4400"/>
              <a:buChar char="•"/>
            </a:pPr>
            <a:r>
              <a:rPr lang="id-ID" sz="4400">
                <a:solidFill>
                  <a:srgbClr val="2EEA77"/>
                </a:solidFill>
              </a:rPr>
              <a:t>Power Query</a:t>
            </a:r>
            <a:endParaRPr sz="4400">
              <a:solidFill>
                <a:srgbClr val="2EEA77"/>
              </a:solidFill>
            </a:endParaRPr>
          </a:p>
          <a:p>
            <a:pPr marL="442913" lvl="0" indent="-4429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E3D8"/>
              </a:buClr>
              <a:buSzPts val="4400"/>
              <a:buChar char="•"/>
            </a:pPr>
            <a:r>
              <a:rPr lang="id-ID" sz="4400">
                <a:solidFill>
                  <a:srgbClr val="47E3D8"/>
                </a:solidFill>
              </a:rPr>
              <a:t>Editpad Lite / Notepad++ /Notepad</a:t>
            </a:r>
            <a:endParaRPr sz="4400">
              <a:solidFill>
                <a:srgbClr val="47E3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Calibri"/>
              <a:buNone/>
            </a:pPr>
            <a:r>
              <a:rPr lang="id-ID" sz="4800"/>
              <a:t>FORMAT DATA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BEBF30-E562-4A71-857E-CC8E14D92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126275"/>
              </p:ext>
            </p:extLst>
          </p:nvPr>
        </p:nvGraphicFramePr>
        <p:xfrm>
          <a:off x="155448" y="1300199"/>
          <a:ext cx="11411712" cy="5416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Menu Excel untuk Impor Data</a:t>
            </a:r>
            <a:endParaRPr sz="3959"/>
          </a:p>
        </p:txBody>
      </p:sp>
      <p:sp>
        <p:nvSpPr>
          <p:cNvPr id="252" name="Google Shape;2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17</a:t>
            </a:fld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227456"/>
            <a:ext cx="6858000" cy="514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Pilih/Ambil File untuk diimpor</a:t>
            </a:r>
            <a:endParaRPr/>
          </a:p>
        </p:txBody>
      </p:sp>
      <p:pic>
        <p:nvPicPr>
          <p:cNvPr id="260" name="Google Shape;260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023749"/>
            <a:ext cx="7848600" cy="55491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2019</a:t>
            </a: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18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id-ID" dirty="0"/>
              <a:t>1.a. </a:t>
            </a:r>
            <a:r>
              <a:rPr lang="id-ID" dirty="0" err="1"/>
              <a:t>Delimited</a:t>
            </a:r>
            <a:r>
              <a:rPr lang="id-ID" dirty="0"/>
              <a:t> (dengan pembatas)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19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2108200" y="161925"/>
            <a:ext cx="817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Agenda Pembelajaran</a:t>
            </a:r>
            <a:endParaRPr sz="3959">
              <a:solidFill>
                <a:schemeClr val="accent1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</a:t>
            </a:fld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3184525" y="7223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2108200" y="1143000"/>
            <a:ext cx="7055688" cy="1219200"/>
            <a:chOff x="1296" y="1824"/>
            <a:chExt cx="2976" cy="432"/>
          </a:xfrm>
        </p:grpSpPr>
        <p:sp>
          <p:nvSpPr>
            <p:cNvPr id="98" name="Google Shape;98;p2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50000">
                  <a:srgbClr val="FBEBE6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725" y="1934"/>
              <a:ext cx="2160" cy="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Review Materi Sebelumnya</a:t>
              </a:r>
              <a:endParaRPr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417" y="1917"/>
              <a:ext cx="177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2108200" y="2489200"/>
            <a:ext cx="7055688" cy="1219200"/>
            <a:chOff x="1296" y="1824"/>
            <a:chExt cx="2976" cy="432"/>
          </a:xfrm>
        </p:grpSpPr>
        <p:sp>
          <p:nvSpPr>
            <p:cNvPr id="103" name="Google Shape;103;p2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50000">
                  <a:srgbClr val="E6EAF4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718" y="1945"/>
              <a:ext cx="2160" cy="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Transfer Data</a:t>
              </a:r>
              <a:endParaRPr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417" y="1922"/>
              <a:ext cx="177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108200" y="3835400"/>
            <a:ext cx="7112589" cy="1219200"/>
            <a:chOff x="1296" y="1824"/>
            <a:chExt cx="3000" cy="432"/>
          </a:xfrm>
        </p:grpSpPr>
        <p:sp>
          <p:nvSpPr>
            <p:cNvPr id="108" name="Google Shape;108;p2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hlink"/>
                </a:gs>
                <a:gs pos="50000">
                  <a:srgbClr val="E5E8F3"/>
                </a:gs>
                <a:gs pos="100000">
                  <a:schemeClr val="hlink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704" y="1923"/>
              <a:ext cx="2592" cy="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Impor Data</a:t>
              </a:r>
              <a:endParaRPr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417" y="1907"/>
              <a:ext cx="177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2108200" y="5181600"/>
            <a:ext cx="7055688" cy="1219200"/>
            <a:chOff x="1296" y="1824"/>
            <a:chExt cx="2976" cy="432"/>
          </a:xfrm>
        </p:grpSpPr>
        <p:sp>
          <p:nvSpPr>
            <p:cNvPr id="113" name="Google Shape;113;p2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folHlink"/>
                </a:gs>
                <a:gs pos="50000">
                  <a:srgbClr val="EDE7EA"/>
                </a:gs>
                <a:gs pos="100000">
                  <a:schemeClr val="folHlink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718" y="1934"/>
              <a:ext cx="2160" cy="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Penutup</a:t>
              </a:r>
              <a:endParaRPr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1417" y="1910"/>
              <a:ext cx="177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DELIMITED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Menggunakan pembatas (</a:t>
            </a:r>
            <a:r>
              <a:rPr lang="id-ID">
                <a:solidFill>
                  <a:srgbClr val="FFFF00"/>
                </a:solidFill>
              </a:rPr>
              <a:t>delimiter</a:t>
            </a:r>
            <a:r>
              <a:rPr lang="id-ID"/>
              <a:t>) sebagai pemisah antar kolom/field, contoh: tanda titik koma (;), koma (,)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Extension file dapat berupa </a:t>
            </a:r>
            <a:r>
              <a:rPr lang="id-ID">
                <a:solidFill>
                  <a:srgbClr val="FFFF00"/>
                </a:solidFill>
              </a:rPr>
              <a:t>TXT</a:t>
            </a:r>
            <a:r>
              <a:rPr lang="id-ID"/>
              <a:t> atau </a:t>
            </a:r>
            <a:r>
              <a:rPr lang="id-ID">
                <a:solidFill>
                  <a:srgbClr val="FFFF00"/>
                </a:solidFill>
              </a:rPr>
              <a:t>CSV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>
                <a:solidFill>
                  <a:srgbClr val="FFFF00"/>
                </a:solidFill>
              </a:rPr>
              <a:t>Contoh demo impor: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Penjualan-CommaDelimited.txt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>
                <a:solidFill>
                  <a:srgbClr val="FFFF00"/>
                </a:solidFill>
              </a:rPr>
              <a:t>Latihan: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Bab4_Contoh43.csv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Bab8_Kasus2.txt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Impor CSV File</a:t>
            </a:r>
            <a:endParaRPr sz="3959"/>
          </a:p>
        </p:txBody>
      </p:sp>
      <p:sp>
        <p:nvSpPr>
          <p:cNvPr id="281" name="Google Shape;28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21</a:t>
            </a:fld>
            <a:endParaRPr/>
          </a:p>
        </p:txBody>
      </p:sp>
      <p:pic>
        <p:nvPicPr>
          <p:cNvPr id="282" name="Google Shape;2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852176"/>
            <a:ext cx="8043184" cy="568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Delimited</a:t>
            </a:r>
            <a:endParaRPr sz="3959"/>
          </a:p>
        </p:txBody>
      </p:sp>
      <p:pic>
        <p:nvPicPr>
          <p:cNvPr id="288" name="Google Shape;28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334253"/>
            <a:ext cx="6832600" cy="520465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22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Pilih Delimiter yang tepat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23</a:t>
            </a:fld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3024"/>
            <a:ext cx="6039568" cy="46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42090"/>
            <a:ext cx="6024563" cy="458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Tentukan Jenis Data/ Format Data Kolom</a:t>
            </a:r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24</a:t>
            </a:fld>
            <a:endParaRPr/>
          </a:p>
        </p:txBody>
      </p:sp>
      <p:pic>
        <p:nvPicPr>
          <p:cNvPr id="304" name="Google Shape;30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5" y="1475441"/>
            <a:ext cx="547687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1450041"/>
            <a:ext cx="54768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Tentukan Jenis Data/ Format Data Kolom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25</a:t>
            </a:fld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" y="1279647"/>
            <a:ext cx="7391400" cy="525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20112" y="2623404"/>
            <a:ext cx="29241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Hasil impor</a:t>
            </a:r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26</a:t>
            </a:fld>
            <a:endParaRPr/>
          </a:p>
        </p:txBody>
      </p:sp>
      <p:pic>
        <p:nvPicPr>
          <p:cNvPr id="320" name="Google Shape;32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9" y="1145113"/>
            <a:ext cx="6061117" cy="557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id-ID" dirty="0"/>
              <a:t>1.b. FIXED WIDTH</a:t>
            </a:r>
            <a:endParaRPr dirty="0"/>
          </a:p>
        </p:txBody>
      </p:sp>
      <p:sp>
        <p:nvSpPr>
          <p:cNvPr id="326" name="Google Shape;32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27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FIXED WIDTH</a:t>
            </a:r>
            <a:endParaRPr sz="3959"/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Lebar kolom tiap field ukurannya tetap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Bisa dipotong secara presisi sesuai lebar masing-masing kolom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Extension file dapat berupa TXT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>
                <a:solidFill>
                  <a:srgbClr val="FFFF00"/>
                </a:solidFill>
              </a:rPr>
              <a:t>Contoh demo impor: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/>
              <a:t>Penjualan-FixedWidth.txt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>
                <a:solidFill>
                  <a:srgbClr val="FFFF00"/>
                </a:solidFill>
              </a:rPr>
              <a:t>Latihan: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/>
              <a:t>Bab4_Contoh44.txt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Impor Data Text</a:t>
            </a:r>
            <a:endParaRPr sz="3959"/>
          </a:p>
        </p:txBody>
      </p:sp>
      <p:pic>
        <p:nvPicPr>
          <p:cNvPr id="339" name="Google Shape;339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67772" y="1226675"/>
            <a:ext cx="9456455" cy="531223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341" name="Google Shape;34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29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ctrTitle"/>
          </p:nvPr>
        </p:nvSpPr>
        <p:spPr>
          <a:xfrm>
            <a:off x="4019266" y="434340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Abril Fatface"/>
              <a:buNone/>
            </a:pPr>
            <a:r>
              <a:rPr lang="id-ID">
                <a:latin typeface="Abril Fatface"/>
                <a:ea typeface="Abril Fatface"/>
                <a:cs typeface="Abril Fatface"/>
                <a:sym typeface="Abril Fatface"/>
              </a:rPr>
              <a:t>TRANSFER DATA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Fixed Width</a:t>
            </a:r>
            <a:endParaRPr sz="3959"/>
          </a:p>
        </p:txBody>
      </p:sp>
      <p:sp>
        <p:nvSpPr>
          <p:cNvPr id="347" name="Google Shape;3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348" name="Google Shape;3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30</a:t>
            </a:fld>
            <a:endParaRPr/>
          </a:p>
        </p:txBody>
      </p:sp>
      <p:pic>
        <p:nvPicPr>
          <p:cNvPr id="349" name="Google Shape;349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045880"/>
            <a:ext cx="7467600" cy="567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Menetapkan lebar Field/Kolom</a:t>
            </a:r>
            <a:endParaRPr sz="3959"/>
          </a:p>
        </p:txBody>
      </p:sp>
      <p:pic>
        <p:nvPicPr>
          <p:cNvPr id="355" name="Google Shape;355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19716" y="1241860"/>
            <a:ext cx="7177548" cy="545792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31</a:t>
            </a:fld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685800" y="1241860"/>
            <a:ext cx="2590800" cy="1143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Klik kiri untuk memagari field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685800" y="4785612"/>
            <a:ext cx="2410132" cy="1295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 Click untuk menghilangkan</a:t>
            </a:r>
            <a:endParaRPr sz="18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0" name="Google Shape;360;p31"/>
          <p:cNvCxnSpPr>
            <a:stCxn id="358" idx="5"/>
          </p:cNvCxnSpPr>
          <p:nvPr/>
        </p:nvCxnSpPr>
        <p:spPr>
          <a:xfrm>
            <a:off x="2897186" y="2217472"/>
            <a:ext cx="2894100" cy="288780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361" name="Google Shape;361;p31"/>
          <p:cNvCxnSpPr>
            <a:stCxn id="359" idx="6"/>
          </p:cNvCxnSpPr>
          <p:nvPr/>
        </p:nvCxnSpPr>
        <p:spPr>
          <a:xfrm>
            <a:off x="3095932" y="5433312"/>
            <a:ext cx="3076200" cy="2097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0049" y="1141412"/>
            <a:ext cx="7331901" cy="55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368" name="Google Shape;3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32</a:t>
            </a:fld>
            <a:endParaRPr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/>
          </p:nvPr>
        </p:nvSpPr>
        <p:spPr>
          <a:xfrm>
            <a:off x="838200" y="141288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Menetapkan lebar Field/Kolom</a:t>
            </a:r>
            <a:endParaRPr sz="3959"/>
          </a:p>
        </p:txBody>
      </p:sp>
    </p:spTree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Menentukan Tipe data</a:t>
            </a:r>
            <a:endParaRPr sz="3959"/>
          </a:p>
        </p:txBody>
      </p:sp>
      <p:sp>
        <p:nvSpPr>
          <p:cNvPr id="375" name="Google Shape;375;p33"/>
          <p:cNvSpPr txBox="1">
            <a:spLocks noGrp="1"/>
          </p:cNvSpPr>
          <p:nvPr>
            <p:ph type="body" idx="1"/>
          </p:nvPr>
        </p:nvSpPr>
        <p:spPr>
          <a:xfrm>
            <a:off x="261296" y="1226575"/>
            <a:ext cx="4615504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330"/>
              <a:buNone/>
            </a:pPr>
            <a:r>
              <a:rPr lang="id-ID" sz="3330">
                <a:solidFill>
                  <a:srgbClr val="FFFF00"/>
                </a:solidFill>
              </a:rPr>
              <a:t>Sesuaikan tipe data untuk tiap Field/kolom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id-ID" sz="2590" b="1"/>
              <a:t>Contoh: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590"/>
              <a:buChar char="•"/>
            </a:pPr>
            <a:r>
              <a:rPr lang="id-ID" sz="2590">
                <a:solidFill>
                  <a:srgbClr val="FFFF00"/>
                </a:solidFill>
              </a:rPr>
              <a:t>Field NoBukti</a:t>
            </a:r>
            <a:r>
              <a:rPr lang="id-ID" sz="2590"/>
              <a:t>, pilih </a:t>
            </a:r>
            <a:r>
              <a:rPr lang="id-ID" sz="2590">
                <a:solidFill>
                  <a:srgbClr val="FFFF00"/>
                </a:solidFill>
              </a:rPr>
              <a:t>text</a:t>
            </a:r>
            <a:endParaRPr sz="2590">
              <a:solidFill>
                <a:srgbClr val="FFFF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590"/>
              <a:buChar char="•"/>
            </a:pPr>
            <a:r>
              <a:rPr lang="id-ID" sz="2590">
                <a:solidFill>
                  <a:srgbClr val="FFFF99"/>
                </a:solidFill>
              </a:rPr>
              <a:t>Field Tgl </a:t>
            </a:r>
            <a:r>
              <a:rPr lang="id-ID" sz="2590"/>
              <a:t>🡺 pilih </a:t>
            </a:r>
            <a:r>
              <a:rPr lang="id-ID" sz="2590">
                <a:solidFill>
                  <a:srgbClr val="FFFF99"/>
                </a:solidFill>
              </a:rPr>
              <a:t>Date</a:t>
            </a:r>
            <a:r>
              <a:rPr lang="id-ID" sz="2590"/>
              <a:t>, format </a:t>
            </a:r>
            <a:r>
              <a:rPr lang="id-ID" sz="2590">
                <a:solidFill>
                  <a:srgbClr val="FFFF99"/>
                </a:solidFill>
              </a:rPr>
              <a:t>MDY</a:t>
            </a:r>
            <a:r>
              <a:rPr lang="id-ID" sz="2590"/>
              <a:t> (artinya Month/Date/Year atau bulan-tanggal-tahun)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id-ID" sz="2590"/>
              <a:t>Kolom terakhir </a:t>
            </a:r>
            <a:r>
              <a:rPr lang="id-ID" sz="2590">
                <a:solidFill>
                  <a:srgbClr val="47E3D8"/>
                </a:solidFill>
              </a:rPr>
              <a:t>tidak diperlukan</a:t>
            </a:r>
            <a:r>
              <a:rPr lang="id-ID" sz="2590"/>
              <a:t> 🡺 </a:t>
            </a:r>
            <a:r>
              <a:rPr lang="id-ID" sz="2590">
                <a:solidFill>
                  <a:srgbClr val="47E3D8"/>
                </a:solidFill>
              </a:rPr>
              <a:t>Do not impor (skip)</a:t>
            </a:r>
            <a:endParaRPr sz="2590">
              <a:solidFill>
                <a:srgbClr val="47E3D8"/>
              </a:solidFill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33</a:t>
            </a:fld>
            <a:endParaRPr/>
          </a:p>
        </p:txBody>
      </p:sp>
      <p:pic>
        <p:nvPicPr>
          <p:cNvPr id="378" name="Google Shape;37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226575"/>
            <a:ext cx="721499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Hasil impor</a:t>
            </a:r>
            <a:endParaRPr sz="3959"/>
          </a:p>
        </p:txBody>
      </p:sp>
      <p:sp>
        <p:nvSpPr>
          <p:cNvPr id="384" name="Google Shape;3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34</a:t>
            </a:fld>
            <a:endParaRPr/>
          </a:p>
        </p:txBody>
      </p:sp>
      <p:pic>
        <p:nvPicPr>
          <p:cNvPr id="386" name="Google Shape;38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04028"/>
            <a:ext cx="4181535" cy="367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8932" y="1170502"/>
            <a:ext cx="6523336" cy="554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id-ID" dirty="0"/>
              <a:t>1.c. FIXED WIDTH </a:t>
            </a:r>
            <a:r>
              <a:rPr lang="id-ID" dirty="0" err="1"/>
              <a:t>with</a:t>
            </a:r>
            <a:r>
              <a:rPr lang="id-ID" dirty="0"/>
              <a:t> </a:t>
            </a:r>
            <a:r>
              <a:rPr lang="id-ID" dirty="0" err="1"/>
              <a:t>Header</a:t>
            </a:r>
            <a:endParaRPr dirty="0"/>
          </a:p>
        </p:txBody>
      </p:sp>
      <p:sp>
        <p:nvSpPr>
          <p:cNvPr id="393" name="Google Shape;39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35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FIXED WIDTH with HEADER</a:t>
            </a:r>
            <a:endParaRPr/>
          </a:p>
        </p:txBody>
      </p:sp>
      <p:sp>
        <p:nvSpPr>
          <p:cNvPr id="400" name="Google Shape;400;p36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File cetak dari sistem dengan menggunakan </a:t>
            </a:r>
            <a:r>
              <a:rPr lang="id-ID">
                <a:solidFill>
                  <a:srgbClr val="FFFF00"/>
                </a:solidFill>
              </a:rPr>
              <a:t>printer emulator /PDF printer </a:t>
            </a:r>
            <a:r>
              <a:rPr lang="id-ID"/>
              <a:t>(mencetak report ke file, umumnya berextension PRN)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Karena sebenarnya hasil cetak laporan, maka data berada di antara </a:t>
            </a:r>
            <a:r>
              <a:rPr lang="id-ID">
                <a:solidFill>
                  <a:srgbClr val="FFFF00"/>
                </a:solidFill>
              </a:rPr>
              <a:t>header</a:t>
            </a:r>
            <a:r>
              <a:rPr lang="id-ID"/>
              <a:t> dan </a:t>
            </a:r>
            <a:r>
              <a:rPr lang="id-ID">
                <a:solidFill>
                  <a:srgbClr val="FFFF00"/>
                </a:solidFill>
              </a:rPr>
              <a:t>footer</a:t>
            </a:r>
            <a:r>
              <a:rPr lang="id-ID"/>
              <a:t>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Perlu untuk merapikan data setelah impor data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>
                <a:solidFill>
                  <a:srgbClr val="FFFF00"/>
                </a:solidFill>
              </a:rPr>
              <a:t>Contoh demo impor: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/>
              <a:t>Bab4_Contoh45.txt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>
                <a:solidFill>
                  <a:srgbClr val="FFFF00"/>
                </a:solidFill>
              </a:rPr>
              <a:t>Latihan: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 b="1"/>
              <a:t>Bab8_Kasus5.txt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Impor Fixed Width with Header</a:t>
            </a:r>
            <a:endParaRPr sz="3959"/>
          </a:p>
        </p:txBody>
      </p:sp>
      <p:sp>
        <p:nvSpPr>
          <p:cNvPr id="406" name="Google Shape;40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07" name="Google Shape;40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37</a:t>
            </a:fld>
            <a:endParaRPr/>
          </a:p>
        </p:txBody>
      </p:sp>
      <p:pic>
        <p:nvPicPr>
          <p:cNvPr id="408" name="Google Shape;40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176337"/>
            <a:ext cx="9571498" cy="537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Fixed Width</a:t>
            </a:r>
            <a:endParaRPr sz="3959"/>
          </a:p>
        </p:txBody>
      </p:sp>
      <p:pic>
        <p:nvPicPr>
          <p:cNvPr id="414" name="Google Shape;414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76500" y="1209879"/>
            <a:ext cx="7239000" cy="550465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16" name="Google Shape;41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38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Menetapkan lebar Field/Kolom</a:t>
            </a:r>
            <a:endParaRPr sz="3959"/>
          </a:p>
        </p:txBody>
      </p:sp>
      <p:sp>
        <p:nvSpPr>
          <p:cNvPr id="422" name="Google Shape;42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23" name="Google Shape;42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39</a:t>
            </a:fld>
            <a:endParaRPr/>
          </a:p>
        </p:txBody>
      </p:sp>
      <p:pic>
        <p:nvPicPr>
          <p:cNvPr id="424" name="Google Shape;42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3025"/>
            <a:ext cx="6091084" cy="463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831" y="1342104"/>
            <a:ext cx="6091084" cy="463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id-ID" sz="3600"/>
              <a:t>Pertimbangan Download Data</a:t>
            </a:r>
            <a:endParaRPr sz="3600"/>
          </a:p>
        </p:txBody>
      </p:sp>
      <p:grpSp>
        <p:nvGrpSpPr>
          <p:cNvPr id="129" name="Google Shape;129;p4"/>
          <p:cNvGrpSpPr/>
          <p:nvPr/>
        </p:nvGrpSpPr>
        <p:grpSpPr>
          <a:xfrm>
            <a:off x="1944141" y="1219851"/>
            <a:ext cx="8532316" cy="5332697"/>
            <a:chOff x="1334541" y="651"/>
            <a:chExt cx="8532316" cy="5332697"/>
          </a:xfrm>
        </p:grpSpPr>
        <p:sp>
          <p:nvSpPr>
            <p:cNvPr id="130" name="Google Shape;130;p4"/>
            <p:cNvSpPr/>
            <p:nvPr/>
          </p:nvSpPr>
          <p:spPr>
            <a:xfrm>
              <a:off x="1334541" y="651"/>
              <a:ext cx="2666348" cy="1599809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1334541" y="651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Ketersediaan Data?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Calibri"/>
                <a:buNone/>
              </a:pPr>
              <a:r>
                <a:rPr lang="id-ID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Data elekronik &amp; Periode Akuntansi yang disimpan</a:t>
              </a:r>
              <a:endParaRPr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267525" y="651"/>
              <a:ext cx="2666348" cy="159980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4267525" y="651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Format Data?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200509" y="651"/>
              <a:ext cx="2666348" cy="1599809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7200509" y="651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Waktu yang tepat utk pengambilan data?</a:t>
              </a:r>
              <a:endParaRPr sz="2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334541" y="1867095"/>
              <a:ext cx="2666348" cy="1599809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1334541" y="1867095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Data yang Relevan?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67525" y="1867095"/>
              <a:ext cx="2666348" cy="1599809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4267525" y="1867095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Hardware, Software &amp; Operating System</a:t>
              </a:r>
              <a:endParaRPr sz="2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200509" y="1867095"/>
              <a:ext cx="2666348" cy="1599809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7200509" y="1867095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Kamus Data?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Calibri"/>
                <a:buNone/>
              </a:pPr>
              <a:r>
                <a:rPr lang="id-ID" sz="20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Database/tabel yg dierlukan</a:t>
              </a:r>
              <a:endParaRPr sz="2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334541" y="3733539"/>
              <a:ext cx="2666348" cy="159980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1334541" y="3733539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Cara Akses atau Unduh</a:t>
              </a:r>
              <a:endParaRPr sz="2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267525" y="3733539"/>
              <a:ext cx="2666348" cy="1599809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4267525" y="3733539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Ukuran data &amp;</a:t>
              </a:r>
              <a:b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Media Transfer Data?</a:t>
              </a:r>
              <a:endParaRPr sz="2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200509" y="3733539"/>
              <a:ext cx="2666348" cy="1599809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7200509" y="3733539"/>
              <a:ext cx="2666348" cy="1599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600"/>
                <a:buFont typeface="Calibri"/>
                <a:buNone/>
              </a:pPr>
              <a:r>
                <a:rPr lang="id-ID" sz="2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Cara Transfer Data</a:t>
              </a:r>
              <a:endParaRPr sz="2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Cara memagari kolom</a:t>
            </a:r>
            <a:endParaRPr sz="3959"/>
          </a:p>
        </p:txBody>
      </p:sp>
      <p:sp>
        <p:nvSpPr>
          <p:cNvPr id="431" name="Google Shape;431;p40"/>
          <p:cNvSpPr txBox="1">
            <a:spLocks noGrp="1"/>
          </p:cNvSpPr>
          <p:nvPr>
            <p:ph type="body" idx="1"/>
          </p:nvPr>
        </p:nvSpPr>
        <p:spPr>
          <a:xfrm>
            <a:off x="228600" y="1219201"/>
            <a:ext cx="4953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id-ID">
                <a:solidFill>
                  <a:srgbClr val="FFFF00"/>
                </a:solidFill>
              </a:rPr>
              <a:t>Skrol ke bawah sampai jelas batas antar field/kolom</a:t>
            </a:r>
            <a:endParaRPr/>
          </a:p>
        </p:txBody>
      </p:sp>
      <p:sp>
        <p:nvSpPr>
          <p:cNvPr id="432" name="Google Shape;43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33" name="Google Shape;43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40</a:t>
            </a:fld>
            <a:endParaRPr/>
          </a:p>
        </p:txBody>
      </p:sp>
      <p:pic>
        <p:nvPicPr>
          <p:cNvPr id="434" name="Google Shape;43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1219199"/>
            <a:ext cx="6519798" cy="495776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0"/>
          <p:cNvSpPr/>
          <p:nvPr/>
        </p:nvSpPr>
        <p:spPr>
          <a:xfrm>
            <a:off x="228600" y="3679379"/>
            <a:ext cx="3429000" cy="195942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Tipe data Teks: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Letakkan garis di sebelah kiri</a:t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8610600" y="1828799"/>
            <a:ext cx="3275014" cy="2057401"/>
          </a:xfrm>
          <a:prstGeom prst="ellipse">
            <a:avLst/>
          </a:prstGeom>
          <a:solidFill>
            <a:srgbClr val="C55A11">
              <a:alpha val="8000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2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Tipe Data Angka</a:t>
            </a:r>
            <a:r>
              <a:rPr lang="id-ID" sz="222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3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Letakkan pembatas di sebelah kanan.</a:t>
            </a:r>
            <a:endParaRPr sz="203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40"/>
          <p:cNvCxnSpPr>
            <a:stCxn id="435" idx="6"/>
          </p:cNvCxnSpPr>
          <p:nvPr/>
        </p:nvCxnSpPr>
        <p:spPr>
          <a:xfrm>
            <a:off x="3657600" y="4659089"/>
            <a:ext cx="3124200" cy="141600"/>
          </a:xfrm>
          <a:prstGeom prst="straightConnector1">
            <a:avLst/>
          </a:prstGeom>
          <a:noFill/>
          <a:ln w="76200" cap="flat" cmpd="sng">
            <a:solidFill>
              <a:srgbClr val="2E75B5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438" name="Google Shape;438;p40"/>
          <p:cNvCxnSpPr>
            <a:stCxn id="436" idx="4"/>
          </p:cNvCxnSpPr>
          <p:nvPr/>
        </p:nvCxnSpPr>
        <p:spPr>
          <a:xfrm flipH="1">
            <a:off x="9525107" y="3886200"/>
            <a:ext cx="723000" cy="838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Menentukan Tipe Data</a:t>
            </a:r>
            <a:endParaRPr sz="3959"/>
          </a:p>
        </p:txBody>
      </p:sp>
      <p:pic>
        <p:nvPicPr>
          <p:cNvPr id="444" name="Google Shape;444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524000"/>
            <a:ext cx="6112701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41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Memilih Tipe Data</a:t>
            </a:r>
            <a:endParaRPr sz="3959"/>
          </a:p>
        </p:txBody>
      </p:sp>
      <p:pic>
        <p:nvPicPr>
          <p:cNvPr id="452" name="Google Shape;452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333734"/>
            <a:ext cx="9067800" cy="538325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54" name="Google Shape;45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42</a:t>
            </a:fld>
            <a:endParaRPr/>
          </a:p>
        </p:txBody>
      </p:sp>
      <p:sp>
        <p:nvSpPr>
          <p:cNvPr id="455" name="Google Shape;455;p42"/>
          <p:cNvSpPr txBox="1"/>
          <p:nvPr/>
        </p:nvSpPr>
        <p:spPr>
          <a:xfrm>
            <a:off x="9586452" y="1346653"/>
            <a:ext cx="2362200" cy="197811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Tipe Angka: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Pastikan mengganti tanda pembatas desimal dan ribuan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4195" y="4436597"/>
            <a:ext cx="2646713" cy="232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Hasil Impor – masih mentah</a:t>
            </a:r>
            <a:endParaRPr sz="3959"/>
          </a:p>
        </p:txBody>
      </p:sp>
      <p:pic>
        <p:nvPicPr>
          <p:cNvPr id="462" name="Google Shape;462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0835" y="1135054"/>
            <a:ext cx="6821129" cy="558193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64" name="Google Shape;46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43</a:t>
            </a:fld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74971" y="1130572"/>
            <a:ext cx="6916993" cy="1841228"/>
          </a:xfrm>
          <a:prstGeom prst="ellipse">
            <a:avLst/>
          </a:prstGeom>
          <a:noFill/>
          <a:ln w="603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43"/>
          <p:cNvSpPr txBox="1"/>
          <p:nvPr/>
        </p:nvSpPr>
        <p:spPr>
          <a:xfrm>
            <a:off x="8458200" y="1789576"/>
            <a:ext cx="2589572" cy="52322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Contoh Header</a:t>
            </a:r>
            <a:endParaRPr sz="28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43"/>
          <p:cNvCxnSpPr>
            <a:stCxn id="466" idx="1"/>
            <a:endCxn id="465" idx="6"/>
          </p:cNvCxnSpPr>
          <p:nvPr/>
        </p:nvCxnSpPr>
        <p:spPr>
          <a:xfrm rot="10800000">
            <a:off x="6992100" y="2051186"/>
            <a:ext cx="1466100" cy="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468" name="Google Shape;468;p43"/>
          <p:cNvSpPr txBox="1"/>
          <p:nvPr/>
        </p:nvSpPr>
        <p:spPr>
          <a:xfrm>
            <a:off x="8458200" y="2438400"/>
            <a:ext cx="2589572" cy="204574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Header dan Footer dapat dibuang dan dipisahkan dengan data yang relevan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8458200" y="4648200"/>
            <a:ext cx="2589572" cy="96601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96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ACL memiliki fitur untuk memisahkan data header dan footer </a:t>
            </a:r>
            <a:endParaRPr sz="196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8458200" y="5816019"/>
            <a:ext cx="2589572" cy="96601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96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Berikut akan dijelaskan teknik memfilter dengan Excel</a:t>
            </a:r>
            <a:endParaRPr sz="196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Contoh cara memfilter data relevan</a:t>
            </a:r>
            <a:endParaRPr sz="3959"/>
          </a:p>
        </p:txBody>
      </p:sp>
      <p:sp>
        <p:nvSpPr>
          <p:cNvPr id="476" name="Google Shape;476;p44"/>
          <p:cNvSpPr txBox="1">
            <a:spLocks noGrp="1"/>
          </p:cNvSpPr>
          <p:nvPr>
            <p:ph type="body" idx="1"/>
          </p:nvPr>
        </p:nvSpPr>
        <p:spPr>
          <a:xfrm>
            <a:off x="228600" y="1154112"/>
            <a:ext cx="4572000" cy="539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id-ID" sz="2400"/>
              <a:t>Untuk mengambil data yang relevan, maka diperlukan proses </a:t>
            </a:r>
            <a:r>
              <a:rPr lang="id-ID" sz="2400">
                <a:solidFill>
                  <a:srgbClr val="FFFF00"/>
                </a:solidFill>
              </a:rPr>
              <a:t>pembersihan</a:t>
            </a:r>
            <a:r>
              <a:rPr lang="id-ID" sz="2400"/>
              <a:t>.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  <a:p>
            <a:pPr marL="354013" lvl="0" indent="-354013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AutoNum type="arabicPeriod"/>
            </a:pPr>
            <a:r>
              <a:rPr lang="id-ID" sz="2400">
                <a:solidFill>
                  <a:srgbClr val="FFFF00"/>
                </a:solidFill>
              </a:rPr>
              <a:t>Sisipkan</a:t>
            </a:r>
            <a:r>
              <a:rPr lang="id-ID" sz="2400"/>
              <a:t> 1 baris paling atas (</a:t>
            </a:r>
            <a:r>
              <a:rPr lang="id-ID" sz="2400">
                <a:solidFill>
                  <a:srgbClr val="FFFF00"/>
                </a:solidFill>
              </a:rPr>
              <a:t>row 1</a:t>
            </a:r>
            <a:r>
              <a:rPr lang="id-ID" sz="2400"/>
              <a:t>) dan 1 kolom paling kiri (</a:t>
            </a:r>
            <a:r>
              <a:rPr lang="id-ID" sz="2400">
                <a:solidFill>
                  <a:srgbClr val="FFFF00"/>
                </a:solidFill>
              </a:rPr>
              <a:t>Kolom A</a:t>
            </a:r>
            <a:r>
              <a:rPr lang="id-ID" sz="2400"/>
              <a:t>)</a:t>
            </a:r>
            <a:endParaRPr/>
          </a:p>
          <a:p>
            <a:pPr marL="354013" lvl="0" indent="-354013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id-ID" sz="2400"/>
              <a:t>Kita gunakan </a:t>
            </a:r>
            <a:r>
              <a:rPr lang="id-ID" sz="2400">
                <a:solidFill>
                  <a:srgbClr val="FFFF00"/>
                </a:solidFill>
              </a:rPr>
              <a:t>lebar kolom </a:t>
            </a:r>
            <a:r>
              <a:rPr lang="id-ID" sz="2400"/>
              <a:t>untuk pembeda data yang relevan dengan yang tidak. Formula yang dapat dipakai: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d-ID" sz="2400"/>
              <a:t>	</a:t>
            </a:r>
            <a:r>
              <a:rPr lang="id-ID" sz="2400">
                <a:solidFill>
                  <a:srgbClr val="FFFF00"/>
                </a:solidFill>
              </a:rPr>
              <a:t>posisi: Sel A2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id-ID" sz="2400">
                <a:solidFill>
                  <a:srgbClr val="FFFF00"/>
                </a:solidFill>
              </a:rPr>
              <a:t>	=LEN(B2)&amp;LEN(C2)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d-ID" sz="2400"/>
              <a:t>3.	Filter Kolom A</a:t>
            </a:r>
            <a:endParaRPr sz="2400"/>
          </a:p>
        </p:txBody>
      </p:sp>
      <p:sp>
        <p:nvSpPr>
          <p:cNvPr id="477" name="Google Shape;47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78" name="Google Shape;47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44</a:t>
            </a:fld>
            <a:endParaRPr/>
          </a:p>
        </p:txBody>
      </p:sp>
      <p:pic>
        <p:nvPicPr>
          <p:cNvPr id="479" name="Google Shape;47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143000"/>
            <a:ext cx="7119781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xfrm>
            <a:off x="647700" y="1828800"/>
            <a:ext cx="10896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id-ID" dirty="0"/>
              <a:t>2. Format Non </a:t>
            </a:r>
            <a:r>
              <a:rPr lang="id-ID" dirty="0" err="1"/>
              <a:t>Text</a:t>
            </a:r>
            <a:endParaRPr dirty="0"/>
          </a:p>
        </p:txBody>
      </p:sp>
      <p:sp>
        <p:nvSpPr>
          <p:cNvPr id="485" name="Google Shape;48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486" name="Google Shape;48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45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 Format Non </a:t>
            </a:r>
            <a:r>
              <a:rPr lang="id-ID" sz="3959" dirty="0" err="1"/>
              <a:t>Text</a:t>
            </a:r>
            <a:endParaRPr dirty="0"/>
          </a:p>
        </p:txBody>
      </p:sp>
      <p:sp>
        <p:nvSpPr>
          <p:cNvPr id="492" name="Google Shape;492;p46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 dirty="0"/>
              <a:t>Berupa hasil ekspor dari aplikasi </a:t>
            </a:r>
            <a:r>
              <a:rPr lang="id-ID" dirty="0" err="1"/>
              <a:t>Database</a:t>
            </a:r>
            <a:r>
              <a:rPr lang="id-ID" dirty="0"/>
              <a:t>/ DBMS tertentu seperti Ms Access, Ms </a:t>
            </a:r>
            <a:r>
              <a:rPr lang="id-ID" dirty="0" err="1"/>
              <a:t>Foxpro</a:t>
            </a:r>
            <a:r>
              <a:rPr lang="id-ID" dirty="0"/>
              <a:t>, MS SQL Server, atau Oracle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 dirty="0">
                <a:solidFill>
                  <a:srgbClr val="FFFF00"/>
                </a:solidFill>
              </a:rPr>
              <a:t>Latihan: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 dirty="0"/>
              <a:t>Bab4_Contoh42.mdb (versi Access 2003)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 dirty="0"/>
              <a:t>Bab8_Kasus3.mdb (versi Access 2007 ke atas)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 dirty="0"/>
              <a:t>Bab8_Kasus4.DBF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 dirty="0"/>
              <a:t>inlineXBRL_3.zip  (Format XBRL)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 dirty="0" err="1"/>
              <a:t>TLK.json</a:t>
            </a:r>
            <a:r>
              <a:rPr lang="id-ID" dirty="0"/>
              <a:t> (Format .</a:t>
            </a:r>
            <a:r>
              <a:rPr lang="id-ID" dirty="0" err="1"/>
              <a:t>json</a:t>
            </a:r>
            <a:r>
              <a:rPr lang="id-ID" dirty="0"/>
              <a:t>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2.a. Impor </a:t>
            </a:r>
            <a:r>
              <a:rPr lang="id-ID" sz="3959" dirty="0" err="1"/>
              <a:t>File</a:t>
            </a:r>
            <a:r>
              <a:rPr lang="id-ID" sz="3959" dirty="0"/>
              <a:t> Access versi 2003</a:t>
            </a:r>
            <a:endParaRPr sz="3959" dirty="0"/>
          </a:p>
        </p:txBody>
      </p:sp>
      <p:sp>
        <p:nvSpPr>
          <p:cNvPr id="498" name="Google Shape;498;p47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 dirty="0" err="1"/>
              <a:t>File</a:t>
            </a:r>
            <a:r>
              <a:rPr lang="id-ID" dirty="0"/>
              <a:t> Access versi lama yang dihasilkan dari Microsoft Access 2003 </a:t>
            </a:r>
            <a:r>
              <a:rPr lang="id-ID" dirty="0">
                <a:solidFill>
                  <a:srgbClr val="FFFF00"/>
                </a:solidFill>
              </a:rPr>
              <a:t>tidak dapat dibuka</a:t>
            </a:r>
            <a:r>
              <a:rPr lang="id-ID" dirty="0"/>
              <a:t> di versi Access terbaru kecuali jika telah </a:t>
            </a:r>
            <a:r>
              <a:rPr lang="id-ID" dirty="0" err="1"/>
              <a:t>diinstall</a:t>
            </a:r>
            <a:r>
              <a:rPr lang="id-ID" dirty="0"/>
              <a:t> mesin </a:t>
            </a:r>
            <a:r>
              <a:rPr lang="id-ID" dirty="0" err="1"/>
              <a:t>database</a:t>
            </a:r>
            <a:r>
              <a:rPr lang="id-ID" dirty="0"/>
              <a:t> yang sama (</a:t>
            </a:r>
            <a:r>
              <a:rPr lang="id-ID" dirty="0">
                <a:solidFill>
                  <a:srgbClr val="FFFF00"/>
                </a:solidFill>
              </a:rPr>
              <a:t>Microsoft Jet 4 OLE DB Provider</a:t>
            </a:r>
            <a:r>
              <a:rPr lang="id-ID" dirty="0"/>
              <a:t>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 dirty="0">
                <a:solidFill>
                  <a:srgbClr val="FFFF00"/>
                </a:solidFill>
              </a:rPr>
              <a:t>Solusi: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 dirty="0"/>
              <a:t>dibuka dengan Access 2003 atau Excel 2003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 dirty="0"/>
              <a:t>Menggunakan aplikasi </a:t>
            </a:r>
            <a:r>
              <a:rPr lang="id-ID" b="1" dirty="0"/>
              <a:t>MDB </a:t>
            </a:r>
            <a:r>
              <a:rPr lang="id-ID" b="1" dirty="0" err="1"/>
              <a:t>Viewer</a:t>
            </a:r>
            <a:r>
              <a:rPr lang="id-ID" b="1" dirty="0"/>
              <a:t> Plus </a:t>
            </a:r>
            <a:r>
              <a:rPr lang="id-ID" b="1" dirty="0">
                <a:solidFill>
                  <a:srgbClr val="FFFF00"/>
                </a:solidFill>
              </a:rPr>
              <a:t>www.alexnolan.net/software/mdb_viewer_plus.htm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 dirty="0">
                <a:solidFill>
                  <a:srgbClr val="FFFF00"/>
                </a:solidFill>
              </a:rPr>
              <a:t>  atau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 dirty="0">
                <a:solidFill>
                  <a:srgbClr val="FFFF00"/>
                </a:solidFill>
              </a:rPr>
              <a:t>bit.ly/2vxqWB0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499" name="Google Shape;49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00" name="Google Shape;50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47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MDB Viewer Plus</a:t>
            </a:r>
            <a:endParaRPr/>
          </a:p>
        </p:txBody>
      </p:sp>
      <p:sp>
        <p:nvSpPr>
          <p:cNvPr id="506" name="Google Shape;506;p48"/>
          <p:cNvSpPr txBox="1">
            <a:spLocks noGrp="1"/>
          </p:cNvSpPr>
          <p:nvPr>
            <p:ph type="body" idx="1"/>
          </p:nvPr>
        </p:nvSpPr>
        <p:spPr>
          <a:xfrm>
            <a:off x="419100" y="2067049"/>
            <a:ext cx="4495800" cy="3529261"/>
          </a:xfrm>
          <a:prstGeom prst="rect">
            <a:avLst/>
          </a:prstGeom>
          <a:noFill/>
          <a:ln w="9525" cap="flat" cmpd="sng">
            <a:solidFill>
              <a:srgbClr val="FEFB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id-ID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Ekstrak </a:t>
            </a:r>
            <a:r>
              <a:rPr lang="id-ID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MDBPlus.zip</a:t>
            </a:r>
            <a:r>
              <a:rPr lang="id-ID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hasil unduhan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id-ID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Buka file </a:t>
            </a:r>
            <a:r>
              <a:rPr lang="id-ID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MDBPlus.exe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id-ID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Bila menggunakan </a:t>
            </a:r>
            <a:r>
              <a:rPr lang="id-ID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r>
              <a:rPr lang="id-ID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 mungkin akan muncul jendela dialog seperti disamping, pilih </a:t>
            </a:r>
            <a:r>
              <a:rPr lang="id-ID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install anyway</a:t>
            </a:r>
            <a:endParaRPr>
              <a:solidFill>
                <a:srgbClr val="FFFF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507" name="Google Shape;50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48</a:t>
            </a:fld>
            <a:endParaRPr/>
          </a:p>
        </p:txBody>
      </p:sp>
      <p:pic>
        <p:nvPicPr>
          <p:cNvPr id="509" name="Google Shape;50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1155155"/>
            <a:ext cx="611505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9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MDB Viewer Plus</a:t>
            </a:r>
            <a:endParaRPr/>
          </a:p>
        </p:txBody>
      </p:sp>
      <p:sp>
        <p:nvSpPr>
          <p:cNvPr id="515" name="Google Shape;515;p49"/>
          <p:cNvSpPr txBox="1">
            <a:spLocks noGrp="1"/>
          </p:cNvSpPr>
          <p:nvPr>
            <p:ph type="body" idx="1"/>
          </p:nvPr>
        </p:nvSpPr>
        <p:spPr>
          <a:xfrm>
            <a:off x="172986" y="1341201"/>
            <a:ext cx="2417814" cy="2240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4013" lvl="0" indent="-35401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5"/>
              <a:buFont typeface="Calibri"/>
              <a:buAutoNum type="arabicPeriod"/>
            </a:pPr>
            <a:r>
              <a:rPr lang="id-ID" sz="2405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Buka file mdb</a:t>
            </a:r>
            <a:endParaRPr sz="2405">
              <a:solidFill>
                <a:srgbClr val="FFFF00"/>
              </a:solidFill>
            </a:endParaRPr>
          </a:p>
          <a:p>
            <a:pPr marL="354013" lvl="0" indent="-354013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5"/>
              <a:buFont typeface="Calibri"/>
              <a:buAutoNum type="arabicPeriod"/>
            </a:pPr>
            <a:r>
              <a:rPr lang="id-ID" sz="2405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Muncul jendela dialog (gambar bawah)</a:t>
            </a:r>
            <a:endParaRPr/>
          </a:p>
          <a:p>
            <a:pPr marL="354013" lvl="0" indent="-354013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5"/>
              <a:buFont typeface="Calibri"/>
              <a:buAutoNum type="arabicPeriod"/>
            </a:pPr>
            <a:r>
              <a:rPr lang="id-ID" sz="2405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Klik OK</a:t>
            </a:r>
            <a:endParaRPr/>
          </a:p>
          <a:p>
            <a:pPr marL="514350" lvl="0" indent="-34988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None/>
            </a:pPr>
            <a:endParaRPr sz="2590"/>
          </a:p>
        </p:txBody>
      </p:sp>
      <p:sp>
        <p:nvSpPr>
          <p:cNvPr id="516" name="Google Shape;51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17" name="Google Shape;51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49</a:t>
            </a:fld>
            <a:endParaRPr/>
          </a:p>
        </p:txBody>
      </p:sp>
      <p:pic>
        <p:nvPicPr>
          <p:cNvPr id="518" name="Google Shape;5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51" y="3827542"/>
            <a:ext cx="1996749" cy="284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1214" y="1341201"/>
            <a:ext cx="9067800" cy="4678599"/>
          </a:xfrm>
          <a:prstGeom prst="rect">
            <a:avLst/>
          </a:prstGeom>
          <a:noFill/>
          <a:ln>
            <a:noFill/>
          </a:ln>
          <a:effectLst>
            <a:reflection stA="50000" endA="300" endPos="16000" dist="38100" dir="5400000" sy="-100000" algn="bl" rotWithShape="0"/>
          </a:effectLst>
        </p:spPr>
      </p:pic>
      <p:sp>
        <p:nvSpPr>
          <p:cNvPr id="520" name="Google Shape;520;p49"/>
          <p:cNvSpPr/>
          <p:nvPr/>
        </p:nvSpPr>
        <p:spPr>
          <a:xfrm>
            <a:off x="5105400" y="1752599"/>
            <a:ext cx="1981199" cy="1143001"/>
          </a:xfrm>
          <a:prstGeom prst="ellipse">
            <a:avLst/>
          </a:prstGeom>
          <a:gradFill>
            <a:gsLst>
              <a:gs pos="0">
                <a:srgbClr val="474747">
                  <a:alpha val="55686"/>
                </a:srgbClr>
              </a:gs>
              <a:gs pos="50000">
                <a:srgbClr val="000000">
                  <a:alpha val="75686"/>
                </a:srgbClr>
              </a:gs>
              <a:gs pos="100000">
                <a:srgbClr val="000000">
                  <a:alpha val="75686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Buka File Mdb</a:t>
            </a:r>
            <a:endParaRPr sz="24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49"/>
          <p:cNvCxnSpPr>
            <a:stCxn id="520" idx="2"/>
          </p:cNvCxnSpPr>
          <p:nvPr/>
        </p:nvCxnSpPr>
        <p:spPr>
          <a:xfrm flipH="1">
            <a:off x="3579000" y="2324100"/>
            <a:ext cx="1526400" cy="201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bevel/>
            <a:headEnd type="oval" w="med" len="med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18288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id-ID" sz="3600"/>
              <a:t>Elemen yang harus ada dalam data yang di download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Referensi /atau nomor referensi Source document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Tanggal transaksi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Jumlah atau nilai uang suatu transaksi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Nomor dan nama Account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Penjelasan/deskripsi transaksi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MDB Viewer Plus</a:t>
            </a:r>
            <a:endParaRPr/>
          </a:p>
        </p:txBody>
      </p:sp>
      <p:sp>
        <p:nvSpPr>
          <p:cNvPr id="527" name="Google Shape;527;p50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4114800" cy="176061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AutoNum type="arabicPeriod"/>
            </a:pPr>
            <a:r>
              <a:rPr lang="id-ID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Pilih Tabel yang akan dibuka, misal </a:t>
            </a:r>
            <a:r>
              <a:rPr lang="id-ID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>
              <a:solidFill>
                <a:srgbClr val="FFFF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AutoNum type="arabicPeriod"/>
            </a:pPr>
            <a:r>
              <a:rPr lang="id-ID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Double Click atau pilih icon </a:t>
            </a:r>
            <a:r>
              <a:rPr lang="id-ID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Go To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28" name="Google Shape;528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29" name="Google Shape;529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50</a:t>
            </a:fld>
            <a:endParaRPr/>
          </a:p>
        </p:txBody>
      </p:sp>
      <p:pic>
        <p:nvPicPr>
          <p:cNvPr id="530" name="Google Shape;53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611106"/>
            <a:ext cx="728663" cy="90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0"/>
          <p:cNvPicPr preferRelativeResize="0"/>
          <p:nvPr/>
        </p:nvPicPr>
        <p:blipFill rotWithShape="1">
          <a:blip r:embed="rId4">
            <a:alphaModFix/>
          </a:blip>
          <a:srcRect b="35181"/>
          <a:stretch/>
        </p:blipFill>
        <p:spPr>
          <a:xfrm>
            <a:off x="152400" y="3517492"/>
            <a:ext cx="11120437" cy="325629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0"/>
          <p:cNvSpPr/>
          <p:nvPr/>
        </p:nvSpPr>
        <p:spPr>
          <a:xfrm>
            <a:off x="7010400" y="1118353"/>
            <a:ext cx="4724400" cy="195942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2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Ekspor ke file XLS: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Pilih icon tabung panah biru untuk ekspor data ke File Excel</a:t>
            </a:r>
            <a:endParaRPr/>
          </a:p>
        </p:txBody>
      </p:sp>
      <p:cxnSp>
        <p:nvCxnSpPr>
          <p:cNvPr id="533" name="Google Shape;533;p50"/>
          <p:cNvCxnSpPr>
            <a:stCxn id="532" idx="4"/>
          </p:cNvCxnSpPr>
          <p:nvPr/>
        </p:nvCxnSpPr>
        <p:spPr>
          <a:xfrm flipH="1">
            <a:off x="8305800" y="3077773"/>
            <a:ext cx="1066800" cy="967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MDB Viewer Plus</a:t>
            </a:r>
            <a:endParaRPr/>
          </a:p>
        </p:txBody>
      </p:sp>
      <p:sp>
        <p:nvSpPr>
          <p:cNvPr id="539" name="Google Shape;539;p51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540" name="Google Shape;540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41" name="Google Shape;54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51</a:t>
            </a:fld>
            <a:endParaRPr/>
          </a:p>
        </p:txBody>
      </p:sp>
      <p:pic>
        <p:nvPicPr>
          <p:cNvPr id="542" name="Google Shape;54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51"/>
          <p:cNvSpPr/>
          <p:nvPr/>
        </p:nvSpPr>
        <p:spPr>
          <a:xfrm>
            <a:off x="7162800" y="1905000"/>
            <a:ext cx="4191000" cy="2514600"/>
          </a:xfrm>
          <a:prstGeom prst="ellipse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Ekspor ke file XLS: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 banyak pilihan format file, </a:t>
            </a:r>
            <a:r>
              <a:rPr lang="id-ID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cukup pilih Excel (XLS)</a:t>
            </a:r>
            <a:endParaRPr/>
          </a:p>
        </p:txBody>
      </p:sp>
      <p:cxnSp>
        <p:nvCxnSpPr>
          <p:cNvPr id="544" name="Google Shape;544;p51"/>
          <p:cNvCxnSpPr>
            <a:stCxn id="543" idx="3"/>
          </p:cNvCxnSpPr>
          <p:nvPr/>
        </p:nvCxnSpPr>
        <p:spPr>
          <a:xfrm flipH="1">
            <a:off x="6172158" y="4051345"/>
            <a:ext cx="1604400" cy="3684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bevel/>
            <a:headEnd type="oval" w="med" len="med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MDB Viewer Plus</a:t>
            </a:r>
            <a:endParaRPr/>
          </a:p>
        </p:txBody>
      </p:sp>
      <p:sp>
        <p:nvSpPr>
          <p:cNvPr id="550" name="Google Shape;550;p52"/>
          <p:cNvSpPr txBox="1">
            <a:spLocks noGrp="1"/>
          </p:cNvSpPr>
          <p:nvPr>
            <p:ph type="body" idx="1"/>
          </p:nvPr>
        </p:nvSpPr>
        <p:spPr>
          <a:xfrm>
            <a:off x="6934200" y="1381381"/>
            <a:ext cx="46482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id-ID">
                <a:solidFill>
                  <a:srgbClr val="FFFF00"/>
                </a:solidFill>
              </a:rPr>
              <a:t>Beri nama File</a:t>
            </a:r>
            <a:endParaRPr>
              <a:solidFill>
                <a:srgbClr val="FFFF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id-ID">
                <a:solidFill>
                  <a:srgbClr val="FFFF00"/>
                </a:solidFill>
              </a:rPr>
              <a:t>Save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Lakukan cara yang sama untuk mengimpor tabel lainnya</a:t>
            </a:r>
            <a:endParaRPr/>
          </a:p>
        </p:txBody>
      </p:sp>
      <p:sp>
        <p:nvSpPr>
          <p:cNvPr id="551" name="Google Shape;55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52" name="Google Shape;55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52</a:t>
            </a:fld>
            <a:endParaRPr/>
          </a:p>
        </p:txBody>
      </p:sp>
      <p:pic>
        <p:nvPicPr>
          <p:cNvPr id="553" name="Google Shape;55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29" y="1381381"/>
            <a:ext cx="6182771" cy="462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2.b. Impor </a:t>
            </a:r>
            <a:r>
              <a:rPr lang="id-ID" sz="3959" dirty="0" err="1"/>
              <a:t>File</a:t>
            </a:r>
            <a:r>
              <a:rPr lang="id-ID" sz="3959" dirty="0"/>
              <a:t> Access versi 2007 ke atas</a:t>
            </a:r>
            <a:endParaRPr sz="3959" dirty="0"/>
          </a:p>
        </p:txBody>
      </p:sp>
      <p:sp>
        <p:nvSpPr>
          <p:cNvPr id="559" name="Google Shape;559;p53"/>
          <p:cNvSpPr txBox="1">
            <a:spLocks noGrp="1"/>
          </p:cNvSpPr>
          <p:nvPr>
            <p:ph type="body" idx="1"/>
          </p:nvPr>
        </p:nvSpPr>
        <p:spPr>
          <a:xfrm>
            <a:off x="152400" y="2783681"/>
            <a:ext cx="3505200" cy="1828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id-ID"/>
              <a:t>Menu 🡺 </a:t>
            </a:r>
            <a:r>
              <a:rPr lang="id-ID">
                <a:solidFill>
                  <a:srgbClr val="FFFF99"/>
                </a:solidFill>
              </a:rPr>
              <a:t>Data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800"/>
              <a:buFont typeface="Calibri"/>
              <a:buAutoNum type="arabicPeriod"/>
            </a:pPr>
            <a:r>
              <a:rPr lang="id-ID">
                <a:solidFill>
                  <a:srgbClr val="FFFF99"/>
                </a:solidFill>
              </a:rPr>
              <a:t>Get External Data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800"/>
              <a:buFont typeface="Calibri"/>
              <a:buAutoNum type="arabicPeriod"/>
            </a:pPr>
            <a:r>
              <a:rPr lang="id-ID">
                <a:solidFill>
                  <a:srgbClr val="FFFF99"/>
                </a:solidFill>
              </a:rPr>
              <a:t>From Access</a:t>
            </a:r>
            <a:endParaRPr>
              <a:solidFill>
                <a:srgbClr val="FFFF99"/>
              </a:solidFill>
            </a:endParaRPr>
          </a:p>
        </p:txBody>
      </p:sp>
      <p:sp>
        <p:nvSpPr>
          <p:cNvPr id="560" name="Google Shape;56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61" name="Google Shape;56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53</a:t>
            </a:fld>
            <a:endParaRPr/>
          </a:p>
        </p:txBody>
      </p:sp>
      <p:pic>
        <p:nvPicPr>
          <p:cNvPr id="562" name="Google Shape;56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082534"/>
            <a:ext cx="8247144" cy="5089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3"/>
          <p:cNvSpPr/>
          <p:nvPr/>
        </p:nvSpPr>
        <p:spPr>
          <a:xfrm>
            <a:off x="8915400" y="1564481"/>
            <a:ext cx="1295400" cy="609600"/>
          </a:xfrm>
          <a:prstGeom prst="ellipse">
            <a:avLst/>
          </a:prstGeom>
          <a:noFill/>
          <a:ln w="539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3"/>
          <p:cNvSpPr/>
          <p:nvPr/>
        </p:nvSpPr>
        <p:spPr>
          <a:xfrm>
            <a:off x="3810000" y="2174081"/>
            <a:ext cx="1295400" cy="1254919"/>
          </a:xfrm>
          <a:prstGeom prst="ellipse">
            <a:avLst/>
          </a:prstGeom>
          <a:noFill/>
          <a:ln w="539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3"/>
          <p:cNvSpPr/>
          <p:nvPr/>
        </p:nvSpPr>
        <p:spPr>
          <a:xfrm>
            <a:off x="3505200" y="3545680"/>
            <a:ext cx="1295400" cy="1254919"/>
          </a:xfrm>
          <a:prstGeom prst="ellipse">
            <a:avLst/>
          </a:prstGeom>
          <a:noFill/>
          <a:ln w="539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3"/>
          <p:cNvSpPr txBox="1"/>
          <p:nvPr/>
        </p:nvSpPr>
        <p:spPr>
          <a:xfrm>
            <a:off x="9601200" y="1082534"/>
            <a:ext cx="9144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>
                <a:solidFill>
                  <a:srgbClr val="FFFF99"/>
                </a:solidFill>
                <a:latin typeface="Calibri"/>
                <a:ea typeface="Calibri"/>
                <a:cs typeface="Calibri"/>
                <a:sym typeface="Calibri"/>
              </a:rPr>
              <a:t>❶</a:t>
            </a:r>
            <a:endParaRPr sz="6000">
              <a:solidFill>
                <a:srgbClr val="FFFF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3"/>
          <p:cNvSpPr txBox="1"/>
          <p:nvPr/>
        </p:nvSpPr>
        <p:spPr>
          <a:xfrm>
            <a:off x="4467532" y="3561478"/>
            <a:ext cx="843116" cy="1015663"/>
          </a:xfrm>
          <a:prstGeom prst="rect">
            <a:avLst/>
          </a:prstGeom>
          <a:gradFill>
            <a:gsLst>
              <a:gs pos="0">
                <a:srgbClr val="F6F9FC">
                  <a:alpha val="76862"/>
                </a:srgbClr>
              </a:gs>
              <a:gs pos="74000">
                <a:srgbClr val="B3D1EC">
                  <a:alpha val="76862"/>
                </a:srgbClr>
              </a:gs>
              <a:gs pos="83000">
                <a:srgbClr val="B3D1EC">
                  <a:alpha val="84705"/>
                </a:srgbClr>
              </a:gs>
              <a:gs pos="100000">
                <a:srgbClr val="CCE0F2">
                  <a:alpha val="8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❸</a:t>
            </a:r>
            <a:endParaRPr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3"/>
          <p:cNvSpPr txBox="1"/>
          <p:nvPr/>
        </p:nvSpPr>
        <p:spPr>
          <a:xfrm>
            <a:off x="4467532" y="1857309"/>
            <a:ext cx="843116" cy="891067"/>
          </a:xfrm>
          <a:prstGeom prst="rect">
            <a:avLst/>
          </a:prstGeom>
          <a:gradFill>
            <a:gsLst>
              <a:gs pos="0">
                <a:srgbClr val="F6F9FC">
                  <a:alpha val="76862"/>
                </a:srgbClr>
              </a:gs>
              <a:gs pos="74000">
                <a:srgbClr val="B3D1EC">
                  <a:alpha val="76862"/>
                </a:srgbClr>
              </a:gs>
              <a:gs pos="83000">
                <a:srgbClr val="B3D1EC">
                  <a:alpha val="84705"/>
                </a:srgbClr>
              </a:gs>
              <a:gs pos="100000">
                <a:srgbClr val="CCE0F2">
                  <a:alpha val="8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❷</a:t>
            </a:r>
            <a:endParaRPr sz="4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2.b. Impor </a:t>
            </a:r>
            <a:r>
              <a:rPr lang="id-ID" sz="3959" dirty="0" err="1"/>
              <a:t>File</a:t>
            </a:r>
            <a:r>
              <a:rPr lang="id-ID" sz="3959" dirty="0"/>
              <a:t> Access versi 2007 ke atas</a:t>
            </a:r>
            <a:endParaRPr sz="3959" dirty="0"/>
          </a:p>
        </p:txBody>
      </p:sp>
      <p:sp>
        <p:nvSpPr>
          <p:cNvPr id="574" name="Google Shape;57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75" name="Google Shape;57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54</a:t>
            </a:fld>
            <a:endParaRPr/>
          </a:p>
        </p:txBody>
      </p:sp>
      <p:pic>
        <p:nvPicPr>
          <p:cNvPr id="576" name="Google Shape;57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6" y="1146828"/>
            <a:ext cx="7349981" cy="557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3219" y="3825962"/>
            <a:ext cx="46863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4"/>
          <p:cNvSpPr/>
          <p:nvPr/>
        </p:nvSpPr>
        <p:spPr>
          <a:xfrm>
            <a:off x="7620000" y="1146828"/>
            <a:ext cx="4267200" cy="2679134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2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Multiple Table: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Excel versi terbaru punya fitur memilih beberapa tabel sekaligus dengan </a:t>
            </a:r>
            <a:r>
              <a:rPr lang="id-ID" sz="2220">
                <a:solidFill>
                  <a:srgbClr val="FFFF99"/>
                </a:solidFill>
                <a:latin typeface="Calibri"/>
                <a:ea typeface="Calibri"/>
                <a:cs typeface="Calibri"/>
                <a:sym typeface="Calibri"/>
              </a:rPr>
              <a:t>mencentang</a:t>
            </a:r>
            <a:r>
              <a:rPr lang="id-ID" sz="22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pada kotak disamping kiri</a:t>
            </a:r>
            <a:endParaRPr/>
          </a:p>
        </p:txBody>
      </p:sp>
      <p:cxnSp>
        <p:nvCxnSpPr>
          <p:cNvPr id="579" name="Google Shape;579;p54"/>
          <p:cNvCxnSpPr>
            <a:stCxn id="578" idx="3"/>
          </p:cNvCxnSpPr>
          <p:nvPr/>
        </p:nvCxnSpPr>
        <p:spPr>
          <a:xfrm flipH="1">
            <a:off x="7620017" y="3433612"/>
            <a:ext cx="624900" cy="757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2.b. Impor </a:t>
            </a:r>
            <a:r>
              <a:rPr lang="id-ID" sz="3959" dirty="0" err="1"/>
              <a:t>File</a:t>
            </a:r>
            <a:r>
              <a:rPr lang="id-ID" sz="3959" dirty="0"/>
              <a:t> Access versi 2007 ke atas</a:t>
            </a:r>
            <a:endParaRPr sz="3959" dirty="0"/>
          </a:p>
        </p:txBody>
      </p:sp>
      <p:sp>
        <p:nvSpPr>
          <p:cNvPr id="585" name="Google Shape;585;p55"/>
          <p:cNvSpPr txBox="1">
            <a:spLocks noGrp="1"/>
          </p:cNvSpPr>
          <p:nvPr>
            <p:ph type="body" idx="1"/>
          </p:nvPr>
        </p:nvSpPr>
        <p:spPr>
          <a:xfrm>
            <a:off x="304800" y="1219201"/>
            <a:ext cx="31242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id-ID" sz="2590"/>
              <a:t>Pilih </a:t>
            </a:r>
            <a:r>
              <a:rPr lang="id-ID" sz="2590">
                <a:solidFill>
                  <a:srgbClr val="FFFF00"/>
                </a:solidFill>
              </a:rPr>
              <a:t>Table</a:t>
            </a:r>
            <a:endParaRPr sz="2590">
              <a:solidFill>
                <a:srgbClr val="FFFF00"/>
              </a:solidFill>
            </a:endParaRPr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id-ID" sz="2590"/>
              <a:t>Klik </a:t>
            </a:r>
            <a:r>
              <a:rPr lang="id-ID" sz="2590">
                <a:solidFill>
                  <a:srgbClr val="FFFF00"/>
                </a:solidFill>
              </a:rPr>
              <a:t>OK</a:t>
            </a:r>
            <a:endParaRPr sz="2590">
              <a:solidFill>
                <a:srgbClr val="FFFF00"/>
              </a:solidFill>
            </a:endParaRPr>
          </a:p>
        </p:txBody>
      </p:sp>
      <p:sp>
        <p:nvSpPr>
          <p:cNvPr id="586" name="Google Shape;586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87" name="Google Shape;58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55</a:t>
            </a:fld>
            <a:endParaRPr/>
          </a:p>
        </p:txBody>
      </p:sp>
      <p:pic>
        <p:nvPicPr>
          <p:cNvPr id="588" name="Google Shape;58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84" y="2247387"/>
            <a:ext cx="3856161" cy="33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4841" y="809957"/>
            <a:ext cx="7686675" cy="59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6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2.c. Impor </a:t>
            </a:r>
            <a:r>
              <a:rPr lang="id-ID" sz="3959" dirty="0" err="1"/>
              <a:t>File</a:t>
            </a:r>
            <a:r>
              <a:rPr lang="id-ID" sz="3959" dirty="0"/>
              <a:t> DBF</a:t>
            </a:r>
            <a:endParaRPr sz="3959" dirty="0"/>
          </a:p>
        </p:txBody>
      </p:sp>
      <p:sp>
        <p:nvSpPr>
          <p:cNvPr id="595" name="Google Shape;595;p56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/>
              <a:t>Untuk membuka file DBF pada MS Excel, caranya cukup mudah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 i="1">
                <a:solidFill>
                  <a:srgbClr val="FFFF00"/>
                </a:solidFill>
              </a:rPr>
              <a:t>Drag &amp; Drop method</a:t>
            </a:r>
            <a:endParaRPr b="1" i="1">
              <a:solidFill>
                <a:srgbClr val="FFFF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id-ID"/>
              <a:t>Buka sheet baru di Excel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eriod"/>
            </a:pPr>
            <a:r>
              <a:rPr lang="id-ID">
                <a:solidFill>
                  <a:srgbClr val="FFFF00"/>
                </a:solidFill>
              </a:rPr>
              <a:t>Drag</a:t>
            </a:r>
            <a:r>
              <a:rPr lang="id-ID"/>
              <a:t> file dbf dan </a:t>
            </a:r>
            <a:r>
              <a:rPr lang="id-ID">
                <a:solidFill>
                  <a:srgbClr val="FFFF00"/>
                </a:solidFill>
              </a:rPr>
              <a:t>drop</a:t>
            </a:r>
            <a:r>
              <a:rPr lang="id-ID"/>
              <a:t> ke sheet baru tersebut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>
                <a:solidFill>
                  <a:srgbClr val="FFFF00"/>
                </a:solidFill>
              </a:rPr>
              <a:t>Alternatif lain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b="1">
                <a:solidFill>
                  <a:srgbClr val="FFFF00"/>
                </a:solidFill>
              </a:rPr>
              <a:t>DBF Viewer Plus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/>
              <a:t>www.alexnolan.net/software/dbf.htm</a:t>
            </a:r>
            <a:endParaRPr/>
          </a:p>
        </p:txBody>
      </p:sp>
      <p:sp>
        <p:nvSpPr>
          <p:cNvPr id="596" name="Google Shape;596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597" name="Google Shape;597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56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2.d. Impor </a:t>
            </a:r>
            <a:r>
              <a:rPr lang="id-ID" sz="3959" dirty="0" err="1"/>
              <a:t>File</a:t>
            </a:r>
            <a:r>
              <a:rPr lang="id-ID" sz="3959" dirty="0"/>
              <a:t> XBRL</a:t>
            </a:r>
            <a:endParaRPr sz="3959" dirty="0"/>
          </a:p>
        </p:txBody>
      </p:sp>
      <p:sp>
        <p:nvSpPr>
          <p:cNvPr id="603" name="Google Shape;603;p57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EA77"/>
              </a:buClr>
              <a:buSzPts val="2800"/>
              <a:buChar char="•"/>
            </a:pPr>
            <a:r>
              <a:rPr lang="id-ID">
                <a:solidFill>
                  <a:srgbClr val="2EEA77"/>
                </a:solidFill>
              </a:rPr>
              <a:t>XBRL </a:t>
            </a:r>
            <a:r>
              <a:rPr lang="id-ID"/>
              <a:t>(eXtensible Business Reporting Language</a:t>
            </a:r>
            <a:r>
              <a:rPr lang="id-ID" b="1"/>
              <a:t>) </a:t>
            </a:r>
            <a:r>
              <a:rPr lang="id-ID"/>
              <a:t>merupakan format pertukaran data keuangan yang</a:t>
            </a:r>
            <a:r>
              <a:rPr lang="id-ID" b="1"/>
              <a:t> </a:t>
            </a:r>
            <a:r>
              <a:rPr lang="id-ID"/>
              <a:t>sebenarnya berbentuk XML,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Format ini mudah dibuka dalam Excel, cukup dengan cara </a:t>
            </a:r>
            <a:r>
              <a:rPr lang="id-ID">
                <a:solidFill>
                  <a:srgbClr val="FFFF00"/>
                </a:solidFill>
              </a:rPr>
              <a:t>drag &amp; drop</a:t>
            </a:r>
            <a:r>
              <a:rPr lang="id-ID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Untuk Latihan, Data XBRL dapat diambil melalui: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id-ID" u="sng">
                <a:solidFill>
                  <a:srgbClr val="FFFF00"/>
                </a:solidFill>
                <a:hlinkClick r:id="rId3"/>
              </a:rPr>
              <a:t>www.idx.co.id/perusahaan-tercatat/laporan-keuangan-dan-tahunan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/>
              <a:t>Misalkan, ambil data Laporan Keuangan 2018 PT Telkom, ketik TLKM di search box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604" name="Google Shape;604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05" name="Google Shape;605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57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XBRL</a:t>
            </a:r>
            <a:endParaRPr sz="3959"/>
          </a:p>
        </p:txBody>
      </p:sp>
      <p:pic>
        <p:nvPicPr>
          <p:cNvPr id="611" name="Google Shape;611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35946"/>
            <a:ext cx="8610600" cy="55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13" name="Google Shape;613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58</a:t>
            </a:fld>
            <a:endParaRPr/>
          </a:p>
        </p:txBody>
      </p:sp>
      <p:sp>
        <p:nvSpPr>
          <p:cNvPr id="614" name="Google Shape;614;p58"/>
          <p:cNvSpPr txBox="1"/>
          <p:nvPr/>
        </p:nvSpPr>
        <p:spPr>
          <a:xfrm>
            <a:off x="8915400" y="1524000"/>
            <a:ext cx="2895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Tidak perlu repot membuka XBRL karena sudah disiapkan formal XLS yang siap dipakai.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Kecuali jika format XLS tidak disediakan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8"/>
          <p:cNvSpPr/>
          <p:nvPr/>
        </p:nvSpPr>
        <p:spPr>
          <a:xfrm>
            <a:off x="1524000" y="4953001"/>
            <a:ext cx="2743200" cy="1746786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6" name="Google Shape;616;p58"/>
          <p:cNvCxnSpPr/>
          <p:nvPr/>
        </p:nvCxnSpPr>
        <p:spPr>
          <a:xfrm rot="10800000" flipH="1">
            <a:off x="4267200" y="5105400"/>
            <a:ext cx="914400" cy="685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7" name="Google Shape;617;p58"/>
          <p:cNvSpPr txBox="1"/>
          <p:nvPr/>
        </p:nvSpPr>
        <p:spPr>
          <a:xfrm>
            <a:off x="4371238" y="4659449"/>
            <a:ext cx="36781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yang bisa diunduh</a:t>
            </a:r>
            <a:endParaRPr sz="2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9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623" name="Google Shape;623;p59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 w="9525" cap="flat" cmpd="sng">
            <a:solidFill>
              <a:srgbClr val="FEFB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E3D8"/>
              </a:buClr>
              <a:buSzPts val="2800"/>
              <a:buChar char="•"/>
            </a:pPr>
            <a:r>
              <a:rPr lang="id-ID" b="1">
                <a:solidFill>
                  <a:srgbClr val="47E3D8"/>
                </a:solidFill>
              </a:rPr>
              <a:t>JSON (JavaScript Object Notation)</a:t>
            </a:r>
            <a:r>
              <a:rPr lang="id-ID"/>
              <a:t> merupakan format pertukaran data yang ditulis dalam notasi objek javascript.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Dapat dibuka dengan mudah pada </a:t>
            </a:r>
            <a:r>
              <a:rPr lang="id-ID">
                <a:solidFill>
                  <a:srgbClr val="00B0F0"/>
                </a:solidFill>
              </a:rPr>
              <a:t>Microsoft Excel Versi 2016 ke atas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Untuk Excel </a:t>
            </a:r>
            <a:r>
              <a:rPr lang="id-ID">
                <a:solidFill>
                  <a:srgbClr val="FFFF00"/>
                </a:solidFill>
              </a:rPr>
              <a:t>2010 dan 2013</a:t>
            </a:r>
            <a:r>
              <a:rPr lang="id-ID"/>
              <a:t>, harus mengunduh </a:t>
            </a:r>
            <a:r>
              <a:rPr lang="id-ID" b="1">
                <a:solidFill>
                  <a:srgbClr val="FFFF00"/>
                </a:solidFill>
              </a:rPr>
              <a:t>Power Query </a:t>
            </a:r>
            <a:r>
              <a:rPr lang="id-ID"/>
              <a:t>melalui web Microsoft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id-ID">
                <a:solidFill>
                  <a:srgbClr val="FFC000"/>
                </a:solidFill>
              </a:rPr>
              <a:t>	www.microsoft.com/en-us/download/details.aspx?id=39379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FFC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id-ID">
                <a:solidFill>
                  <a:srgbClr val="FFC000"/>
                </a:solidFill>
              </a:rPr>
              <a:t>bit.ly/PQUERY2010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File juga tersedia di google drive </a:t>
            </a:r>
            <a:r>
              <a:rPr lang="id-ID">
                <a:solidFill>
                  <a:srgbClr val="F7CAAC"/>
                </a:solidFill>
              </a:rPr>
              <a:t>bit.ly/TABK_2020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624" name="Google Shape;624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25" name="Google Shape;625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59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Hal yang perlu didiskusikan dengan IT Auditan</a:t>
            </a:r>
            <a:endParaRPr sz="3959"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838200" y="1904999"/>
            <a:ext cx="10515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id-ID"/>
              <a:t>Apakah </a:t>
            </a:r>
            <a:r>
              <a:rPr lang="id-ID">
                <a:solidFill>
                  <a:srgbClr val="FFFF00"/>
                </a:solidFill>
              </a:rPr>
              <a:t>data-data elektronik </a:t>
            </a:r>
            <a:r>
              <a:rPr lang="id-ID"/>
              <a:t>tersebut </a:t>
            </a:r>
            <a:r>
              <a:rPr lang="id-ID">
                <a:solidFill>
                  <a:srgbClr val="FFFF00"/>
                </a:solidFill>
              </a:rPr>
              <a:t>tersedia</a:t>
            </a:r>
            <a:r>
              <a:rPr lang="id-ID"/>
              <a:t> / dapat diakses oleh Auditor?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eriod"/>
            </a:pPr>
            <a:r>
              <a:rPr lang="id-ID">
                <a:solidFill>
                  <a:srgbClr val="FFFF00"/>
                </a:solidFill>
              </a:rPr>
              <a:t>Periode Pelaporan </a:t>
            </a:r>
            <a:r>
              <a:rPr lang="id-ID"/>
              <a:t>Akuntansi data-data tersebut?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eriod"/>
            </a:pPr>
            <a:r>
              <a:rPr lang="id-ID">
                <a:solidFill>
                  <a:srgbClr val="FFFF00"/>
                </a:solidFill>
              </a:rPr>
              <a:t>Program</a:t>
            </a:r>
            <a:r>
              <a:rPr lang="id-ID"/>
              <a:t> </a:t>
            </a:r>
            <a:r>
              <a:rPr lang="id-ID">
                <a:solidFill>
                  <a:srgbClr val="FFFF00"/>
                </a:solidFill>
              </a:rPr>
              <a:t>akuntansi</a:t>
            </a:r>
            <a:r>
              <a:rPr lang="id-ID"/>
              <a:t> apa </a:t>
            </a:r>
            <a:r>
              <a:rPr lang="id-ID">
                <a:solidFill>
                  <a:srgbClr val="FFFF00"/>
                </a:solidFill>
              </a:rPr>
              <a:t>yang digunakan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id-ID"/>
              <a:t>Apakah di software tersebut tersedia </a:t>
            </a:r>
            <a:r>
              <a:rPr lang="id-ID">
                <a:solidFill>
                  <a:srgbClr val="FFFF00"/>
                </a:solidFill>
              </a:rPr>
              <a:t>menu</a:t>
            </a:r>
            <a:r>
              <a:rPr lang="id-ID"/>
              <a:t> untuk </a:t>
            </a:r>
            <a:r>
              <a:rPr lang="id-ID">
                <a:solidFill>
                  <a:srgbClr val="FFFF00"/>
                </a:solidFill>
              </a:rPr>
              <a:t>mendownload data</a:t>
            </a:r>
            <a:r>
              <a:rPr lang="id-ID"/>
              <a:t>?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id-ID"/>
              <a:t>Apa format data dari program akuntansi Auditan tsb?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id-ID"/>
              <a:t>Apakah </a:t>
            </a:r>
            <a:r>
              <a:rPr lang="id-ID">
                <a:solidFill>
                  <a:srgbClr val="FFFF00"/>
                </a:solidFill>
              </a:rPr>
              <a:t>data/informasi </a:t>
            </a:r>
            <a:r>
              <a:rPr lang="id-ID"/>
              <a:t>akuntansi tersebut </a:t>
            </a:r>
            <a:r>
              <a:rPr lang="id-ID">
                <a:solidFill>
                  <a:srgbClr val="FFFF00"/>
                </a:solidFill>
              </a:rPr>
              <a:t>telah dicetak oleh Auditan</a:t>
            </a:r>
            <a:r>
              <a:rPr lang="id-ID"/>
              <a:t> atau </a:t>
            </a:r>
            <a:r>
              <a:rPr lang="id-ID">
                <a:solidFill>
                  <a:srgbClr val="FFFF00"/>
                </a:solidFill>
              </a:rPr>
              <a:t>bisa dicetak oleh Auditan</a:t>
            </a:r>
            <a:r>
              <a:rPr lang="id-ID"/>
              <a:t>? 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id-ID"/>
              <a:t>Jika bisa/telah dicetak minta </a:t>
            </a:r>
            <a:r>
              <a:rPr lang="id-ID">
                <a:solidFill>
                  <a:srgbClr val="FFFF00"/>
                </a:solidFill>
              </a:rPr>
              <a:t>hasil cetakkan</a:t>
            </a:r>
            <a:r>
              <a:rPr lang="id-ID"/>
              <a:t>nya. Ini </a:t>
            </a:r>
            <a:r>
              <a:rPr lang="id-ID">
                <a:solidFill>
                  <a:srgbClr val="FFFF00"/>
                </a:solidFill>
              </a:rPr>
              <a:t>bisa digunakan </a:t>
            </a:r>
            <a:r>
              <a:rPr lang="id-ID"/>
              <a:t>sebagai </a:t>
            </a:r>
            <a:r>
              <a:rPr lang="id-ID">
                <a:solidFill>
                  <a:srgbClr val="FFFF00"/>
                </a:solidFill>
              </a:rPr>
              <a:t>cross cek  </a:t>
            </a:r>
            <a:r>
              <a:rPr lang="id-ID"/>
              <a:t>nanti saat melakukan konversi data.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0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631" name="Google Shape;631;p60"/>
          <p:cNvSpPr txBox="1">
            <a:spLocks noGrp="1"/>
          </p:cNvSpPr>
          <p:nvPr>
            <p:ph type="body" idx="1"/>
          </p:nvPr>
        </p:nvSpPr>
        <p:spPr>
          <a:xfrm>
            <a:off x="383458" y="1209369"/>
            <a:ext cx="5331542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id-ID" sz="2590"/>
              <a:t>Untuk contoh, gunakan file TLK.json</a:t>
            </a:r>
            <a:endParaRPr sz="259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id-ID" sz="2590"/>
              <a:t>Contoh file lain, bisa diunduh melalui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590"/>
              <a:buNone/>
            </a:pPr>
            <a:r>
              <a:rPr lang="id-ID" sz="2590">
                <a:solidFill>
                  <a:srgbClr val="FFFF00"/>
                </a:solidFill>
              </a:rPr>
              <a:t>https://financialmodelingprep.com/developer/docs/#Company-Financial-Statements</a:t>
            </a:r>
            <a:endParaRPr sz="2590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id-ID" sz="2590"/>
              <a:t>    Atau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590"/>
              <a:buNone/>
            </a:pPr>
            <a:r>
              <a:rPr lang="id-ID" sz="2590">
                <a:solidFill>
                  <a:srgbClr val="FFFF00"/>
                </a:solidFill>
              </a:rPr>
              <a:t>bit.ly/d_json</a:t>
            </a:r>
            <a:endParaRPr sz="2590">
              <a:solidFill>
                <a:srgbClr val="FFFF00"/>
              </a:solidFill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AutoNum type="arabicPeriod" startAt="3"/>
            </a:pPr>
            <a:r>
              <a:rPr lang="id-ID" sz="2590"/>
              <a:t>Impor melalui: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id-ID" sz="2590"/>
              <a:t>      </a:t>
            </a:r>
            <a:r>
              <a:rPr lang="id-ID" sz="2590" b="1">
                <a:solidFill>
                  <a:srgbClr val="47E3D8"/>
                </a:solidFill>
              </a:rPr>
              <a:t>Menu</a:t>
            </a:r>
            <a:r>
              <a:rPr lang="id-ID" sz="2590"/>
              <a:t> 🡺 </a:t>
            </a:r>
            <a:r>
              <a:rPr lang="id-ID" sz="2590">
                <a:solidFill>
                  <a:srgbClr val="FFC000"/>
                </a:solidFill>
              </a:rPr>
              <a:t>Data</a:t>
            </a:r>
            <a:r>
              <a:rPr lang="id-ID" sz="2590"/>
              <a:t> 🡺 </a:t>
            </a:r>
            <a:r>
              <a:rPr lang="id-ID" sz="2590" b="1">
                <a:solidFill>
                  <a:srgbClr val="FFFF00"/>
                </a:solidFill>
              </a:rPr>
              <a:t>New Query</a:t>
            </a:r>
            <a:endParaRPr sz="2590"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id-ID" sz="2590"/>
              <a:t>      🡺 </a:t>
            </a:r>
            <a:r>
              <a:rPr lang="id-ID" sz="2590">
                <a:solidFill>
                  <a:srgbClr val="F7CAAC"/>
                </a:solidFill>
              </a:rPr>
              <a:t>From File </a:t>
            </a:r>
            <a:r>
              <a:rPr lang="id-ID" sz="2590"/>
              <a:t>🡺 </a:t>
            </a:r>
            <a:r>
              <a:rPr lang="id-ID" sz="2590" b="1">
                <a:solidFill>
                  <a:srgbClr val="5096D6"/>
                </a:solidFill>
              </a:rPr>
              <a:t>From Text</a:t>
            </a:r>
            <a:endParaRPr sz="2590" b="1">
              <a:solidFill>
                <a:srgbClr val="5096D6"/>
              </a:solidFill>
            </a:endParaRPr>
          </a:p>
        </p:txBody>
      </p:sp>
      <p:sp>
        <p:nvSpPr>
          <p:cNvPr id="632" name="Google Shape;63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33" name="Google Shape;63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60</a:t>
            </a:fld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7284" y="1209369"/>
            <a:ext cx="5872316" cy="5319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1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640" name="Google Shape;640;p61"/>
          <p:cNvSpPr txBox="1">
            <a:spLocks noGrp="1"/>
          </p:cNvSpPr>
          <p:nvPr>
            <p:ph type="body" idx="1"/>
          </p:nvPr>
        </p:nvSpPr>
        <p:spPr>
          <a:xfrm>
            <a:off x="910019" y="4131113"/>
            <a:ext cx="1989961" cy="1050488"/>
          </a:xfrm>
          <a:prstGeom prst="rect">
            <a:avLst/>
          </a:prstGeom>
          <a:noFill/>
          <a:ln w="9525" cap="flat" cmpd="sng">
            <a:solidFill>
              <a:srgbClr val="F6F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/>
              <a:t>Kemudian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/>
              <a:t>Klik </a:t>
            </a:r>
            <a:r>
              <a:rPr lang="id-ID" sz="3200" b="1">
                <a:solidFill>
                  <a:srgbClr val="FFFF00"/>
                </a:solidFill>
              </a:rPr>
              <a:t>Impor</a:t>
            </a:r>
            <a:endParaRPr b="1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641" name="Google Shape;6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42" name="Google Shape;642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61</a:t>
            </a:fld>
            <a:endParaRPr/>
          </a:p>
        </p:txBody>
      </p:sp>
      <p:pic>
        <p:nvPicPr>
          <p:cNvPr id="643" name="Google Shape;64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565" y="1184468"/>
            <a:ext cx="8464235" cy="5305938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61"/>
          <p:cNvSpPr/>
          <p:nvPr/>
        </p:nvSpPr>
        <p:spPr>
          <a:xfrm>
            <a:off x="304800" y="1844677"/>
            <a:ext cx="3200400" cy="1203323"/>
          </a:xfrm>
          <a:prstGeom prst="ellipse">
            <a:avLst/>
          </a:prstGeom>
          <a:noFill/>
          <a:ln w="38100" cap="flat" cmpd="sng">
            <a:solidFill>
              <a:srgbClr val="FEFB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Pilih</a:t>
            </a: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All Files (*.*)</a:t>
            </a:r>
            <a:endParaRPr/>
          </a:p>
        </p:txBody>
      </p:sp>
      <p:cxnSp>
        <p:nvCxnSpPr>
          <p:cNvPr id="645" name="Google Shape;645;p61"/>
          <p:cNvCxnSpPr>
            <a:stCxn id="644" idx="5"/>
          </p:cNvCxnSpPr>
          <p:nvPr/>
        </p:nvCxnSpPr>
        <p:spPr>
          <a:xfrm>
            <a:off x="3036512" y="2871777"/>
            <a:ext cx="6488400" cy="28017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150379"/>
            <a:ext cx="645795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2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652" name="Google Shape;652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53" name="Google Shape;653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62</a:t>
            </a:fld>
            <a:endParaRPr/>
          </a:p>
        </p:txBody>
      </p:sp>
      <p:sp>
        <p:nvSpPr>
          <p:cNvPr id="654" name="Google Shape;654;p62"/>
          <p:cNvSpPr/>
          <p:nvPr/>
        </p:nvSpPr>
        <p:spPr>
          <a:xfrm>
            <a:off x="7391400" y="1438553"/>
            <a:ext cx="1447800" cy="1076048"/>
          </a:xfrm>
          <a:prstGeom prst="ellipse">
            <a:avLst/>
          </a:prstGeom>
          <a:noFill/>
          <a:ln w="38100" cap="flat" cmpd="sng">
            <a:solidFill>
              <a:srgbClr val="FEFB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Klik</a:t>
            </a: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28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5" name="Google Shape;655;p62"/>
          <p:cNvCxnSpPr>
            <a:stCxn id="654" idx="2"/>
          </p:cNvCxnSpPr>
          <p:nvPr/>
        </p:nvCxnSpPr>
        <p:spPr>
          <a:xfrm flipH="1">
            <a:off x="1828800" y="1976577"/>
            <a:ext cx="5562600" cy="9951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56" name="Google Shape;656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4238347"/>
            <a:ext cx="59626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62"/>
          <p:cNvSpPr/>
          <p:nvPr/>
        </p:nvSpPr>
        <p:spPr>
          <a:xfrm>
            <a:off x="7391400" y="3057834"/>
            <a:ext cx="3581400" cy="1076048"/>
          </a:xfrm>
          <a:prstGeom prst="ellipse">
            <a:avLst/>
          </a:prstGeom>
          <a:noFill/>
          <a:ln w="38100" cap="flat" cmpd="sng">
            <a:solidFill>
              <a:srgbClr val="FEFB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Hasil setelah klik </a:t>
            </a: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28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910" y="1130107"/>
            <a:ext cx="7964534" cy="558688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3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664" name="Google Shape;664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65" name="Google Shape;665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63</a:t>
            </a:fld>
            <a:endParaRPr/>
          </a:p>
        </p:txBody>
      </p:sp>
      <p:sp>
        <p:nvSpPr>
          <p:cNvPr id="666" name="Google Shape;666;p63"/>
          <p:cNvSpPr/>
          <p:nvPr/>
        </p:nvSpPr>
        <p:spPr>
          <a:xfrm>
            <a:off x="0" y="1584324"/>
            <a:ext cx="2971800" cy="1203323"/>
          </a:xfrm>
          <a:prstGeom prst="ellipse">
            <a:avLst/>
          </a:prstGeom>
          <a:noFill/>
          <a:ln w="38100" cap="flat" cmpd="sng">
            <a:solidFill>
              <a:srgbClr val="FEFB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Klik</a:t>
            </a: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 Table</a:t>
            </a: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Google Shape;667;p63"/>
          <p:cNvCxnSpPr>
            <a:stCxn id="666" idx="6"/>
          </p:cNvCxnSpPr>
          <p:nvPr/>
        </p:nvCxnSpPr>
        <p:spPr>
          <a:xfrm>
            <a:off x="2971800" y="2185986"/>
            <a:ext cx="685800" cy="237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8" name="Google Shape;668;p63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3" y="1156048"/>
            <a:ext cx="4626077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4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675" name="Google Shape;67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76" name="Google Shape;67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64</a:t>
            </a:fld>
            <a:endParaRPr/>
          </a:p>
        </p:txBody>
      </p:sp>
      <p:sp>
        <p:nvSpPr>
          <p:cNvPr id="677" name="Google Shape;677;p64"/>
          <p:cNvSpPr/>
          <p:nvPr/>
        </p:nvSpPr>
        <p:spPr>
          <a:xfrm>
            <a:off x="3095625" y="1524000"/>
            <a:ext cx="1400175" cy="1219199"/>
          </a:xfrm>
          <a:prstGeom prst="ellipse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Klik </a:t>
            </a: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  <p:cxnSp>
        <p:nvCxnSpPr>
          <p:cNvPr id="678" name="Google Shape;678;p64"/>
          <p:cNvCxnSpPr>
            <a:stCxn id="677" idx="4"/>
          </p:cNvCxnSpPr>
          <p:nvPr/>
        </p:nvCxnSpPr>
        <p:spPr>
          <a:xfrm>
            <a:off x="3795712" y="2743199"/>
            <a:ext cx="0" cy="4572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79" name="Google Shape;679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1156048"/>
            <a:ext cx="622935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4"/>
          <p:cNvSpPr/>
          <p:nvPr/>
        </p:nvSpPr>
        <p:spPr>
          <a:xfrm>
            <a:off x="9220200" y="2951816"/>
            <a:ext cx="1752600" cy="1219199"/>
          </a:xfrm>
          <a:prstGeom prst="ellipse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Klik </a:t>
            </a: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icon ini</a:t>
            </a:r>
            <a:endParaRPr/>
          </a:p>
        </p:txBody>
      </p:sp>
      <p:cxnSp>
        <p:nvCxnSpPr>
          <p:cNvPr id="681" name="Google Shape;681;p64"/>
          <p:cNvCxnSpPr/>
          <p:nvPr/>
        </p:nvCxnSpPr>
        <p:spPr>
          <a:xfrm rot="10800000">
            <a:off x="8382000" y="3429000"/>
            <a:ext cx="990600" cy="132415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62049"/>
            <a:ext cx="7543800" cy="529623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688" name="Google Shape;68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89" name="Google Shape;689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65</a:t>
            </a:fld>
            <a:endParaRPr/>
          </a:p>
        </p:txBody>
      </p:sp>
      <p:sp>
        <p:nvSpPr>
          <p:cNvPr id="690" name="Google Shape;690;p65"/>
          <p:cNvSpPr/>
          <p:nvPr/>
        </p:nvSpPr>
        <p:spPr>
          <a:xfrm>
            <a:off x="5810250" y="3886200"/>
            <a:ext cx="1400175" cy="1219199"/>
          </a:xfrm>
          <a:prstGeom prst="ellipse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Klik </a:t>
            </a: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  <p:cxnSp>
        <p:nvCxnSpPr>
          <p:cNvPr id="691" name="Google Shape;691;p65"/>
          <p:cNvCxnSpPr>
            <a:stCxn id="690" idx="3"/>
          </p:cNvCxnSpPr>
          <p:nvPr/>
        </p:nvCxnSpPr>
        <p:spPr>
          <a:xfrm flipH="1">
            <a:off x="4648201" y="4926851"/>
            <a:ext cx="1367100" cy="10533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226794"/>
            <a:ext cx="8693992" cy="5129556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6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698" name="Google Shape;698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699" name="Google Shape;699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66</a:t>
            </a:fld>
            <a:endParaRPr/>
          </a:p>
        </p:txBody>
      </p:sp>
      <p:sp>
        <p:nvSpPr>
          <p:cNvPr id="700" name="Google Shape;700;p66"/>
          <p:cNvSpPr/>
          <p:nvPr/>
        </p:nvSpPr>
        <p:spPr>
          <a:xfrm>
            <a:off x="381000" y="1226794"/>
            <a:ext cx="2514600" cy="1668806"/>
          </a:xfrm>
          <a:prstGeom prst="ellips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Klik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Close &amp; Load</a:t>
            </a: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" name="Google Shape;701;p66"/>
          <p:cNvCxnSpPr>
            <a:stCxn id="700" idx="6"/>
          </p:cNvCxnSpPr>
          <p:nvPr/>
        </p:nvCxnSpPr>
        <p:spPr>
          <a:xfrm rot="10800000" flipH="1">
            <a:off x="2895600" y="2057297"/>
            <a:ext cx="533400" cy="39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"/>
            <a:ext cx="12192000" cy="659244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7"/>
          <p:cNvSpPr txBox="1">
            <a:spLocks noGrp="1"/>
          </p:cNvSpPr>
          <p:nvPr>
            <p:ph type="body" idx="1"/>
          </p:nvPr>
        </p:nvSpPr>
        <p:spPr>
          <a:xfrm>
            <a:off x="4876800" y="5011234"/>
            <a:ext cx="3886200" cy="62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id-ID" b="1">
                <a:solidFill>
                  <a:srgbClr val="FF0000"/>
                </a:solidFill>
              </a:rPr>
              <a:t>Hasil impor format json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8" name="Google Shape;708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709" name="Google Shape;709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67</a:t>
            </a:fld>
            <a:endParaRPr/>
          </a:p>
        </p:txBody>
      </p:sp>
      <p:sp>
        <p:nvSpPr>
          <p:cNvPr id="710" name="Google Shape;710;p67"/>
          <p:cNvSpPr/>
          <p:nvPr/>
        </p:nvSpPr>
        <p:spPr>
          <a:xfrm>
            <a:off x="76200" y="4577106"/>
            <a:ext cx="4495800" cy="2128494"/>
          </a:xfrm>
          <a:prstGeom prst="ellipse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Jika ingin mengolah seperti file tabel Excel, klik </a:t>
            </a:r>
            <a:r>
              <a:rPr lang="id-ID" sz="259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Convert to Range</a:t>
            </a:r>
            <a:endParaRPr sz="259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1" name="Google Shape;711;p67"/>
          <p:cNvCxnSpPr>
            <a:stCxn id="710" idx="0"/>
          </p:cNvCxnSpPr>
          <p:nvPr/>
        </p:nvCxnSpPr>
        <p:spPr>
          <a:xfrm rot="10800000">
            <a:off x="1447800" y="1295406"/>
            <a:ext cx="876300" cy="32817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8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 dirty="0"/>
              <a:t>2.e. Impor Format </a:t>
            </a:r>
            <a:r>
              <a:rPr lang="id-ID" sz="3959" dirty="0" err="1"/>
              <a:t>json</a:t>
            </a:r>
            <a:endParaRPr sz="3959" dirty="0"/>
          </a:p>
        </p:txBody>
      </p:sp>
      <p:sp>
        <p:nvSpPr>
          <p:cNvPr id="717" name="Google Shape;717;p68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Alternatif lain, mengkonversi dulu dari Format Json ke CSV menggunakan aplikasi: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id-ID" b="1">
                <a:solidFill>
                  <a:srgbClr val="FFFF00"/>
                </a:solidFill>
              </a:rPr>
              <a:t>SaveJson2CSV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https://www.gunamoi.com.au/soft/savejson2csv/index.html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d-ID"/>
              <a:t>Apabila datanya kecil, bisa juga menggunakan konverter online, seperti: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id-ID"/>
              <a:t>https://www.convertcsv.com/json-to-csv.htm</a:t>
            </a:r>
            <a:endParaRPr/>
          </a:p>
        </p:txBody>
      </p:sp>
      <p:sp>
        <p:nvSpPr>
          <p:cNvPr id="718" name="Google Shape;718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719" name="Google Shape;719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68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id-ID"/>
              <a:t>End of Slide</a:t>
            </a:r>
            <a:endParaRPr/>
          </a:p>
        </p:txBody>
      </p:sp>
      <p:sp>
        <p:nvSpPr>
          <p:cNvPr id="725" name="Google Shape;725;p6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sp>
        <p:nvSpPr>
          <p:cNvPr id="726" name="Google Shape;726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2020</a:t>
            </a:r>
            <a:endParaRPr/>
          </a:p>
        </p:txBody>
      </p:sp>
      <p:sp>
        <p:nvSpPr>
          <p:cNvPr id="727" name="Google Shape;727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69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 descr="DWNLOADtransfer2"/>
          <p:cNvPicPr preferRelativeResize="0"/>
          <p:nvPr/>
        </p:nvPicPr>
        <p:blipFill rotWithShape="1">
          <a:blip r:embed="rId3">
            <a:alphaModFix/>
          </a:blip>
          <a:srcRect r="6250" b="3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 descr="DWNLOADtransfer2"/>
          <p:cNvPicPr preferRelativeResize="0"/>
          <p:nvPr/>
        </p:nvPicPr>
        <p:blipFill rotWithShape="1">
          <a:blip r:embed="rId3">
            <a:alphaModFix/>
          </a:blip>
          <a:srcRect t="5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959"/>
              <a:buFont typeface="Calibri"/>
              <a:buNone/>
            </a:pPr>
            <a:r>
              <a:rPr lang="id-ID" sz="3959"/>
              <a:t>Strategi Download </a:t>
            </a: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5105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endParaRPr>
              <a:solidFill>
                <a:srgbClr val="FFFF9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800"/>
              <a:buFont typeface="Noto Sans Symbols"/>
              <a:buNone/>
            </a:pPr>
            <a:r>
              <a:rPr lang="id-ID">
                <a:solidFill>
                  <a:srgbClr val="FFFF99"/>
                </a:solidFill>
              </a:rPr>
              <a:t>Strategi download adalah </a:t>
            </a:r>
            <a:r>
              <a:rPr lang="id-ID">
                <a:solidFill>
                  <a:srgbClr val="FFFF00"/>
                </a:solidFill>
              </a:rPr>
              <a:t>bagaimana caranya untuk mendapatkan  data </a:t>
            </a:r>
            <a:r>
              <a:rPr lang="id-ID">
                <a:solidFill>
                  <a:srgbClr val="FFFF99"/>
                </a:solidFill>
              </a:rPr>
              <a:t>dari sistem</a:t>
            </a:r>
            <a:endParaRPr>
              <a:solidFill>
                <a:srgbClr val="FFFF9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endParaRPr>
              <a:solidFill>
                <a:srgbClr val="FFFF9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800"/>
              <a:buFont typeface="Noto Sans Symbols"/>
              <a:buNone/>
            </a:pPr>
            <a:r>
              <a:rPr lang="id-ID" b="1" u="sng">
                <a:solidFill>
                  <a:srgbClr val="FFFF99"/>
                </a:solidFill>
              </a:rPr>
              <a:t>Strategi download komputer terdiri dari:</a:t>
            </a:r>
            <a:endParaRPr b="1" u="sng">
              <a:solidFill>
                <a:srgbClr val="FFFF99"/>
              </a:solidFill>
            </a:endParaRPr>
          </a:p>
          <a:p>
            <a:pPr marL="363538" lvl="0" indent="-3635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id-ID">
                <a:solidFill>
                  <a:srgbClr val="FFFF00"/>
                </a:solidFill>
              </a:rPr>
              <a:t>Mengambil file dari bentuk aslinya</a:t>
            </a:r>
            <a:r>
              <a:rPr lang="id-ID">
                <a:solidFill>
                  <a:srgbClr val="FFFF99"/>
                </a:solidFill>
              </a:rPr>
              <a:t> melalui mekanisme backup dan restore</a:t>
            </a:r>
            <a:endParaRPr>
              <a:solidFill>
                <a:srgbClr val="FFFF99"/>
              </a:solidFill>
            </a:endParaRPr>
          </a:p>
          <a:p>
            <a:pPr marL="363538" lvl="0" indent="-3635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id-ID">
                <a:solidFill>
                  <a:srgbClr val="FFFF00"/>
                </a:solidFill>
              </a:rPr>
              <a:t>Mencetak file hasil report yang dihasilkan</a:t>
            </a:r>
            <a:r>
              <a:rPr lang="id-ID">
                <a:solidFill>
                  <a:srgbClr val="FFFF99"/>
                </a:solidFill>
              </a:rPr>
              <a:t> sistem melalui PDF Printer atau Printer Emulator</a:t>
            </a:r>
            <a:endParaRPr>
              <a:solidFill>
                <a:srgbClr val="FFFF99"/>
              </a:solidFill>
            </a:endParaRPr>
          </a:p>
          <a:p>
            <a:pPr marL="363538" lvl="0" indent="-3635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id-ID">
                <a:solidFill>
                  <a:srgbClr val="FFFF00"/>
                </a:solidFill>
              </a:rPr>
              <a:t>Meminta data kepada Staf IT dengan format sesuai kebutuhan</a:t>
            </a:r>
            <a:endParaRPr>
              <a:solidFill>
                <a:srgbClr val="FFFF99"/>
              </a:solidFill>
            </a:endParaRPr>
          </a:p>
          <a:p>
            <a:pPr marL="363538" lvl="0" indent="-3635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id-ID">
                <a:solidFill>
                  <a:srgbClr val="FFFF00"/>
                </a:solidFill>
              </a:rPr>
              <a:t>Meminta akses data secara langsung ke server, atau melalui ODBC / .net</a:t>
            </a:r>
            <a:endParaRPr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Default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1990</Words>
  <Application>Microsoft Office PowerPoint</Application>
  <PresentationFormat>Widescreen</PresentationFormat>
  <Paragraphs>414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Abril Fatface</vt:lpstr>
      <vt:lpstr>Arial</vt:lpstr>
      <vt:lpstr>Calibri</vt:lpstr>
      <vt:lpstr>Comic Sans MS</vt:lpstr>
      <vt:lpstr>Noto Sans Symbols</vt:lpstr>
      <vt:lpstr>Times New Roman</vt:lpstr>
      <vt:lpstr>Verdana</vt:lpstr>
      <vt:lpstr>Default Design</vt:lpstr>
      <vt:lpstr>Pertemuan #03 TRANSFER &amp; IMPOR DATA</vt:lpstr>
      <vt:lpstr>Agenda Pembelajaran</vt:lpstr>
      <vt:lpstr>TRANSFER DATA</vt:lpstr>
      <vt:lpstr>Pertimbangan Download Data</vt:lpstr>
      <vt:lpstr>Elemen yang harus ada dalam data yang di download</vt:lpstr>
      <vt:lpstr>Hal yang perlu didiskusikan dengan IT Auditan</vt:lpstr>
      <vt:lpstr>PowerPoint Presentation</vt:lpstr>
      <vt:lpstr>PowerPoint Presentation</vt:lpstr>
      <vt:lpstr>Strategi Download </vt:lpstr>
      <vt:lpstr>Cara Transfer Data</vt:lpstr>
      <vt:lpstr>Peer to Peer File Transfer</vt:lpstr>
      <vt:lpstr>TEKNIK IMPOR DATA</vt:lpstr>
      <vt:lpstr>Impor/Konversi Data</vt:lpstr>
      <vt:lpstr>File yang dapat diimpor Excel</vt:lpstr>
      <vt:lpstr>APLIKASI YANG DIGUNAKAN</vt:lpstr>
      <vt:lpstr>FORMAT DATA</vt:lpstr>
      <vt:lpstr>Menu Excel untuk Impor Data</vt:lpstr>
      <vt:lpstr>Pilih/Ambil File untuk diimpor</vt:lpstr>
      <vt:lpstr>1.a. Delimited (dengan pembatas)</vt:lpstr>
      <vt:lpstr>DELIMITED</vt:lpstr>
      <vt:lpstr>Impor CSV File</vt:lpstr>
      <vt:lpstr>Delimited</vt:lpstr>
      <vt:lpstr>Pilih Delimiter yang tepat</vt:lpstr>
      <vt:lpstr>Tentukan Jenis Data/ Format Data Kolom</vt:lpstr>
      <vt:lpstr>Tentukan Jenis Data/ Format Data Kolom</vt:lpstr>
      <vt:lpstr>Hasil impor</vt:lpstr>
      <vt:lpstr>1.b. FIXED WIDTH</vt:lpstr>
      <vt:lpstr>FIXED WIDTH</vt:lpstr>
      <vt:lpstr>Impor Data Text</vt:lpstr>
      <vt:lpstr>Fixed Width</vt:lpstr>
      <vt:lpstr>Menetapkan lebar Field/Kolom</vt:lpstr>
      <vt:lpstr>Menetapkan lebar Field/Kolom</vt:lpstr>
      <vt:lpstr>Menentukan Tipe data</vt:lpstr>
      <vt:lpstr>Hasil impor</vt:lpstr>
      <vt:lpstr>1.c. FIXED WIDTH with Header</vt:lpstr>
      <vt:lpstr>FIXED WIDTH with HEADER</vt:lpstr>
      <vt:lpstr>Impor Fixed Width with Header</vt:lpstr>
      <vt:lpstr>Fixed Width</vt:lpstr>
      <vt:lpstr>Menetapkan lebar Field/Kolom</vt:lpstr>
      <vt:lpstr>Cara memagari kolom</vt:lpstr>
      <vt:lpstr>Menentukan Tipe Data</vt:lpstr>
      <vt:lpstr>Memilih Tipe Data</vt:lpstr>
      <vt:lpstr>Hasil Impor – masih mentah</vt:lpstr>
      <vt:lpstr>Contoh cara memfilter data relevan</vt:lpstr>
      <vt:lpstr>2. Format Non Text</vt:lpstr>
      <vt:lpstr>2. Format Non Text</vt:lpstr>
      <vt:lpstr>2.a. Impor File Access versi 2003</vt:lpstr>
      <vt:lpstr>MDB Viewer Plus</vt:lpstr>
      <vt:lpstr>MDB Viewer Plus</vt:lpstr>
      <vt:lpstr>MDB Viewer Plus</vt:lpstr>
      <vt:lpstr>MDB Viewer Plus</vt:lpstr>
      <vt:lpstr>MDB Viewer Plus</vt:lpstr>
      <vt:lpstr>2.b. Impor File Access versi 2007 ke atas</vt:lpstr>
      <vt:lpstr>2.b. Impor File Access versi 2007 ke atas</vt:lpstr>
      <vt:lpstr>2.b. Impor File Access versi 2007 ke atas</vt:lpstr>
      <vt:lpstr>2.c. Impor File DBF</vt:lpstr>
      <vt:lpstr>2.d. Impor File XBRL</vt:lpstr>
      <vt:lpstr>XBRL</vt:lpstr>
      <vt:lpstr>2.e. Impor Format json</vt:lpstr>
      <vt:lpstr>2.e. Impor Format json</vt:lpstr>
      <vt:lpstr>2.e. Impor Format json</vt:lpstr>
      <vt:lpstr>2.e. Impor Format json</vt:lpstr>
      <vt:lpstr>2.e. Impor Format json</vt:lpstr>
      <vt:lpstr>2.e. Impor Format json</vt:lpstr>
      <vt:lpstr>2.e. Impor Format json</vt:lpstr>
      <vt:lpstr>2.e. Impor Format json</vt:lpstr>
      <vt:lpstr>PowerPoint Presentation</vt:lpstr>
      <vt:lpstr>2.e. Impor Format json</vt:lpstr>
      <vt:lpstr>End of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#03 TRANSFER &amp; IMPOR DATA</dc:title>
  <dc:creator>ThemeGallery.com</dc:creator>
  <cp:lastModifiedBy>Agung Nugroho</cp:lastModifiedBy>
  <cp:revision>7</cp:revision>
  <dcterms:created xsi:type="dcterms:W3CDTF">2004-07-21T02:43:03Z</dcterms:created>
  <dcterms:modified xsi:type="dcterms:W3CDTF">2021-03-23T03:52:46Z</dcterms:modified>
</cp:coreProperties>
</file>