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81" r:id="rId4"/>
    <p:sldId id="282" r:id="rId5"/>
    <p:sldId id="292" r:id="rId6"/>
    <p:sldId id="284" r:id="rId7"/>
    <p:sldId id="283" r:id="rId8"/>
    <p:sldId id="285" r:id="rId9"/>
    <p:sldId id="286" r:id="rId10"/>
    <p:sldId id="288" r:id="rId11"/>
    <p:sldId id="289" r:id="rId12"/>
    <p:sldId id="290" r:id="rId13"/>
    <p:sldId id="291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7E2D5"/>
    <a:srgbClr val="D7D2B7"/>
    <a:srgbClr val="B2B2B2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3699" autoAdjust="0"/>
  </p:normalViewPr>
  <p:slideViewPr>
    <p:cSldViewPr>
      <p:cViewPr varScale="1">
        <p:scale>
          <a:sx n="111" d="100"/>
          <a:sy n="111" d="100"/>
        </p:scale>
        <p:origin x="13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06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0E6EB-A154-40CC-9E1E-7177E5A4C4D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A1B2D-15DA-46A7-A635-1AF4CD0D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359D8-F709-4FAD-9F72-338A00B6EB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3E3E-EDC1-41A8-9884-F891E076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3E3E-EDC1-41A8-9884-F891E076C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45"/>
          <p:cNvSpPr>
            <a:spLocks noChangeArrowheads="1"/>
          </p:cNvSpPr>
          <p:nvPr userDrawn="1"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pPr lvl="0"/>
            <a:r>
              <a:rPr lang="en-US" altLang="zh-CN" noProof="0"/>
              <a:t>Click to edit </a:t>
            </a:r>
            <a:br>
              <a:rPr lang="en-US" altLang="zh-CN" noProof="0"/>
            </a:br>
            <a:r>
              <a:rPr lang="en-US" altLang="zh-CN" noProof="0"/>
              <a:t>Master title </a:t>
            </a:r>
            <a:br>
              <a:rPr lang="en-US" altLang="zh-CN" noProof="0"/>
            </a:br>
            <a:r>
              <a:rPr lang="en-US" altLang="zh-CN" noProof="0"/>
              <a:t>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392B37-FF0B-4924-A586-588F129155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6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62CFDD-50E5-4B19-9F08-F5E0B8FCF2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91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486525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480175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5FFCC70A-B264-4CD0-9419-39B599182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4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B18511-2F2F-4F99-88A5-3203A71BE7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AA8B3-8F59-4492-8C1F-99B764279A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34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799D54-41D8-4BEE-8B91-18841C3155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9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84D7C4-CFB8-48D4-BF47-BCA7510C20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06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6332A-9C96-47FD-A1F8-2C7D430536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865D9-755F-46D8-B414-EFC310841F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71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A7227D-B1FC-4BD2-B155-AEAA090BD5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0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9466D-62F2-4CD3-A8E7-80C10A9C37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9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86525"/>
            <a:ext cx="28956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2021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fld id="{0B1DCCE2-A744-448A-BFBC-1435C87846E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70" name="Text Box 46"/>
          <p:cNvSpPr txBox="1">
            <a:spLocks noChangeArrowheads="1"/>
          </p:cNvSpPr>
          <p:nvPr userDrawn="1"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 b="1" dirty="0" err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Komputer</a:t>
            </a:r>
            <a:r>
              <a:rPr lang="en-US" altLang="zh-CN" sz="10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Audit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1066800"/>
            <a:ext cx="5334000" cy="3048000"/>
          </a:xfrm>
        </p:spPr>
        <p:txBody>
          <a:bodyPr/>
          <a:lstStyle/>
          <a:p>
            <a:r>
              <a:rPr lang="en-US" altLang="zh-CN" b="0" dirty="0" err="1">
                <a:solidFill>
                  <a:schemeClr val="bg1"/>
                </a:solidFill>
                <a:ea typeface="宋体" panose="02010600030101010101" pitchFamily="2" charset="-122"/>
              </a:rPr>
              <a:t>Pertemuan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0</a:t>
            </a:r>
            <a:r>
              <a:rPr lang="id-ID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4800" b="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4800" dirty="0" err="1">
                <a:ea typeface="宋体" panose="02010600030101010101" pitchFamily="2" charset="-122"/>
              </a:rPr>
              <a:t>Konsep</a:t>
            </a:r>
            <a:r>
              <a:rPr lang="en-US" altLang="zh-CN" sz="4800" dirty="0">
                <a:ea typeface="宋体" panose="02010600030101010101" pitchFamily="2" charset="-122"/>
              </a:rPr>
              <a:t> Dasar</a:t>
            </a:r>
            <a:endParaRPr lang="en-US" altLang="zh-CN" sz="60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81200" y="5486400"/>
            <a:ext cx="5334000" cy="457200"/>
          </a:xfrm>
        </p:spPr>
        <p:txBody>
          <a:bodyPr/>
          <a:lstStyle/>
          <a:p>
            <a:r>
              <a:rPr lang="en-US" altLang="zh-CN" sz="1600" dirty="0" err="1">
                <a:ea typeface="宋体" panose="02010600030101010101" pitchFamily="2" charset="-122"/>
              </a:rPr>
              <a:t>Kuliah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id-ID" altLang="zh-CN" sz="1600" dirty="0">
                <a:ea typeface="宋体" panose="02010600030101010101" pitchFamily="2" charset="-122"/>
              </a:rPr>
              <a:t>TABK/</a:t>
            </a:r>
            <a:r>
              <a:rPr lang="en-US" altLang="zh-CN" sz="1600" dirty="0" err="1">
                <a:ea typeface="宋体" panose="02010600030101010101" pitchFamily="2" charset="-122"/>
              </a:rPr>
              <a:t>Komputer</a:t>
            </a:r>
            <a:r>
              <a:rPr lang="en-US" altLang="zh-CN" sz="1600" dirty="0">
                <a:ea typeface="宋体" panose="02010600030101010101" pitchFamily="2" charset="-122"/>
              </a:rPr>
              <a:t> Audit</a:t>
            </a: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400" dirty="0" err="1">
                <a:ea typeface="宋体" panose="02010600030101010101" pitchFamily="2" charset="-122"/>
              </a:rPr>
              <a:t>Politeknik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Keuangan</a:t>
            </a:r>
            <a:r>
              <a:rPr lang="en-US" altLang="zh-CN" sz="1400" dirty="0">
                <a:ea typeface="宋体" panose="02010600030101010101" pitchFamily="2" charset="-122"/>
              </a:rPr>
              <a:t> Negara STAN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</a:p>
          <a:p>
            <a:r>
              <a:rPr lang="id-ID" altLang="zh-CN" sz="1200" dirty="0">
                <a:ea typeface="宋体" panose="02010600030101010101" pitchFamily="2" charset="-122"/>
              </a:rPr>
              <a:t>@2021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6600" y="4256532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Marmah Hadi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-536575">
              <a:buAutoNum type="arabicPeriod"/>
            </a:pP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thd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kpd</a:t>
            </a:r>
            <a:r>
              <a:rPr lang="en-US" sz="2400" dirty="0"/>
              <a:t> program </a:t>
            </a:r>
            <a:r>
              <a:rPr lang="en-US" sz="2400" dirty="0" err="1"/>
              <a:t>dan</a:t>
            </a:r>
            <a:r>
              <a:rPr lang="en-US" sz="2400" dirty="0"/>
              <a:t> data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kebijakan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endParaRPr lang="en-US" sz="2000" dirty="0"/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Pemberian</a:t>
            </a:r>
            <a:r>
              <a:rPr lang="en-US" sz="2000" dirty="0"/>
              <a:t> / </a:t>
            </a:r>
            <a:r>
              <a:rPr lang="en-US" sz="2000" dirty="0" err="1"/>
              <a:t>pencabutan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User access provisioning and de-provisioning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Telaah</a:t>
            </a:r>
            <a:r>
              <a:rPr lang="en-US" sz="2000" dirty="0"/>
              <a:t> </a:t>
            </a:r>
            <a:r>
              <a:rPr lang="en-US" sz="2000" dirty="0" err="1"/>
              <a:t>berkala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&amp;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 </a:t>
            </a:r>
            <a:r>
              <a:rPr lang="en-US" sz="2000" dirty="0" err="1"/>
              <a:t>akses</a:t>
            </a:r>
            <a:endParaRPr lang="en-US" sz="2000" dirty="0"/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Ketentuan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password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Penetapan</a:t>
            </a:r>
            <a:r>
              <a:rPr lang="en-US" sz="2000" dirty="0"/>
              <a:t> </a:t>
            </a:r>
            <a:r>
              <a:rPr lang="en-US" sz="2000" dirty="0" err="1"/>
              <a:t>jenis-jenis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(read, write, modified).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Pembatasan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Pemisahan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(</a:t>
            </a:r>
            <a:r>
              <a:rPr lang="en-US" sz="2000" dirty="0" err="1"/>
              <a:t>pegawai</a:t>
            </a:r>
            <a:r>
              <a:rPr lang="en-US" sz="2000" dirty="0"/>
              <a:t>)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enkripsi</a:t>
            </a:r>
            <a:endParaRPr lang="en-US" sz="2000" dirty="0"/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Penggunaan</a:t>
            </a:r>
            <a:r>
              <a:rPr lang="en-US" sz="2000" dirty="0"/>
              <a:t> System authentication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Penggunaan</a:t>
            </a:r>
            <a:r>
              <a:rPr lang="en-US" sz="2000" dirty="0"/>
              <a:t> audit logs</a:t>
            </a:r>
          </a:p>
          <a:p>
            <a:pPr marL="936625" lvl="1" indent="-536575">
              <a:buFont typeface="+mj-lt"/>
              <a:buAutoNum type="alphaLcPeriod"/>
            </a:pPr>
            <a:r>
              <a:rPr lang="en-US" sz="2000" dirty="0" err="1"/>
              <a:t>Pengamanan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(network)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62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-536575">
              <a:buNone/>
            </a:pPr>
            <a:r>
              <a:rPr lang="en-US" dirty="0"/>
              <a:t>2.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program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err="1"/>
              <a:t>Perubahan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 yang </a:t>
            </a:r>
            <a:r>
              <a:rPr lang="en-US" dirty="0" err="1"/>
              <a:t>berwenang</a:t>
            </a:r>
            <a:endParaRPr lang="en-US" dirty="0"/>
          </a:p>
          <a:p>
            <a:pPr marL="857250" lvl="1" indent="-457200">
              <a:buFont typeface="+mj-lt"/>
              <a:buAutoNum type="alphaLcPeriod"/>
            </a:pPr>
            <a:r>
              <a:rPr lang="en-US" dirty="0"/>
              <a:t>Program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seksama</a:t>
            </a:r>
            <a:endParaRPr lang="en-US" dirty="0"/>
          </a:p>
          <a:p>
            <a:pPr marL="857250" lvl="1" indent="-457200">
              <a:buFont typeface="+mj-lt"/>
              <a:buAutoNum type="alphaLcPeriod"/>
            </a:pPr>
            <a:r>
              <a:rPr lang="en-US" dirty="0" err="1"/>
              <a:t>Perubahan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didokumentasikan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dirty="0"/>
          </a:p>
          <a:p>
            <a:pPr marL="857250" lvl="1" indent="-457200">
              <a:buFont typeface="+mj-lt"/>
              <a:buAutoNum type="alphaLcPeriod"/>
            </a:pPr>
            <a:endParaRPr lang="en-US" dirty="0"/>
          </a:p>
          <a:p>
            <a:pPr marL="857250" lvl="1" indent="-45720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19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-536575">
              <a:buNone/>
            </a:pPr>
            <a:r>
              <a:rPr lang="en-US" sz="2400" dirty="0"/>
              <a:t>3.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 err="1"/>
              <a:t>Pengembangan</a:t>
            </a:r>
            <a:r>
              <a:rPr lang="en-US" sz="2000" dirty="0"/>
              <a:t> program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pertimbangan</a:t>
            </a:r>
            <a:r>
              <a:rPr lang="en-US" sz="2000" dirty="0"/>
              <a:t> yang </a:t>
            </a:r>
            <a:r>
              <a:rPr lang="en-US" sz="2000" dirty="0" err="1"/>
              <a:t>memadai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persetujuan</a:t>
            </a:r>
            <a:r>
              <a:rPr lang="en-US" sz="2000" dirty="0"/>
              <a:t> </a:t>
            </a:r>
            <a:r>
              <a:rPr lang="en-US" sz="2000" dirty="0" err="1"/>
              <a:t>pejabat</a:t>
            </a:r>
            <a:r>
              <a:rPr lang="en-US" sz="2000" dirty="0"/>
              <a:t> yang </a:t>
            </a:r>
            <a:r>
              <a:rPr lang="en-US" sz="2000" dirty="0" err="1"/>
              <a:t>berwenang</a:t>
            </a:r>
            <a:endParaRPr lang="en-US" sz="2000" dirty="0"/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 err="1"/>
              <a:t>Rancangan</a:t>
            </a:r>
            <a:r>
              <a:rPr lang="en-US" sz="2000" dirty="0"/>
              <a:t> program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direviu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penanggungjawab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US" sz="2000" dirty="0"/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/>
              <a:t>Program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diuji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seksama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teknis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,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praktis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 err="1"/>
              <a:t>Perubahan</a:t>
            </a:r>
            <a:r>
              <a:rPr lang="en-US" sz="2000" dirty="0"/>
              <a:t> program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didokumentasikan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memadai</a:t>
            </a:r>
            <a:endParaRPr lang="en-US" sz="2000" dirty="0"/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/>
              <a:t>Master program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aman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86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-536575">
              <a:buNone/>
            </a:pPr>
            <a:r>
              <a:rPr lang="en-US" dirty="0"/>
              <a:t>4.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pengoperasian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/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Penggunaan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dimonitor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diawasi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seksama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Penggunaan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terekam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history log file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terotorisasi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virus.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56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Pengendalian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Aplikasi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Input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13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input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Tujuan</a:t>
            </a:r>
            <a:r>
              <a:rPr lang="en-US" sz="1800" dirty="0"/>
              <a:t>: </a:t>
            </a:r>
          </a:p>
          <a:p>
            <a:pPr lvl="1"/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data </a:t>
            </a:r>
            <a:r>
              <a:rPr lang="en-US" sz="1600" dirty="0" err="1"/>
              <a:t>diinput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, </a:t>
            </a:r>
            <a:r>
              <a:rPr lang="en-US" sz="1600" dirty="0" err="1"/>
              <a:t>lengkap</a:t>
            </a:r>
            <a:r>
              <a:rPr lang="en-US" sz="1600" dirty="0"/>
              <a:t>, valid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kewenangan</a:t>
            </a:r>
            <a:r>
              <a:rPr lang="en-US" sz="1600" dirty="0"/>
              <a:t>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 application control </a:t>
            </a:r>
            <a:r>
              <a:rPr lang="en-US" sz="1800" dirty="0" err="1"/>
              <a:t>atas</a:t>
            </a:r>
            <a:r>
              <a:rPr lang="en-US" sz="1800" dirty="0"/>
              <a:t> input:</a:t>
            </a:r>
          </a:p>
          <a:p>
            <a:pPr lvl="1"/>
            <a:r>
              <a:rPr lang="en-US" sz="1600" b="1" i="1" dirty="0"/>
              <a:t>Limit check</a:t>
            </a:r>
            <a:r>
              <a:rPr lang="en-US" sz="1600" dirty="0"/>
              <a:t>: 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diinput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melampaui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endParaRPr lang="en-US" sz="1600" dirty="0"/>
          </a:p>
          <a:p>
            <a:pPr lvl="1"/>
            <a:r>
              <a:rPr lang="en-US" sz="1600" b="1" i="1" dirty="0"/>
              <a:t>Range check</a:t>
            </a:r>
            <a:r>
              <a:rPr lang="en-US" sz="1600" dirty="0"/>
              <a:t>: 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diinput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luar</a:t>
            </a:r>
            <a:r>
              <a:rPr lang="en-US" sz="1600" dirty="0"/>
              <a:t> range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ditetapkan</a:t>
            </a:r>
            <a:r>
              <a:rPr lang="en-US" sz="1600" dirty="0"/>
              <a:t>.</a:t>
            </a:r>
          </a:p>
          <a:p>
            <a:pPr lvl="1"/>
            <a:r>
              <a:rPr lang="en-US" sz="1600" b="1" i="1" dirty="0"/>
              <a:t>Completeness test</a:t>
            </a:r>
            <a:r>
              <a:rPr lang="en-US" sz="1600" dirty="0"/>
              <a:t>: 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direkam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endParaRPr lang="en-US" sz="1600" dirty="0"/>
          </a:p>
          <a:p>
            <a:pPr lvl="1"/>
            <a:r>
              <a:rPr lang="en-US" sz="1600" b="1" i="1" dirty="0" err="1"/>
              <a:t>Resonableness</a:t>
            </a:r>
            <a:r>
              <a:rPr lang="en-US" sz="1600" b="1" i="1" dirty="0"/>
              <a:t> test</a:t>
            </a:r>
            <a:r>
              <a:rPr lang="en-US" sz="1600" dirty="0"/>
              <a:t>: 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direkam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lolos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kewajaran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:  data </a:t>
            </a:r>
            <a:r>
              <a:rPr lang="en-US" sz="1600" dirty="0" err="1"/>
              <a:t>registrasi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terekam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lulus SLTA </a:t>
            </a:r>
            <a:r>
              <a:rPr lang="en-US" sz="1600" dirty="0" err="1"/>
              <a:t>mendahului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lulus SD.</a:t>
            </a:r>
          </a:p>
          <a:p>
            <a:pPr lvl="1"/>
            <a:r>
              <a:rPr lang="en-US" sz="1600" b="1" i="1" dirty="0"/>
              <a:t>Balance test</a:t>
            </a:r>
            <a:r>
              <a:rPr lang="en-US" sz="1600" dirty="0"/>
              <a:t>: </a:t>
            </a:r>
            <a:r>
              <a:rPr lang="en-US" sz="1600" dirty="0" err="1"/>
              <a:t>jurnal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terekam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total debit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total </a:t>
            </a:r>
            <a:r>
              <a:rPr lang="en-US" sz="1600" dirty="0" err="1"/>
              <a:t>kredit</a:t>
            </a:r>
            <a:endParaRPr lang="en-US" sz="1600" dirty="0"/>
          </a:p>
          <a:p>
            <a:pPr lvl="1"/>
            <a:r>
              <a:rPr lang="en-US" sz="1600" b="1" i="1" dirty="0"/>
              <a:t>Sign check</a:t>
            </a:r>
            <a:r>
              <a:rPr lang="en-US" sz="1600" dirty="0"/>
              <a:t>: data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direkam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minus.</a:t>
            </a:r>
          </a:p>
          <a:p>
            <a:pPr lvl="1"/>
            <a:r>
              <a:rPr lang="en-US" sz="1600" b="1" i="1" dirty="0"/>
              <a:t>Field test:</a:t>
            </a:r>
            <a:r>
              <a:rPr lang="en-US" sz="1600" dirty="0"/>
              <a:t> data </a:t>
            </a:r>
            <a:r>
              <a:rPr lang="en-US" sz="1600" dirty="0" err="1"/>
              <a:t>berupa</a:t>
            </a:r>
            <a:r>
              <a:rPr lang="en-US" sz="1600" dirty="0"/>
              <a:t> text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direkam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yang </a:t>
            </a:r>
            <a:r>
              <a:rPr lang="en-US" sz="1600" dirty="0" err="1"/>
              <a:t>seharusnya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data </a:t>
            </a:r>
            <a:r>
              <a:rPr lang="en-US" sz="1600" dirty="0" err="1"/>
              <a:t>numerik</a:t>
            </a:r>
            <a:r>
              <a:rPr lang="en-US" sz="1600" dirty="0"/>
              <a:t>.</a:t>
            </a:r>
          </a:p>
          <a:p>
            <a:pPr lvl="1"/>
            <a:r>
              <a:rPr lang="en-US" sz="1600" b="1" i="1" dirty="0"/>
              <a:t>Validity test:</a:t>
            </a:r>
            <a:r>
              <a:rPr lang="en-US" sz="1600" dirty="0"/>
              <a:t> data yang </a:t>
            </a:r>
            <a:r>
              <a:rPr lang="en-US" sz="1600" dirty="0" err="1"/>
              <a:t>tidak</a:t>
            </a:r>
            <a:r>
              <a:rPr lang="en-US" sz="1600" dirty="0"/>
              <a:t> valid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terekam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input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Contoh</a:t>
            </a:r>
            <a:r>
              <a:rPr lang="en-US" sz="1800" dirty="0"/>
              <a:t> application control </a:t>
            </a:r>
            <a:r>
              <a:rPr lang="en-US" sz="1800" dirty="0" err="1"/>
              <a:t>atas</a:t>
            </a:r>
            <a:r>
              <a:rPr lang="en-US" sz="1800" dirty="0"/>
              <a:t> input (</a:t>
            </a:r>
            <a:r>
              <a:rPr lang="en-US" sz="1800" dirty="0" err="1"/>
              <a:t>lanjutan</a:t>
            </a:r>
            <a:r>
              <a:rPr lang="en-US" sz="1800" dirty="0"/>
              <a:t>):</a:t>
            </a:r>
          </a:p>
          <a:p>
            <a:pPr lvl="1"/>
            <a:r>
              <a:rPr lang="en-US" sz="1600" b="1" i="1" dirty="0"/>
              <a:t>Redundancy (duplicate value) test</a:t>
            </a:r>
            <a:r>
              <a:rPr lang="en-US" sz="1600" dirty="0"/>
              <a:t>: data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direkam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kali.</a:t>
            </a:r>
          </a:p>
          <a:p>
            <a:pPr lvl="1"/>
            <a:r>
              <a:rPr lang="en-US" sz="1600" b="1" i="1" dirty="0"/>
              <a:t>Control total</a:t>
            </a:r>
            <a:r>
              <a:rPr lang="en-US" sz="1600" dirty="0"/>
              <a:t>: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data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transfer data / </a:t>
            </a:r>
            <a:r>
              <a:rPr lang="en-US" sz="1600" dirty="0" err="1"/>
              <a:t>rekaman</a:t>
            </a:r>
            <a:r>
              <a:rPr lang="en-US" sz="1600" dirty="0"/>
              <a:t> data. </a:t>
            </a:r>
            <a:r>
              <a:rPr lang="en-US" sz="1600" dirty="0" err="1"/>
              <a:t>Misalnya</a:t>
            </a:r>
            <a:r>
              <a:rPr lang="en-US" sz="1600" dirty="0"/>
              <a:t> total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yang </a:t>
            </a:r>
            <a:r>
              <a:rPr lang="en-US" sz="1600" dirty="0" err="1"/>
              <a:t>terekam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akuntansi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total </a:t>
            </a:r>
            <a:r>
              <a:rPr lang="en-US" sz="1600" dirty="0" err="1"/>
              <a:t>dari</a:t>
            </a:r>
            <a:r>
              <a:rPr lang="en-US" sz="1600" dirty="0"/>
              <a:t> data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.</a:t>
            </a:r>
          </a:p>
          <a:p>
            <a:pPr lvl="1"/>
            <a:r>
              <a:rPr lang="en-US" sz="1600" b="1" i="1" dirty="0"/>
              <a:t>Hash total</a:t>
            </a:r>
            <a:r>
              <a:rPr lang="en-US" sz="1600" dirty="0"/>
              <a:t>: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kode-kode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(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faktur</a:t>
            </a:r>
            <a:r>
              <a:rPr lang="en-US" sz="1600" dirty="0"/>
              <a:t>,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cek</a:t>
            </a:r>
            <a:r>
              <a:rPr lang="en-US" sz="1600" dirty="0"/>
              <a:t>, </a:t>
            </a:r>
            <a:r>
              <a:rPr lang="en-US" sz="1600" dirty="0" err="1"/>
              <a:t>dlsb</a:t>
            </a:r>
            <a:r>
              <a:rPr lang="en-US" sz="1600" dirty="0"/>
              <a:t>)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transfer / </a:t>
            </a:r>
            <a:r>
              <a:rPr lang="en-US" sz="1600" dirty="0" err="1"/>
              <a:t>perekaman</a:t>
            </a:r>
            <a:r>
              <a:rPr lang="en-US" sz="1600" dirty="0"/>
              <a:t> data. 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bukti</a:t>
            </a:r>
            <a:r>
              <a:rPr lang="en-US" sz="1600" dirty="0"/>
              <a:t> </a:t>
            </a:r>
            <a:r>
              <a:rPr lang="en-US" sz="1600" dirty="0" err="1"/>
              <a:t>kuitansi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penerimaan</a:t>
            </a:r>
            <a:r>
              <a:rPr lang="en-US" sz="1600" dirty="0"/>
              <a:t> </a:t>
            </a:r>
            <a:r>
              <a:rPr lang="en-US" sz="1600" dirty="0" err="1"/>
              <a:t>uang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total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kuitansi</a:t>
            </a:r>
            <a:r>
              <a:rPr lang="en-US" sz="1600" dirty="0"/>
              <a:t> yang </a:t>
            </a:r>
            <a:r>
              <a:rPr lang="en-US" sz="1600" dirty="0" err="1"/>
              <a:t>terekam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jurnal</a:t>
            </a:r>
            <a:r>
              <a:rPr lang="en-US" sz="1600" dirty="0"/>
              <a:t> </a:t>
            </a:r>
            <a:r>
              <a:rPr lang="en-US" sz="1600" dirty="0" err="1"/>
              <a:t>penerimaan</a:t>
            </a:r>
            <a:r>
              <a:rPr lang="en-US" sz="1600" dirty="0"/>
              <a:t> </a:t>
            </a:r>
            <a:r>
              <a:rPr lang="en-US" sz="1600" dirty="0" err="1"/>
              <a:t>kas</a:t>
            </a:r>
            <a:r>
              <a:rPr lang="en-US" sz="1600" dirty="0"/>
              <a:t>. Total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i="1" dirty="0"/>
              <a:t>hash total</a:t>
            </a:r>
            <a:r>
              <a:rPr lang="en-US" sz="1600" dirty="0"/>
              <a:t>.</a:t>
            </a:r>
            <a:endParaRPr lang="en-US" sz="1600" i="1" dirty="0"/>
          </a:p>
          <a:p>
            <a:pPr lvl="1"/>
            <a:r>
              <a:rPr lang="en-US" sz="1600" i="1" dirty="0"/>
              <a:t>Dual read-write:  </a:t>
            </a:r>
            <a:r>
              <a:rPr lang="en-US" sz="1600" dirty="0" err="1"/>
              <a:t>meerekanm</a:t>
            </a:r>
            <a:r>
              <a:rPr lang="en-US" sz="1600" dirty="0"/>
              <a:t> data </a:t>
            </a:r>
            <a:r>
              <a:rPr lang="en-US" sz="1600" dirty="0" err="1"/>
              <a:t>dua</a:t>
            </a:r>
            <a:r>
              <a:rPr lang="en-US" sz="1600" dirty="0"/>
              <a:t> kali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petugas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diperbandingkan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input.</a:t>
            </a:r>
          </a:p>
          <a:p>
            <a:pPr lvl="1"/>
            <a:r>
              <a:rPr lang="en-US" sz="1600" i="1" dirty="0"/>
              <a:t>Check digit</a:t>
            </a:r>
            <a:r>
              <a:rPr lang="en-US" sz="1600" dirty="0"/>
              <a:t>: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input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. </a:t>
            </a:r>
            <a:r>
              <a:rPr lang="en-US" sz="1600" dirty="0" err="1"/>
              <a:t>Nomor</a:t>
            </a:r>
            <a:r>
              <a:rPr lang="en-US" sz="1600" dirty="0"/>
              <a:t> NPWP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ulang</a:t>
            </a:r>
            <a:r>
              <a:rPr lang="en-US" sz="1600" dirty="0"/>
              <a:t> </a:t>
            </a:r>
            <a:r>
              <a:rPr lang="en-US" sz="1600" dirty="0" err="1"/>
              <a:t>pulsa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check digit yang </a:t>
            </a:r>
            <a:r>
              <a:rPr lang="en-US" sz="1600" dirty="0" err="1"/>
              <a:t>dihasikan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rumus</a:t>
            </a:r>
            <a:r>
              <a:rPr lang="en-US" sz="1600" dirty="0"/>
              <a:t> </a:t>
            </a:r>
            <a:r>
              <a:rPr lang="en-US" sz="1600" dirty="0" err="1"/>
              <a:t>matematis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rahasia</a:t>
            </a:r>
            <a:r>
              <a:rPr lang="en-US" sz="1600" dirty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09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proses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Tujuan</a:t>
            </a:r>
            <a:r>
              <a:rPr lang="en-US" sz="1800" dirty="0"/>
              <a:t>: </a:t>
            </a:r>
          </a:p>
          <a:p>
            <a:pPr lvl="1"/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data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, </a:t>
            </a:r>
            <a:r>
              <a:rPr lang="en-US" sz="1600" dirty="0" err="1"/>
              <a:t>lengkap</a:t>
            </a:r>
            <a:r>
              <a:rPr lang="en-US" sz="1600" dirty="0"/>
              <a:t>, valid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kewenangan</a:t>
            </a:r>
            <a:r>
              <a:rPr lang="en-US" sz="1600" dirty="0"/>
              <a:t>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 application control </a:t>
            </a:r>
            <a:r>
              <a:rPr lang="en-US" sz="1800" dirty="0" err="1"/>
              <a:t>atas</a:t>
            </a:r>
            <a:r>
              <a:rPr lang="en-US" sz="1800" dirty="0"/>
              <a:t> proses:</a:t>
            </a:r>
          </a:p>
          <a:p>
            <a:pPr lvl="1"/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b="1" i="1" dirty="0"/>
              <a:t>record count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data yang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b="1" i="1" dirty="0"/>
              <a:t>audit trail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merekam</a:t>
            </a:r>
            <a:r>
              <a:rPr lang="en-US" sz="1600" dirty="0"/>
              <a:t> proses yang </a:t>
            </a:r>
            <a:r>
              <a:rPr lang="en-US" sz="1600" dirty="0" err="1"/>
              <a:t>dilakukan</a:t>
            </a:r>
            <a:r>
              <a:rPr lang="en-US" sz="1600" dirty="0"/>
              <a:t>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ditelusuri</a:t>
            </a:r>
            <a:r>
              <a:rPr lang="en-US" sz="1600" dirty="0"/>
              <a:t> </a:t>
            </a:r>
            <a:r>
              <a:rPr lang="en-US" sz="1600" dirty="0" err="1"/>
              <a:t>kemabali</a:t>
            </a:r>
            <a:r>
              <a:rPr lang="en-US" sz="1600" dirty="0"/>
              <a:t> di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duplate</a:t>
            </a:r>
            <a:r>
              <a:rPr lang="en-US" sz="1600" dirty="0"/>
              <a:t> check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data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yang double.</a:t>
            </a:r>
          </a:p>
          <a:p>
            <a:pPr lvl="1"/>
            <a:r>
              <a:rPr lang="en-US" sz="1600" dirty="0"/>
              <a:t>Echo check: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eksekusi</a:t>
            </a:r>
            <a:r>
              <a:rPr lang="en-US" sz="1600" dirty="0"/>
              <a:t>, program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 yang 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penggunna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yang </a:t>
            </a:r>
            <a:r>
              <a:rPr lang="en-US" sz="1600" dirty="0" err="1"/>
              <a:t>diberikannya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: ” You are going to delete 5 records. Are you sure that you want to delete these record?”</a:t>
            </a:r>
          </a:p>
          <a:p>
            <a:pPr lvl="1"/>
            <a:r>
              <a:rPr lang="en-US" sz="1600" dirty="0"/>
              <a:t>Roll back: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“undo”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penghapusan</a:t>
            </a:r>
            <a:r>
              <a:rPr lang="en-US" sz="1600" dirty="0"/>
              <a:t> data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data yang </a:t>
            </a:r>
            <a:r>
              <a:rPr lang="en-US" sz="1600" dirty="0" err="1"/>
              <a:t>tersisa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: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penjurnalan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posting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,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pembantu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juga </a:t>
            </a:r>
            <a:r>
              <a:rPr lang="en-US" sz="1600" dirty="0" err="1"/>
              <a:t>ikut</a:t>
            </a:r>
            <a:r>
              <a:rPr lang="en-US" sz="1600" dirty="0"/>
              <a:t> </a:t>
            </a:r>
            <a:r>
              <a:rPr lang="en-US" sz="1600" dirty="0" err="1"/>
              <a:t>terhapus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1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output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Tujuan</a:t>
            </a:r>
            <a:r>
              <a:rPr lang="en-US" sz="1800" dirty="0"/>
              <a:t>: </a:t>
            </a:r>
          </a:p>
          <a:p>
            <a:pPr lvl="1"/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data </a:t>
            </a:r>
            <a:r>
              <a:rPr lang="en-US" sz="1600" dirty="0" err="1"/>
              <a:t>akurat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.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juga </a:t>
            </a:r>
            <a:r>
              <a:rPr lang="en-US" sz="1600" dirty="0" err="1"/>
              <a:t>dipastikan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otorisasi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pengolahan</a:t>
            </a:r>
            <a:r>
              <a:rPr lang="en-US" sz="1600" dirty="0"/>
              <a:t> data output.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 application control </a:t>
            </a:r>
            <a:r>
              <a:rPr lang="en-US" sz="1800" dirty="0" err="1"/>
              <a:t>atas</a:t>
            </a:r>
            <a:r>
              <a:rPr lang="en-US" sz="1800" dirty="0"/>
              <a:t> output:</a:t>
            </a:r>
          </a:p>
          <a:p>
            <a:pPr lvl="1"/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b="1" i="1" dirty="0"/>
              <a:t>control total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output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nilai-nilai</a:t>
            </a:r>
            <a:r>
              <a:rPr lang="en-US" sz="1600" dirty="0"/>
              <a:t> global </a:t>
            </a:r>
            <a:r>
              <a:rPr lang="en-US" sz="1600" dirty="0" err="1"/>
              <a:t>dengan</a:t>
            </a:r>
            <a:r>
              <a:rPr lang="en-US" sz="1600" dirty="0"/>
              <a:t>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rincian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Proses </a:t>
            </a:r>
            <a:r>
              <a:rPr lang="en-US" sz="1600" dirty="0" err="1"/>
              <a:t>rekonsliasi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yang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yang lain. </a:t>
            </a:r>
          </a:p>
          <a:p>
            <a:pPr lvl="1"/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output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diemail</a:t>
            </a:r>
            <a:r>
              <a:rPr lang="en-US" sz="1600" dirty="0"/>
              <a:t> </a:t>
            </a:r>
            <a:r>
              <a:rPr lang="en-US" sz="1600" dirty="0" err="1"/>
              <a:t>ke-alamat</a:t>
            </a:r>
            <a:r>
              <a:rPr lang="en-US" sz="1600" dirty="0"/>
              <a:t> </a:t>
            </a:r>
            <a:r>
              <a:rPr lang="en-US" sz="1600" dirty="0" err="1"/>
              <a:t>selain</a:t>
            </a:r>
            <a:r>
              <a:rPr lang="en-US" sz="1600" dirty="0"/>
              <a:t> yang </a:t>
            </a:r>
            <a:r>
              <a:rPr lang="en-US" sz="1600" dirty="0" err="1"/>
              <a:t>dudah</a:t>
            </a:r>
            <a:r>
              <a:rPr lang="en-US" sz="1600" dirty="0"/>
              <a:t> </a:t>
            </a:r>
            <a:r>
              <a:rPr lang="en-US" sz="1600" dirty="0" err="1"/>
              <a:t>ditetapkan</a:t>
            </a:r>
            <a:endParaRPr lang="en-US" sz="1600" dirty="0"/>
          </a:p>
          <a:p>
            <a:pPr lvl="1"/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output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di-copy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daam</a:t>
            </a:r>
            <a:r>
              <a:rPr lang="en-US" sz="1600" dirty="0"/>
              <a:t> flash disk </a:t>
            </a:r>
            <a:r>
              <a:rPr lang="en-US" sz="1600" dirty="0" err="1"/>
              <a:t>atau</a:t>
            </a:r>
            <a:r>
              <a:rPr lang="en-US" sz="1600" dirty="0"/>
              <a:t> external media lain.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95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Contoh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pengujian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General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511-2F2F-4F99-88A5-3203A71BE7C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8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161925"/>
            <a:ext cx="8178800" cy="533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Agenda </a:t>
            </a:r>
            <a:r>
              <a:rPr lang="en-US" altLang="zh-CN" dirty="0" err="1">
                <a:ea typeface="宋体" panose="02010600030101010101" pitchFamily="2" charset="-122"/>
              </a:rPr>
              <a:t>Pembelajaran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351712" y="1905000"/>
            <a:ext cx="6288176" cy="685800"/>
            <a:chOff x="1296" y="1824"/>
            <a:chExt cx="2976" cy="432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Pengertian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dan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tujuan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pengendalian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internal</a:t>
              </a: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1351712" y="2743200"/>
            <a:ext cx="6288176" cy="685800"/>
            <a:chOff x="1296" y="1824"/>
            <a:chExt cx="2976" cy="432"/>
          </a:xfrm>
        </p:grpSpPr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Pengendalian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umum</a:t>
              </a:r>
              <a:endParaRPr lang="en-US" altLang="zh-CN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1351712" y="3581400"/>
            <a:ext cx="6288176" cy="685800"/>
            <a:chOff x="1296" y="1824"/>
            <a:chExt cx="2976" cy="432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5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Pengendalian</a:t>
              </a:r>
              <a:r>
                <a:rPr lang="en-US" altLang="zh-CN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Aplikasi</a:t>
              </a:r>
              <a:endParaRPr lang="en-US" altLang="zh-CN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1351712" y="4495800"/>
            <a:ext cx="6288176" cy="685800"/>
            <a:chOff x="1296" y="1824"/>
            <a:chExt cx="2976" cy="432"/>
          </a:xfrm>
        </p:grpSpPr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Penutup</a:t>
              </a:r>
              <a:endParaRPr lang="en-US" altLang="zh-CN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511-2F2F-4F99-88A5-3203A71BE7C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1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Bank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ATM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, </a:t>
            </a:r>
            <a:r>
              <a:rPr lang="en-US" dirty="0" err="1"/>
              <a:t>penyetoran</a:t>
            </a:r>
            <a:r>
              <a:rPr lang="en-US" dirty="0"/>
              <a:t>,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transfer </a:t>
            </a:r>
            <a:r>
              <a:rPr lang="en-US" dirty="0" err="1"/>
              <a:t>uang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Diskusikan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ATM:</a:t>
            </a:r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thd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kpd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data.</a:t>
            </a:r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program</a:t>
            </a:r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pengoperasian</a:t>
            </a:r>
            <a:r>
              <a:rPr lang="en-US" dirty="0"/>
              <a:t> program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75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2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1"/>
            <a:r>
              <a:rPr lang="en-US" dirty="0" err="1"/>
              <a:t>Diskusikan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email</a:t>
            </a:r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ATM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ATM</a:t>
            </a:r>
          </a:p>
          <a:p>
            <a:pPr lvl="2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Go-</a:t>
            </a:r>
            <a:r>
              <a:rPr lang="en-US" dirty="0" err="1"/>
              <a:t>Jek</a:t>
            </a:r>
            <a:r>
              <a:rPr lang="en-US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20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WordArt 2"/>
          <p:cNvSpPr>
            <a:spLocks noChangeArrowheads="1" noChangeShapeType="1" noTextEdit="1"/>
          </p:cNvSpPr>
          <p:nvPr/>
        </p:nvSpPr>
        <p:spPr bwMode="gray">
          <a:xfrm>
            <a:off x="1890713" y="2514600"/>
            <a:ext cx="5881687" cy="7223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Terima</a:t>
            </a:r>
            <a:r>
              <a:rPr lang="en-US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3600" b="1" kern="10" dirty="0" err="1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Kasih</a:t>
            </a:r>
            <a:endParaRPr 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14600" y="5334000"/>
            <a:ext cx="5029200" cy="381000"/>
          </a:xfrm>
          <a:noFill/>
          <a:ln/>
        </p:spPr>
        <p:txBody>
          <a:bodyPr/>
          <a:lstStyle/>
          <a:p>
            <a:r>
              <a:rPr lang="en-US" altLang="zh-CN" b="0" dirty="0" err="1">
                <a:ea typeface="宋体" panose="02010600030101010101" pitchFamily="2" charset="-122"/>
              </a:rPr>
              <a:t>Politeknik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ea typeface="宋体" panose="02010600030101010101" pitchFamily="2" charset="-122"/>
              </a:rPr>
              <a:t>Keuangan</a:t>
            </a:r>
            <a:r>
              <a:rPr lang="en-US" altLang="zh-CN" b="0" dirty="0">
                <a:ea typeface="宋体" panose="02010600030101010101" pitchFamily="2" charset="-122"/>
              </a:rPr>
              <a:t> Negara STAN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Pengendalian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511-2F2F-4F99-88A5-3203A71BE7C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6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" y="1295400"/>
            <a:ext cx="8968740" cy="5029200"/>
          </a:xfrm>
        </p:spPr>
        <p:txBody>
          <a:bodyPr/>
          <a:lstStyle/>
          <a:p>
            <a:r>
              <a:rPr lang="en-US" sz="2000" dirty="0" err="1"/>
              <a:t>Pengendalian</a:t>
            </a:r>
            <a:r>
              <a:rPr lang="en-US" sz="2000" dirty="0"/>
              <a:t> intern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Mulyadi</a:t>
            </a:r>
            <a:endParaRPr lang="en-US" sz="2400" dirty="0"/>
          </a:p>
          <a:p>
            <a:pPr lvl="1"/>
            <a:r>
              <a:rPr lang="en-US" sz="1800" dirty="0" err="1">
                <a:latin typeface="+mn-lt"/>
              </a:rPr>
              <a:t>sistem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pengendalian</a:t>
            </a:r>
            <a:r>
              <a:rPr lang="en-US" sz="1800" dirty="0">
                <a:latin typeface="+mn-lt"/>
              </a:rPr>
              <a:t> intern </a:t>
            </a:r>
            <a:r>
              <a:rPr lang="en-US" sz="1800" dirty="0" err="1">
                <a:latin typeface="+mn-lt"/>
              </a:rPr>
              <a:t>meliputi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struktur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organisasi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metode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ukuran-ukuran</a:t>
            </a:r>
            <a:r>
              <a:rPr lang="en-US" sz="1800" dirty="0">
                <a:latin typeface="+mn-lt"/>
              </a:rPr>
              <a:t> yang </a:t>
            </a:r>
            <a:r>
              <a:rPr lang="en-US" sz="1800" dirty="0" err="1">
                <a:latin typeface="+mn-lt"/>
              </a:rPr>
              <a:t>dikoordinasikan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untuk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menjaga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kekayaan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organisasi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mengecek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ketelitian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keandalan</a:t>
            </a:r>
            <a:r>
              <a:rPr lang="en-US" sz="1800" dirty="0">
                <a:latin typeface="+mn-lt"/>
              </a:rPr>
              <a:t> data </a:t>
            </a:r>
            <a:r>
              <a:rPr lang="en-US" sz="1800" dirty="0" err="1">
                <a:latin typeface="+mn-lt"/>
              </a:rPr>
              <a:t>akuntansi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mendorong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efisiensi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mendorong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dipatuhinya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kebijaksanaan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manajemen</a:t>
            </a:r>
            <a:r>
              <a:rPr lang="en-US" sz="1800" dirty="0">
                <a:latin typeface="+mn-lt"/>
              </a:rPr>
              <a:t>.</a:t>
            </a:r>
          </a:p>
          <a:p>
            <a:pPr marL="857250" lvl="2" indent="0">
              <a:buNone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+mn-lt"/>
              </a:rPr>
              <a:t>Tujuan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pengendalian</a:t>
            </a:r>
            <a:r>
              <a:rPr lang="en-US" sz="1800" dirty="0">
                <a:latin typeface="+mn-lt"/>
              </a:rPr>
              <a:t> intern: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800" dirty="0" err="1">
                <a:latin typeface="+mn-lt"/>
              </a:rPr>
              <a:t>Pengendalian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akuntansi</a:t>
            </a:r>
            <a:r>
              <a:rPr lang="en-US" sz="1800" dirty="0">
                <a:latin typeface="+mn-lt"/>
              </a:rPr>
              <a:t>:</a:t>
            </a:r>
          </a:p>
          <a:p>
            <a:pPr marL="1771650" lvl="3" indent="-457200">
              <a:buFont typeface="+mj-lt"/>
              <a:buAutoNum type="alphaLcPeriod"/>
            </a:pPr>
            <a:r>
              <a:rPr lang="en-US" sz="1800" dirty="0" err="1">
                <a:latin typeface="+mn-lt"/>
              </a:rPr>
              <a:t>Menjaga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kekayaan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organisasi</a:t>
            </a:r>
            <a:r>
              <a:rPr lang="en-US" sz="1800" dirty="0">
                <a:latin typeface="+mn-lt"/>
              </a:rPr>
              <a:t>.</a:t>
            </a:r>
          </a:p>
          <a:p>
            <a:pPr marL="1771650" lvl="3" indent="-457200">
              <a:buFont typeface="+mj-lt"/>
              <a:buAutoNum type="alphaLcPeriod"/>
            </a:pPr>
            <a:r>
              <a:rPr lang="en-US" sz="1800" dirty="0" err="1">
                <a:latin typeface="+mn-lt"/>
              </a:rPr>
              <a:t>Memeriksa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ketelitian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kebenaran</a:t>
            </a:r>
            <a:r>
              <a:rPr lang="en-US" sz="1800" dirty="0">
                <a:latin typeface="+mn-lt"/>
              </a:rPr>
              <a:t> data </a:t>
            </a:r>
            <a:r>
              <a:rPr lang="en-US" sz="1800" dirty="0" err="1">
                <a:latin typeface="+mn-lt"/>
              </a:rPr>
              <a:t>akuntansi</a:t>
            </a:r>
            <a:r>
              <a:rPr lang="en-US" sz="1800" dirty="0">
                <a:latin typeface="+mn-lt"/>
              </a:rPr>
              <a:t>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800" dirty="0" err="1">
                <a:latin typeface="+mn-lt"/>
              </a:rPr>
              <a:t>Pengendalian</a:t>
            </a:r>
            <a:r>
              <a:rPr lang="en-US" sz="1800" dirty="0">
                <a:latin typeface="+mn-lt"/>
              </a:rPr>
              <a:t> administrative:</a:t>
            </a:r>
          </a:p>
          <a:p>
            <a:pPr marL="1771650" lvl="3" indent="-457200">
              <a:buFont typeface="+mj-lt"/>
              <a:buAutoNum type="alphaLcPeriod"/>
            </a:pPr>
            <a:r>
              <a:rPr lang="en-US" sz="1800" dirty="0" err="1">
                <a:latin typeface="+mn-lt"/>
              </a:rPr>
              <a:t>Mendorong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efisiensi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efektivitas</a:t>
            </a:r>
            <a:r>
              <a:rPr lang="en-US" sz="1800" dirty="0">
                <a:latin typeface="+mn-lt"/>
              </a:rPr>
              <a:t>.</a:t>
            </a:r>
          </a:p>
          <a:p>
            <a:pPr marL="1771650" lvl="3" indent="-457200">
              <a:buFont typeface="+mj-lt"/>
              <a:buAutoNum type="alphaLcPeriod"/>
            </a:pPr>
            <a:r>
              <a:rPr lang="en-US" sz="1800" dirty="0" err="1">
                <a:latin typeface="+mn-lt"/>
              </a:rPr>
              <a:t>Mendorong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dipatuhinya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kebijakan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manajemen</a:t>
            </a:r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0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" y="1295400"/>
            <a:ext cx="8968740" cy="5029200"/>
          </a:xfrm>
        </p:spPr>
        <p:txBody>
          <a:bodyPr/>
          <a:lstStyle/>
          <a:p>
            <a:r>
              <a:rPr lang="en-US" sz="2400" dirty="0" err="1"/>
              <a:t>Pengendalian</a:t>
            </a:r>
            <a:r>
              <a:rPr lang="en-US" sz="2400" dirty="0"/>
              <a:t> intern </a:t>
            </a:r>
            <a:r>
              <a:rPr lang="en-US" sz="2400" dirty="0" err="1"/>
              <a:t>menurut</a:t>
            </a:r>
            <a:r>
              <a:rPr lang="en-US" sz="2400" dirty="0"/>
              <a:t> COSO (</a:t>
            </a:r>
            <a:r>
              <a:rPr lang="en-US" sz="2400" dirty="0" err="1"/>
              <a:t>versi</a:t>
            </a:r>
            <a:r>
              <a:rPr lang="en-US" sz="2400" dirty="0"/>
              <a:t> 2013)</a:t>
            </a:r>
            <a:endParaRPr lang="en-US" dirty="0"/>
          </a:p>
          <a:p>
            <a:pPr lvl="1"/>
            <a:r>
              <a:rPr lang="en-US" sz="2000" i="1" dirty="0">
                <a:latin typeface="+mj-lt"/>
              </a:rPr>
              <a:t>A process, effected by an entity’s board of directors, management, and other personnel, designed to provide reasonable assurance regarding the achievement of objectives relating to </a:t>
            </a:r>
            <a:r>
              <a:rPr lang="en-US" sz="2000" b="1" i="1" dirty="0">
                <a:solidFill>
                  <a:srgbClr val="FF0000"/>
                </a:solidFill>
                <a:latin typeface="+mj-lt"/>
              </a:rPr>
              <a:t>operations, reporting and compliance</a:t>
            </a:r>
            <a:r>
              <a:rPr lang="en-US" sz="2000" i="1" dirty="0">
                <a:latin typeface="+mj-lt"/>
              </a:rPr>
              <a:t>.</a:t>
            </a:r>
          </a:p>
          <a:p>
            <a:pPr marL="857250" lvl="2" indent="0">
              <a:buNone/>
            </a:pPr>
            <a:endParaRPr lang="en-US" sz="2300" dirty="0"/>
          </a:p>
          <a:p>
            <a:pPr marL="857250" lvl="2" indent="0">
              <a:buNone/>
            </a:pPr>
            <a:r>
              <a:rPr lang="en-US" sz="2300" dirty="0" err="1"/>
              <a:t>Suatu</a:t>
            </a:r>
            <a:r>
              <a:rPr lang="en-US" sz="2300" dirty="0"/>
              <a:t> proses yang </a:t>
            </a:r>
            <a:r>
              <a:rPr lang="en-US" sz="2300" dirty="0" err="1"/>
              <a:t>dirancang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menghasikan</a:t>
            </a:r>
            <a:r>
              <a:rPr lang="en-US" sz="2300" dirty="0"/>
              <a:t> </a:t>
            </a:r>
            <a:r>
              <a:rPr lang="en-US" sz="2300" dirty="0" err="1"/>
              <a:t>jaminan</a:t>
            </a:r>
            <a:r>
              <a:rPr lang="en-US" sz="2300" dirty="0"/>
              <a:t> yang </a:t>
            </a:r>
            <a:r>
              <a:rPr lang="en-US" sz="2300" dirty="0" err="1"/>
              <a:t>memadai</a:t>
            </a:r>
            <a:r>
              <a:rPr lang="en-US" sz="2300" dirty="0"/>
              <a:t> (</a:t>
            </a:r>
            <a:r>
              <a:rPr lang="en-US" sz="2300" dirty="0" err="1"/>
              <a:t>realistis</a:t>
            </a:r>
            <a:r>
              <a:rPr lang="en-US" sz="2300" dirty="0"/>
              <a:t>) </a:t>
            </a:r>
            <a:r>
              <a:rPr lang="en-US" sz="2300" dirty="0" err="1"/>
              <a:t>bagi</a:t>
            </a:r>
            <a:r>
              <a:rPr lang="en-US" sz="2300" dirty="0"/>
              <a:t> </a:t>
            </a:r>
            <a:r>
              <a:rPr lang="en-US" sz="2300" dirty="0" err="1"/>
              <a:t>pencapaian</a:t>
            </a:r>
            <a:r>
              <a:rPr lang="en-US" sz="2300" dirty="0"/>
              <a:t> </a:t>
            </a:r>
            <a:r>
              <a:rPr lang="en-US" sz="2300" dirty="0" err="1"/>
              <a:t>sasaran-sasaran</a:t>
            </a:r>
            <a:r>
              <a:rPr lang="en-US" sz="2300" dirty="0"/>
              <a:t> </a:t>
            </a:r>
            <a:r>
              <a:rPr lang="en-US" sz="2300" dirty="0" err="1"/>
              <a:t>operasi</a:t>
            </a:r>
            <a:r>
              <a:rPr lang="en-US" sz="2300" dirty="0"/>
              <a:t>, </a:t>
            </a:r>
            <a:r>
              <a:rPr lang="en-US" sz="2300" dirty="0" err="1"/>
              <a:t>pelaporan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kepatuhan</a:t>
            </a:r>
            <a:r>
              <a:rPr lang="en-US" sz="2300" dirty="0"/>
              <a:t>. Proses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dilakukan</a:t>
            </a:r>
            <a:r>
              <a:rPr lang="en-US" sz="2300" dirty="0"/>
              <a:t> </a:t>
            </a:r>
            <a:r>
              <a:rPr lang="en-US" sz="2300" dirty="0" err="1"/>
              <a:t>oleh</a:t>
            </a:r>
            <a:r>
              <a:rPr lang="en-US" sz="2300" dirty="0"/>
              <a:t> dewan </a:t>
            </a:r>
            <a:r>
              <a:rPr lang="en-US" sz="2300" dirty="0" err="1"/>
              <a:t>komisaris</a:t>
            </a:r>
            <a:r>
              <a:rPr lang="en-US" sz="2300" dirty="0"/>
              <a:t>, </a:t>
            </a:r>
            <a:r>
              <a:rPr lang="en-US" sz="2300" dirty="0" err="1"/>
              <a:t>manajemen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para </a:t>
            </a:r>
            <a:r>
              <a:rPr lang="en-US" sz="2300" dirty="0" err="1"/>
              <a:t>pegawai</a:t>
            </a:r>
            <a:r>
              <a:rPr lang="en-US" sz="2300" dirty="0"/>
              <a:t> </a:t>
            </a:r>
            <a:r>
              <a:rPr lang="en-US" sz="2300" dirty="0" err="1"/>
              <a:t>organisasi</a:t>
            </a:r>
            <a:r>
              <a:rPr lang="en-US" sz="2300" dirty="0"/>
              <a:t> </a:t>
            </a:r>
            <a:r>
              <a:rPr lang="en-US" sz="2300" dirty="0" err="1"/>
              <a:t>ybs</a:t>
            </a:r>
            <a:r>
              <a:rPr lang="en-US" sz="2300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21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AA8B3-8F59-4492-8C1F-99B764279AFA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" y="1295399"/>
            <a:ext cx="8968740" cy="55626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300" dirty="0" err="1"/>
              <a:t>Pengendalian</a:t>
            </a:r>
            <a:r>
              <a:rPr lang="en-US" sz="2300" dirty="0"/>
              <a:t> intern </a:t>
            </a:r>
            <a:r>
              <a:rPr lang="en-US" sz="2300" dirty="0" err="1"/>
              <a:t>menurut</a:t>
            </a:r>
            <a:r>
              <a:rPr lang="en-US" sz="2300" dirty="0"/>
              <a:t> COSO (</a:t>
            </a:r>
            <a:r>
              <a:rPr lang="en-US" sz="2300" dirty="0" err="1"/>
              <a:t>versi</a:t>
            </a:r>
            <a:r>
              <a:rPr lang="en-US" sz="2300" dirty="0"/>
              <a:t> 2013):</a:t>
            </a:r>
          </a:p>
          <a:p>
            <a:pPr lvl="1"/>
            <a:r>
              <a:rPr lang="en-US" sz="2000" i="1" dirty="0"/>
              <a:t>A process, effected by an entity’s board of directors, management, and other personnel, designed to provide reasonable assurance regarding the achievement of objectives relating to </a:t>
            </a:r>
            <a:r>
              <a:rPr lang="en-US" sz="2000" b="1" i="1" dirty="0">
                <a:solidFill>
                  <a:srgbClr val="FF0000"/>
                </a:solidFill>
              </a:rPr>
              <a:t>operations, reporting and compliance</a:t>
            </a:r>
            <a:r>
              <a:rPr lang="en-US" sz="2000" i="1" dirty="0"/>
              <a:t>.</a:t>
            </a:r>
            <a:endParaRPr lang="en-US" i="1" dirty="0"/>
          </a:p>
          <a:p>
            <a:pPr marL="857250" lvl="2" indent="0">
              <a:buNone/>
            </a:pPr>
            <a:endParaRPr lang="en-US" sz="1800" b="1" dirty="0"/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b="1" dirty="0">
                <a:latin typeface="Calibri" panose="020F0502020204030204" pitchFamily="34" charset="0"/>
              </a:rPr>
              <a:t>Operations Objectives </a:t>
            </a:r>
            <a:r>
              <a:rPr lang="en-US" sz="2000" dirty="0">
                <a:latin typeface="Calibri" panose="020F0502020204030204" pitchFamily="34" charset="0"/>
              </a:rPr>
              <a:t>– </a:t>
            </a:r>
            <a:r>
              <a:rPr lang="en-US" sz="2000" dirty="0" err="1">
                <a:latin typeface="Calibri" panose="020F0502020204030204" pitchFamily="34" charset="0"/>
              </a:rPr>
              <a:t>tercapainya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tujuan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kegiatan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secara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efektif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efisien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baik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pencapaian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sasaran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opersional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maupun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finansial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serta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perlindungan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kekayaan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organisasi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terhadap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kemungkinan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kerugian</a:t>
            </a:r>
            <a:r>
              <a:rPr lang="en-US" sz="2000" dirty="0">
                <a:latin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</a:rPr>
              <a:t>kehilangan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b="1" dirty="0">
                <a:latin typeface="Calibri" panose="020F0502020204030204" pitchFamily="34" charset="0"/>
              </a:rPr>
              <a:t>Reporting Objectives</a:t>
            </a:r>
            <a:r>
              <a:rPr lang="en-US" sz="2000" dirty="0">
                <a:latin typeface="Calibri" panose="020F0502020204030204" pitchFamily="34" charset="0"/>
              </a:rPr>
              <a:t> – </a:t>
            </a:r>
            <a:r>
              <a:rPr lang="en-US" sz="2000" dirty="0" err="1">
                <a:latin typeface="Calibri" panose="020F0502020204030204" pitchFamily="34" charset="0"/>
              </a:rPr>
              <a:t>pelaporan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finansial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</a:rPr>
              <a:t> non </a:t>
            </a:r>
            <a:r>
              <a:rPr lang="en-US" sz="2000" dirty="0" err="1">
                <a:latin typeface="Calibri" panose="020F0502020204030204" pitchFamily="34" charset="0"/>
              </a:rPr>
              <a:t>finansial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kepada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pihak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pemangku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kepentingan</a:t>
            </a:r>
            <a:r>
              <a:rPr lang="en-US" sz="2000" dirty="0">
                <a:latin typeface="Calibri" panose="020F0502020204030204" pitchFamily="34" charset="0"/>
              </a:rPr>
              <a:t> internal </a:t>
            </a:r>
            <a:r>
              <a:rPr lang="en-US" sz="2000" dirty="0" err="1">
                <a:latin typeface="Calibri" panose="020F0502020204030204" pitchFamily="34" charset="0"/>
              </a:rPr>
              <a:t>maupun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eksternal</a:t>
            </a:r>
            <a:r>
              <a:rPr lang="en-US" sz="2000" dirty="0">
                <a:latin typeface="Calibri" panose="020F0502020204030204" pitchFamily="34" charset="0"/>
              </a:rPr>
              <a:t>,  yang </a:t>
            </a:r>
            <a:r>
              <a:rPr lang="en-US" sz="2000" dirty="0" err="1">
                <a:latin typeface="Calibri" panose="020F0502020204030204" pitchFamily="34" charset="0"/>
              </a:rPr>
              <a:t>memenuhi</a:t>
            </a:r>
            <a:r>
              <a:rPr lang="en-US" sz="2000" dirty="0">
                <a:latin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</a:rPr>
              <a:t>syarat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kehandalan</a:t>
            </a:r>
            <a:r>
              <a:rPr lang="en-US" sz="2000" dirty="0">
                <a:latin typeface="Calibri" panose="020F0502020204030204" pitchFamily="34" charset="0"/>
              </a:rPr>
              <a:t> (reliability), </a:t>
            </a:r>
            <a:r>
              <a:rPr lang="en-US" sz="2000" dirty="0" err="1">
                <a:latin typeface="Calibri" panose="020F0502020204030204" pitchFamily="34" charset="0"/>
              </a:rPr>
              <a:t>ketepatan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waktu</a:t>
            </a:r>
            <a:r>
              <a:rPr lang="en-US" sz="2000" dirty="0">
                <a:latin typeface="Calibri" panose="020F0502020204030204" pitchFamily="34" charset="0"/>
              </a:rPr>
              <a:t> (timeliness), </a:t>
            </a:r>
            <a:r>
              <a:rPr lang="en-US" sz="2000" dirty="0" err="1">
                <a:latin typeface="Calibri" panose="020F0502020204030204" pitchFamily="34" charset="0"/>
              </a:rPr>
              <a:t>transparansi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dsb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standar</a:t>
            </a:r>
            <a:r>
              <a:rPr lang="en-US" sz="2000" dirty="0">
                <a:latin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</a:rPr>
              <a:t>berlaku</a:t>
            </a:r>
            <a:r>
              <a:rPr lang="en-US" sz="2000" dirty="0">
                <a:latin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kebijakan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perusahaan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b="1" dirty="0">
                <a:latin typeface="Calibri" panose="020F0502020204030204" pitchFamily="34" charset="0"/>
              </a:rPr>
              <a:t>Compliance Objectives</a:t>
            </a:r>
            <a:r>
              <a:rPr lang="en-US" sz="2000" dirty="0">
                <a:latin typeface="Calibri" panose="020F0502020204030204" pitchFamily="34" charset="0"/>
              </a:rPr>
              <a:t> – </a:t>
            </a:r>
            <a:r>
              <a:rPr lang="en-US" sz="2000" dirty="0" err="1">
                <a:latin typeface="Calibri" panose="020F0502020204030204" pitchFamily="34" charset="0"/>
              </a:rPr>
              <a:t>kepatuhan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terhadap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perundangan</a:t>
            </a:r>
            <a:r>
              <a:rPr lang="en-US" sz="2000" dirty="0">
                <a:latin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</a:rPr>
              <a:t>berlaku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29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Kerangka</a:t>
            </a:r>
            <a:r>
              <a:rPr lang="en-US" sz="2400" dirty="0"/>
              <a:t> </a:t>
            </a:r>
            <a:r>
              <a:rPr lang="en-US" sz="2400" dirty="0" err="1"/>
              <a:t>Pengendalian</a:t>
            </a:r>
            <a:r>
              <a:rPr lang="en-US" sz="2400" dirty="0"/>
              <a:t> internal </a:t>
            </a:r>
            <a:r>
              <a:rPr lang="en-US" sz="2400" dirty="0" err="1"/>
              <a:t>Terpadu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511-2F2F-4F99-88A5-3203A71BE7C7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2959029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1371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internal yang </a:t>
            </a:r>
            <a:r>
              <a:rPr lang="en-US" dirty="0" err="1"/>
              <a:t>meliputi</a:t>
            </a:r>
            <a:r>
              <a:rPr lang="en-US" dirty="0"/>
              <a:t> 5 </a:t>
            </a:r>
            <a:r>
              <a:rPr lang="en-US" dirty="0" err="1"/>
              <a:t>komponen</a:t>
            </a:r>
            <a:r>
              <a:rPr lang="en-US" dirty="0"/>
              <a:t> / </a:t>
            </a:r>
            <a:r>
              <a:rPr lang="en-US" dirty="0" err="1"/>
              <a:t>pilar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886200" y="2438400"/>
            <a:ext cx="304800" cy="810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4907" y="3249041"/>
            <a:ext cx="6509093" cy="33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5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305800" cy="563563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Pengendalian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Internal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6332A-9C96-47FD-A1F8-2C7D430536D9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0"/>
            <a:ext cx="2362200" cy="2266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1295400"/>
            <a:ext cx="586740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/>
              <a:t>Pengendalian</a:t>
            </a:r>
            <a:r>
              <a:rPr lang="en-US" sz="1600" b="1" dirty="0"/>
              <a:t> </a:t>
            </a:r>
            <a:r>
              <a:rPr lang="en-US" sz="1600" b="1" dirty="0" err="1"/>
              <a:t>Umum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Berlaku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Dimaksudkan</a:t>
            </a:r>
            <a:r>
              <a:rPr lang="en-US" sz="1600" dirty="0"/>
              <a:t> agar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pengendalian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Jenis</a:t>
            </a:r>
            <a:r>
              <a:rPr lang="en-US" sz="1600" dirty="0"/>
              <a:t>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Pengendalian</a:t>
            </a:r>
            <a:r>
              <a:rPr lang="en-US" sz="1600" dirty="0"/>
              <a:t> </a:t>
            </a:r>
            <a:r>
              <a:rPr lang="en-US" sz="1600" dirty="0" err="1"/>
              <a:t>thd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kpd</a:t>
            </a:r>
            <a:r>
              <a:rPr lang="en-US" sz="1600" dirty="0"/>
              <a:t> program </a:t>
            </a:r>
            <a:r>
              <a:rPr lang="en-US" sz="1600" dirty="0" err="1"/>
              <a:t>dan</a:t>
            </a:r>
            <a:r>
              <a:rPr lang="en-US" sz="1600" dirty="0"/>
              <a:t> data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Pengendalian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program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Pengendalian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en-US" sz="1600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Pengendalian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pengoperasion</a:t>
            </a:r>
            <a:r>
              <a:rPr lang="en-US" sz="1600" dirty="0"/>
              <a:t> program</a:t>
            </a:r>
          </a:p>
          <a:p>
            <a:pPr lvl="1"/>
            <a:endParaRPr lang="en-US" sz="1600" dirty="0"/>
          </a:p>
          <a:p>
            <a:r>
              <a:rPr lang="en-US" sz="1600" b="1" dirty="0" err="1"/>
              <a:t>Pengendalian</a:t>
            </a:r>
            <a:r>
              <a:rPr lang="en-US" sz="1600" b="1" dirty="0"/>
              <a:t> </a:t>
            </a:r>
            <a:r>
              <a:rPr lang="en-US" sz="1600" b="1" dirty="0" err="1"/>
              <a:t>Aplikasi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Berlaku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program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Ditujukan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, </a:t>
            </a:r>
            <a:r>
              <a:rPr lang="en-US" sz="1600" dirty="0" err="1"/>
              <a:t>kelengkapan</a:t>
            </a:r>
            <a:r>
              <a:rPr lang="en-US" sz="1600" dirty="0"/>
              <a:t>, </a:t>
            </a:r>
            <a:r>
              <a:rPr lang="en-US" sz="1600" dirty="0" err="1"/>
              <a:t>validitas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otorisasi</a:t>
            </a:r>
            <a:r>
              <a:rPr lang="en-US" sz="1600" dirty="0"/>
              <a:t> yang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input, proses </a:t>
            </a:r>
            <a:r>
              <a:rPr lang="en-US" sz="1600" dirty="0" err="1"/>
              <a:t>dan</a:t>
            </a:r>
            <a:r>
              <a:rPr lang="en-US" sz="1600" dirty="0"/>
              <a:t> output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Jenis</a:t>
            </a:r>
            <a:r>
              <a:rPr lang="en-US" sz="1600" dirty="0"/>
              <a:t>: Input control, process control </a:t>
            </a:r>
            <a:r>
              <a:rPr lang="en-US" sz="1600" dirty="0" err="1"/>
              <a:t>dan</a:t>
            </a:r>
            <a:r>
              <a:rPr lang="en-US" sz="1600" dirty="0"/>
              <a:t> output control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90800" y="3200400"/>
            <a:ext cx="457200" cy="3905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Komponen</a:t>
            </a:r>
            <a:r>
              <a:rPr lang="en-US" sz="1050" b="1" dirty="0"/>
              <a:t> </a:t>
            </a:r>
            <a:r>
              <a:rPr lang="en-US" sz="1050" b="1" dirty="0" err="1"/>
              <a:t>pengendalian</a:t>
            </a:r>
            <a:r>
              <a:rPr lang="en-US" sz="1050" b="1" dirty="0"/>
              <a:t> internal</a:t>
            </a:r>
          </a:p>
        </p:txBody>
      </p:sp>
    </p:spTree>
    <p:extLst>
      <p:ext uri="{BB962C8B-B14F-4D97-AF65-F5344CB8AC3E}">
        <p14:creationId xmlns:p14="http://schemas.microsoft.com/office/powerpoint/2010/main" val="42867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Pengendalian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Umum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6332A-9C96-47FD-A1F8-2C7D430536D9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8970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Pengendalian</a:t>
            </a:r>
            <a:r>
              <a:rPr lang="en-US" b="0" dirty="0"/>
              <a:t> </a:t>
            </a:r>
            <a:r>
              <a:rPr lang="en-US" b="0" dirty="0" err="1"/>
              <a:t>thd</a:t>
            </a:r>
            <a:r>
              <a:rPr lang="en-US" b="0" dirty="0"/>
              <a:t> </a:t>
            </a:r>
            <a:r>
              <a:rPr lang="en-US" b="0" dirty="0" err="1"/>
              <a:t>akses</a:t>
            </a:r>
            <a:r>
              <a:rPr lang="en-US" b="0" dirty="0"/>
              <a:t> </a:t>
            </a:r>
            <a:r>
              <a:rPr lang="en-US" b="0" dirty="0" err="1"/>
              <a:t>kpd</a:t>
            </a:r>
            <a:r>
              <a:rPr lang="en-US" b="0" dirty="0"/>
              <a:t> program </a:t>
            </a:r>
            <a:r>
              <a:rPr lang="en-US" b="0" dirty="0" err="1"/>
              <a:t>dan</a:t>
            </a:r>
            <a:r>
              <a:rPr lang="en-US" b="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Pengendalian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perubahan</a:t>
            </a:r>
            <a:r>
              <a:rPr lang="en-US" b="0" dirty="0"/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Pengendalian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Pengendalian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pengoperasian</a:t>
            </a:r>
            <a:r>
              <a:rPr lang="en-US" b="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3000397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3122</TotalTime>
  <Words>1416</Words>
  <Application>Microsoft Office PowerPoint</Application>
  <PresentationFormat>On-screen Show (4:3)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Verdana</vt:lpstr>
      <vt:lpstr>Wingdings</vt:lpstr>
      <vt:lpstr>Default Design</vt:lpstr>
      <vt:lpstr>Pertemuan 02  Konsep Dasar</vt:lpstr>
      <vt:lpstr>Agenda Pembelajaran</vt:lpstr>
      <vt:lpstr>Pengendalian Intern</vt:lpstr>
      <vt:lpstr>Pengertian</vt:lpstr>
      <vt:lpstr>Pengertian</vt:lpstr>
      <vt:lpstr>Pengertian</vt:lpstr>
      <vt:lpstr>Kerangka Pengendalian internal Terpadu</vt:lpstr>
      <vt:lpstr>Komponen Pengendalian Internal</vt:lpstr>
      <vt:lpstr>Pengendalian Umum</vt:lpstr>
      <vt:lpstr>Pengendalian Umum</vt:lpstr>
      <vt:lpstr>Pengendalian Umum</vt:lpstr>
      <vt:lpstr>Pengendalian Umum</vt:lpstr>
      <vt:lpstr>Pengendalian Umum</vt:lpstr>
      <vt:lpstr>Pengendalian Aplikasi</vt:lpstr>
      <vt:lpstr>Pengendalian input</vt:lpstr>
      <vt:lpstr>Pengendalian input</vt:lpstr>
      <vt:lpstr>Pengendalian proses</vt:lpstr>
      <vt:lpstr>Pengendalian output</vt:lpstr>
      <vt:lpstr>Contoh pengujian General Control</vt:lpstr>
      <vt:lpstr>Kasus Diskusi 1 </vt:lpstr>
      <vt:lpstr>Kasus Diskusi 2 </vt:lpstr>
      <vt:lpstr>PowerPoint Presentation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Agung Nugroho</cp:lastModifiedBy>
  <cp:revision>180</cp:revision>
  <dcterms:created xsi:type="dcterms:W3CDTF">2004-07-21T02:43:03Z</dcterms:created>
  <dcterms:modified xsi:type="dcterms:W3CDTF">2021-03-23T09:16:17Z</dcterms:modified>
</cp:coreProperties>
</file>