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7"/>
  </p:notesMasterIdLst>
  <p:sldIdLst>
    <p:sldId id="278" r:id="rId5"/>
    <p:sldId id="257" r:id="rId6"/>
    <p:sldId id="287" r:id="rId7"/>
    <p:sldId id="288" r:id="rId8"/>
    <p:sldId id="290" r:id="rId9"/>
    <p:sldId id="291" r:id="rId10"/>
    <p:sldId id="260" r:id="rId11"/>
    <p:sldId id="292" r:id="rId12"/>
    <p:sldId id="261" r:id="rId13"/>
    <p:sldId id="289" r:id="rId14"/>
    <p:sldId id="293" r:id="rId15"/>
    <p:sldId id="294" r:id="rId16"/>
    <p:sldId id="296" r:id="rId17"/>
    <p:sldId id="267" r:id="rId18"/>
    <p:sldId id="298" r:id="rId19"/>
    <p:sldId id="300" r:id="rId20"/>
    <p:sldId id="299" r:id="rId21"/>
    <p:sldId id="305" r:id="rId22"/>
    <p:sldId id="302" r:id="rId23"/>
    <p:sldId id="303" r:id="rId24"/>
    <p:sldId id="304" r:id="rId25"/>
    <p:sldId id="30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332" autoAdjust="0"/>
  </p:normalViewPr>
  <p:slideViewPr>
    <p:cSldViewPr snapToGrid="0">
      <p:cViewPr varScale="1">
        <p:scale>
          <a:sx n="55" d="100"/>
          <a:sy n="55" d="100"/>
        </p:scale>
        <p:origin x="10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39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Dosen dapat menjelaskan apa nilai yang menarik dari data hasil </a:t>
            </a:r>
            <a:r>
              <a:rPr lang="id-ID" b="1" dirty="0"/>
              <a:t>statistik deskriptif</a:t>
            </a:r>
          </a:p>
          <a:p>
            <a:r>
              <a:rPr lang="id-ID" dirty="0"/>
              <a:t>Sedikit mengingatkan / menjelaskan mengenai ilmu statistik, apa yang dimaksud dengan </a:t>
            </a:r>
            <a:r>
              <a:rPr lang="id-ID" b="1" dirty="0" err="1"/>
              <a:t>Mean</a:t>
            </a:r>
            <a:r>
              <a:rPr lang="id-ID" dirty="0"/>
              <a:t>, </a:t>
            </a:r>
            <a:r>
              <a:rPr lang="id-ID" b="1" dirty="0"/>
              <a:t>Standard </a:t>
            </a:r>
            <a:r>
              <a:rPr lang="id-ID" b="1" dirty="0" err="1"/>
              <a:t>Deviation</a:t>
            </a:r>
            <a:r>
              <a:rPr lang="id-ID" dirty="0"/>
              <a:t>, </a:t>
            </a:r>
            <a:r>
              <a:rPr lang="id-ID" b="1" dirty="0"/>
              <a:t>Kurtosis</a:t>
            </a:r>
            <a:r>
              <a:rPr lang="id-ID" dirty="0"/>
              <a:t>, </a:t>
            </a:r>
            <a:r>
              <a:rPr lang="id-ID" b="1" dirty="0" err="1"/>
              <a:t>Skewness</a:t>
            </a:r>
            <a:r>
              <a:rPr lang="id-ID" dirty="0"/>
              <a:t> dan </a:t>
            </a:r>
            <a:r>
              <a:rPr lang="id-ID" b="1" dirty="0" err="1"/>
              <a:t>Range</a:t>
            </a:r>
            <a:endParaRPr lang="id-ID" b="1" dirty="0"/>
          </a:p>
          <a:p>
            <a:r>
              <a:rPr lang="id-ID" dirty="0"/>
              <a:t>Kemudian dapat disampaikan mengenai distribusi normal dan asal muasal dari </a:t>
            </a:r>
            <a:r>
              <a:rPr lang="id-ID" b="1" dirty="0" err="1"/>
              <a:t>rule</a:t>
            </a:r>
            <a:r>
              <a:rPr lang="id-ID" b="1" dirty="0"/>
              <a:t> </a:t>
            </a:r>
            <a:r>
              <a:rPr lang="id-ID" b="1" dirty="0" err="1"/>
              <a:t>of</a:t>
            </a:r>
            <a:r>
              <a:rPr lang="id-ID" b="1" dirty="0"/>
              <a:t> </a:t>
            </a:r>
            <a:r>
              <a:rPr lang="id-ID" b="1" dirty="0" err="1"/>
              <a:t>thumbs</a:t>
            </a:r>
            <a:r>
              <a:rPr lang="id-ID" b="1" dirty="0"/>
              <a:t> dari suatu </a:t>
            </a:r>
            <a:r>
              <a:rPr lang="id-ID" b="1" dirty="0" err="1"/>
              <a:t>outlier</a:t>
            </a:r>
            <a:endParaRPr lang="id-ID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214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Untuk membuat gambar distribusi normal, dapat menggunakan histogram/stratifikasi yang akan dibahas pada topik pada bagian akhir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51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https://en.wikipedia.org/wiki/Skewness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15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https://en.wikipedia.org/wiki/Kurtosis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16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9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noFill/>
        </p:spPr>
        <p:txBody>
          <a:bodyPr anchor="b">
            <a:norm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  <a:noFill/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566400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447800"/>
            <a:ext cx="5181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447800"/>
            <a:ext cx="51816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48FC360F-63FC-49D8-BEB0-40619CE0D4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id-ID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089DB7FE-D31B-4390-BE5A-A0B42FE24C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id-ID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3D4D4B01-1DA5-4F46-96CD-114EA6D97C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42F6E-BA75-495C-8ECF-2E345915571D}" type="slidenum">
              <a:rPr lang="en-GB" altLang="id-ID"/>
              <a:pPr>
                <a:defRPr/>
              </a:pPr>
              <a:t>‹#›</a:t>
            </a:fld>
            <a:endParaRPr lang="en-GB" altLang="id-ID"/>
          </a:p>
        </p:txBody>
      </p:sp>
    </p:spTree>
    <p:extLst>
      <p:ext uri="{BB962C8B-B14F-4D97-AF65-F5344CB8AC3E}">
        <p14:creationId xmlns:p14="http://schemas.microsoft.com/office/powerpoint/2010/main" val="70477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2pPr>
              <a:buClr>
                <a:srgbClr val="FFFF00"/>
              </a:buCl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327589"/>
            <a:ext cx="10353762" cy="1142288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92067"/>
            <a:ext cx="10353762" cy="4116224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b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rgbClr val="FFFF00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rgbClr val="FFFF00"/>
        </a:buClr>
        <a:buSzPct val="70000"/>
        <a:buFont typeface="Wingdings 2" charset="2"/>
        <a:buChar char=""/>
        <a:defRPr sz="2300" b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rgbClr val="FFC000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rgbClr val="FFFF00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/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rgbClr val="FFC000"/>
          </a:solidFill>
          <a:effectLst/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/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1299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id-ID" altLang="id-ID" sz="4800" b="1" dirty="0"/>
              <a:t>Analisis Data &amp; Sampling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id-ID" sz="2300" dirty="0"/>
              <a:t>TABK – Pertemuan Pekan ke-9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D36E-F59B-498A-99DE-9E4550AF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Normal </a:t>
            </a:r>
            <a:r>
              <a:rPr lang="id-ID" dirty="0" err="1"/>
              <a:t>Distribution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E074B4-24DB-4715-8DE3-63D69B007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8347" y="1342650"/>
            <a:ext cx="6924658" cy="5024655"/>
          </a:xfrm>
        </p:spPr>
      </p:pic>
    </p:spTree>
    <p:extLst>
      <p:ext uri="{BB962C8B-B14F-4D97-AF65-F5344CB8AC3E}">
        <p14:creationId xmlns:p14="http://schemas.microsoft.com/office/powerpoint/2010/main" val="354527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4F77-AD6C-408D-A002-A6BB1CFE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835378"/>
          </a:xfrm>
        </p:spPr>
        <p:txBody>
          <a:bodyPr>
            <a:normAutofit/>
          </a:bodyPr>
          <a:lstStyle/>
          <a:p>
            <a:r>
              <a:rPr lang="id-ID" sz="5400" b="1" dirty="0" err="1">
                <a:effectLst/>
              </a:rPr>
              <a:t>Skewness</a:t>
            </a:r>
            <a:endParaRPr lang="id-ID" sz="5400" b="1" dirty="0">
              <a:effectLst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2DF9F-FF8B-4EE8-BA1C-A1C78F1E6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444978"/>
            <a:ext cx="3706889" cy="169333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id-ID" sz="3200" b="0" dirty="0">
                <a:effectLst/>
              </a:rPr>
              <a:t>Distribusi Simetris</a:t>
            </a:r>
          </a:p>
          <a:p>
            <a:pPr marL="342900" indent="-342900" algn="l">
              <a:buFont typeface="+mj-lt"/>
              <a:buAutoNum type="arabicPeriod"/>
            </a:pPr>
            <a:r>
              <a:rPr lang="id-ID" sz="3200" b="0" dirty="0" err="1">
                <a:effectLst/>
              </a:rPr>
              <a:t>Skew</a:t>
            </a:r>
            <a:r>
              <a:rPr lang="id-ID" sz="3200" b="0" dirty="0">
                <a:effectLst/>
              </a:rPr>
              <a:t> Positif</a:t>
            </a:r>
          </a:p>
          <a:p>
            <a:pPr marL="342900" indent="-342900" algn="l">
              <a:buFont typeface="+mj-lt"/>
              <a:buAutoNum type="arabicPeriod"/>
            </a:pPr>
            <a:r>
              <a:rPr lang="id-ID" sz="3200" b="0" dirty="0" err="1">
                <a:effectLst/>
              </a:rPr>
              <a:t>Skew</a:t>
            </a:r>
            <a:r>
              <a:rPr lang="id-ID" sz="3200" b="0" dirty="0">
                <a:effectLst/>
              </a:rPr>
              <a:t> Negatif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982B09E-3727-4837-B6D6-624E19D42C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239" y="3138311"/>
            <a:ext cx="9200445" cy="347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C13C14-5E14-4424-8131-3A93829A8D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19" r="62413"/>
          <a:stretch/>
        </p:blipFill>
        <p:spPr>
          <a:xfrm>
            <a:off x="5645906" y="248225"/>
            <a:ext cx="3443110" cy="276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9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8955-4D27-4728-B2CB-0D16132E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174044"/>
          </a:xfrm>
        </p:spPr>
        <p:txBody>
          <a:bodyPr>
            <a:normAutofit/>
          </a:bodyPr>
          <a:lstStyle/>
          <a:p>
            <a:r>
              <a:rPr lang="id-ID" sz="7200" b="1" dirty="0"/>
              <a:t>Kurtosis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E255B7-4575-4627-A02C-4FC548450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7665"/>
          <a:stretch/>
        </p:blipFill>
        <p:spPr>
          <a:xfrm>
            <a:off x="5471279" y="1543900"/>
            <a:ext cx="5705325" cy="46485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59B20-5D07-4EF9-9F50-42438A8C1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920875"/>
            <a:ext cx="3706889" cy="3016250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id-ID" sz="2800" b="0" dirty="0" err="1"/>
              <a:t>Leptokurtic</a:t>
            </a:r>
            <a:r>
              <a:rPr lang="id-ID" sz="2800" b="0" dirty="0"/>
              <a:t> </a:t>
            </a:r>
            <a:r>
              <a:rPr lang="id-ID" sz="2800" b="0" dirty="0">
                <a:solidFill>
                  <a:srgbClr val="FFFF00"/>
                </a:solidFill>
              </a:rPr>
              <a:t>(&gt;0)</a:t>
            </a:r>
          </a:p>
          <a:p>
            <a:pPr marL="342900" indent="-342900" algn="l">
              <a:buFont typeface="+mj-lt"/>
              <a:buAutoNum type="arabicPeriod"/>
            </a:pPr>
            <a:r>
              <a:rPr lang="id-ID" sz="2800" b="0" dirty="0" err="1"/>
              <a:t>Mesokurtic</a:t>
            </a:r>
            <a:r>
              <a:rPr lang="id-ID" sz="2800" b="0" dirty="0"/>
              <a:t> </a:t>
            </a:r>
            <a:r>
              <a:rPr lang="id-ID" sz="2800" b="0" dirty="0">
                <a:solidFill>
                  <a:srgbClr val="FFFF00"/>
                </a:solidFill>
              </a:rPr>
              <a:t>(=0)</a:t>
            </a:r>
          </a:p>
          <a:p>
            <a:pPr marL="342900" indent="-342900" algn="l">
              <a:buFont typeface="+mj-lt"/>
              <a:buAutoNum type="arabicPeriod"/>
            </a:pPr>
            <a:r>
              <a:rPr lang="id-ID" sz="2800" b="0" dirty="0" err="1"/>
              <a:t>Platykurtic</a:t>
            </a:r>
            <a:r>
              <a:rPr lang="id-ID" sz="2800" b="0" dirty="0"/>
              <a:t> </a:t>
            </a:r>
            <a:r>
              <a:rPr lang="id-ID" sz="2800" b="0" dirty="0">
                <a:solidFill>
                  <a:srgbClr val="FFFF00"/>
                </a:solidFill>
              </a:rPr>
              <a:t>(&lt;0)</a:t>
            </a:r>
          </a:p>
        </p:txBody>
      </p:sp>
    </p:spTree>
    <p:extLst>
      <p:ext uri="{BB962C8B-B14F-4D97-AF65-F5344CB8AC3E}">
        <p14:creationId xmlns:p14="http://schemas.microsoft.com/office/powerpoint/2010/main" val="346406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6A8E07-FF7B-45F4-891A-B7897345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id-ID" dirty="0">
                <a:sym typeface="Wingdings" panose="05000000000000000000" pitchFamily="2" charset="2"/>
              </a:rPr>
              <a:t>B. </a:t>
            </a:r>
            <a:r>
              <a:rPr lang="id-ID" altLang="id-ID" sz="4000" dirty="0" err="1">
                <a:sym typeface="Wingdings" panose="05000000000000000000" pitchFamily="2" charset="2"/>
              </a:rPr>
              <a:t>Scatter</a:t>
            </a:r>
            <a:r>
              <a:rPr lang="id-ID" altLang="id-ID" sz="4000" dirty="0">
                <a:sym typeface="Wingdings" panose="05000000000000000000" pitchFamily="2" charset="2"/>
              </a:rPr>
              <a:t> </a:t>
            </a:r>
            <a:r>
              <a:rPr lang="id-ID" altLang="id-ID" sz="4000" dirty="0" err="1">
                <a:sym typeface="Wingdings" panose="05000000000000000000" pitchFamily="2" charset="2"/>
              </a:rPr>
              <a:t>Graph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54A56-0689-493F-BEAC-B13B5B420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altLang="id-ID" sz="2000" b="1" dirty="0"/>
              <a:t>Penggunaan Fungsi </a:t>
            </a:r>
            <a:r>
              <a:rPr lang="en-US" altLang="id-ID" sz="2000" b="1" dirty="0"/>
              <a:t>S</a:t>
            </a:r>
            <a:r>
              <a:rPr lang="id-ID" altLang="id-ID" sz="2000" b="1" dirty="0" err="1"/>
              <a:t>tatistik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6889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90539C-8A27-4D19-87DF-66E6A0921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49" y="1337398"/>
            <a:ext cx="7901101" cy="5108891"/>
          </a:xfrm>
          <a:prstGeom prst="rect">
            <a:avLst/>
          </a:prstGeom>
        </p:spPr>
      </p:pic>
      <p:sp>
        <p:nvSpPr>
          <p:cNvPr id="385026" name="Rectangle 2">
            <a:extLst>
              <a:ext uri="{FF2B5EF4-FFF2-40B4-BE49-F238E27FC236}">
                <a16:creationId xmlns:a16="http://schemas.microsoft.com/office/drawing/2014/main" id="{6BB903B3-6A1D-4463-A655-9D636A754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id-ID"/>
              <a:t>Filtering &amp; Scanning – Scatter Graph</a:t>
            </a:r>
          </a:p>
        </p:txBody>
      </p:sp>
      <p:sp>
        <p:nvSpPr>
          <p:cNvPr id="385029" name="Oval 5">
            <a:extLst>
              <a:ext uri="{FF2B5EF4-FFF2-40B4-BE49-F238E27FC236}">
                <a16:creationId xmlns:a16="http://schemas.microsoft.com/office/drawing/2014/main" id="{38E17B9A-C8B3-49FF-9490-1DFDD71C7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021" y="2156177"/>
            <a:ext cx="1377245" cy="3894667"/>
          </a:xfrm>
          <a:prstGeom prst="ellips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d-ID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Outliers</a:t>
            </a:r>
            <a:endParaRPr lang="en-GB" altLang="id-ID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6A8E07-FF7B-45F4-891A-B7897345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id-ID" dirty="0">
                <a:sym typeface="Wingdings" panose="05000000000000000000" pitchFamily="2" charset="2"/>
              </a:rPr>
              <a:t>C. </a:t>
            </a:r>
            <a:r>
              <a:rPr lang="id-ID" altLang="id-ID" sz="4000" dirty="0">
                <a:sym typeface="Wingdings" panose="05000000000000000000" pitchFamily="2" charset="2"/>
              </a:rPr>
              <a:t>Histogram / Stratifikasi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54A56-0689-493F-BEAC-B13B5B420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altLang="id-ID" sz="2000" b="1" dirty="0"/>
              <a:t>Penggunaan Fungsi </a:t>
            </a:r>
            <a:r>
              <a:rPr lang="en-US" altLang="id-ID" sz="2000" b="1" dirty="0"/>
              <a:t>S</a:t>
            </a:r>
            <a:r>
              <a:rPr lang="id-ID" altLang="id-ID" sz="2000" b="1" dirty="0" err="1"/>
              <a:t>tatistik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88418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F2C4F92-9552-4D0E-9602-4F9DE7DD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id-ID" sz="4800" dirty="0">
                <a:sym typeface="Wingdings" panose="05000000000000000000" pitchFamily="2" charset="2"/>
              </a:rPr>
              <a:t>Histogram</a:t>
            </a:r>
            <a:endParaRPr lang="id-ID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773E279-184A-4F99-A74A-269F03160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4100" indent="-457200">
              <a:buClr>
                <a:srgbClr val="FFFF00"/>
              </a:buClr>
              <a:buFont typeface="+mj-lt"/>
              <a:buAutoNum type="arabicPeriod"/>
            </a:pPr>
            <a:r>
              <a:rPr lang="en-US" sz="3200" dirty="0"/>
              <a:t>Add in Data Analysis (Histogram)</a:t>
            </a:r>
            <a:endParaRPr lang="id-ID" sz="3200" dirty="0"/>
          </a:p>
          <a:p>
            <a:pPr marL="494100" indent="-457200">
              <a:buClr>
                <a:srgbClr val="FFFF00"/>
              </a:buClr>
              <a:buFont typeface="+mj-lt"/>
              <a:buAutoNum type="arabicPeriod"/>
            </a:pPr>
            <a:r>
              <a:rPr lang="en-US" sz="3200" dirty="0"/>
              <a:t>Bar Chart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328682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2" y="609600"/>
            <a:ext cx="4681907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id-ID" altLang="id-ID" sz="4000" b="1" dirty="0"/>
              <a:t>Pemilihan </a:t>
            </a:r>
            <a:r>
              <a:rPr lang="id-ID" altLang="id-ID" sz="4000" b="1" dirty="0" err="1"/>
              <a:t>Sample</a:t>
            </a:r>
            <a:r>
              <a:rPr lang="id-ID" altLang="id-ID" sz="4000" b="1" dirty="0"/>
              <a:t> Acak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704850" indent="-514350">
              <a:spcAft>
                <a:spcPts val="0"/>
              </a:spcAft>
              <a:buFont typeface="+mj-lt"/>
              <a:buAutoNum type="alphaUcPeriod"/>
              <a:defRPr/>
            </a:pPr>
            <a:r>
              <a:rPr lang="en-US" altLang="id-ID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Randbetween</a:t>
            </a:r>
            <a:endParaRPr lang="id-ID" altLang="id-ID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704850" indent="-514350">
              <a:spcAft>
                <a:spcPts val="0"/>
              </a:spcAft>
              <a:buFont typeface="+mj-lt"/>
              <a:buAutoNum type="alphaUcPeriod"/>
              <a:defRPr/>
            </a:pPr>
            <a:r>
              <a:rPr lang="en-US" altLang="id-ID" sz="2400" dirty="0">
                <a:solidFill>
                  <a:schemeClr val="tx1"/>
                </a:solidFill>
                <a:sym typeface="Wingdings" panose="05000000000000000000" pitchFamily="2" charset="2"/>
              </a:rPr>
              <a:t>Data Analysis (Random Number Generation)</a:t>
            </a:r>
            <a:endParaRPr lang="id-ID" altLang="id-ID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704850" indent="-514350">
              <a:spcAft>
                <a:spcPts val="0"/>
              </a:spcAft>
              <a:buFont typeface="+mj-lt"/>
              <a:buAutoNum type="alphaUcPeriod"/>
              <a:defRPr/>
            </a:pPr>
            <a:r>
              <a:rPr lang="en-US" altLang="id-ID" sz="2400" dirty="0">
                <a:solidFill>
                  <a:schemeClr val="tx1"/>
                </a:solidFill>
                <a:sym typeface="Wingdings" panose="05000000000000000000" pitchFamily="2" charset="2"/>
              </a:rPr>
              <a:t>Random sampling without duplicate value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C6B5B6-310B-40B7-B66A-21AEE27CB06B}"/>
              </a:ext>
            </a:extLst>
          </p:cNvPr>
          <p:cNvSpPr txBox="1">
            <a:spLocks noChangeArrowheads="1"/>
          </p:cNvSpPr>
          <p:nvPr/>
        </p:nvSpPr>
        <p:spPr>
          <a:xfrm>
            <a:off x="554395" y="2314151"/>
            <a:ext cx="4969965" cy="222969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15000"/>
                </a:schemeClr>
              </a:gs>
              <a:gs pos="35000">
                <a:schemeClr val="accent6">
                  <a:lumMod val="0"/>
                  <a:lumOff val="100000"/>
                  <a:alpha val="10000"/>
                </a:schemeClr>
              </a:gs>
              <a:gs pos="100000">
                <a:srgbClr val="FFC000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C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C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Wingdings 2" charset="2"/>
              <a:buNone/>
              <a:defRPr/>
            </a:pPr>
            <a:r>
              <a:rPr lang="en-GB" altLang="id-ID" sz="3600" dirty="0" err="1">
                <a:solidFill>
                  <a:schemeClr val="bg2">
                    <a:lumMod val="50000"/>
                  </a:schemeClr>
                </a:solidFill>
                <a:effectLst/>
              </a:rPr>
              <a:t>Tujuan</a:t>
            </a:r>
            <a:r>
              <a:rPr lang="en-GB" altLang="id-ID" sz="3600" dirty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r>
              <a:rPr lang="en-GB" altLang="id-ID" sz="3600" dirty="0">
                <a:solidFill>
                  <a:schemeClr val="bg2">
                    <a:lumMod val="50000"/>
                  </a:schemeClr>
                </a:solidFill>
                <a:effectLst/>
                <a:sym typeface="Wingdings" panose="05000000000000000000" pitchFamily="2" charset="2"/>
              </a:rPr>
              <a:t> </a:t>
            </a:r>
            <a:endParaRPr lang="id-ID" altLang="id-ID" sz="3600" dirty="0">
              <a:solidFill>
                <a:schemeClr val="bg2">
                  <a:lumMod val="50000"/>
                </a:schemeClr>
              </a:solidFill>
              <a:effectLst/>
              <a:sym typeface="Wingdings" panose="05000000000000000000" pitchFamily="2" charset="2"/>
            </a:endParaRPr>
          </a:p>
          <a:p>
            <a:pPr marL="0" indent="0">
              <a:spcAft>
                <a:spcPts val="0"/>
              </a:spcAft>
              <a:buFont typeface="Wingdings 2" charset="2"/>
              <a:buNone/>
              <a:defRPr/>
            </a:pPr>
            <a:r>
              <a:rPr lang="en-GB" altLang="id-ID" sz="3600" dirty="0" err="1">
                <a:solidFill>
                  <a:schemeClr val="bg2">
                    <a:lumMod val="50000"/>
                  </a:schemeClr>
                </a:solidFill>
                <a:effectLst/>
              </a:rPr>
              <a:t>untuk</a:t>
            </a:r>
            <a:r>
              <a:rPr lang="en-GB" altLang="id-ID" sz="3600" dirty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r>
              <a:rPr lang="en-GB" altLang="id-ID" sz="3600" dirty="0" err="1">
                <a:solidFill>
                  <a:schemeClr val="bg2">
                    <a:lumMod val="50000"/>
                  </a:schemeClr>
                </a:solidFill>
                <a:effectLst/>
              </a:rPr>
              <a:t>mengindentifikasi</a:t>
            </a:r>
            <a:r>
              <a:rPr lang="en-GB" altLang="id-ID" sz="3600" dirty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r>
              <a:rPr lang="en-GB" altLang="id-ID" sz="3600" dirty="0" err="1">
                <a:solidFill>
                  <a:schemeClr val="bg2">
                    <a:lumMod val="50000"/>
                  </a:schemeClr>
                </a:solidFill>
                <a:effectLst/>
              </a:rPr>
              <a:t>masalah</a:t>
            </a:r>
            <a:endParaRPr lang="en-GB" altLang="id-ID" sz="3600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8834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993DBE-33E2-4009-B545-DA512B0C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6000" b="1" dirty="0"/>
              <a:t>SUPLEMEN</a:t>
            </a:r>
            <a:endParaRPr lang="id-ID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2CD6F-8358-4AD5-9067-E2FA07954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z="4400" dirty="0">
                <a:effectLst/>
              </a:rPr>
              <a:t>CARA MEMBUAT GRAFIK HISTOGRAM</a:t>
            </a:r>
          </a:p>
        </p:txBody>
      </p:sp>
    </p:spTree>
    <p:extLst>
      <p:ext uri="{BB962C8B-B14F-4D97-AF65-F5344CB8AC3E}">
        <p14:creationId xmlns:p14="http://schemas.microsoft.com/office/powerpoint/2010/main" val="1956594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6690A4-1EC0-497A-AE9D-B4C912EA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Membuat Bin – Grafik Distribusi Normal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A08C86-97DD-4A22-BA10-43A49F61CB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id-ID" dirty="0"/>
              <a:t>Untuk membuat histogram, harus dibuat dulu stratifikasinya berdasarkan </a:t>
            </a:r>
            <a:r>
              <a:rPr lang="id-ID" dirty="0" err="1"/>
              <a:t>range</a:t>
            </a:r>
            <a:r>
              <a:rPr lang="id-ID" dirty="0"/>
              <a:t> tertentu (bin </a:t>
            </a:r>
            <a:r>
              <a:rPr lang="id-ID" dirty="0" err="1"/>
              <a:t>width</a:t>
            </a:r>
            <a:r>
              <a:rPr lang="id-ID" dirty="0"/>
              <a:t>).</a:t>
            </a:r>
          </a:p>
          <a:p>
            <a:pPr marL="36900" indent="0">
              <a:buNone/>
            </a:pPr>
            <a:r>
              <a:rPr lang="id-ID" dirty="0"/>
              <a:t>Formula untuk membuat </a:t>
            </a:r>
            <a:r>
              <a:rPr lang="id-ID" dirty="0" err="1"/>
              <a:t>range</a:t>
            </a:r>
            <a:r>
              <a:rPr lang="id-ID" dirty="0"/>
              <a:t>:</a:t>
            </a:r>
          </a:p>
          <a:p>
            <a:pPr marL="494100" indent="-457200">
              <a:buAutoNum type="arabicPeriod"/>
            </a:pPr>
            <a:r>
              <a:rPr lang="id-ID" dirty="0"/>
              <a:t>(Max – Min)/(jumlah Bin – 1)</a:t>
            </a:r>
          </a:p>
          <a:p>
            <a:pPr marL="494100" indent="-457200">
              <a:buAutoNum type="arabicPeriod"/>
            </a:pPr>
            <a:r>
              <a:rPr lang="id-ID" dirty="0" err="1"/>
              <a:t>Scott’s</a:t>
            </a:r>
            <a:r>
              <a:rPr lang="id-ID" dirty="0"/>
              <a:t> normal </a:t>
            </a:r>
            <a:r>
              <a:rPr lang="id-ID" dirty="0" err="1"/>
              <a:t>Reference</a:t>
            </a:r>
            <a:r>
              <a:rPr lang="id-ID" dirty="0"/>
              <a:t> </a:t>
            </a:r>
            <a:r>
              <a:rPr lang="id-ID" dirty="0" err="1"/>
              <a:t>Rule</a:t>
            </a:r>
            <a:endParaRPr lang="id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238BAA-2334-420F-BCF3-46C13413CC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1366" y="3698871"/>
            <a:ext cx="47910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22FC135E-835B-4EDA-8F1F-E054D1B17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ts val="0"/>
              </a:spcAft>
              <a:defRPr/>
            </a:pPr>
            <a:r>
              <a:rPr lang="id-ID" altLang="id-ID" sz="6000" b="1" dirty="0"/>
              <a:t>Analisis Data &amp; Sampling</a:t>
            </a:r>
            <a:endParaRPr lang="en-US" altLang="id-ID" sz="6000" b="1" dirty="0"/>
          </a:p>
        </p:txBody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AB8BDD02-9465-4867-BBF2-B028175F64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79500" lvl="1" indent="-457200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id-ID" altLang="id-ID" sz="4400" b="1" dirty="0"/>
              <a:t>Penggunaan Fungsi </a:t>
            </a:r>
            <a:r>
              <a:rPr lang="en-US" altLang="id-ID" sz="4400" b="1" dirty="0"/>
              <a:t>S</a:t>
            </a:r>
            <a:r>
              <a:rPr lang="id-ID" altLang="id-ID" sz="4400" b="1" dirty="0" err="1"/>
              <a:t>tatistik</a:t>
            </a:r>
            <a:endParaRPr lang="id-ID" altLang="id-ID" sz="4400" b="1" dirty="0"/>
          </a:p>
          <a:p>
            <a:pPr marL="1079500" lvl="1" indent="-457200">
              <a:lnSpc>
                <a:spcPct val="80000"/>
              </a:lnSpc>
              <a:spcAft>
                <a:spcPts val="0"/>
              </a:spcAft>
              <a:buFont typeface="+mj-lt"/>
              <a:buAutoNum type="alphaUcPeriod"/>
              <a:defRPr/>
            </a:pPr>
            <a:r>
              <a:rPr lang="en-US" altLang="id-ID" sz="4400" b="1" dirty="0" err="1"/>
              <a:t>Pemilihan</a:t>
            </a:r>
            <a:r>
              <a:rPr lang="en-US" altLang="id-ID" sz="4400" b="1" dirty="0"/>
              <a:t> </a:t>
            </a:r>
            <a:r>
              <a:rPr lang="en-US" altLang="id-ID" sz="4400" b="1" dirty="0" err="1"/>
              <a:t>Sampel</a:t>
            </a:r>
            <a:r>
              <a:rPr lang="en-US" altLang="id-ID" sz="4400" b="1" dirty="0"/>
              <a:t> </a:t>
            </a:r>
            <a:r>
              <a:rPr lang="en-US" altLang="id-ID" sz="4400" b="1" dirty="0" err="1"/>
              <a:t>Acak</a:t>
            </a:r>
            <a:endParaRPr lang="en-US" altLang="id-ID" sz="4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C7BC9F-6E0B-498F-AA47-5AEAA7B3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Fungsi Excel untuk membuat Histogram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F2169-42DC-4C74-AD99-B8E40F890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Clr>
                <a:srgbClr val="FFFF00"/>
              </a:buClr>
              <a:buFont typeface="+mj-lt"/>
              <a:buAutoNum type="arabicPeriod"/>
            </a:pPr>
            <a:r>
              <a:rPr lang="id-ID" dirty="0"/>
              <a:t>CHART HISTOGRAM</a:t>
            </a:r>
          </a:p>
          <a:p>
            <a:pPr marL="494100" indent="-457200">
              <a:buClr>
                <a:srgbClr val="FFFF00"/>
              </a:buClr>
              <a:buFont typeface="+mj-lt"/>
              <a:buAutoNum type="arabicPeriod"/>
            </a:pPr>
            <a:r>
              <a:rPr lang="en-US" dirty="0"/>
              <a:t>VLOOKUP</a:t>
            </a:r>
            <a:r>
              <a:rPr lang="id-ID" dirty="0"/>
              <a:t> ATAU </a:t>
            </a:r>
            <a:r>
              <a:rPr lang="en-US" dirty="0"/>
              <a:t>ROUND</a:t>
            </a:r>
            <a:r>
              <a:rPr lang="id-ID" dirty="0"/>
              <a:t> (</a:t>
            </a:r>
            <a:r>
              <a:rPr lang="id-ID" dirty="0" err="1"/>
              <a:t>Round</a:t>
            </a:r>
            <a:r>
              <a:rPr lang="id-ID" dirty="0"/>
              <a:t>, </a:t>
            </a:r>
            <a:r>
              <a:rPr lang="id-ID" dirty="0" err="1"/>
              <a:t>Roundup</a:t>
            </a:r>
            <a:r>
              <a:rPr lang="id-ID" dirty="0"/>
              <a:t>, </a:t>
            </a:r>
            <a:r>
              <a:rPr lang="id-ID" dirty="0" err="1"/>
              <a:t>Rounddown</a:t>
            </a:r>
            <a:r>
              <a:rPr lang="id-ID" dirty="0"/>
              <a:t>)</a:t>
            </a:r>
          </a:p>
          <a:p>
            <a:pPr marL="494100" indent="-457200">
              <a:buClr>
                <a:srgbClr val="FFFF00"/>
              </a:buClr>
              <a:buFont typeface="+mj-lt"/>
              <a:buAutoNum type="arabicPeriod"/>
            </a:pPr>
            <a:r>
              <a:rPr lang="en-US" dirty="0"/>
              <a:t>COUNTIF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5960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F62C-2C4A-43B7-B8CA-ECD302E7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in Data Analysis (Histogram)</a:t>
            </a: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8A059-CA54-4A46-A41B-AD0557A0D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308" y="1730462"/>
            <a:ext cx="4856841" cy="1698537"/>
          </a:xfrm>
        </p:spPr>
        <p:txBody>
          <a:bodyPr>
            <a:normAutofit fontScale="92500" lnSpcReduction="10000"/>
          </a:bodyPr>
          <a:lstStyle/>
          <a:p>
            <a:r>
              <a:rPr lang="id-ID" b="0" dirty="0">
                <a:solidFill>
                  <a:schemeClr val="tx1"/>
                </a:solidFill>
                <a:effectLst/>
              </a:rPr>
              <a:t>Contoh membuat grafik menggunakan </a:t>
            </a:r>
            <a:r>
              <a:rPr lang="id-ID" b="0" dirty="0" err="1">
                <a:solidFill>
                  <a:schemeClr val="tx1"/>
                </a:solidFill>
                <a:effectLst/>
              </a:rPr>
              <a:t>add-ins</a:t>
            </a:r>
            <a:r>
              <a:rPr lang="id-ID" b="0" dirty="0">
                <a:solidFill>
                  <a:schemeClr val="tx1"/>
                </a:solidFill>
                <a:effectLst/>
              </a:rPr>
              <a:t> </a:t>
            </a:r>
            <a:r>
              <a:rPr lang="id-ID" b="0" dirty="0" err="1">
                <a:solidFill>
                  <a:schemeClr val="tx1"/>
                </a:solidFill>
                <a:effectLst/>
              </a:rPr>
              <a:t>dg</a:t>
            </a:r>
            <a:r>
              <a:rPr lang="id-ID" b="0" dirty="0">
                <a:solidFill>
                  <a:schemeClr val="tx1"/>
                </a:solidFill>
                <a:effectLst/>
              </a:rPr>
              <a:t> data penjualan &lt; 100juta.</a:t>
            </a:r>
          </a:p>
          <a:p>
            <a:r>
              <a:rPr lang="id-ID" b="0" dirty="0">
                <a:solidFill>
                  <a:schemeClr val="tx1"/>
                </a:solidFill>
                <a:effectLst/>
              </a:rPr>
              <a:t>Data penjualan ada di kolom C</a:t>
            </a:r>
          </a:p>
          <a:p>
            <a:r>
              <a:rPr lang="id-ID" b="0" dirty="0">
                <a:solidFill>
                  <a:schemeClr val="tx1"/>
                </a:solidFill>
                <a:effectLst/>
              </a:rPr>
              <a:t>Data Bin ada di kolom J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7835FC-ADFB-4BA8-A2A2-026D0D17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3782008"/>
            <a:ext cx="3762375" cy="2800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CBDB5A-4A43-4AC6-A089-D23D70CCA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149" y="1871472"/>
            <a:ext cx="6407451" cy="40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99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F62C-2C4A-43B7-B8CA-ECD302E7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in Data Analysis (Histogram)</a:t>
            </a:r>
            <a:endParaRPr lang="id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8A059-CA54-4A46-A41B-AD0557A0D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308" y="1730462"/>
            <a:ext cx="4856841" cy="1698537"/>
          </a:xfrm>
        </p:spPr>
        <p:txBody>
          <a:bodyPr>
            <a:normAutofit fontScale="92500" lnSpcReduction="10000"/>
          </a:bodyPr>
          <a:lstStyle/>
          <a:p>
            <a:r>
              <a:rPr lang="id-ID" b="0" dirty="0">
                <a:solidFill>
                  <a:schemeClr val="tx1"/>
                </a:solidFill>
                <a:effectLst/>
              </a:rPr>
              <a:t>Contoh membuat grafik menggunakan </a:t>
            </a:r>
            <a:r>
              <a:rPr lang="id-ID" b="0" dirty="0" err="1">
                <a:solidFill>
                  <a:schemeClr val="tx1"/>
                </a:solidFill>
                <a:effectLst/>
              </a:rPr>
              <a:t>add-ins</a:t>
            </a:r>
            <a:r>
              <a:rPr lang="id-ID" b="0" dirty="0">
                <a:solidFill>
                  <a:schemeClr val="tx1"/>
                </a:solidFill>
                <a:effectLst/>
              </a:rPr>
              <a:t> </a:t>
            </a:r>
            <a:r>
              <a:rPr lang="id-ID" b="0" dirty="0" err="1">
                <a:solidFill>
                  <a:schemeClr val="tx1"/>
                </a:solidFill>
                <a:effectLst/>
              </a:rPr>
              <a:t>dg</a:t>
            </a:r>
            <a:r>
              <a:rPr lang="id-ID" b="0" dirty="0">
                <a:solidFill>
                  <a:schemeClr val="tx1"/>
                </a:solidFill>
                <a:effectLst/>
              </a:rPr>
              <a:t> data penjualan &lt; 100juta.</a:t>
            </a:r>
          </a:p>
          <a:p>
            <a:r>
              <a:rPr lang="id-ID" b="0" dirty="0">
                <a:solidFill>
                  <a:schemeClr val="tx1"/>
                </a:solidFill>
                <a:effectLst/>
              </a:rPr>
              <a:t>Data penjualan ada di kolom C</a:t>
            </a:r>
          </a:p>
          <a:p>
            <a:r>
              <a:rPr lang="id-ID" b="0" dirty="0">
                <a:solidFill>
                  <a:schemeClr val="tx1"/>
                </a:solidFill>
                <a:effectLst/>
              </a:rPr>
              <a:t>Data Bin ada di kolom J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43220-9016-4406-B6F9-A2D65316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579" y="1730462"/>
            <a:ext cx="6208515" cy="325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id-ID" altLang="id-ID" sz="4000" b="1" dirty="0"/>
              <a:t>Penggunaan </a:t>
            </a:r>
            <a:r>
              <a:rPr lang="en-US" altLang="id-ID" sz="4000" b="1" dirty="0"/>
              <a:t>S</a:t>
            </a:r>
            <a:r>
              <a:rPr lang="id-ID" altLang="id-ID" sz="4000" b="1" dirty="0" err="1"/>
              <a:t>tatistik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704850" indent="-514350">
              <a:spcAft>
                <a:spcPts val="0"/>
              </a:spcAft>
              <a:buFont typeface="+mj-lt"/>
              <a:buAutoNum type="alphaUcPeriod"/>
              <a:defRPr/>
            </a:pPr>
            <a:r>
              <a:rPr lang="en-US" altLang="id-ID" sz="2400" dirty="0">
                <a:solidFill>
                  <a:schemeClr val="tx1"/>
                </a:solidFill>
                <a:sym typeface="Wingdings" panose="05000000000000000000" pitchFamily="2" charset="2"/>
              </a:rPr>
              <a:t>Descriptive Statistics</a:t>
            </a:r>
            <a:endParaRPr lang="en-US" altLang="id-ID" sz="2400" dirty="0">
              <a:solidFill>
                <a:schemeClr val="tx1"/>
              </a:solidFill>
            </a:endParaRPr>
          </a:p>
          <a:p>
            <a:pPr marL="704850" indent="-514350">
              <a:spcAft>
                <a:spcPts val="0"/>
              </a:spcAft>
              <a:buFont typeface="+mj-lt"/>
              <a:buAutoNum type="alphaUcPeriod"/>
              <a:defRPr/>
            </a:pPr>
            <a:r>
              <a:rPr lang="en-US" altLang="id-ID" sz="2400" dirty="0">
                <a:solidFill>
                  <a:schemeClr val="tx1"/>
                </a:solidFill>
              </a:rPr>
              <a:t>Chart</a:t>
            </a:r>
            <a:r>
              <a:rPr lang="en-US" altLang="id-ID" sz="2400" dirty="0">
                <a:solidFill>
                  <a:schemeClr val="tx1"/>
                </a:solidFill>
                <a:sym typeface="Wingdings" panose="05000000000000000000" pitchFamily="2" charset="2"/>
              </a:rPr>
              <a:t> Scatter graph</a:t>
            </a:r>
            <a:endParaRPr lang="id-ID" altLang="id-ID" sz="24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704850" indent="-514350">
              <a:spcAft>
                <a:spcPts val="0"/>
              </a:spcAft>
              <a:buFont typeface="+mj-lt"/>
              <a:buAutoNum type="alphaUcPeriod"/>
              <a:defRPr/>
            </a:pPr>
            <a:r>
              <a:rPr lang="id-ID" altLang="id-ID" sz="2400" dirty="0">
                <a:solidFill>
                  <a:schemeClr val="tx1"/>
                </a:solidFill>
                <a:sym typeface="Wingdings" panose="05000000000000000000" pitchFamily="2" charset="2"/>
              </a:rPr>
              <a:t>Histogram / Stratifikasi</a:t>
            </a:r>
            <a:endParaRPr lang="en-US" altLang="id-ID" sz="24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C6B5B6-310B-40B7-B66A-21AEE27CB06B}"/>
              </a:ext>
            </a:extLst>
          </p:cNvPr>
          <p:cNvSpPr txBox="1">
            <a:spLocks noChangeArrowheads="1"/>
          </p:cNvSpPr>
          <p:nvPr/>
        </p:nvSpPr>
        <p:spPr>
          <a:xfrm>
            <a:off x="554395" y="2314151"/>
            <a:ext cx="4969965" cy="222969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15000"/>
                </a:schemeClr>
              </a:gs>
              <a:gs pos="35000">
                <a:schemeClr val="accent6">
                  <a:lumMod val="0"/>
                  <a:lumOff val="100000"/>
                  <a:alpha val="10000"/>
                </a:schemeClr>
              </a:gs>
              <a:gs pos="100000">
                <a:srgbClr val="FFC000">
                  <a:alpha val="10000"/>
                </a:srgbClr>
              </a:gs>
            </a:gsLst>
            <a:path path="circle">
              <a:fillToRect r="100000" b="100000"/>
            </a:path>
            <a:tileRect l="-100000" t="-100000"/>
          </a:gra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C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C0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Wingdings 2" charset="2"/>
              <a:buNone/>
              <a:defRPr/>
            </a:pPr>
            <a:r>
              <a:rPr lang="en-GB" altLang="id-ID" sz="3600" dirty="0" err="1">
                <a:solidFill>
                  <a:schemeClr val="bg2">
                    <a:lumMod val="50000"/>
                  </a:schemeClr>
                </a:solidFill>
                <a:effectLst/>
              </a:rPr>
              <a:t>Tujuan</a:t>
            </a:r>
            <a:r>
              <a:rPr lang="en-GB" altLang="id-ID" sz="3600" dirty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r>
              <a:rPr lang="en-GB" altLang="id-ID" sz="3600" dirty="0">
                <a:solidFill>
                  <a:schemeClr val="bg2">
                    <a:lumMod val="50000"/>
                  </a:schemeClr>
                </a:solidFill>
                <a:effectLst/>
                <a:sym typeface="Wingdings" panose="05000000000000000000" pitchFamily="2" charset="2"/>
              </a:rPr>
              <a:t> </a:t>
            </a:r>
            <a:endParaRPr lang="id-ID" altLang="id-ID" sz="3600" dirty="0">
              <a:solidFill>
                <a:schemeClr val="bg2">
                  <a:lumMod val="50000"/>
                </a:schemeClr>
              </a:solidFill>
              <a:effectLst/>
              <a:sym typeface="Wingdings" panose="05000000000000000000" pitchFamily="2" charset="2"/>
            </a:endParaRPr>
          </a:p>
          <a:p>
            <a:pPr marL="0" indent="0">
              <a:spcAft>
                <a:spcPts val="0"/>
              </a:spcAft>
              <a:buFont typeface="Wingdings 2" charset="2"/>
              <a:buNone/>
              <a:defRPr/>
            </a:pPr>
            <a:r>
              <a:rPr lang="en-GB" altLang="id-ID" sz="3600" dirty="0" err="1">
                <a:solidFill>
                  <a:schemeClr val="bg2">
                    <a:lumMod val="50000"/>
                  </a:schemeClr>
                </a:solidFill>
                <a:effectLst/>
              </a:rPr>
              <a:t>untuk</a:t>
            </a:r>
            <a:r>
              <a:rPr lang="en-GB" altLang="id-ID" sz="3600" dirty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r>
              <a:rPr lang="en-GB" altLang="id-ID" sz="3600" dirty="0" err="1">
                <a:solidFill>
                  <a:schemeClr val="bg2">
                    <a:lumMod val="50000"/>
                  </a:schemeClr>
                </a:solidFill>
                <a:effectLst/>
              </a:rPr>
              <a:t>mengindentifikasi</a:t>
            </a:r>
            <a:r>
              <a:rPr lang="en-GB" altLang="id-ID" sz="3600" dirty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r>
              <a:rPr lang="en-GB" altLang="id-ID" sz="3600" dirty="0" err="1">
                <a:solidFill>
                  <a:schemeClr val="bg2">
                    <a:lumMod val="50000"/>
                  </a:schemeClr>
                </a:solidFill>
                <a:effectLst/>
              </a:rPr>
              <a:t>masalah</a:t>
            </a:r>
            <a:endParaRPr lang="en-GB" altLang="id-ID" sz="3600" dirty="0"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950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6A8E07-FF7B-45F4-891A-B7897345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id-ID" dirty="0">
                <a:sym typeface="Wingdings" panose="05000000000000000000" pitchFamily="2" charset="2"/>
              </a:rPr>
              <a:t>A. </a:t>
            </a:r>
            <a:r>
              <a:rPr lang="en-US" altLang="id-ID" sz="4000" dirty="0">
                <a:sym typeface="Wingdings" panose="05000000000000000000" pitchFamily="2" charset="2"/>
              </a:rPr>
              <a:t>Descriptive Statistics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54A56-0689-493F-BEAC-B13B5B420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altLang="id-ID" sz="2000" b="1" dirty="0"/>
              <a:t>Penggunaan Fungsi </a:t>
            </a:r>
            <a:r>
              <a:rPr lang="en-US" altLang="id-ID" sz="2000" b="1" dirty="0"/>
              <a:t>S</a:t>
            </a:r>
            <a:r>
              <a:rPr lang="id-ID" altLang="id-ID" sz="2000" b="1" dirty="0" err="1"/>
              <a:t>tatistik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539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01C67A-39C4-44FB-8E98-AAB0854E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z="4800" dirty="0">
                <a:sym typeface="Wingdings" panose="05000000000000000000" pitchFamily="2" charset="2"/>
              </a:rPr>
              <a:t>Descriptive Statistics</a:t>
            </a:r>
            <a:endParaRPr lang="id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4F7CF-8C1F-4AF1-BFCB-E2B5BF7A77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900" indent="0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id-ID" dirty="0" err="1"/>
              <a:t>Tujuan</a:t>
            </a:r>
            <a:r>
              <a:rPr lang="en-US" altLang="id-ID" dirty="0"/>
              <a:t>: </a:t>
            </a:r>
          </a:p>
          <a:p>
            <a:pPr marL="603975" indent="-349250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id-ID" dirty="0" err="1">
                <a:solidFill>
                  <a:schemeClr val="tx1"/>
                </a:solidFill>
                <a:effectLst/>
              </a:rPr>
              <a:t>Memperoleh</a:t>
            </a:r>
            <a:r>
              <a:rPr lang="en-US" altLang="id-ID" dirty="0">
                <a:solidFill>
                  <a:schemeClr val="tx1"/>
                </a:solidFill>
                <a:effectLst/>
              </a:rPr>
              <a:t> </a:t>
            </a:r>
            <a:r>
              <a:rPr lang="en-US" altLang="id-ID" dirty="0" err="1">
                <a:solidFill>
                  <a:schemeClr val="tx1"/>
                </a:solidFill>
                <a:effectLst/>
              </a:rPr>
              <a:t>gambaran</a:t>
            </a:r>
            <a:r>
              <a:rPr lang="en-US" altLang="id-ID" dirty="0">
                <a:solidFill>
                  <a:schemeClr val="tx1"/>
                </a:solidFill>
                <a:effectLst/>
              </a:rPr>
              <a:t> </a:t>
            </a:r>
            <a:r>
              <a:rPr lang="en-US" altLang="id-ID" dirty="0" err="1">
                <a:solidFill>
                  <a:schemeClr val="tx1"/>
                </a:solidFill>
                <a:effectLst/>
              </a:rPr>
              <a:t>kasar</a:t>
            </a:r>
            <a:r>
              <a:rPr lang="en-US" altLang="id-ID" dirty="0">
                <a:solidFill>
                  <a:schemeClr val="tx1"/>
                </a:solidFill>
                <a:effectLst/>
              </a:rPr>
              <a:t> </a:t>
            </a:r>
            <a:r>
              <a:rPr lang="en-US" altLang="id-ID" dirty="0" err="1">
                <a:solidFill>
                  <a:schemeClr val="tx1"/>
                </a:solidFill>
                <a:effectLst/>
              </a:rPr>
              <a:t>dari</a:t>
            </a:r>
            <a:r>
              <a:rPr lang="en-US" altLang="id-ID" dirty="0">
                <a:solidFill>
                  <a:schemeClr val="tx1"/>
                </a:solidFill>
                <a:effectLst/>
              </a:rPr>
              <a:t> data yang </a:t>
            </a:r>
            <a:r>
              <a:rPr lang="en-US" altLang="id-ID" dirty="0" err="1">
                <a:solidFill>
                  <a:schemeClr val="tx1"/>
                </a:solidFill>
                <a:effectLst/>
              </a:rPr>
              <a:t>akan</a:t>
            </a:r>
            <a:r>
              <a:rPr lang="en-US" altLang="id-ID" dirty="0">
                <a:solidFill>
                  <a:schemeClr val="tx1"/>
                </a:solidFill>
                <a:effectLst/>
              </a:rPr>
              <a:t> </a:t>
            </a:r>
            <a:r>
              <a:rPr lang="en-US" altLang="id-ID" dirty="0" err="1">
                <a:solidFill>
                  <a:schemeClr val="tx1"/>
                </a:solidFill>
                <a:effectLst/>
              </a:rPr>
              <a:t>diolah</a:t>
            </a:r>
            <a:r>
              <a:rPr lang="en-US" altLang="id-ID" dirty="0">
                <a:solidFill>
                  <a:schemeClr val="tx1"/>
                </a:solidFill>
                <a:effectLst/>
              </a:rPr>
              <a:t>,</a:t>
            </a:r>
          </a:p>
          <a:p>
            <a:pPr marL="603975" indent="-349250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id-ID" dirty="0" err="1">
                <a:solidFill>
                  <a:schemeClr val="tx1"/>
                </a:solidFill>
                <a:effectLst/>
              </a:rPr>
              <a:t>Mempermudah</a:t>
            </a:r>
            <a:r>
              <a:rPr lang="en-US" altLang="id-ID" dirty="0">
                <a:solidFill>
                  <a:schemeClr val="tx1"/>
                </a:solidFill>
                <a:effectLst/>
              </a:rPr>
              <a:t> </a:t>
            </a:r>
            <a:r>
              <a:rPr lang="en-US" altLang="id-ID" dirty="0" err="1">
                <a:solidFill>
                  <a:schemeClr val="tx1"/>
                </a:solidFill>
                <a:effectLst/>
              </a:rPr>
              <a:t>dalam</a:t>
            </a:r>
            <a:r>
              <a:rPr lang="en-US" altLang="id-ID" dirty="0">
                <a:solidFill>
                  <a:schemeClr val="tx1"/>
                </a:solidFill>
                <a:effectLst/>
              </a:rPr>
              <a:t> </a:t>
            </a:r>
            <a:r>
              <a:rPr lang="en-US" altLang="id-ID" dirty="0" err="1">
                <a:solidFill>
                  <a:schemeClr val="tx1"/>
                </a:solidFill>
                <a:effectLst/>
              </a:rPr>
              <a:t>mencari</a:t>
            </a:r>
            <a:r>
              <a:rPr lang="en-US" altLang="id-ID" dirty="0">
                <a:solidFill>
                  <a:schemeClr val="tx1"/>
                </a:solidFill>
                <a:effectLst/>
              </a:rPr>
              <a:t> </a:t>
            </a:r>
            <a:r>
              <a:rPr lang="en-US" altLang="id-ID" dirty="0" err="1">
                <a:solidFill>
                  <a:schemeClr val="tx1"/>
                </a:solidFill>
                <a:effectLst/>
              </a:rPr>
              <a:t>pengecualian</a:t>
            </a:r>
            <a:r>
              <a:rPr lang="en-US" altLang="id-ID" dirty="0">
                <a:solidFill>
                  <a:schemeClr val="tx1"/>
                </a:solidFill>
                <a:effectLst/>
              </a:rPr>
              <a:t> yang </a:t>
            </a:r>
            <a:r>
              <a:rPr lang="en-US" altLang="id-ID" dirty="0" err="1">
                <a:solidFill>
                  <a:schemeClr val="tx1"/>
                </a:solidFill>
                <a:effectLst/>
              </a:rPr>
              <a:t>ada</a:t>
            </a:r>
            <a:r>
              <a:rPr lang="en-US" altLang="id-ID" dirty="0">
                <a:solidFill>
                  <a:schemeClr val="tx1"/>
                </a:solidFill>
                <a:effectLst/>
              </a:rPr>
              <a:t> </a:t>
            </a:r>
            <a:r>
              <a:rPr lang="en-US" altLang="id-ID" dirty="0" err="1">
                <a:solidFill>
                  <a:schemeClr val="tx1"/>
                </a:solidFill>
                <a:effectLst/>
              </a:rPr>
              <a:t>dalam</a:t>
            </a:r>
            <a:r>
              <a:rPr lang="en-US" altLang="id-ID" dirty="0">
                <a:solidFill>
                  <a:schemeClr val="tx1"/>
                </a:solidFill>
                <a:effectLst/>
              </a:rPr>
              <a:t> data </a:t>
            </a:r>
            <a:r>
              <a:rPr lang="en-US" altLang="id-ID" dirty="0" err="1">
                <a:solidFill>
                  <a:schemeClr val="tx1"/>
                </a:solidFill>
                <a:effectLst/>
              </a:rPr>
              <a:t>seperti</a:t>
            </a:r>
            <a:r>
              <a:rPr lang="en-US" altLang="id-ID" dirty="0">
                <a:solidFill>
                  <a:schemeClr val="tx1"/>
                </a:solidFill>
                <a:effectLst/>
              </a:rPr>
              <a:t> </a:t>
            </a:r>
            <a:r>
              <a:rPr lang="en-US" altLang="id-ID" i="1" dirty="0">
                <a:solidFill>
                  <a:schemeClr val="tx1"/>
                </a:solidFill>
                <a:effectLst/>
              </a:rPr>
              <a:t>outliers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0CE370-E86D-46E7-8275-BE4B6E1964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0604" y="2528005"/>
            <a:ext cx="5176953" cy="260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9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FA71-6C52-4C20-B27A-C3C83E14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Add</a:t>
            </a:r>
            <a:r>
              <a:rPr lang="id-ID" dirty="0"/>
              <a:t> In Data </a:t>
            </a:r>
            <a:r>
              <a:rPr lang="id-ID" dirty="0" err="1"/>
              <a:t>Analysis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A88F8-C673-4BAF-9858-DE1D1D77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3600" y="1770808"/>
            <a:ext cx="3255055" cy="3622671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id-ID" dirty="0">
                <a:solidFill>
                  <a:schemeClr val="tx1"/>
                </a:solidFill>
              </a:rPr>
              <a:t>Cara Menambahkan </a:t>
            </a:r>
            <a:r>
              <a:rPr lang="id-ID" dirty="0" err="1">
                <a:solidFill>
                  <a:srgbClr val="FFFF00"/>
                </a:solidFill>
              </a:rPr>
              <a:t>Add</a:t>
            </a:r>
            <a:r>
              <a:rPr lang="id-ID" dirty="0">
                <a:solidFill>
                  <a:srgbClr val="FFFF00"/>
                </a:solidFill>
              </a:rPr>
              <a:t> in Data </a:t>
            </a:r>
            <a:r>
              <a:rPr lang="id-ID" dirty="0" err="1">
                <a:solidFill>
                  <a:srgbClr val="FFFF00"/>
                </a:solidFill>
              </a:rPr>
              <a:t>Analysis</a:t>
            </a:r>
            <a:endParaRPr lang="id-ID" dirty="0">
              <a:solidFill>
                <a:srgbClr val="FFFF00"/>
              </a:solidFill>
            </a:endParaRPr>
          </a:p>
          <a:p>
            <a:pPr marL="494100" indent="-457200">
              <a:buFont typeface="+mj-lt"/>
              <a:buAutoNum type="arabicPeriod"/>
            </a:pPr>
            <a:r>
              <a:rPr lang="id-ID" b="0" dirty="0" err="1">
                <a:solidFill>
                  <a:schemeClr val="tx1"/>
                </a:solidFill>
              </a:rPr>
              <a:t>File</a:t>
            </a:r>
            <a:r>
              <a:rPr lang="id-ID" b="0" dirty="0">
                <a:solidFill>
                  <a:schemeClr val="tx1"/>
                </a:solidFill>
              </a:rPr>
              <a:t> </a:t>
            </a:r>
            <a:r>
              <a:rPr lang="id-ID" b="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id-ID" b="0" dirty="0" err="1">
                <a:solidFill>
                  <a:schemeClr val="tx1"/>
                </a:solidFill>
                <a:sym typeface="Wingdings" panose="05000000000000000000" pitchFamily="2" charset="2"/>
              </a:rPr>
              <a:t>Options</a:t>
            </a:r>
            <a:r>
              <a:rPr lang="id-ID" b="0" dirty="0">
                <a:solidFill>
                  <a:schemeClr val="tx1"/>
                </a:solidFill>
                <a:sym typeface="Wingdings" panose="05000000000000000000" pitchFamily="2" charset="2"/>
              </a:rPr>
              <a:t>  </a:t>
            </a:r>
            <a:r>
              <a:rPr lang="id-ID" b="0" dirty="0" err="1">
                <a:solidFill>
                  <a:schemeClr val="tx1"/>
                </a:solidFill>
                <a:sym typeface="Wingdings" panose="05000000000000000000" pitchFamily="2" charset="2"/>
              </a:rPr>
              <a:t>Add-Ins</a:t>
            </a:r>
            <a:endParaRPr lang="id-ID" b="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94100" indent="-457200">
              <a:buFont typeface="+mj-lt"/>
              <a:buAutoNum type="arabicPeriod"/>
            </a:pPr>
            <a:r>
              <a:rPr lang="id-ID" b="0" dirty="0">
                <a:solidFill>
                  <a:schemeClr val="tx1"/>
                </a:solidFill>
                <a:sym typeface="Wingdings" panose="05000000000000000000" pitchFamily="2" charset="2"/>
              </a:rPr>
              <a:t>Klik </a:t>
            </a:r>
            <a:r>
              <a:rPr lang="id-ID" dirty="0">
                <a:solidFill>
                  <a:srgbClr val="FFFF00"/>
                </a:solidFill>
                <a:sym typeface="Wingdings" panose="05000000000000000000" pitchFamily="2" charset="2"/>
              </a:rPr>
              <a:t>GO</a:t>
            </a:r>
          </a:p>
          <a:p>
            <a:pPr marL="494100" indent="-457200">
              <a:buFont typeface="+mj-lt"/>
              <a:buAutoNum type="arabicPeriod"/>
            </a:pPr>
            <a:r>
              <a:rPr lang="id-ID" b="0" dirty="0">
                <a:solidFill>
                  <a:schemeClr val="tx1"/>
                </a:solidFill>
                <a:sym typeface="Wingdings" panose="05000000000000000000" pitchFamily="2" charset="2"/>
              </a:rPr>
              <a:t>Berikan </a:t>
            </a:r>
            <a:r>
              <a:rPr lang="id-ID" b="0" dirty="0">
                <a:solidFill>
                  <a:srgbClr val="FFFF00"/>
                </a:solidFill>
                <a:sym typeface="Wingdings" panose="05000000000000000000" pitchFamily="2" charset="2"/>
              </a:rPr>
              <a:t>Centang</a:t>
            </a:r>
            <a:r>
              <a:rPr lang="id-ID" b="0" dirty="0">
                <a:solidFill>
                  <a:schemeClr val="tx1"/>
                </a:solidFill>
                <a:sym typeface="Wingdings" panose="05000000000000000000" pitchFamily="2" charset="2"/>
              </a:rPr>
              <a:t> di depan </a:t>
            </a:r>
            <a:r>
              <a:rPr lang="id-ID" b="0" dirty="0" err="1">
                <a:solidFill>
                  <a:schemeClr val="tx1"/>
                </a:solidFill>
                <a:sym typeface="Wingdings" panose="05000000000000000000" pitchFamily="2" charset="2"/>
              </a:rPr>
              <a:t>Analysis</a:t>
            </a:r>
            <a:r>
              <a:rPr lang="id-ID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id-ID" b="0" dirty="0" err="1">
                <a:solidFill>
                  <a:schemeClr val="tx1"/>
                </a:solidFill>
                <a:sym typeface="Wingdings" panose="05000000000000000000" pitchFamily="2" charset="2"/>
              </a:rPr>
              <a:t>Toolpak</a:t>
            </a:r>
            <a:endParaRPr lang="id-ID" b="0" dirty="0">
              <a:solidFill>
                <a:schemeClr val="tx1"/>
              </a:solidFill>
            </a:endParaRPr>
          </a:p>
          <a:p>
            <a:endParaRPr lang="id-ID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FCD088-C7AE-40D5-A0A7-1A4A3DCA12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86706" y="1739546"/>
            <a:ext cx="5978529" cy="490731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761A66B-717D-4200-9326-9D72E1A0FCB3}"/>
              </a:ext>
            </a:extLst>
          </p:cNvPr>
          <p:cNvSpPr/>
          <p:nvPr/>
        </p:nvSpPr>
        <p:spPr>
          <a:xfrm>
            <a:off x="4684890" y="5971822"/>
            <a:ext cx="2532636" cy="530578"/>
          </a:xfrm>
          <a:prstGeom prst="ellipse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AD0975-76E8-4C2F-9417-8C819113E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651" y="2066521"/>
            <a:ext cx="2733675" cy="37909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642338-84E5-41F2-95D8-60FA80B1C5DE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7217526" y="2652889"/>
            <a:ext cx="2044125" cy="35842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84">
            <a:extLst>
              <a:ext uri="{FF2B5EF4-FFF2-40B4-BE49-F238E27FC236}">
                <a16:creationId xmlns:a16="http://schemas.microsoft.com/office/drawing/2014/main" id="{E309B474-A525-4641-A144-6344D0D98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544" y="5793714"/>
            <a:ext cx="45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id-ID" altLang="id-ID" sz="4400" dirty="0">
                <a:solidFill>
                  <a:srgbClr val="CC3300"/>
                </a:solidFill>
                <a:latin typeface="Comic Sans MS" panose="030F0702030302020204" pitchFamily="66" charset="0"/>
              </a:rPr>
              <a:t>1</a:t>
            </a:r>
            <a:endParaRPr lang="en-GB" altLang="id-ID" sz="4400" dirty="0">
              <a:solidFill>
                <a:srgbClr val="CC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 Box 84">
            <a:extLst>
              <a:ext uri="{FF2B5EF4-FFF2-40B4-BE49-F238E27FC236}">
                <a16:creationId xmlns:a16="http://schemas.microsoft.com/office/drawing/2014/main" id="{94F60D58-FCB3-4274-AC12-350BCE131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057" y="3525295"/>
            <a:ext cx="45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id-ID" altLang="id-ID" sz="4400" dirty="0">
                <a:solidFill>
                  <a:srgbClr val="CC3300"/>
                </a:solidFill>
                <a:latin typeface="Comic Sans MS" panose="030F0702030302020204" pitchFamily="66" charset="0"/>
              </a:rPr>
              <a:t>2</a:t>
            </a:r>
            <a:endParaRPr lang="en-GB" altLang="id-ID" sz="4400" dirty="0">
              <a:solidFill>
                <a:srgbClr val="CC33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9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A397AD-2396-4628-B22D-60E2AED9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92" y="1428396"/>
            <a:ext cx="5397808" cy="4769203"/>
          </a:xfrm>
          <a:prstGeom prst="rect">
            <a:avLst/>
          </a:prstGeom>
        </p:spPr>
      </p:pic>
      <p:sp>
        <p:nvSpPr>
          <p:cNvPr id="376834" name="Rectangle 2">
            <a:extLst>
              <a:ext uri="{FF2B5EF4-FFF2-40B4-BE49-F238E27FC236}">
                <a16:creationId xmlns:a16="http://schemas.microsoft.com/office/drawing/2014/main" id="{03F6DBEF-5D8C-45CA-A794-9A8A5543D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id-ID" sz="4000" dirty="0">
                <a:sym typeface="Wingdings" panose="05000000000000000000" pitchFamily="2" charset="2"/>
              </a:rPr>
              <a:t>Descriptive Statistics</a:t>
            </a:r>
            <a:endParaRPr lang="en-GB" altLang="id-ID" sz="4000" dirty="0">
              <a:sym typeface="Wingdings" panose="05000000000000000000" pitchFamily="2" charset="2"/>
            </a:endParaRPr>
          </a:p>
        </p:txBody>
      </p:sp>
      <p:sp>
        <p:nvSpPr>
          <p:cNvPr id="26630" name="Text Box 84">
            <a:extLst>
              <a:ext uri="{FF2B5EF4-FFF2-40B4-BE49-F238E27FC236}">
                <a16:creationId xmlns:a16="http://schemas.microsoft.com/office/drawing/2014/main" id="{2B535037-0B73-4417-B6F3-B6353BFA5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578" y="1769533"/>
            <a:ext cx="45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d-ID" sz="4400" dirty="0">
                <a:solidFill>
                  <a:srgbClr val="CC3300"/>
                </a:solidFill>
                <a:latin typeface="Comic Sans MS" panose="030F0702030302020204" pitchFamily="66" charset="0"/>
              </a:rPr>
              <a:t>A</a:t>
            </a:r>
            <a:endParaRPr lang="en-GB" altLang="id-ID" sz="4400" dirty="0">
              <a:solidFill>
                <a:srgbClr val="CC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26631" name="Text Box 85">
            <a:extLst>
              <a:ext uri="{FF2B5EF4-FFF2-40B4-BE49-F238E27FC236}">
                <a16:creationId xmlns:a16="http://schemas.microsoft.com/office/drawing/2014/main" id="{77152965-1862-40AD-BA45-C1F7ACA5F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802" y="4401378"/>
            <a:ext cx="45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d-ID" sz="4400" dirty="0">
                <a:solidFill>
                  <a:srgbClr val="CC3300"/>
                </a:solidFill>
                <a:latin typeface="Comic Sans MS" panose="030F0702030302020204" pitchFamily="66" charset="0"/>
              </a:rPr>
              <a:t>C</a:t>
            </a:r>
            <a:endParaRPr lang="en-GB" altLang="id-ID" sz="4400" dirty="0">
              <a:solidFill>
                <a:srgbClr val="CC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26632" name="Text Box 86">
            <a:extLst>
              <a:ext uri="{FF2B5EF4-FFF2-40B4-BE49-F238E27FC236}">
                <a16:creationId xmlns:a16="http://schemas.microsoft.com/office/drawing/2014/main" id="{BD117620-06A2-4E17-BECB-786A67FD4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440" y="3237971"/>
            <a:ext cx="371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d-ID" sz="4400" dirty="0">
                <a:solidFill>
                  <a:srgbClr val="CC3300"/>
                </a:solidFill>
                <a:latin typeface="Comic Sans MS" panose="030F0702030302020204" pitchFamily="66" charset="0"/>
              </a:rPr>
              <a:t>B</a:t>
            </a:r>
            <a:endParaRPr lang="en-GB" altLang="id-ID" sz="4400" dirty="0">
              <a:solidFill>
                <a:srgbClr val="CC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B2288AB-436F-479A-849D-2147825891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94100" indent="-457200">
              <a:buFont typeface="+mj-lt"/>
              <a:buAutoNum type="alphaUcPeriod"/>
            </a:pPr>
            <a:r>
              <a:rPr lang="id-ID" dirty="0"/>
              <a:t>Pilih Kolom yang akan dianalisis </a:t>
            </a:r>
            <a:r>
              <a:rPr lang="id-ID" b="0" dirty="0">
                <a:solidFill>
                  <a:schemeClr val="tx1"/>
                </a:solidFill>
              </a:rPr>
              <a:t>(dalam hal ini kolom E yang berisi data Penjualan)</a:t>
            </a:r>
          </a:p>
          <a:p>
            <a:pPr marL="494100" indent="-457200">
              <a:buFont typeface="+mj-lt"/>
              <a:buAutoNum type="alphaUcPeriod"/>
            </a:pPr>
            <a:r>
              <a:rPr lang="id-ID" dirty="0" err="1"/>
              <a:t>Output</a:t>
            </a:r>
            <a:r>
              <a:rPr lang="id-ID" dirty="0"/>
              <a:t> </a:t>
            </a:r>
            <a:r>
              <a:rPr lang="id-ID" dirty="0" err="1"/>
              <a:t>Range</a:t>
            </a:r>
            <a:r>
              <a:rPr lang="id-ID" dirty="0"/>
              <a:t>: </a:t>
            </a:r>
            <a:r>
              <a:rPr lang="id-ID" b="0" dirty="0">
                <a:solidFill>
                  <a:schemeClr val="tx1"/>
                </a:solidFill>
              </a:rPr>
              <a:t>Tempat </a:t>
            </a:r>
            <a:r>
              <a:rPr lang="id-ID" b="0" dirty="0" err="1">
                <a:solidFill>
                  <a:schemeClr val="tx1"/>
                </a:solidFill>
              </a:rPr>
              <a:t>dimana</a:t>
            </a:r>
            <a:r>
              <a:rPr lang="id-ID" b="0" dirty="0">
                <a:solidFill>
                  <a:schemeClr val="tx1"/>
                </a:solidFill>
              </a:rPr>
              <a:t> akan meletakkan hasil statistik deskriptifnya</a:t>
            </a:r>
          </a:p>
          <a:p>
            <a:pPr marL="494100" indent="-457200">
              <a:buFont typeface="+mj-lt"/>
              <a:buAutoNum type="alphaUcPeriod"/>
            </a:pPr>
            <a:r>
              <a:rPr lang="id-ID" b="0" dirty="0">
                <a:solidFill>
                  <a:schemeClr val="tx1"/>
                </a:solidFill>
              </a:rPr>
              <a:t>Berikan centang </a:t>
            </a:r>
            <a:r>
              <a:rPr lang="id-ID" dirty="0" err="1"/>
              <a:t>Summary</a:t>
            </a:r>
            <a:r>
              <a:rPr lang="id-ID" dirty="0"/>
              <a:t> </a:t>
            </a:r>
            <a:r>
              <a:rPr lang="id-ID" dirty="0" err="1"/>
              <a:t>Statistics</a:t>
            </a:r>
            <a:r>
              <a:rPr lang="id-ID" dirty="0"/>
              <a:t> </a:t>
            </a:r>
            <a:r>
              <a:rPr lang="id-ID" b="0" dirty="0"/>
              <a:t>dan </a:t>
            </a:r>
            <a:r>
              <a:rPr lang="id-ID" dirty="0" err="1"/>
              <a:t>Confidence</a:t>
            </a:r>
            <a:r>
              <a:rPr lang="id-ID" dirty="0"/>
              <a:t> Level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>
            <a:extLst>
              <a:ext uri="{FF2B5EF4-FFF2-40B4-BE49-F238E27FC236}">
                <a16:creationId xmlns:a16="http://schemas.microsoft.com/office/drawing/2014/main" id="{03F6DBEF-5D8C-45CA-A794-9A8A5543D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id-ID" sz="4000" dirty="0">
                <a:sym typeface="Wingdings" panose="05000000000000000000" pitchFamily="2" charset="2"/>
              </a:rPr>
              <a:t>Descriptive Statistics</a:t>
            </a:r>
            <a:endParaRPr lang="en-GB" altLang="id-ID" sz="4000" dirty="0">
              <a:sym typeface="Wingdings" panose="05000000000000000000" pitchFamily="2" charset="2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7BF7853-086C-477F-B9B0-D0156DB074C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0048475"/>
              </p:ext>
            </p:extLst>
          </p:nvPr>
        </p:nvGraphicFramePr>
        <p:xfrm>
          <a:off x="1064102" y="1678588"/>
          <a:ext cx="4764732" cy="4769200"/>
        </p:xfrm>
        <a:graphic>
          <a:graphicData uri="http://schemas.openxmlformats.org/drawingml/2006/table">
            <a:tbl>
              <a:tblPr/>
              <a:tblGrid>
                <a:gridCol w="2275402">
                  <a:extLst>
                    <a:ext uri="{9D8B030D-6E8A-4147-A177-3AD203B41FA5}">
                      <a16:colId xmlns:a16="http://schemas.microsoft.com/office/drawing/2014/main" val="1150065188"/>
                    </a:ext>
                  </a:extLst>
                </a:gridCol>
                <a:gridCol w="2489330">
                  <a:extLst>
                    <a:ext uri="{9D8B030D-6E8A-4147-A177-3AD203B41FA5}">
                      <a16:colId xmlns:a16="http://schemas.microsoft.com/office/drawing/2014/main" val="1126610365"/>
                    </a:ext>
                  </a:extLst>
                </a:gridCol>
              </a:tblGrid>
              <a:tr h="298075"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Penjualan </a:t>
                      </a:r>
                    </a:p>
                  </a:txBody>
                  <a:tcPr marL="8683" marR="8683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1400" b="1" i="1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Nilai </a:t>
                      </a:r>
                    </a:p>
                  </a:txBody>
                  <a:tcPr marL="8683" marR="8683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589896"/>
                  </a:ext>
                </a:extLst>
              </a:tr>
              <a:tr h="298075">
                <a:tc>
                  <a:txBody>
                    <a:bodyPr/>
                    <a:lstStyle/>
                    <a:p>
                      <a:pPr algn="l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3" marR="8683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id-ID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683" marR="8683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24064"/>
                  </a:ext>
                </a:extLst>
              </a:tr>
              <a:tr h="298075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d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</a:t>
                      </a: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8683" marR="8683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63.995.874 </a:t>
                      </a:r>
                    </a:p>
                  </a:txBody>
                  <a:tcPr marL="8683" marR="8683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125552"/>
                  </a:ext>
                </a:extLst>
              </a:tr>
              <a:tr h="298075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Standard </a:t>
                      </a:r>
                      <a:r>
                        <a:rPr lang="id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Error</a:t>
                      </a: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8683" marR="8683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23.331.893 </a:t>
                      </a:r>
                    </a:p>
                  </a:txBody>
                  <a:tcPr marL="8683" marR="8683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468326"/>
                  </a:ext>
                </a:extLst>
              </a:tr>
              <a:tr h="298075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Median </a:t>
                      </a:r>
                    </a:p>
                  </a:txBody>
                  <a:tcPr marL="8683" marR="8683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16.985.636 </a:t>
                      </a:r>
                    </a:p>
                  </a:txBody>
                  <a:tcPr marL="8683" marR="8683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94405"/>
                  </a:ext>
                </a:extLst>
              </a:tr>
              <a:tr h="298075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Mode </a:t>
                      </a:r>
                    </a:p>
                  </a:txBody>
                  <a:tcPr marL="8683" marR="8683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</a:p>
                  </a:txBody>
                  <a:tcPr marL="8683" marR="8683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309557"/>
                  </a:ext>
                </a:extLst>
              </a:tr>
              <a:tr h="298075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Standard Deviation </a:t>
                      </a:r>
                    </a:p>
                  </a:txBody>
                  <a:tcPr marL="8683" marR="8683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752.430.931 </a:t>
                      </a:r>
                    </a:p>
                  </a:txBody>
                  <a:tcPr marL="8683" marR="8683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104851"/>
                  </a:ext>
                </a:extLst>
              </a:tr>
              <a:tr h="298075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Sample Variance </a:t>
                      </a:r>
                    </a:p>
                  </a:txBody>
                  <a:tcPr marL="8683" marR="8683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566.152.306.639.374.000 </a:t>
                      </a:r>
                    </a:p>
                  </a:txBody>
                  <a:tcPr marL="8683" marR="8683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0779"/>
                  </a:ext>
                </a:extLst>
              </a:tr>
              <a:tr h="298075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Kurtosis </a:t>
                      </a:r>
                    </a:p>
                  </a:txBody>
                  <a:tcPr marL="8683" marR="8683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714 </a:t>
                      </a:r>
                    </a:p>
                  </a:txBody>
                  <a:tcPr marL="8683" marR="8683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988415"/>
                  </a:ext>
                </a:extLst>
              </a:tr>
              <a:tr h="298075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Skewness </a:t>
                      </a:r>
                    </a:p>
                  </a:txBody>
                  <a:tcPr marL="8683" marR="8683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</a:t>
                      </a:r>
                    </a:p>
                  </a:txBody>
                  <a:tcPr marL="8683" marR="8683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472516"/>
                  </a:ext>
                </a:extLst>
              </a:tr>
              <a:tr h="298075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d-ID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Range</a:t>
                      </a:r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8683" marR="8683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21.953.776.914 </a:t>
                      </a:r>
                    </a:p>
                  </a:txBody>
                  <a:tcPr marL="8683" marR="8683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30422"/>
                  </a:ext>
                </a:extLst>
              </a:tr>
              <a:tr h="298075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Minimum </a:t>
                      </a:r>
                    </a:p>
                  </a:txBody>
                  <a:tcPr marL="8683" marR="8683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 </a:t>
                      </a:r>
                    </a:p>
                  </a:txBody>
                  <a:tcPr marL="8683" marR="8683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661967"/>
                  </a:ext>
                </a:extLst>
              </a:tr>
              <a:tr h="298075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Maximum </a:t>
                      </a:r>
                    </a:p>
                  </a:txBody>
                  <a:tcPr marL="8683" marR="8683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21.953.776.914 </a:t>
                      </a:r>
                    </a:p>
                  </a:txBody>
                  <a:tcPr marL="8683" marR="8683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703223"/>
                  </a:ext>
                </a:extLst>
              </a:tr>
              <a:tr h="298075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Sum </a:t>
                      </a:r>
                    </a:p>
                  </a:txBody>
                  <a:tcPr marL="8683" marR="8683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66.555.709.192 </a:t>
                      </a:r>
                    </a:p>
                  </a:txBody>
                  <a:tcPr marL="8683" marR="8683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738469"/>
                  </a:ext>
                </a:extLst>
              </a:tr>
              <a:tr h="298075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Count </a:t>
                      </a:r>
                    </a:p>
                  </a:txBody>
                  <a:tcPr marL="8683" marR="8683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1.040 </a:t>
                      </a:r>
                    </a:p>
                  </a:txBody>
                  <a:tcPr marL="8683" marR="8683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138179"/>
                  </a:ext>
                </a:extLst>
              </a:tr>
              <a:tr h="298075">
                <a:tc>
                  <a:txBody>
                    <a:bodyPr/>
                    <a:lstStyle/>
                    <a:p>
                      <a:pPr algn="l" fontAlgn="b"/>
                      <a:r>
                        <a:rPr lang="id-ID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Confidence Level(95,0%) </a:t>
                      </a:r>
                    </a:p>
                  </a:txBody>
                  <a:tcPr marL="8683" marR="8683" marT="9525" marB="0" anchor="ctr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d-ID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45.783.002 </a:t>
                      </a:r>
                    </a:p>
                  </a:txBody>
                  <a:tcPr marL="8683" marR="8683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185228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04F47F-5F5F-4DCE-80AE-048D992FC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d-ID" dirty="0"/>
              <a:t>Hasil Statistik </a:t>
            </a:r>
            <a:r>
              <a:rPr lang="id-ID" dirty="0" err="1"/>
              <a:t>Deskritif</a:t>
            </a:r>
            <a:endParaRPr lang="id-ID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36B0CF-7E6A-43B9-94AB-96E821014C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d-ID" dirty="0">
                <a:solidFill>
                  <a:srgbClr val="FFFF00"/>
                </a:solidFill>
                <a:effectLst/>
              </a:rPr>
              <a:t>Perhatikan hasil pada tabel sebelah ini</a:t>
            </a:r>
          </a:p>
          <a:p>
            <a:r>
              <a:rPr lang="id-ID" dirty="0">
                <a:solidFill>
                  <a:srgbClr val="FFFF00"/>
                </a:solidFill>
                <a:effectLst/>
              </a:rPr>
              <a:t>Adakah informasi yang menarik dari data tersebut?</a:t>
            </a:r>
          </a:p>
        </p:txBody>
      </p:sp>
    </p:spTree>
    <p:extLst>
      <p:ext uri="{BB962C8B-B14F-4D97-AF65-F5344CB8AC3E}">
        <p14:creationId xmlns:p14="http://schemas.microsoft.com/office/powerpoint/2010/main" val="48021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EE414E30-92C5-4C35-AD49-7EE05A713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id-ID" sz="4000" dirty="0">
                <a:sym typeface="Wingdings" panose="05000000000000000000" pitchFamily="2" charset="2"/>
              </a:rPr>
              <a:t>Descriptive Statistics</a:t>
            </a:r>
            <a:endParaRPr lang="en-GB" altLang="id-ID" sz="4000" dirty="0"/>
          </a:p>
        </p:txBody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B921289A-6F42-4039-8377-CB5BC72E80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altLang="id-ID" dirty="0"/>
              <a:t>Dari data </a:t>
            </a:r>
            <a:r>
              <a:rPr lang="en-US" altLang="id-ID" dirty="0" err="1"/>
              <a:t>statistik</a:t>
            </a:r>
            <a:r>
              <a:rPr lang="en-US" altLang="id-ID" dirty="0"/>
              <a:t> </a:t>
            </a:r>
            <a:r>
              <a:rPr lang="en-US" altLang="id-ID" dirty="0" err="1"/>
              <a:t>deskriptif</a:t>
            </a:r>
            <a:r>
              <a:rPr lang="en-US" altLang="id-ID" dirty="0"/>
              <a:t> </a:t>
            </a:r>
            <a:r>
              <a:rPr lang="en-US" altLang="id-ID" dirty="0" err="1"/>
              <a:t>tsb</a:t>
            </a:r>
            <a:r>
              <a:rPr lang="en-US" altLang="id-ID" dirty="0"/>
              <a:t>, </a:t>
            </a:r>
            <a:r>
              <a:rPr lang="en-US" altLang="id-ID" dirty="0" err="1"/>
              <a:t>kita</a:t>
            </a:r>
            <a:r>
              <a:rPr lang="en-US" altLang="id-ID" dirty="0"/>
              <a:t> </a:t>
            </a:r>
            <a:r>
              <a:rPr lang="en-US" altLang="id-ID" dirty="0" err="1"/>
              <a:t>bisa</a:t>
            </a:r>
            <a:r>
              <a:rPr lang="en-US" altLang="id-ID" dirty="0"/>
              <a:t> </a:t>
            </a:r>
            <a:r>
              <a:rPr lang="en-US" altLang="id-ID" dirty="0" err="1"/>
              <a:t>memperkirakan</a:t>
            </a:r>
            <a:r>
              <a:rPr lang="en-US" altLang="id-ID" dirty="0"/>
              <a:t> </a:t>
            </a:r>
            <a:r>
              <a:rPr lang="en-US" altLang="id-ID" dirty="0" err="1"/>
              <a:t>dimana</a:t>
            </a:r>
            <a:r>
              <a:rPr lang="en-US" altLang="id-ID" dirty="0"/>
              <a:t> </a:t>
            </a:r>
            <a:r>
              <a:rPr lang="en-US" altLang="id-ID" dirty="0" err="1"/>
              <a:t>letak</a:t>
            </a:r>
            <a:r>
              <a:rPr lang="en-US" altLang="id-ID" dirty="0"/>
              <a:t> </a:t>
            </a:r>
            <a:r>
              <a:rPr lang="en-US" altLang="id-ID" i="1" dirty="0"/>
              <a:t>outliers,</a:t>
            </a:r>
            <a:r>
              <a:rPr lang="en-US" altLang="id-ID" dirty="0"/>
              <a:t> </a:t>
            </a:r>
            <a:r>
              <a:rPr lang="en-US" altLang="id-ID" dirty="0" err="1"/>
              <a:t>caranya</a:t>
            </a:r>
            <a:r>
              <a:rPr lang="en-US" altLang="id-ID" dirty="0"/>
              <a:t>:</a:t>
            </a:r>
          </a:p>
          <a:p>
            <a:pPr marL="981075" lvl="1" indent="-349250">
              <a:spcAft>
                <a:spcPts val="0"/>
              </a:spcAft>
              <a:defRPr/>
            </a:pPr>
            <a:r>
              <a:rPr lang="en-US" altLang="id-ID" i="1" dirty="0"/>
              <a:t>Rules of Thumb</a:t>
            </a:r>
            <a:r>
              <a:rPr lang="en-US" altLang="id-ID" dirty="0"/>
              <a:t>: Outliers </a:t>
            </a:r>
            <a:r>
              <a:rPr lang="en-US" altLang="id-ID" dirty="0" err="1"/>
              <a:t>umumnya</a:t>
            </a:r>
            <a:r>
              <a:rPr lang="en-US" altLang="id-ID" dirty="0"/>
              <a:t> </a:t>
            </a:r>
            <a:r>
              <a:rPr lang="en-US" altLang="id-ID" dirty="0" err="1"/>
              <a:t>berada</a:t>
            </a:r>
            <a:r>
              <a:rPr lang="en-US" altLang="id-ID" dirty="0"/>
              <a:t> pada 3x (+/-) standard </a:t>
            </a:r>
            <a:r>
              <a:rPr lang="en-US" altLang="id-ID" dirty="0" err="1"/>
              <a:t>deviasi</a:t>
            </a:r>
            <a:r>
              <a:rPr lang="en-US" altLang="id-ID" dirty="0"/>
              <a:t> </a:t>
            </a:r>
            <a:r>
              <a:rPr lang="en-US" altLang="id-ID" dirty="0" err="1"/>
              <a:t>dari</a:t>
            </a:r>
            <a:r>
              <a:rPr lang="en-US" altLang="id-ID" dirty="0"/>
              <a:t> </a:t>
            </a:r>
            <a:r>
              <a:rPr lang="en-US" altLang="id-ID" dirty="0" err="1"/>
              <a:t>nilai</a:t>
            </a:r>
            <a:r>
              <a:rPr lang="en-US" altLang="id-ID" dirty="0"/>
              <a:t> rata-rata</a:t>
            </a:r>
          </a:p>
          <a:p>
            <a:pPr marL="981075" lvl="1" indent="-349250">
              <a:spcAft>
                <a:spcPts val="0"/>
              </a:spcAft>
              <a:buNone/>
              <a:defRPr/>
            </a:pPr>
            <a:r>
              <a:rPr lang="en-US" altLang="id-ID" dirty="0" err="1"/>
              <a:t>Contoh</a:t>
            </a:r>
            <a:r>
              <a:rPr lang="en-US" altLang="id-ID" dirty="0"/>
              <a:t>: </a:t>
            </a:r>
            <a:r>
              <a:rPr lang="en-US" altLang="id-ID" dirty="0" err="1"/>
              <a:t>dari</a:t>
            </a:r>
            <a:r>
              <a:rPr lang="en-US" altLang="id-ID" dirty="0"/>
              <a:t> </a:t>
            </a:r>
            <a:r>
              <a:rPr lang="en-US" altLang="id-ID" dirty="0" err="1"/>
              <a:t>tabel</a:t>
            </a:r>
            <a:r>
              <a:rPr lang="en-US" altLang="id-ID" dirty="0"/>
              <a:t> </a:t>
            </a:r>
            <a:r>
              <a:rPr lang="en-US" altLang="id-ID" dirty="0" err="1"/>
              <a:t>sebelumnya</a:t>
            </a:r>
            <a:r>
              <a:rPr lang="en-US" altLang="id-ID" dirty="0"/>
              <a:t>, range outliers </a:t>
            </a:r>
            <a:r>
              <a:rPr lang="en-US" altLang="id-ID" dirty="0" err="1"/>
              <a:t>terletak</a:t>
            </a:r>
            <a:r>
              <a:rPr lang="en-US" altLang="id-ID" dirty="0"/>
              <a:t> pada </a:t>
            </a:r>
            <a:r>
              <a:rPr lang="en-GB" altLang="id-ID" dirty="0"/>
              <a:t> di </a:t>
            </a:r>
            <a:r>
              <a:rPr lang="en-GB" altLang="id-ID" dirty="0" err="1"/>
              <a:t>bawah</a:t>
            </a:r>
            <a:r>
              <a:rPr lang="en-GB" altLang="id-ID" dirty="0"/>
              <a:t> (-2.464.537.261) </a:t>
            </a:r>
            <a:r>
              <a:rPr lang="en-GB" altLang="id-ID" dirty="0" err="1"/>
              <a:t>atau</a:t>
            </a:r>
            <a:r>
              <a:rPr lang="en-GB" altLang="id-ID" dirty="0"/>
              <a:t> di </a:t>
            </a:r>
            <a:r>
              <a:rPr lang="en-GB" altLang="id-ID" dirty="0" err="1"/>
              <a:t>atas</a:t>
            </a:r>
            <a:r>
              <a:rPr lang="en-GB" altLang="id-ID" dirty="0"/>
              <a:t> 2.607.376.041</a:t>
            </a:r>
            <a:endParaRPr lang="id-ID" altLang="id-ID" dirty="0"/>
          </a:p>
          <a:p>
            <a:pPr marL="981075" lvl="1" indent="-349250">
              <a:spcAft>
                <a:spcPts val="0"/>
              </a:spcAft>
              <a:buNone/>
              <a:defRPr/>
            </a:pPr>
            <a:endParaRPr lang="id-ID" altLang="id-ID" dirty="0"/>
          </a:p>
          <a:p>
            <a:pPr marL="981075" lvl="1" indent="-349250">
              <a:spcAft>
                <a:spcPts val="0"/>
              </a:spcAft>
              <a:buNone/>
              <a:defRPr/>
            </a:pPr>
            <a:r>
              <a:rPr lang="id-ID" altLang="id-ID" b="1" dirty="0">
                <a:solidFill>
                  <a:srgbClr val="FFFF00"/>
                </a:solidFill>
              </a:rPr>
              <a:t>Perhatian:</a:t>
            </a:r>
            <a:br>
              <a:rPr lang="id-ID" altLang="id-ID" dirty="0">
                <a:solidFill>
                  <a:srgbClr val="FFFF00"/>
                </a:solidFill>
              </a:rPr>
            </a:br>
            <a:r>
              <a:rPr lang="id-ID" altLang="id-ID" dirty="0">
                <a:solidFill>
                  <a:srgbClr val="FFFF00"/>
                </a:solidFill>
              </a:rPr>
              <a:t>untuk data yang digunakan berisi data yang sangat </a:t>
            </a:r>
            <a:r>
              <a:rPr lang="id-ID" altLang="id-ID" dirty="0" err="1">
                <a:solidFill>
                  <a:srgbClr val="FFFF00"/>
                </a:solidFill>
              </a:rPr>
              <a:t>ekstrim</a:t>
            </a:r>
            <a:r>
              <a:rPr lang="id-ID" altLang="id-ID" dirty="0">
                <a:solidFill>
                  <a:srgbClr val="FFFF00"/>
                </a:solidFill>
              </a:rPr>
              <a:t> sehingga </a:t>
            </a:r>
            <a:r>
              <a:rPr lang="id-ID" altLang="id-ID" dirty="0" err="1">
                <a:solidFill>
                  <a:srgbClr val="FFFF00"/>
                </a:solidFill>
              </a:rPr>
              <a:t>Rules</a:t>
            </a:r>
            <a:r>
              <a:rPr lang="id-ID" altLang="id-ID" dirty="0">
                <a:solidFill>
                  <a:srgbClr val="FFFF00"/>
                </a:solidFill>
              </a:rPr>
              <a:t> </a:t>
            </a:r>
            <a:r>
              <a:rPr lang="id-ID" altLang="id-ID" dirty="0" err="1">
                <a:solidFill>
                  <a:srgbClr val="FFFF00"/>
                </a:solidFill>
              </a:rPr>
              <a:t>of</a:t>
            </a:r>
            <a:r>
              <a:rPr lang="id-ID" altLang="id-ID" dirty="0">
                <a:solidFill>
                  <a:srgbClr val="FFFF00"/>
                </a:solidFill>
              </a:rPr>
              <a:t> </a:t>
            </a:r>
            <a:r>
              <a:rPr lang="id-ID" altLang="id-ID" dirty="0" err="1">
                <a:solidFill>
                  <a:srgbClr val="FFFF00"/>
                </a:solidFill>
              </a:rPr>
              <a:t>Thumbs</a:t>
            </a:r>
            <a:r>
              <a:rPr lang="id-ID" altLang="id-ID" dirty="0">
                <a:solidFill>
                  <a:srgbClr val="FFFF00"/>
                </a:solidFill>
              </a:rPr>
              <a:t> di atas menjadi tidak dapat digunakan secara tepat</a:t>
            </a:r>
            <a:endParaRPr lang="en-GB" altLang="id-ID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{5A5A165D-20EF-4879-B1D2-EB5F43543301}tf55705232</Template>
  <TotalTime>0</TotalTime>
  <Words>576</Words>
  <Application>Microsoft Office PowerPoint</Application>
  <PresentationFormat>Widescreen</PresentationFormat>
  <Paragraphs>126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Comic Sans MS</vt:lpstr>
      <vt:lpstr>Goudy Old Style</vt:lpstr>
      <vt:lpstr>Times New Roman</vt:lpstr>
      <vt:lpstr>Wingdings 2</vt:lpstr>
      <vt:lpstr>SlateVTI</vt:lpstr>
      <vt:lpstr>Analisis Data &amp; Sampling</vt:lpstr>
      <vt:lpstr>Analisis Data &amp; Sampling</vt:lpstr>
      <vt:lpstr>Penggunaan Statistik</vt:lpstr>
      <vt:lpstr>A. Descriptive Statistics</vt:lpstr>
      <vt:lpstr>Descriptive Statistics</vt:lpstr>
      <vt:lpstr>Add In Data Analysis</vt:lpstr>
      <vt:lpstr>Descriptive Statistics</vt:lpstr>
      <vt:lpstr>Descriptive Statistics</vt:lpstr>
      <vt:lpstr>Descriptive Statistics</vt:lpstr>
      <vt:lpstr>Normal Distribution</vt:lpstr>
      <vt:lpstr>Skewness</vt:lpstr>
      <vt:lpstr>Kurtosis</vt:lpstr>
      <vt:lpstr>B. Scatter Graph</vt:lpstr>
      <vt:lpstr>Filtering &amp; Scanning – Scatter Graph</vt:lpstr>
      <vt:lpstr>C. Histogram / Stratifikasi</vt:lpstr>
      <vt:lpstr>Histogram</vt:lpstr>
      <vt:lpstr>Pemilihan Sample Acak</vt:lpstr>
      <vt:lpstr>SUPLEMEN</vt:lpstr>
      <vt:lpstr>Membuat Bin – Grafik Distribusi Normal</vt:lpstr>
      <vt:lpstr>Fungsi Excel untuk membuat Histogram</vt:lpstr>
      <vt:lpstr>Add in Data Analysis (Histogram)</vt:lpstr>
      <vt:lpstr>Add in Data Analysis (Histogram)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2020-06-28T12:56:24Z</dcterms:created>
  <dcterms:modified xsi:type="dcterms:W3CDTF">2021-03-23T03:53:15Z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