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3" r:id="rId4"/>
    <p:sldId id="259" r:id="rId5"/>
    <p:sldId id="260" r:id="rId6"/>
    <p:sldId id="261"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inary-project.com/webdeveloper.html" TargetMode="External"/><Relationship Id="rId2" Type="http://schemas.openxmlformats.org/officeDocument/2006/relationships/hyperlink" Target="http://binary-project.com/webdeveloper.html#satu"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431074"/>
            <a:ext cx="8915399" cy="2782389"/>
          </a:xfrm>
        </p:spPr>
        <p:txBody>
          <a:bodyPr/>
          <a:lstStyle/>
          <a:p>
            <a:r>
              <a:rPr lang="id-ID" dirty="0"/>
              <a:t>KELOMPOK 1</a:t>
            </a:r>
            <a:r>
              <a:rPr lang="en-US" dirty="0"/>
              <a:t> </a:t>
            </a:r>
            <a:br>
              <a:rPr lang="id-ID" dirty="0"/>
            </a:br>
            <a:r>
              <a:rPr lang="id-ID" sz="4400" dirty="0"/>
              <a:t>(</a:t>
            </a:r>
            <a:r>
              <a:rPr lang="en-US" sz="4400" dirty="0"/>
              <a:t>TWISTER HOSPITAL</a:t>
            </a:r>
            <a:r>
              <a:rPr lang="id-ID" sz="4400" i="1" dirty="0"/>
              <a:t>)</a:t>
            </a:r>
            <a:endParaRPr lang="id-ID" dirty="0"/>
          </a:p>
        </p:txBody>
      </p:sp>
      <p:sp>
        <p:nvSpPr>
          <p:cNvPr id="3" name="Subtitle 2"/>
          <p:cNvSpPr>
            <a:spLocks noGrp="1"/>
          </p:cNvSpPr>
          <p:nvPr>
            <p:ph type="subTitle" idx="1"/>
          </p:nvPr>
        </p:nvSpPr>
        <p:spPr>
          <a:xfrm>
            <a:off x="2589213" y="3553097"/>
            <a:ext cx="8915399" cy="2350565"/>
          </a:xfrm>
        </p:spPr>
        <p:txBody>
          <a:bodyPr/>
          <a:lstStyle/>
          <a:p>
            <a:r>
              <a:rPr lang="id-ID" dirty="0"/>
              <a:t>Anggota :</a:t>
            </a:r>
          </a:p>
          <a:p>
            <a:pPr marL="342900" indent="-342900">
              <a:buAutoNum type="arabicPeriod"/>
            </a:pPr>
            <a:r>
              <a:rPr lang="id-ID" dirty="0"/>
              <a:t>Irfan Sholeh Hermawan 	</a:t>
            </a:r>
            <a:r>
              <a:rPr lang="en-US" dirty="0"/>
              <a:t>	</a:t>
            </a:r>
            <a:r>
              <a:rPr lang="id-ID" dirty="0"/>
              <a:t>(6706154180)</a:t>
            </a:r>
          </a:p>
          <a:p>
            <a:pPr marL="342900" indent="-342900">
              <a:buAutoNum type="arabicPeriod"/>
            </a:pPr>
            <a:r>
              <a:rPr lang="id-ID" dirty="0"/>
              <a:t>Miftakhul Jannah		</a:t>
            </a:r>
            <a:r>
              <a:rPr lang="en-US" dirty="0"/>
              <a:t>		</a:t>
            </a:r>
            <a:r>
              <a:rPr lang="id-ID" dirty="0"/>
              <a:t>(6706150128)</a:t>
            </a:r>
          </a:p>
          <a:p>
            <a:pPr marL="342900" indent="-342900">
              <a:buAutoNum type="arabicPeriod"/>
            </a:pPr>
            <a:r>
              <a:rPr lang="id-ID" dirty="0"/>
              <a:t>Nurwinda Manurung	</a:t>
            </a:r>
            <a:r>
              <a:rPr lang="en-US" dirty="0"/>
              <a:t>		</a:t>
            </a:r>
            <a:r>
              <a:rPr lang="id-ID" dirty="0"/>
              <a:t>(6706154168)</a:t>
            </a:r>
          </a:p>
        </p:txBody>
      </p:sp>
    </p:spTree>
    <p:extLst>
      <p:ext uri="{BB962C8B-B14F-4D97-AF65-F5344CB8AC3E}">
        <p14:creationId xmlns:p14="http://schemas.microsoft.com/office/powerpoint/2010/main" val="1978454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20" y="611231"/>
            <a:ext cx="8911687" cy="1280890"/>
          </a:xfrm>
        </p:spPr>
        <p:txBody>
          <a:bodyPr/>
          <a:lstStyle/>
          <a:p>
            <a:r>
              <a:rPr lang="en-US" dirty="0"/>
              <a:t>Database</a:t>
            </a:r>
          </a:p>
        </p:txBody>
      </p:sp>
      <p:pic>
        <p:nvPicPr>
          <p:cNvPr id="5" name="Content Placeholder 4"/>
          <p:cNvPicPr>
            <a:picLocks noGrp="1" noChangeAspect="1"/>
          </p:cNvPicPr>
          <p:nvPr>
            <p:ph idx="1"/>
          </p:nvPr>
        </p:nvPicPr>
        <p:blipFill>
          <a:blip r:embed="rId2"/>
          <a:stretch>
            <a:fillRect/>
          </a:stretch>
        </p:blipFill>
        <p:spPr>
          <a:xfrm>
            <a:off x="1742920" y="1375444"/>
            <a:ext cx="9890974" cy="5343733"/>
          </a:xfrm>
        </p:spPr>
      </p:pic>
    </p:spTree>
    <p:extLst>
      <p:ext uri="{BB962C8B-B14F-4D97-AF65-F5344CB8AC3E}">
        <p14:creationId xmlns:p14="http://schemas.microsoft.com/office/powerpoint/2010/main" val="408077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899" y="639662"/>
            <a:ext cx="8911687" cy="1280890"/>
          </a:xfrm>
        </p:spPr>
        <p:txBody>
          <a:bodyPr/>
          <a:lstStyle/>
          <a:p>
            <a:r>
              <a:rPr lang="en-US" dirty="0"/>
              <a:t>Dashboard </a:t>
            </a:r>
            <a:r>
              <a:rPr lang="en-US" dirty="0" err="1"/>
              <a:t>Petugas</a:t>
            </a:r>
            <a:endParaRPr lang="en-US" dirty="0"/>
          </a:p>
        </p:txBody>
      </p:sp>
      <p:pic>
        <p:nvPicPr>
          <p:cNvPr id="5" name="Content Placeholder 4"/>
          <p:cNvPicPr>
            <a:picLocks noGrp="1" noChangeAspect="1"/>
          </p:cNvPicPr>
          <p:nvPr>
            <p:ph idx="1"/>
          </p:nvPr>
        </p:nvPicPr>
        <p:blipFill>
          <a:blip r:embed="rId2"/>
          <a:stretch>
            <a:fillRect/>
          </a:stretch>
        </p:blipFill>
        <p:spPr>
          <a:xfrm>
            <a:off x="1734929" y="1434654"/>
            <a:ext cx="9817419" cy="5303993"/>
          </a:xfrm>
        </p:spPr>
      </p:pic>
    </p:spTree>
    <p:extLst>
      <p:ext uri="{BB962C8B-B14F-4D97-AF65-F5344CB8AC3E}">
        <p14:creationId xmlns:p14="http://schemas.microsoft.com/office/powerpoint/2010/main" val="154290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283" y="662747"/>
            <a:ext cx="8911687" cy="1280890"/>
          </a:xfrm>
        </p:spPr>
        <p:txBody>
          <a:bodyPr/>
          <a:lstStyle/>
          <a:p>
            <a:r>
              <a:rPr lang="en-US" dirty="0"/>
              <a:t>Dashboard </a:t>
            </a:r>
            <a:r>
              <a:rPr lang="en-US" dirty="0" err="1"/>
              <a:t>Dokter</a:t>
            </a:r>
            <a:endParaRPr lang="en-US" dirty="0"/>
          </a:p>
        </p:txBody>
      </p:sp>
      <p:pic>
        <p:nvPicPr>
          <p:cNvPr id="11" name="Content Placeholder 10"/>
          <p:cNvPicPr>
            <a:picLocks noGrp="1" noChangeAspect="1"/>
          </p:cNvPicPr>
          <p:nvPr>
            <p:ph idx="1"/>
          </p:nvPr>
        </p:nvPicPr>
        <p:blipFill>
          <a:blip r:embed="rId2"/>
          <a:stretch>
            <a:fillRect/>
          </a:stretch>
        </p:blipFill>
        <p:spPr>
          <a:xfrm>
            <a:off x="1704283" y="1458268"/>
            <a:ext cx="9719278" cy="5250971"/>
          </a:xfrm>
        </p:spPr>
      </p:pic>
    </p:spTree>
    <p:extLst>
      <p:ext uri="{BB962C8B-B14F-4D97-AF65-F5344CB8AC3E}">
        <p14:creationId xmlns:p14="http://schemas.microsoft.com/office/powerpoint/2010/main" val="243356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283" y="662747"/>
            <a:ext cx="8911687" cy="1280890"/>
          </a:xfrm>
        </p:spPr>
        <p:txBody>
          <a:bodyPr/>
          <a:lstStyle/>
          <a:p>
            <a:r>
              <a:rPr lang="en-US" dirty="0"/>
              <a:t>Dashboard </a:t>
            </a:r>
            <a:r>
              <a:rPr lang="en-US" dirty="0" err="1"/>
              <a:t>Logistik</a:t>
            </a:r>
            <a:endParaRPr lang="en-US" dirty="0"/>
          </a:p>
        </p:txBody>
      </p:sp>
      <p:pic>
        <p:nvPicPr>
          <p:cNvPr id="5" name="Content Placeholder 4"/>
          <p:cNvPicPr>
            <a:picLocks noGrp="1" noChangeAspect="1"/>
          </p:cNvPicPr>
          <p:nvPr>
            <p:ph idx="1"/>
          </p:nvPr>
        </p:nvPicPr>
        <p:blipFill>
          <a:blip r:embed="rId2"/>
          <a:stretch>
            <a:fillRect/>
          </a:stretch>
        </p:blipFill>
        <p:spPr>
          <a:xfrm>
            <a:off x="1704283" y="1432511"/>
            <a:ext cx="9796551" cy="5292719"/>
          </a:xfrm>
        </p:spPr>
      </p:pic>
    </p:spTree>
    <p:extLst>
      <p:ext uri="{BB962C8B-B14F-4D97-AF65-F5344CB8AC3E}">
        <p14:creationId xmlns:p14="http://schemas.microsoft.com/office/powerpoint/2010/main" val="298217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DESKRIPSI</a:t>
            </a:r>
          </a:p>
        </p:txBody>
      </p:sp>
      <p:sp>
        <p:nvSpPr>
          <p:cNvPr id="3" name="TextBox 2"/>
          <p:cNvSpPr txBox="1"/>
          <p:nvPr/>
        </p:nvSpPr>
        <p:spPr>
          <a:xfrm>
            <a:off x="2704011" y="2090057"/>
            <a:ext cx="8908869" cy="2862322"/>
          </a:xfrm>
          <a:prstGeom prst="rect">
            <a:avLst/>
          </a:prstGeom>
          <a:noFill/>
        </p:spPr>
        <p:txBody>
          <a:bodyPr wrap="square" rtlCol="0">
            <a:spAutoFit/>
          </a:bodyPr>
          <a:lstStyle/>
          <a:p>
            <a:pPr algn="just"/>
            <a:r>
              <a:rPr lang="id-ID" dirty="0"/>
              <a:t>	Aplikasi </a:t>
            </a:r>
            <a:r>
              <a:rPr lang="en-US" dirty="0"/>
              <a:t>TWISTER HOSPITAL </a:t>
            </a:r>
            <a:r>
              <a:rPr lang="id-ID" dirty="0"/>
              <a:t>ini adalah aplikasi berbasis Web yang menangani masalah berobat atau pemeriksaan pada sebuah klinik/rumah sakit. Website ini menyediakan pendaftaran pasien dengan mendapatkan nomor id pasien. Dengan mendapatkan Id tersebut jika pasien ingin melakukan pemeriksaan di kemudian hari maka hanya perlu menyebutkan nomor Id yang sudah terdaftar. Website ini juga menyediakan data rekam medis pasien yang di inputkan oleh  dokter , jadi pasien bisa mengetahui data rekam medis tanpa takut kehilangan data tersebut.</a:t>
            </a:r>
          </a:p>
          <a:p>
            <a:pPr algn="just"/>
            <a:r>
              <a:rPr lang="id-ID" dirty="0"/>
              <a:t>	Aplikasi ini bertujuan untuk menyimpan semua data pasien dan rekam medis pasien.</a:t>
            </a:r>
          </a:p>
        </p:txBody>
      </p:sp>
    </p:spTree>
    <p:extLst>
      <p:ext uri="{BB962C8B-B14F-4D97-AF65-F5344CB8AC3E}">
        <p14:creationId xmlns:p14="http://schemas.microsoft.com/office/powerpoint/2010/main" val="124118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160" y="1313130"/>
            <a:ext cx="510882" cy="5544870"/>
          </a:xfrm>
        </p:spPr>
        <p:txBody>
          <a:bodyPr vert="wordArtVert">
            <a:noAutofit/>
          </a:bodyPr>
          <a:lstStyle/>
          <a:p>
            <a:r>
              <a:rPr lang="en-US" b="1" dirty="0"/>
              <a:t>UML </a:t>
            </a:r>
            <a:r>
              <a:rPr lang="en-US" dirty="0"/>
              <a:t>Diagram</a:t>
            </a:r>
          </a:p>
        </p:txBody>
      </p:sp>
      <p:pic>
        <p:nvPicPr>
          <p:cNvPr id="7" name="Content Placeholder 6"/>
          <p:cNvPicPr>
            <a:picLocks noGrp="1" noChangeAspect="1"/>
          </p:cNvPicPr>
          <p:nvPr>
            <p:ph idx="1"/>
          </p:nvPr>
        </p:nvPicPr>
        <p:blipFill>
          <a:blip r:embed="rId2"/>
          <a:stretch>
            <a:fillRect/>
          </a:stretch>
        </p:blipFill>
        <p:spPr>
          <a:xfrm>
            <a:off x="3606083" y="173378"/>
            <a:ext cx="7250806" cy="6684622"/>
          </a:xfrm>
        </p:spPr>
      </p:pic>
    </p:spTree>
    <p:extLst>
      <p:ext uri="{BB962C8B-B14F-4D97-AF65-F5344CB8AC3E}">
        <p14:creationId xmlns:p14="http://schemas.microsoft.com/office/powerpoint/2010/main" val="190735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38930"/>
          </a:xfrm>
        </p:spPr>
        <p:txBody>
          <a:bodyPr/>
          <a:lstStyle/>
          <a:p>
            <a:r>
              <a:rPr lang="en-US" dirty="0"/>
              <a:t>ALUR </a:t>
            </a:r>
            <a:r>
              <a:rPr lang="id-ID" dirty="0"/>
              <a:t>PEMODELAN SISTEM</a:t>
            </a:r>
          </a:p>
        </p:txBody>
      </p:sp>
      <p:sp>
        <p:nvSpPr>
          <p:cNvPr id="3" name="Content Placeholder 2"/>
          <p:cNvSpPr>
            <a:spLocks noGrp="1"/>
          </p:cNvSpPr>
          <p:nvPr>
            <p:ph sz="half" idx="1"/>
          </p:nvPr>
        </p:nvSpPr>
        <p:spPr>
          <a:xfrm>
            <a:off x="2589211" y="1567543"/>
            <a:ext cx="8915399" cy="4343679"/>
          </a:xfrm>
        </p:spPr>
        <p:txBody>
          <a:bodyPr/>
          <a:lstStyle/>
          <a:p>
            <a:r>
              <a:rPr lang="id-ID" dirty="0"/>
              <a:t>Petugas</a:t>
            </a:r>
          </a:p>
          <a:p>
            <a:pPr marL="0" indent="0">
              <a:buNone/>
            </a:pPr>
            <a:r>
              <a:rPr lang="id-ID" dirty="0"/>
              <a:t>						</a:t>
            </a:r>
            <a:r>
              <a:rPr lang="id-ID" sz="1050" dirty="0"/>
              <a:t>      </a:t>
            </a:r>
            <a:r>
              <a:rPr lang="id-ID" sz="800" dirty="0"/>
              <a:t>no</a:t>
            </a:r>
          </a:p>
          <a:p>
            <a:pPr marL="0" indent="0">
              <a:buNone/>
            </a:pPr>
            <a:r>
              <a:rPr lang="id-ID" sz="800" dirty="0"/>
              <a:t>						        yes</a:t>
            </a:r>
          </a:p>
          <a:p>
            <a:pPr marL="0" indent="0">
              <a:buNone/>
            </a:pPr>
            <a:r>
              <a:rPr lang="id-ID" dirty="0"/>
              <a:t>		</a:t>
            </a:r>
            <a:r>
              <a:rPr lang="id-ID" sz="1200" dirty="0"/>
              <a:t>		</a:t>
            </a:r>
            <a:r>
              <a:rPr lang="id-ID" sz="1000" dirty="0"/>
              <a:t>	</a:t>
            </a:r>
            <a:endParaRPr lang="id-ID" sz="1600" dirty="0"/>
          </a:p>
        </p:txBody>
      </p:sp>
      <p:sp>
        <p:nvSpPr>
          <p:cNvPr id="5" name="Rounded Rectangle 4"/>
          <p:cNvSpPr/>
          <p:nvPr/>
        </p:nvSpPr>
        <p:spPr>
          <a:xfrm>
            <a:off x="2981597" y="2099853"/>
            <a:ext cx="836023" cy="2481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a:ln w="0"/>
                <a:solidFill>
                  <a:schemeClr val="tx1"/>
                </a:solidFill>
                <a:effectLst>
                  <a:outerShdw blurRad="38100" dist="19050" dir="2700000" algn="tl" rotWithShape="0">
                    <a:schemeClr val="dk1">
                      <a:alpha val="40000"/>
                    </a:schemeClr>
                  </a:outerShdw>
                </a:effectLst>
              </a:rPr>
              <a:t>start</a:t>
            </a:r>
          </a:p>
        </p:txBody>
      </p:sp>
      <p:cxnSp>
        <p:nvCxnSpPr>
          <p:cNvPr id="7" name="Straight Arrow Connector 6"/>
          <p:cNvCxnSpPr>
            <a:stCxn id="5" idx="2"/>
          </p:cNvCxnSpPr>
          <p:nvPr/>
        </p:nvCxnSpPr>
        <p:spPr>
          <a:xfrm flipH="1">
            <a:off x="3399608" y="2348048"/>
            <a:ext cx="1" cy="865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2791346" y="3213603"/>
            <a:ext cx="1216524"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Masuk dashboard</a:t>
            </a:r>
          </a:p>
        </p:txBody>
      </p:sp>
      <p:cxnSp>
        <p:nvCxnSpPr>
          <p:cNvPr id="15" name="Straight Connector 14"/>
          <p:cNvCxnSpPr>
            <a:stCxn id="10" idx="3"/>
          </p:cNvCxnSpPr>
          <p:nvPr/>
        </p:nvCxnSpPr>
        <p:spPr>
          <a:xfrm>
            <a:off x="4007870" y="3457443"/>
            <a:ext cx="247936"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cxnSpLocks/>
          </p:cNvCxnSpPr>
          <p:nvPr/>
        </p:nvCxnSpPr>
        <p:spPr>
          <a:xfrm>
            <a:off x="4255806" y="2348048"/>
            <a:ext cx="0" cy="283924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a:cxnSpLocks/>
          </p:cNvCxnSpPr>
          <p:nvPr/>
        </p:nvCxnSpPr>
        <p:spPr>
          <a:xfrm>
            <a:off x="4255807" y="2348048"/>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4405476" y="2170632"/>
            <a:ext cx="952737" cy="376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daftar</a:t>
            </a:r>
          </a:p>
        </p:txBody>
      </p:sp>
      <p:cxnSp>
        <p:nvCxnSpPr>
          <p:cNvPr id="37" name="Straight Connector 36"/>
          <p:cNvCxnSpPr>
            <a:cxnSpLocks/>
          </p:cNvCxnSpPr>
          <p:nvPr/>
        </p:nvCxnSpPr>
        <p:spPr>
          <a:xfrm>
            <a:off x="5358213" y="2343020"/>
            <a:ext cx="247936"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cxnSpLocks/>
          </p:cNvCxnSpPr>
          <p:nvPr/>
        </p:nvCxnSpPr>
        <p:spPr>
          <a:xfrm>
            <a:off x="5606149" y="2008262"/>
            <a:ext cx="0" cy="61529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Arrow Connector 42"/>
          <p:cNvCxnSpPr>
            <a:cxnSpLocks/>
          </p:cNvCxnSpPr>
          <p:nvPr/>
        </p:nvCxnSpPr>
        <p:spPr>
          <a:xfrm>
            <a:off x="5606149" y="2008262"/>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5758550" y="1882500"/>
            <a:ext cx="1197942" cy="251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Pasien baru</a:t>
            </a:r>
          </a:p>
        </p:txBody>
      </p:sp>
      <p:sp>
        <p:nvSpPr>
          <p:cNvPr id="46" name="Rectangle 45"/>
          <p:cNvSpPr/>
          <p:nvPr/>
        </p:nvSpPr>
        <p:spPr>
          <a:xfrm>
            <a:off x="5758550" y="2546647"/>
            <a:ext cx="1197942" cy="251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Berobat</a:t>
            </a:r>
          </a:p>
        </p:txBody>
      </p:sp>
      <p:cxnSp>
        <p:nvCxnSpPr>
          <p:cNvPr id="47" name="Straight Arrow Connector 46"/>
          <p:cNvCxnSpPr>
            <a:cxnSpLocks/>
          </p:cNvCxnSpPr>
          <p:nvPr/>
        </p:nvCxnSpPr>
        <p:spPr>
          <a:xfrm>
            <a:off x="5606149" y="2623559"/>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cxnSpLocks/>
          </p:cNvCxnSpPr>
          <p:nvPr/>
        </p:nvCxnSpPr>
        <p:spPr>
          <a:xfrm>
            <a:off x="4255806" y="3457443"/>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4403625" y="3269435"/>
            <a:ext cx="1270840" cy="376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Kelola data pasien</a:t>
            </a:r>
          </a:p>
        </p:txBody>
      </p:sp>
      <p:cxnSp>
        <p:nvCxnSpPr>
          <p:cNvPr id="51" name="Straight Arrow Connector 50"/>
          <p:cNvCxnSpPr>
            <a:cxnSpLocks/>
          </p:cNvCxnSpPr>
          <p:nvPr/>
        </p:nvCxnSpPr>
        <p:spPr>
          <a:xfrm>
            <a:off x="4255806" y="4336236"/>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p:cNvSpPr/>
          <p:nvPr/>
        </p:nvSpPr>
        <p:spPr>
          <a:xfrm>
            <a:off x="4403625" y="4148228"/>
            <a:ext cx="1270840" cy="376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List data berobat</a:t>
            </a:r>
          </a:p>
        </p:txBody>
      </p:sp>
      <p:cxnSp>
        <p:nvCxnSpPr>
          <p:cNvPr id="53" name="Straight Arrow Connector 52"/>
          <p:cNvCxnSpPr>
            <a:cxnSpLocks/>
          </p:cNvCxnSpPr>
          <p:nvPr/>
        </p:nvCxnSpPr>
        <p:spPr>
          <a:xfrm>
            <a:off x="4255806" y="5187297"/>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p:cNvSpPr/>
          <p:nvPr/>
        </p:nvSpPr>
        <p:spPr>
          <a:xfrm>
            <a:off x="4410143" y="4999289"/>
            <a:ext cx="1270840" cy="376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List data rinci pasien</a:t>
            </a:r>
          </a:p>
        </p:txBody>
      </p:sp>
      <p:cxnSp>
        <p:nvCxnSpPr>
          <p:cNvPr id="55" name="Straight Arrow Connector 54"/>
          <p:cNvCxnSpPr>
            <a:cxnSpLocks/>
          </p:cNvCxnSpPr>
          <p:nvPr/>
        </p:nvCxnSpPr>
        <p:spPr>
          <a:xfrm>
            <a:off x="6956492" y="2008261"/>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7106161" y="1820253"/>
            <a:ext cx="1149197" cy="376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900" dirty="0"/>
              <a:t>Mendapatkan nomor id_pasien</a:t>
            </a:r>
          </a:p>
        </p:txBody>
      </p:sp>
      <p:cxnSp>
        <p:nvCxnSpPr>
          <p:cNvPr id="57" name="Straight Arrow Connector 56"/>
          <p:cNvCxnSpPr>
            <a:cxnSpLocks/>
          </p:cNvCxnSpPr>
          <p:nvPr/>
        </p:nvCxnSpPr>
        <p:spPr>
          <a:xfrm>
            <a:off x="6956492" y="2688695"/>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7106161" y="2500687"/>
            <a:ext cx="1149197" cy="376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900" dirty="0"/>
              <a:t>Masuk ke dalam list antrian dokter</a:t>
            </a:r>
          </a:p>
        </p:txBody>
      </p:sp>
      <p:cxnSp>
        <p:nvCxnSpPr>
          <p:cNvPr id="59" name="Straight Arrow Connector 58"/>
          <p:cNvCxnSpPr>
            <a:cxnSpLocks/>
          </p:cNvCxnSpPr>
          <p:nvPr/>
        </p:nvCxnSpPr>
        <p:spPr>
          <a:xfrm>
            <a:off x="5671859" y="3471624"/>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Rectangle 59"/>
          <p:cNvSpPr/>
          <p:nvPr/>
        </p:nvSpPr>
        <p:spPr>
          <a:xfrm>
            <a:off x="5821528" y="3181123"/>
            <a:ext cx="1667537" cy="579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000" dirty="0"/>
              <a:t>Mengelola data pasien (seperti edit dan delete)</a:t>
            </a:r>
          </a:p>
        </p:txBody>
      </p:sp>
      <p:cxnSp>
        <p:nvCxnSpPr>
          <p:cNvPr id="61" name="Straight Arrow Connector 60"/>
          <p:cNvCxnSpPr>
            <a:cxnSpLocks/>
          </p:cNvCxnSpPr>
          <p:nvPr/>
        </p:nvCxnSpPr>
        <p:spPr>
          <a:xfrm>
            <a:off x="5680983" y="4341297"/>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p:cNvSpPr/>
          <p:nvPr/>
        </p:nvSpPr>
        <p:spPr>
          <a:xfrm>
            <a:off x="5826115" y="4046480"/>
            <a:ext cx="1959166" cy="7315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000" dirty="0"/>
              <a:t>Melihat list antrian berobat ke dokter yang belum ditangani(diagnosa oleh dokter)</a:t>
            </a:r>
          </a:p>
        </p:txBody>
      </p:sp>
      <p:cxnSp>
        <p:nvCxnSpPr>
          <p:cNvPr id="63" name="Straight Arrow Connector 62"/>
          <p:cNvCxnSpPr>
            <a:cxnSpLocks/>
          </p:cNvCxnSpPr>
          <p:nvPr/>
        </p:nvCxnSpPr>
        <p:spPr>
          <a:xfrm>
            <a:off x="5671859" y="5187297"/>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p:cNvSpPr/>
          <p:nvPr/>
        </p:nvSpPr>
        <p:spPr>
          <a:xfrm>
            <a:off x="5830652" y="4930409"/>
            <a:ext cx="1959166" cy="8457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000" dirty="0"/>
              <a:t>Mencari data rincian pasien (nama , id_pasien , riwayat berobat) dengan keyword search berdasarkan “nama_pasien”</a:t>
            </a:r>
          </a:p>
        </p:txBody>
      </p:sp>
      <p:cxnSp>
        <p:nvCxnSpPr>
          <p:cNvPr id="65" name="Straight Connector 64"/>
          <p:cNvCxnSpPr>
            <a:cxnSpLocks/>
          </p:cNvCxnSpPr>
          <p:nvPr/>
        </p:nvCxnSpPr>
        <p:spPr>
          <a:xfrm>
            <a:off x="8255358" y="2008261"/>
            <a:ext cx="247936" cy="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cxnSpLocks/>
          </p:cNvCxnSpPr>
          <p:nvPr/>
        </p:nvCxnSpPr>
        <p:spPr>
          <a:xfrm>
            <a:off x="8255358" y="2668131"/>
            <a:ext cx="247936"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cxnSpLocks/>
          </p:cNvCxnSpPr>
          <p:nvPr/>
        </p:nvCxnSpPr>
        <p:spPr>
          <a:xfrm flipV="1">
            <a:off x="7489065" y="3457443"/>
            <a:ext cx="1014229" cy="14181"/>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cxnSpLocks/>
          </p:cNvCxnSpPr>
          <p:nvPr/>
        </p:nvCxnSpPr>
        <p:spPr>
          <a:xfrm flipH="1">
            <a:off x="8503294" y="2008261"/>
            <a:ext cx="2" cy="3343835"/>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cxnSpLocks/>
          </p:cNvCxnSpPr>
          <p:nvPr/>
        </p:nvCxnSpPr>
        <p:spPr>
          <a:xfrm flipV="1">
            <a:off x="7785281" y="4412270"/>
            <a:ext cx="718013" cy="14182"/>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cxnSpLocks/>
          </p:cNvCxnSpPr>
          <p:nvPr/>
        </p:nvCxnSpPr>
        <p:spPr>
          <a:xfrm>
            <a:off x="7801657" y="5352096"/>
            <a:ext cx="701637" cy="1196"/>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Arrow Connector 77"/>
          <p:cNvCxnSpPr>
            <a:cxnSpLocks/>
          </p:cNvCxnSpPr>
          <p:nvPr/>
        </p:nvCxnSpPr>
        <p:spPr>
          <a:xfrm flipV="1">
            <a:off x="8510040" y="3680294"/>
            <a:ext cx="315495" cy="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ounded Rectangle 82"/>
          <p:cNvSpPr/>
          <p:nvPr/>
        </p:nvSpPr>
        <p:spPr>
          <a:xfrm>
            <a:off x="8832279" y="3556080"/>
            <a:ext cx="836023" cy="2481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a:ln w="0"/>
                <a:solidFill>
                  <a:schemeClr val="tx1"/>
                </a:solidFill>
                <a:effectLst>
                  <a:outerShdw blurRad="38100" dist="19050" dir="2700000" algn="tl" rotWithShape="0">
                    <a:schemeClr val="dk1">
                      <a:alpha val="40000"/>
                    </a:schemeClr>
                  </a:outerShdw>
                </a:effectLst>
              </a:rPr>
              <a:t>end</a:t>
            </a:r>
          </a:p>
        </p:txBody>
      </p:sp>
    </p:spTree>
    <p:extLst>
      <p:ext uri="{BB962C8B-B14F-4D97-AF65-F5344CB8AC3E}">
        <p14:creationId xmlns:p14="http://schemas.microsoft.com/office/powerpoint/2010/main" val="225076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6540"/>
          </a:xfrm>
        </p:spPr>
        <p:txBody>
          <a:bodyPr/>
          <a:lstStyle/>
          <a:p>
            <a:r>
              <a:rPr lang="en-US" dirty="0"/>
              <a:t>ALUR </a:t>
            </a:r>
            <a:r>
              <a:rPr lang="id-ID" dirty="0"/>
              <a:t>PEMODELAN SISTEM </a:t>
            </a:r>
          </a:p>
        </p:txBody>
      </p:sp>
      <p:sp>
        <p:nvSpPr>
          <p:cNvPr id="3" name="Content Placeholder 2"/>
          <p:cNvSpPr>
            <a:spLocks noGrp="1"/>
          </p:cNvSpPr>
          <p:nvPr>
            <p:ph idx="1"/>
          </p:nvPr>
        </p:nvSpPr>
        <p:spPr>
          <a:xfrm>
            <a:off x="2589212" y="1657350"/>
            <a:ext cx="8915400" cy="4253872"/>
          </a:xfrm>
        </p:spPr>
        <p:txBody>
          <a:bodyPr/>
          <a:lstStyle/>
          <a:p>
            <a:r>
              <a:rPr lang="id-ID" dirty="0"/>
              <a:t>Dokter</a:t>
            </a:r>
          </a:p>
          <a:p>
            <a:pPr marL="0" indent="0">
              <a:buNone/>
            </a:pPr>
            <a:endParaRPr lang="id-ID" dirty="0"/>
          </a:p>
          <a:p>
            <a:pPr marL="0" indent="0">
              <a:buNone/>
            </a:pPr>
            <a:endParaRPr lang="id-ID" dirty="0"/>
          </a:p>
          <a:p>
            <a:pPr marL="0" indent="0">
              <a:buNone/>
            </a:pPr>
            <a:endParaRPr lang="id-ID" dirty="0"/>
          </a:p>
        </p:txBody>
      </p:sp>
      <p:sp>
        <p:nvSpPr>
          <p:cNvPr id="4" name="Rounded Rectangle 3"/>
          <p:cNvSpPr/>
          <p:nvPr/>
        </p:nvSpPr>
        <p:spPr>
          <a:xfrm>
            <a:off x="2981597" y="2420865"/>
            <a:ext cx="836023" cy="2481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a:ln w="0"/>
                <a:solidFill>
                  <a:schemeClr val="tx1"/>
                </a:solidFill>
                <a:effectLst>
                  <a:outerShdw blurRad="38100" dist="19050" dir="2700000" algn="tl" rotWithShape="0">
                    <a:schemeClr val="dk1">
                      <a:alpha val="40000"/>
                    </a:schemeClr>
                  </a:outerShdw>
                </a:effectLst>
              </a:rPr>
              <a:t>start</a:t>
            </a:r>
          </a:p>
        </p:txBody>
      </p:sp>
      <p:cxnSp>
        <p:nvCxnSpPr>
          <p:cNvPr id="5" name="Straight Arrow Connector 4"/>
          <p:cNvCxnSpPr>
            <a:stCxn id="4" idx="2"/>
          </p:cNvCxnSpPr>
          <p:nvPr/>
        </p:nvCxnSpPr>
        <p:spPr>
          <a:xfrm flipH="1">
            <a:off x="3399608" y="2669060"/>
            <a:ext cx="1" cy="865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2791346" y="3534615"/>
            <a:ext cx="1216524"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Masuk dashboard</a:t>
            </a:r>
          </a:p>
        </p:txBody>
      </p:sp>
      <p:cxnSp>
        <p:nvCxnSpPr>
          <p:cNvPr id="7" name="Straight Connector 6"/>
          <p:cNvCxnSpPr>
            <a:stCxn id="6" idx="3"/>
          </p:cNvCxnSpPr>
          <p:nvPr/>
        </p:nvCxnSpPr>
        <p:spPr>
          <a:xfrm>
            <a:off x="4007870" y="3778455"/>
            <a:ext cx="24793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255806" y="2788790"/>
            <a:ext cx="0" cy="180676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255806" y="2788796"/>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4405475" y="2502357"/>
            <a:ext cx="1367364" cy="572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400" dirty="0"/>
              <a:t>Input data diagnosa</a:t>
            </a:r>
          </a:p>
        </p:txBody>
      </p:sp>
      <p:cxnSp>
        <p:nvCxnSpPr>
          <p:cNvPr id="15" name="Straight Arrow Connector 14"/>
          <p:cNvCxnSpPr/>
          <p:nvPr/>
        </p:nvCxnSpPr>
        <p:spPr>
          <a:xfrm>
            <a:off x="4255806" y="4595557"/>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4405475" y="4309118"/>
            <a:ext cx="1367364" cy="572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400" dirty="0"/>
              <a:t>View Data Rekam Medis</a:t>
            </a:r>
          </a:p>
        </p:txBody>
      </p:sp>
      <p:cxnSp>
        <p:nvCxnSpPr>
          <p:cNvPr id="21" name="Straight Arrow Connector 20"/>
          <p:cNvCxnSpPr/>
          <p:nvPr/>
        </p:nvCxnSpPr>
        <p:spPr>
          <a:xfrm>
            <a:off x="5772839" y="4595556"/>
            <a:ext cx="2533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772839" y="2788790"/>
            <a:ext cx="2533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6026228" y="2326082"/>
            <a:ext cx="2016086" cy="9059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Untuk menginputkan pasien yang di daftar diagnosa dokter</a:t>
            </a:r>
          </a:p>
        </p:txBody>
      </p:sp>
      <p:sp>
        <p:nvSpPr>
          <p:cNvPr id="25" name="Rectangle 24"/>
          <p:cNvSpPr/>
          <p:nvPr/>
        </p:nvSpPr>
        <p:spPr>
          <a:xfrm>
            <a:off x="6026227" y="4082641"/>
            <a:ext cx="2137272" cy="1025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Melihat riwayat rekam medis pasien sebelumnya dengan keyword search “id_pasien”</a:t>
            </a:r>
          </a:p>
        </p:txBody>
      </p:sp>
      <p:cxnSp>
        <p:nvCxnSpPr>
          <p:cNvPr id="26" name="Straight Connector 25"/>
          <p:cNvCxnSpPr/>
          <p:nvPr/>
        </p:nvCxnSpPr>
        <p:spPr>
          <a:xfrm>
            <a:off x="8159393" y="4524280"/>
            <a:ext cx="817830" cy="12174"/>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977223" y="2729687"/>
            <a:ext cx="0" cy="180676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8038208" y="2729687"/>
            <a:ext cx="939015"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8977223" y="3633070"/>
            <a:ext cx="2533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ounded Rectangle 35"/>
          <p:cNvSpPr/>
          <p:nvPr/>
        </p:nvSpPr>
        <p:spPr>
          <a:xfrm>
            <a:off x="9230611" y="3508972"/>
            <a:ext cx="836023" cy="2481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a:ln w="0"/>
                <a:solidFill>
                  <a:schemeClr val="tx1"/>
                </a:solidFill>
                <a:effectLst>
                  <a:outerShdw blurRad="38100" dist="19050" dir="2700000" algn="tl" rotWithShape="0">
                    <a:schemeClr val="dk1">
                      <a:alpha val="40000"/>
                    </a:schemeClr>
                  </a:outerShdw>
                </a:effectLst>
              </a:rPr>
              <a:t>end</a:t>
            </a:r>
          </a:p>
        </p:txBody>
      </p:sp>
    </p:spTree>
    <p:extLst>
      <p:ext uri="{BB962C8B-B14F-4D97-AF65-F5344CB8AC3E}">
        <p14:creationId xmlns:p14="http://schemas.microsoft.com/office/powerpoint/2010/main" val="243727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7221"/>
          </a:xfrm>
        </p:spPr>
        <p:txBody>
          <a:bodyPr/>
          <a:lstStyle/>
          <a:p>
            <a:r>
              <a:rPr lang="en-US" dirty="0"/>
              <a:t>ALUR </a:t>
            </a:r>
            <a:r>
              <a:rPr lang="id-ID" dirty="0"/>
              <a:t>PEMODELAN SISTEM</a:t>
            </a:r>
          </a:p>
        </p:txBody>
      </p:sp>
      <p:sp>
        <p:nvSpPr>
          <p:cNvPr id="3" name="Content Placeholder 2"/>
          <p:cNvSpPr>
            <a:spLocks noGrp="1"/>
          </p:cNvSpPr>
          <p:nvPr>
            <p:ph idx="1"/>
          </p:nvPr>
        </p:nvSpPr>
        <p:spPr>
          <a:xfrm>
            <a:off x="2589212" y="1751888"/>
            <a:ext cx="9161801" cy="4999108"/>
          </a:xfrm>
        </p:spPr>
        <p:txBody>
          <a:bodyPr/>
          <a:lstStyle/>
          <a:p>
            <a:r>
              <a:rPr lang="id-ID" dirty="0"/>
              <a:t>Logistik</a:t>
            </a:r>
          </a:p>
          <a:p>
            <a:pPr marL="0" indent="0">
              <a:buNone/>
            </a:pPr>
            <a:endParaRPr lang="id-ID" dirty="0"/>
          </a:p>
        </p:txBody>
      </p:sp>
      <p:sp>
        <p:nvSpPr>
          <p:cNvPr id="4" name="Rounded Rectangle 3"/>
          <p:cNvSpPr/>
          <p:nvPr/>
        </p:nvSpPr>
        <p:spPr>
          <a:xfrm>
            <a:off x="2981597" y="2099853"/>
            <a:ext cx="836023" cy="2481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a:ln w="0"/>
                <a:solidFill>
                  <a:schemeClr val="tx1"/>
                </a:solidFill>
                <a:effectLst>
                  <a:outerShdw blurRad="38100" dist="19050" dir="2700000" algn="tl" rotWithShape="0">
                    <a:schemeClr val="dk1">
                      <a:alpha val="40000"/>
                    </a:schemeClr>
                  </a:outerShdw>
                </a:effectLst>
              </a:rPr>
              <a:t>start</a:t>
            </a:r>
          </a:p>
        </p:txBody>
      </p:sp>
      <p:cxnSp>
        <p:nvCxnSpPr>
          <p:cNvPr id="5" name="Straight Arrow Connector 4"/>
          <p:cNvCxnSpPr>
            <a:stCxn id="4" idx="2"/>
          </p:cNvCxnSpPr>
          <p:nvPr/>
        </p:nvCxnSpPr>
        <p:spPr>
          <a:xfrm flipH="1">
            <a:off x="3399608" y="2348048"/>
            <a:ext cx="1" cy="865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2791346" y="3213603"/>
            <a:ext cx="1216524"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Masuk dashboard</a:t>
            </a:r>
          </a:p>
        </p:txBody>
      </p:sp>
      <p:cxnSp>
        <p:nvCxnSpPr>
          <p:cNvPr id="7" name="Straight Connector 6"/>
          <p:cNvCxnSpPr>
            <a:stCxn id="6" idx="3"/>
          </p:cNvCxnSpPr>
          <p:nvPr/>
        </p:nvCxnSpPr>
        <p:spPr>
          <a:xfrm>
            <a:off x="4007870" y="3457443"/>
            <a:ext cx="24793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4255806" y="2348048"/>
            <a:ext cx="10274" cy="240341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266080" y="2365044"/>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4430783" y="2197572"/>
            <a:ext cx="978705" cy="3865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Input data</a:t>
            </a:r>
          </a:p>
        </p:txBody>
      </p:sp>
      <p:sp>
        <p:nvSpPr>
          <p:cNvPr id="11" name="Rectangle 10"/>
          <p:cNvSpPr/>
          <p:nvPr/>
        </p:nvSpPr>
        <p:spPr>
          <a:xfrm>
            <a:off x="4403625" y="3514924"/>
            <a:ext cx="1168233" cy="3539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Kelola data</a:t>
            </a:r>
          </a:p>
        </p:txBody>
      </p:sp>
      <p:cxnSp>
        <p:nvCxnSpPr>
          <p:cNvPr id="12" name="Straight Arrow Connector 11"/>
          <p:cNvCxnSpPr/>
          <p:nvPr/>
        </p:nvCxnSpPr>
        <p:spPr>
          <a:xfrm>
            <a:off x="4253956" y="3704322"/>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253956" y="4751462"/>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403625" y="4574471"/>
            <a:ext cx="1243624" cy="3539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List obat </a:t>
            </a:r>
          </a:p>
          <a:p>
            <a:pPr algn="ctr"/>
            <a:r>
              <a:rPr lang="id-ID" sz="1200" dirty="0"/>
              <a:t>re-stock</a:t>
            </a:r>
          </a:p>
        </p:txBody>
      </p:sp>
      <p:cxnSp>
        <p:nvCxnSpPr>
          <p:cNvPr id="16" name="Straight Connector 15"/>
          <p:cNvCxnSpPr/>
          <p:nvPr/>
        </p:nvCxnSpPr>
        <p:spPr>
          <a:xfrm>
            <a:off x="5409583" y="2384110"/>
            <a:ext cx="24793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5657519" y="2049352"/>
            <a:ext cx="0" cy="61529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5657519" y="2049352"/>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5809920" y="1923590"/>
            <a:ext cx="1197942" cy="251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Input obat</a:t>
            </a:r>
          </a:p>
        </p:txBody>
      </p:sp>
      <p:sp>
        <p:nvSpPr>
          <p:cNvPr id="20" name="Rectangle 19"/>
          <p:cNvSpPr/>
          <p:nvPr/>
        </p:nvSpPr>
        <p:spPr>
          <a:xfrm>
            <a:off x="5809920" y="2505544"/>
            <a:ext cx="1197942" cy="3864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Input non-obat</a:t>
            </a:r>
          </a:p>
        </p:txBody>
      </p:sp>
      <p:cxnSp>
        <p:nvCxnSpPr>
          <p:cNvPr id="21" name="Straight Arrow Connector 20"/>
          <p:cNvCxnSpPr/>
          <p:nvPr/>
        </p:nvCxnSpPr>
        <p:spPr>
          <a:xfrm>
            <a:off x="5657519" y="2664649"/>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571583" y="3693234"/>
            <a:ext cx="247936"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819519" y="3358476"/>
            <a:ext cx="0" cy="615297"/>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5819519" y="3358476"/>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5971920" y="3232714"/>
            <a:ext cx="1197942" cy="251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Kelola obat</a:t>
            </a:r>
          </a:p>
        </p:txBody>
      </p:sp>
      <p:sp>
        <p:nvSpPr>
          <p:cNvPr id="26" name="Rectangle 25"/>
          <p:cNvSpPr/>
          <p:nvPr/>
        </p:nvSpPr>
        <p:spPr>
          <a:xfrm>
            <a:off x="5971920" y="3824943"/>
            <a:ext cx="1197942" cy="3771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dirty="0"/>
              <a:t>Kelola non-obat</a:t>
            </a:r>
          </a:p>
        </p:txBody>
      </p:sp>
      <p:cxnSp>
        <p:nvCxnSpPr>
          <p:cNvPr id="27" name="Straight Arrow Connector 26"/>
          <p:cNvCxnSpPr/>
          <p:nvPr/>
        </p:nvCxnSpPr>
        <p:spPr>
          <a:xfrm>
            <a:off x="5819519" y="3973773"/>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7007862" y="2049352"/>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7007862" y="2732525"/>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7169862" y="3358476"/>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7169862" y="3978466"/>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5647249" y="4740787"/>
            <a:ext cx="149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7169862" y="1671563"/>
            <a:ext cx="1715110" cy="5679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900" dirty="0"/>
              <a:t>Menginputkan daftar obat (nama , jenis , tgl_kadaluarsa , harg , dan jumlah_obat)</a:t>
            </a:r>
          </a:p>
        </p:txBody>
      </p:sp>
      <p:sp>
        <p:nvSpPr>
          <p:cNvPr id="39" name="Rectangle 38"/>
          <p:cNvSpPr/>
          <p:nvPr/>
        </p:nvSpPr>
        <p:spPr>
          <a:xfrm>
            <a:off x="7157531" y="2459736"/>
            <a:ext cx="1715110" cy="5679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900" dirty="0"/>
              <a:t>Menginputkan daftar non_obat (nama , jenis , tgl_kadaluarsa , harg , dan jumlah_obat)</a:t>
            </a:r>
          </a:p>
        </p:txBody>
      </p:sp>
      <p:sp>
        <p:nvSpPr>
          <p:cNvPr id="40" name="Rectangle 39"/>
          <p:cNvSpPr/>
          <p:nvPr/>
        </p:nvSpPr>
        <p:spPr>
          <a:xfrm>
            <a:off x="7319532" y="3088964"/>
            <a:ext cx="1553110" cy="5587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000" dirty="0"/>
              <a:t>Mengelola data obat (seperti edit dan delete)</a:t>
            </a:r>
          </a:p>
        </p:txBody>
      </p:sp>
      <p:sp>
        <p:nvSpPr>
          <p:cNvPr id="41" name="Rectangle 40"/>
          <p:cNvSpPr/>
          <p:nvPr/>
        </p:nvSpPr>
        <p:spPr>
          <a:xfrm>
            <a:off x="7322735" y="3740825"/>
            <a:ext cx="1553110" cy="5587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000" dirty="0"/>
              <a:t>Mengelola data non_obat (seperti edit dan delete)</a:t>
            </a:r>
          </a:p>
        </p:txBody>
      </p:sp>
      <p:sp>
        <p:nvSpPr>
          <p:cNvPr id="42" name="Rectangle 41"/>
          <p:cNvSpPr/>
          <p:nvPr/>
        </p:nvSpPr>
        <p:spPr>
          <a:xfrm>
            <a:off x="5794336" y="4461409"/>
            <a:ext cx="1553110" cy="5587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000" dirty="0"/>
              <a:t>Melihat list obat yang stock nya masih ada</a:t>
            </a:r>
          </a:p>
        </p:txBody>
      </p:sp>
      <p:cxnSp>
        <p:nvCxnSpPr>
          <p:cNvPr id="43" name="Straight Connector 42"/>
          <p:cNvCxnSpPr/>
          <p:nvPr/>
        </p:nvCxnSpPr>
        <p:spPr>
          <a:xfrm>
            <a:off x="9574275" y="1967077"/>
            <a:ext cx="0" cy="283808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8872641" y="4074791"/>
            <a:ext cx="701637" cy="1196"/>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8872640" y="3361314"/>
            <a:ext cx="701637" cy="11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8873399" y="1967889"/>
            <a:ext cx="701637" cy="119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8873398" y="2753861"/>
            <a:ext cx="701637" cy="119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7347446" y="4805326"/>
            <a:ext cx="2226829" cy="119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a:off x="9581794" y="3478261"/>
            <a:ext cx="2533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ounded Rectangle 61"/>
          <p:cNvSpPr/>
          <p:nvPr/>
        </p:nvSpPr>
        <p:spPr>
          <a:xfrm>
            <a:off x="9835182" y="3354163"/>
            <a:ext cx="836023" cy="2481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a:ln w="0"/>
                <a:solidFill>
                  <a:schemeClr val="tx1"/>
                </a:solidFill>
                <a:effectLst>
                  <a:outerShdw blurRad="38100" dist="19050" dir="2700000" algn="tl" rotWithShape="0">
                    <a:schemeClr val="dk1">
                      <a:alpha val="40000"/>
                    </a:schemeClr>
                  </a:outerShdw>
                </a:effectLst>
              </a:rPr>
              <a:t>end</a:t>
            </a:r>
          </a:p>
        </p:txBody>
      </p:sp>
    </p:spTree>
    <p:extLst>
      <p:ext uri="{BB962C8B-B14F-4D97-AF65-F5344CB8AC3E}">
        <p14:creationId xmlns:p14="http://schemas.microsoft.com/office/powerpoint/2010/main" val="282906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CATATAN REVISI :</a:t>
            </a:r>
          </a:p>
        </p:txBody>
      </p:sp>
      <p:sp>
        <p:nvSpPr>
          <p:cNvPr id="3" name="Content Placeholder 2"/>
          <p:cNvSpPr>
            <a:spLocks noGrp="1"/>
          </p:cNvSpPr>
          <p:nvPr>
            <p:ph idx="1"/>
          </p:nvPr>
        </p:nvSpPr>
        <p:spPr/>
        <p:txBody>
          <a:bodyPr/>
          <a:lstStyle/>
          <a:p>
            <a:r>
              <a:rPr lang="en-US" dirty="0" err="1"/>
              <a:t>Pengetian</a:t>
            </a:r>
            <a:r>
              <a:rPr lang="en-US" dirty="0"/>
              <a:t> URI &amp; URL, </a:t>
            </a:r>
            <a:r>
              <a:rPr lang="en-US" dirty="0" err="1"/>
              <a:t>dan</a:t>
            </a:r>
            <a:r>
              <a:rPr lang="en-US" dirty="0"/>
              <a:t> </a:t>
            </a:r>
            <a:r>
              <a:rPr lang="en-US" dirty="0" err="1"/>
              <a:t>jelaskan</a:t>
            </a:r>
            <a:r>
              <a:rPr lang="en-US" dirty="0"/>
              <a:t> </a:t>
            </a:r>
            <a:r>
              <a:rPr lang="en-US" dirty="0" err="1"/>
              <a:t>perbedaannya</a:t>
            </a:r>
            <a:r>
              <a:rPr lang="en-US" dirty="0"/>
              <a:t>! </a:t>
            </a:r>
            <a:r>
              <a:rPr lang="en-US" dirty="0">
                <a:sym typeface="Wingdings" panose="05000000000000000000" pitchFamily="2" charset="2"/>
              </a:rPr>
              <a:t> </a:t>
            </a:r>
            <a:r>
              <a:rPr lang="en-US" dirty="0"/>
              <a:t>(DONE)</a:t>
            </a:r>
          </a:p>
          <a:p>
            <a:r>
              <a:rPr lang="en-US" dirty="0"/>
              <a:t>Database </a:t>
            </a:r>
            <a:r>
              <a:rPr lang="en-US" dirty="0">
                <a:sym typeface="Wingdings" panose="05000000000000000000" pitchFamily="2" charset="2"/>
              </a:rPr>
              <a:t> </a:t>
            </a:r>
            <a:r>
              <a:rPr lang="en-US" dirty="0"/>
              <a:t>(DONE)</a:t>
            </a:r>
          </a:p>
          <a:p>
            <a:r>
              <a:rPr lang="en-US" dirty="0"/>
              <a:t>UML Diagram </a:t>
            </a:r>
            <a:r>
              <a:rPr lang="en-US" dirty="0">
                <a:sym typeface="Wingdings" panose="05000000000000000000" pitchFamily="2" charset="2"/>
              </a:rPr>
              <a:t> </a:t>
            </a:r>
            <a:r>
              <a:rPr lang="en-US" dirty="0"/>
              <a:t>(DONE)</a:t>
            </a:r>
          </a:p>
          <a:p>
            <a:r>
              <a:rPr lang="en-US" dirty="0"/>
              <a:t>Dashboard </a:t>
            </a:r>
            <a:r>
              <a:rPr lang="en-US" dirty="0">
                <a:sym typeface="Wingdings" panose="05000000000000000000" pitchFamily="2" charset="2"/>
              </a:rPr>
              <a:t> </a:t>
            </a:r>
            <a:r>
              <a:rPr lang="en-US" dirty="0"/>
              <a:t>(DONE)</a:t>
            </a:r>
          </a:p>
        </p:txBody>
      </p:sp>
    </p:spTree>
    <p:extLst>
      <p:ext uri="{BB962C8B-B14F-4D97-AF65-F5344CB8AC3E}">
        <p14:creationId xmlns:p14="http://schemas.microsoft.com/office/powerpoint/2010/main" val="182765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20" y="675626"/>
            <a:ext cx="8911687" cy="1280890"/>
          </a:xfrm>
        </p:spPr>
        <p:txBody>
          <a:bodyPr/>
          <a:lstStyle/>
          <a:p>
            <a:r>
              <a:rPr lang="en-US" dirty="0" err="1"/>
              <a:t>Pengertian</a:t>
            </a:r>
            <a:r>
              <a:rPr lang="en-US" dirty="0"/>
              <a:t> URL &amp; URI </a:t>
            </a:r>
          </a:p>
        </p:txBody>
      </p:sp>
      <p:sp>
        <p:nvSpPr>
          <p:cNvPr id="3" name="Content Placeholder 2"/>
          <p:cNvSpPr>
            <a:spLocks noGrp="1"/>
          </p:cNvSpPr>
          <p:nvPr>
            <p:ph idx="1"/>
          </p:nvPr>
        </p:nvSpPr>
        <p:spPr>
          <a:xfrm>
            <a:off x="1742920" y="1687131"/>
            <a:ext cx="9268517" cy="4842457"/>
          </a:xfrm>
        </p:spPr>
        <p:txBody>
          <a:bodyPr>
            <a:normAutofit fontScale="92500" lnSpcReduction="10000"/>
          </a:bodyPr>
          <a:lstStyle/>
          <a:p>
            <a:pPr algn="just"/>
            <a:r>
              <a:rPr lang="id-ID" b="1" dirty="0"/>
              <a:t>URL adalah</a:t>
            </a:r>
            <a:r>
              <a:rPr lang="id-ID" dirty="0"/>
              <a:t> singkatan dari </a:t>
            </a:r>
            <a:r>
              <a:rPr lang="id-ID" i="1" dirty="0"/>
              <a:t>Uniform Resource Locators</a:t>
            </a:r>
            <a:r>
              <a:rPr lang="id-ID" dirty="0"/>
              <a:t> yang berarti suatu “pathname” untuk mengidentifikasi sebuah dokumen di web. Didalam URL terdapat informasi nama mesin/host (dalam hal ini komputer) yang akan diakses, nama dokumen beserta logical pathnamenya serta jenis protokol yang akan digunakan untuk melakukan akses ke web.</a:t>
            </a:r>
            <a:r>
              <a:rPr lang="en-US" dirty="0"/>
              <a:t> </a:t>
            </a:r>
          </a:p>
          <a:p>
            <a:pPr algn="just"/>
            <a:r>
              <a:rPr lang="id-ID" dirty="0"/>
              <a:t>Pengertian URL (</a:t>
            </a:r>
            <a:r>
              <a:rPr lang="id-ID" b="1" dirty="0"/>
              <a:t>Uniform Resource Locator</a:t>
            </a:r>
            <a:r>
              <a:rPr lang="id-ID" dirty="0"/>
              <a:t>) adalah rangkaian karakter menurut suatu format standar tertentu, yang digunakan untuk menunjukkan alamat suatu sumber seperti dokumen dan gambar di Internet. URL pertama kali diciptakan oleh Tim Berners-Lee pada tahun 1991 agar penulis-penulis dokumen dokumen dapat mereferensikan pranala ke World Wide Web. Sejak 1994, konsep URL telah dikembangkan menjadi istilah </a:t>
            </a:r>
            <a:r>
              <a:rPr lang="id-ID" i="1" dirty="0"/>
              <a:t>Uniform Resource Identifier</a:t>
            </a:r>
            <a:r>
              <a:rPr lang="id-ID" dirty="0"/>
              <a:t> (URI) yang lebih umum sifatnya.</a:t>
            </a:r>
            <a:endParaRPr lang="en-US" dirty="0"/>
          </a:p>
          <a:p>
            <a:pPr algn="just"/>
            <a:r>
              <a:rPr lang="id-ID" dirty="0"/>
              <a:t>Dalam komputer, satu Uniform Resource Identifier (URI) adalah sebuah string karakter yang digunakan untuk mengidentifikasi nama atau sumber di Internet. Memungkinkan identifikasi seperti interaksi dengan representasi sumber daya melalui jaringan (biasanya di World Wide Web) dengan menggunakan protokol tertentu. Skema yang menetapkan sintaks beton dan terkait protokol mendefinisikan masing-masing URI.</a:t>
            </a:r>
            <a:endParaRPr lang="en-US" dirty="0"/>
          </a:p>
          <a:p>
            <a:endParaRPr lang="en-US" dirty="0"/>
          </a:p>
        </p:txBody>
      </p:sp>
    </p:spTree>
    <p:extLst>
      <p:ext uri="{BB962C8B-B14F-4D97-AF65-F5344CB8AC3E}">
        <p14:creationId xmlns:p14="http://schemas.microsoft.com/office/powerpoint/2010/main" val="241932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888" y="624110"/>
            <a:ext cx="8911687" cy="1280890"/>
          </a:xfrm>
        </p:spPr>
        <p:txBody>
          <a:bodyPr/>
          <a:lstStyle/>
          <a:p>
            <a:r>
              <a:rPr lang="en-US" dirty="0" err="1"/>
              <a:t>Perbedaan</a:t>
            </a:r>
            <a:r>
              <a:rPr lang="en-US" dirty="0"/>
              <a:t> URI &amp; URL</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734291290"/>
              </p:ext>
            </p:extLst>
          </p:nvPr>
        </p:nvGraphicFramePr>
        <p:xfrm>
          <a:off x="1249250" y="1264555"/>
          <a:ext cx="10509161" cy="5268431"/>
        </p:xfrm>
        <a:graphic>
          <a:graphicData uri="http://schemas.openxmlformats.org/drawingml/2006/table">
            <a:tbl>
              <a:tblPr firstRow="1" firstCol="1" bandRow="1">
                <a:tableStyleId>{5C22544A-7EE6-4342-B048-85BDC9FD1C3A}</a:tableStyleId>
              </a:tblPr>
              <a:tblGrid>
                <a:gridCol w="606823">
                  <a:extLst>
                    <a:ext uri="{9D8B030D-6E8A-4147-A177-3AD203B41FA5}">
                      <a16:colId xmlns:a16="http://schemas.microsoft.com/office/drawing/2014/main" val="3288392722"/>
                    </a:ext>
                  </a:extLst>
                </a:gridCol>
                <a:gridCol w="4517077">
                  <a:extLst>
                    <a:ext uri="{9D8B030D-6E8A-4147-A177-3AD203B41FA5}">
                      <a16:colId xmlns:a16="http://schemas.microsoft.com/office/drawing/2014/main" val="51306689"/>
                    </a:ext>
                  </a:extLst>
                </a:gridCol>
                <a:gridCol w="5385261">
                  <a:extLst>
                    <a:ext uri="{9D8B030D-6E8A-4147-A177-3AD203B41FA5}">
                      <a16:colId xmlns:a16="http://schemas.microsoft.com/office/drawing/2014/main" val="771943059"/>
                    </a:ext>
                  </a:extLst>
                </a:gridCol>
              </a:tblGrid>
              <a:tr h="396152">
                <a:tc>
                  <a:txBody>
                    <a:bodyPr/>
                    <a:lstStyle/>
                    <a:p>
                      <a:pPr algn="ctr">
                        <a:lnSpc>
                          <a:spcPct val="115000"/>
                        </a:lnSpc>
                        <a:spcAft>
                          <a:spcPts val="0"/>
                        </a:spcAft>
                      </a:pPr>
                      <a:endParaRPr lang="en-US" sz="900" dirty="0">
                        <a:effectLst/>
                      </a:endParaRPr>
                    </a:p>
                    <a:p>
                      <a:pPr algn="ctr">
                        <a:lnSpc>
                          <a:spcPct val="115000"/>
                        </a:lnSpc>
                        <a:spcAft>
                          <a:spcPts val="0"/>
                        </a:spcAft>
                      </a:pPr>
                      <a:r>
                        <a:rPr lang="id-ID" sz="2400" dirty="0">
                          <a:effectLst/>
                        </a:rPr>
                        <a:t>NO</a:t>
                      </a:r>
                      <a:endParaRPr lang="en-US" sz="2400" dirty="0">
                        <a:effectLst/>
                      </a:endParaRPr>
                    </a:p>
                    <a:p>
                      <a:pPr algn="ctr">
                        <a:lnSpc>
                          <a:spcPct val="115000"/>
                        </a:lnSpc>
                        <a:spcAft>
                          <a:spcPts val="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tc>
                  <a:txBody>
                    <a:bodyPr/>
                    <a:lstStyle/>
                    <a:p>
                      <a:pPr algn="ctr">
                        <a:lnSpc>
                          <a:spcPct val="115000"/>
                        </a:lnSpc>
                        <a:spcAft>
                          <a:spcPts val="0"/>
                        </a:spcAft>
                      </a:pPr>
                      <a:endParaRPr lang="en-US" sz="900" dirty="0">
                        <a:effectLst/>
                      </a:endParaRPr>
                    </a:p>
                    <a:p>
                      <a:pPr algn="ctr">
                        <a:lnSpc>
                          <a:spcPct val="115000"/>
                        </a:lnSpc>
                        <a:spcAft>
                          <a:spcPts val="0"/>
                        </a:spcAft>
                      </a:pPr>
                      <a:r>
                        <a:rPr lang="id-ID" sz="2400" dirty="0">
                          <a:effectLst/>
                        </a:rPr>
                        <a:t>URI</a:t>
                      </a:r>
                      <a:endParaRPr lang="en-US" sz="2400" dirty="0">
                        <a:effectLst/>
                      </a:endParaRPr>
                    </a:p>
                    <a:p>
                      <a:pPr algn="ctr">
                        <a:lnSpc>
                          <a:spcPct val="115000"/>
                        </a:lnSpc>
                        <a:spcAft>
                          <a:spcPts val="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tc>
                  <a:txBody>
                    <a:bodyPr/>
                    <a:lstStyle/>
                    <a:p>
                      <a:pPr algn="ctr">
                        <a:lnSpc>
                          <a:spcPct val="115000"/>
                        </a:lnSpc>
                        <a:spcAft>
                          <a:spcPts val="0"/>
                        </a:spcAft>
                      </a:pPr>
                      <a:endParaRPr lang="en-US" sz="900" dirty="0">
                        <a:effectLst/>
                      </a:endParaRPr>
                    </a:p>
                    <a:p>
                      <a:pPr algn="ctr">
                        <a:lnSpc>
                          <a:spcPct val="115000"/>
                        </a:lnSpc>
                        <a:spcAft>
                          <a:spcPts val="0"/>
                        </a:spcAft>
                      </a:pPr>
                      <a:r>
                        <a:rPr lang="id-ID" sz="2400" dirty="0">
                          <a:effectLst/>
                        </a:rPr>
                        <a:t>URL</a:t>
                      </a:r>
                      <a:endParaRPr lang="en-US" sz="2400" dirty="0">
                        <a:effectLst/>
                      </a:endParaRPr>
                    </a:p>
                    <a:p>
                      <a:pPr algn="ctr">
                        <a:lnSpc>
                          <a:spcPct val="115000"/>
                        </a:lnSpc>
                        <a:spcAft>
                          <a:spcPts val="0"/>
                        </a:spcAft>
                      </a:pPr>
                      <a:endParaRPr lang="en-US" sz="900" dirty="0">
                        <a:effectLst/>
                      </a:endParaRPr>
                    </a:p>
                  </a:txBody>
                  <a:tcPr marL="50371" marR="50371" marT="0" marB="0"/>
                </a:tc>
                <a:extLst>
                  <a:ext uri="{0D108BD9-81ED-4DB2-BD59-A6C34878D82A}">
                    <a16:rowId xmlns:a16="http://schemas.microsoft.com/office/drawing/2014/main" val="159202089"/>
                  </a:ext>
                </a:extLst>
              </a:tr>
              <a:tr h="1052578">
                <a:tc>
                  <a:txBody>
                    <a:bodyPr/>
                    <a:lstStyle/>
                    <a:p>
                      <a:pPr algn="r">
                        <a:lnSpc>
                          <a:spcPct val="115000"/>
                        </a:lnSpc>
                        <a:spcAft>
                          <a:spcPts val="0"/>
                        </a:spcAft>
                      </a:pPr>
                      <a:r>
                        <a:rPr lang="id-ID" sz="16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tc>
                  <a:txBody>
                    <a:bodyPr/>
                    <a:lstStyle/>
                    <a:p>
                      <a:pPr marL="342900" lvl="0" indent="-342900" algn="just" rtl="0">
                        <a:lnSpc>
                          <a:spcPts val="2170"/>
                        </a:lnSpc>
                        <a:spcBef>
                          <a:spcPts val="600"/>
                        </a:spcBef>
                        <a:spcAft>
                          <a:spcPts val="600"/>
                        </a:spcAft>
                        <a:buSzPts val="1000"/>
                        <a:buFont typeface="Symbol" panose="05050102010706020507" pitchFamily="18" charset="2"/>
                        <a:buChar char=""/>
                        <a:tabLst>
                          <a:tab pos="457200" algn="l"/>
                        </a:tabLst>
                      </a:pPr>
                      <a:r>
                        <a:rPr lang="id-ID" sz="1600">
                          <a:effectLst/>
                        </a:rPr>
                        <a:t>URI digunakan browser untuk mengidentifikasi dokumen tunggal dan dituliskan dalam satu baris teks.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tc>
                  <a:txBody>
                    <a:bodyPr/>
                    <a:lstStyle/>
                    <a:p>
                      <a:pPr marL="342900" lvl="0" indent="-342900" algn="just" rtl="0">
                        <a:lnSpc>
                          <a:spcPts val="2170"/>
                        </a:lnSpc>
                        <a:spcBef>
                          <a:spcPts val="600"/>
                        </a:spcBef>
                        <a:spcAft>
                          <a:spcPts val="600"/>
                        </a:spcAft>
                        <a:buSzPts val="1000"/>
                        <a:buFont typeface="Symbol" panose="05050102010706020507" pitchFamily="18" charset="2"/>
                        <a:buChar char=""/>
                        <a:tabLst>
                          <a:tab pos="457200" algn="l"/>
                        </a:tabLst>
                      </a:pPr>
                      <a:r>
                        <a:rPr lang="id-ID" sz="1600" dirty="0">
                          <a:effectLst/>
                        </a:rPr>
                        <a:t>URL digunakan oleh sebuah browser untuk mengidentifikasi sumber daya yang ada di internet yang dituliskan dalam satu baris teks.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extLst>
                  <a:ext uri="{0D108BD9-81ED-4DB2-BD59-A6C34878D82A}">
                    <a16:rowId xmlns:a16="http://schemas.microsoft.com/office/drawing/2014/main" val="85910894"/>
                  </a:ext>
                </a:extLst>
              </a:tr>
              <a:tr h="1052578">
                <a:tc>
                  <a:txBody>
                    <a:bodyPr/>
                    <a:lstStyle/>
                    <a:p>
                      <a:pPr algn="r">
                        <a:lnSpc>
                          <a:spcPct val="115000"/>
                        </a:lnSpc>
                        <a:spcAft>
                          <a:spcPts val="0"/>
                        </a:spcAft>
                      </a:pPr>
                      <a:r>
                        <a:rPr lang="id-ID" sz="1600" dirty="0">
                          <a:effectLst/>
                        </a:rPr>
                        <a:t>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tc>
                  <a:txBody>
                    <a:bodyPr/>
                    <a:lstStyle/>
                    <a:p>
                      <a:pPr marL="342900" lvl="0" indent="-342900" algn="just" rtl="0">
                        <a:lnSpc>
                          <a:spcPts val="2170"/>
                        </a:lnSpc>
                        <a:spcAft>
                          <a:spcPts val="600"/>
                        </a:spcAft>
                        <a:buSzPts val="1000"/>
                        <a:buFont typeface="Symbol" panose="05050102010706020507" pitchFamily="18" charset="2"/>
                        <a:buChar char=""/>
                        <a:tabLst>
                          <a:tab pos="457200" algn="l"/>
                        </a:tabLst>
                      </a:pPr>
                      <a:r>
                        <a:rPr lang="id-ID" sz="1600" dirty="0">
                          <a:effectLst/>
                        </a:rPr>
                        <a:t>URI digunakan untuk mengidentifikasi suatu resource dengan lokasi atau nama, ataupun keduanya.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tc>
                  <a:txBody>
                    <a:bodyPr/>
                    <a:lstStyle/>
                    <a:p>
                      <a:pPr marL="342900" lvl="0" indent="-342900" algn="just" rtl="0">
                        <a:lnSpc>
                          <a:spcPts val="2170"/>
                        </a:lnSpc>
                        <a:spcAft>
                          <a:spcPts val="600"/>
                        </a:spcAft>
                        <a:buSzPts val="1000"/>
                        <a:buFont typeface="Symbol" panose="05050102010706020507" pitchFamily="18" charset="2"/>
                        <a:buChar char=""/>
                        <a:tabLst>
                          <a:tab pos="457200" algn="l"/>
                        </a:tabLst>
                      </a:pPr>
                      <a:r>
                        <a:rPr lang="id-ID" sz="1600">
                          <a:effectLst/>
                        </a:rPr>
                        <a:t>URL merupakan bagian dari URI</a:t>
                      </a:r>
                      <a:endParaRPr lang="en-US" sz="1400">
                        <a:effectLst/>
                      </a:endParaRPr>
                    </a:p>
                    <a:p>
                      <a:pPr algn="just">
                        <a:lnSpc>
                          <a:spcPct val="115000"/>
                        </a:lnSpc>
                        <a:spcAft>
                          <a:spcPts val="0"/>
                        </a:spcAft>
                      </a:pPr>
                      <a:r>
                        <a:rPr lang="id-ID" sz="16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extLst>
                  <a:ext uri="{0D108BD9-81ED-4DB2-BD59-A6C34878D82A}">
                    <a16:rowId xmlns:a16="http://schemas.microsoft.com/office/drawing/2014/main" val="119855239"/>
                  </a:ext>
                </a:extLst>
              </a:tr>
              <a:tr h="1059277">
                <a:tc>
                  <a:txBody>
                    <a:bodyPr/>
                    <a:lstStyle/>
                    <a:p>
                      <a:pPr algn="r">
                        <a:lnSpc>
                          <a:spcPct val="115000"/>
                        </a:lnSpc>
                        <a:spcAft>
                          <a:spcPts val="0"/>
                        </a:spcAft>
                      </a:pPr>
                      <a:r>
                        <a:rPr lang="id-ID" sz="1600" dirty="0">
                          <a:effectLst/>
                        </a:rPr>
                        <a:t>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tc>
                  <a:txBody>
                    <a:bodyPr/>
                    <a:lstStyle/>
                    <a:p>
                      <a:pPr marL="342900" lvl="0" indent="-342900" algn="just" rtl="0">
                        <a:lnSpc>
                          <a:spcPts val="2170"/>
                        </a:lnSpc>
                        <a:spcAft>
                          <a:spcPts val="600"/>
                        </a:spcAft>
                        <a:buSzPts val="1000"/>
                        <a:buFont typeface="Symbol" panose="05050102010706020507" pitchFamily="18" charset="2"/>
                        <a:buChar char=""/>
                        <a:tabLst>
                          <a:tab pos="457200" algn="l"/>
                        </a:tabLst>
                      </a:pPr>
                      <a:r>
                        <a:rPr lang="id-ID" sz="1600" dirty="0">
                          <a:effectLst/>
                        </a:rPr>
                        <a:t>URI menunjuk ke suatu halaman web, termasuk lokasi code fragmentnya (apabila ada) dan “scheme”.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tc>
                  <a:txBody>
                    <a:bodyPr/>
                    <a:lstStyle/>
                    <a:p>
                      <a:pPr marL="342900" lvl="0" indent="-342900" algn="just" rtl="0">
                        <a:lnSpc>
                          <a:spcPts val="2170"/>
                        </a:lnSpc>
                        <a:spcAft>
                          <a:spcPts val="600"/>
                        </a:spcAft>
                        <a:buSzPts val="1000"/>
                        <a:buFont typeface="Symbol" panose="05050102010706020507" pitchFamily="18" charset="2"/>
                        <a:buChar char=""/>
                        <a:tabLst>
                          <a:tab pos="457200" algn="l"/>
                        </a:tabLst>
                      </a:pPr>
                      <a:r>
                        <a:rPr lang="id-ID" sz="1600" dirty="0">
                          <a:effectLst/>
                        </a:rPr>
                        <a:t>URL menunjuk ke suatu halaman web yang menggunakan “scheme” tanpa menggunakan code fragment.</a:t>
                      </a:r>
                      <a:endParaRPr lang="en-US" sz="1400" dirty="0">
                        <a:effectLst/>
                      </a:endParaRPr>
                    </a:p>
                    <a:p>
                      <a:pPr algn="just">
                        <a:lnSpc>
                          <a:spcPct val="115000"/>
                        </a:lnSpc>
                        <a:spcAft>
                          <a:spcPts val="0"/>
                        </a:spcAft>
                      </a:pPr>
                      <a:r>
                        <a:rPr lang="id-ID" sz="16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extLst>
                  <a:ext uri="{0D108BD9-81ED-4DB2-BD59-A6C34878D82A}">
                    <a16:rowId xmlns:a16="http://schemas.microsoft.com/office/drawing/2014/main" val="3652311836"/>
                  </a:ext>
                </a:extLst>
              </a:tr>
              <a:tr h="1250655">
                <a:tc>
                  <a:txBody>
                    <a:bodyPr/>
                    <a:lstStyle/>
                    <a:p>
                      <a:pPr algn="r">
                        <a:lnSpc>
                          <a:spcPct val="115000"/>
                        </a:lnSpc>
                        <a:spcAft>
                          <a:spcPts val="0"/>
                        </a:spcAft>
                      </a:pPr>
                      <a:r>
                        <a:rPr lang="id-ID" sz="1600" dirty="0">
                          <a:effectLst/>
                        </a:rPr>
                        <a:t>4.</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tc>
                  <a:txBody>
                    <a:bodyPr/>
                    <a:lstStyle/>
                    <a:p>
                      <a:pPr marL="0" lvl="0" indent="0" algn="just" rtl="0">
                        <a:lnSpc>
                          <a:spcPts val="2170"/>
                        </a:lnSpc>
                        <a:spcAft>
                          <a:spcPts val="0"/>
                        </a:spcAft>
                        <a:buSzPts val="1000"/>
                        <a:buFont typeface="Symbol" panose="05050102010706020507" pitchFamily="18" charset="2"/>
                        <a:buNone/>
                        <a:tabLst>
                          <a:tab pos="457200" algn="l"/>
                        </a:tabLst>
                      </a:pPr>
                      <a:r>
                        <a:rPr lang="id-ID" sz="1600" dirty="0">
                          <a:effectLst/>
                        </a:rPr>
                        <a:t>Contoh:</a:t>
                      </a:r>
                      <a:endParaRPr lang="en-US" sz="1600" dirty="0">
                        <a:effectLst/>
                      </a:endParaRPr>
                    </a:p>
                    <a:p>
                      <a:pPr marL="0" lvl="0" indent="0" algn="just" rtl="0">
                        <a:lnSpc>
                          <a:spcPts val="2170"/>
                        </a:lnSpc>
                        <a:spcAft>
                          <a:spcPts val="0"/>
                        </a:spcAft>
                        <a:buSzPts val="1000"/>
                        <a:buFont typeface="Symbol" panose="05050102010706020507" pitchFamily="18" charset="2"/>
                        <a:buNone/>
                        <a:tabLst>
                          <a:tab pos="457200" algn="l"/>
                        </a:tabLst>
                      </a:pPr>
                      <a:br>
                        <a:rPr lang="id-ID" sz="1600" dirty="0">
                          <a:effectLst/>
                        </a:rPr>
                      </a:br>
                      <a:r>
                        <a:rPr lang="id-ID" sz="1600" u="none" strike="noStrike" dirty="0">
                          <a:effectLst/>
                          <a:hlinkClick r:id="rId2"/>
                        </a:rPr>
                        <a:t>http://binary-project.com/webdeveloper.html#satu</a:t>
                      </a:r>
                      <a:endParaRPr lang="en-US" sz="1400" dirty="0">
                        <a:effectLst/>
                      </a:endParaRPr>
                    </a:p>
                  </a:txBody>
                  <a:tcPr marL="50371" marR="50371" marT="0" marB="0"/>
                </a:tc>
                <a:tc>
                  <a:txBody>
                    <a:bodyPr/>
                    <a:lstStyle/>
                    <a:p>
                      <a:pPr marL="0" lvl="0" indent="0" algn="just" rtl="0">
                        <a:lnSpc>
                          <a:spcPts val="2170"/>
                        </a:lnSpc>
                        <a:spcAft>
                          <a:spcPts val="0"/>
                        </a:spcAft>
                        <a:buSzPts val="1000"/>
                        <a:buFont typeface="Symbol" panose="05050102010706020507" pitchFamily="18" charset="2"/>
                        <a:buNone/>
                        <a:tabLst>
                          <a:tab pos="457200" algn="l"/>
                        </a:tabLst>
                      </a:pPr>
                      <a:r>
                        <a:rPr lang="id-ID" sz="1600" dirty="0">
                          <a:effectLst/>
                        </a:rPr>
                        <a:t>Contoh</a:t>
                      </a:r>
                      <a:r>
                        <a:rPr lang="en-US" sz="1600" dirty="0">
                          <a:effectLst/>
                        </a:rPr>
                        <a:t> </a:t>
                      </a:r>
                      <a:r>
                        <a:rPr lang="id-ID" sz="1600" dirty="0">
                          <a:effectLst/>
                        </a:rPr>
                        <a:t>:</a:t>
                      </a:r>
                      <a:endParaRPr lang="en-US" sz="1600" dirty="0">
                        <a:effectLst/>
                      </a:endParaRPr>
                    </a:p>
                    <a:p>
                      <a:pPr marL="0" lvl="0" indent="0" algn="just" rtl="0">
                        <a:lnSpc>
                          <a:spcPts val="2170"/>
                        </a:lnSpc>
                        <a:spcAft>
                          <a:spcPts val="0"/>
                        </a:spcAft>
                        <a:buSzPts val="1000"/>
                        <a:buFont typeface="Symbol" panose="05050102010706020507" pitchFamily="18" charset="2"/>
                        <a:buNone/>
                        <a:tabLst>
                          <a:tab pos="457200" algn="l"/>
                        </a:tabLst>
                      </a:pPr>
                      <a:br>
                        <a:rPr lang="id-ID" sz="1600" dirty="0">
                          <a:effectLst/>
                        </a:rPr>
                      </a:br>
                      <a:r>
                        <a:rPr lang="id-ID" sz="1600" u="none" strike="noStrike" dirty="0">
                          <a:effectLst/>
                          <a:hlinkClick r:id="rId3"/>
                        </a:rPr>
                        <a:t>http://binary-project.com/webdeveloper.html</a:t>
                      </a:r>
                      <a:endParaRPr lang="en-US" sz="1400" dirty="0">
                        <a:effectLst/>
                      </a:endParaRPr>
                    </a:p>
                    <a:p>
                      <a:pPr algn="just">
                        <a:lnSpc>
                          <a:spcPct val="115000"/>
                        </a:lnSpc>
                        <a:spcAft>
                          <a:spcPts val="0"/>
                        </a:spcAft>
                      </a:pPr>
                      <a:r>
                        <a:rPr lang="id-ID" sz="16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0371" marR="50371" marT="0" marB="0"/>
                </a:tc>
                <a:extLst>
                  <a:ext uri="{0D108BD9-81ED-4DB2-BD59-A6C34878D82A}">
                    <a16:rowId xmlns:a16="http://schemas.microsoft.com/office/drawing/2014/main" val="430111664"/>
                  </a:ext>
                </a:extLst>
              </a:tr>
            </a:tbl>
          </a:graphicData>
        </a:graphic>
      </p:graphicFrame>
    </p:spTree>
    <p:extLst>
      <p:ext uri="{BB962C8B-B14F-4D97-AF65-F5344CB8AC3E}">
        <p14:creationId xmlns:p14="http://schemas.microsoft.com/office/powerpoint/2010/main" val="20920444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TM03457464[[fn=Dividend]]</Template>
  <TotalTime>199</TotalTime>
  <Words>369</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Symbol</vt:lpstr>
      <vt:lpstr>Wingdings</vt:lpstr>
      <vt:lpstr>Wingdings 3</vt:lpstr>
      <vt:lpstr>Wisp</vt:lpstr>
      <vt:lpstr>KELOMPOK 1  (TWISTER HOSPITAL)</vt:lpstr>
      <vt:lpstr>DESKRIPSI</vt:lpstr>
      <vt:lpstr>UML Diagram</vt:lpstr>
      <vt:lpstr>ALUR PEMODELAN SISTEM</vt:lpstr>
      <vt:lpstr>ALUR PEMODELAN SISTEM </vt:lpstr>
      <vt:lpstr>ALUR PEMODELAN SISTEM</vt:lpstr>
      <vt:lpstr>CATATAN REVISI :</vt:lpstr>
      <vt:lpstr>Pengertian URL &amp; URI </vt:lpstr>
      <vt:lpstr>Perbedaan URI &amp; URL</vt:lpstr>
      <vt:lpstr>Database</vt:lpstr>
      <vt:lpstr>Dashboard Petugas</vt:lpstr>
      <vt:lpstr>Dashboard Dokter</vt:lpstr>
      <vt:lpstr>Dashboard Logistik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 (DOKTOR ANTRIAN)</dc:title>
  <dc:creator>Miftakhul Jannah</dc:creator>
  <cp:lastModifiedBy>Sholeh Hermawan</cp:lastModifiedBy>
  <cp:revision>21</cp:revision>
  <dcterms:created xsi:type="dcterms:W3CDTF">2017-04-28T15:15:42Z</dcterms:created>
  <dcterms:modified xsi:type="dcterms:W3CDTF">2017-05-03T07:33:14Z</dcterms:modified>
</cp:coreProperties>
</file>