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74" r:id="rId6"/>
    <p:sldId id="265" r:id="rId7"/>
    <p:sldId id="273" r:id="rId8"/>
    <p:sldId id="267" r:id="rId9"/>
    <p:sldId id="275" r:id="rId10"/>
    <p:sldId id="276" r:id="rId11"/>
    <p:sldId id="262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766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4430453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4430453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4430453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4430453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6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4430453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4430453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28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61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26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4430453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4430453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97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44304533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44304533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8C41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5400000">
            <a:off x="1354816" y="666898"/>
            <a:ext cx="61200" cy="111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3824" t="6481" r="1281" b="4487"/>
          <a:stretch/>
        </p:blipFill>
        <p:spPr>
          <a:xfrm>
            <a:off x="7078325" y="3544250"/>
            <a:ext cx="1806900" cy="12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liner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000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3600"/>
              <a:buNone/>
              <a:defRPr sz="3600">
                <a:solidFill>
                  <a:srgbClr val="F8C4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41850" y="1991700"/>
            <a:ext cx="934200" cy="71700"/>
          </a:xfrm>
          <a:prstGeom prst="rect">
            <a:avLst/>
          </a:prstGeom>
          <a:solidFill>
            <a:srgbClr val="F8C41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21327" y="384374"/>
            <a:ext cx="61200" cy="53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>
  <p:cSld name="Co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82525" y="1093275"/>
            <a:ext cx="8178900" cy="3656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82525" y="1211450"/>
            <a:ext cx="817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53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F8C41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Komunitas CP ITB © 2018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G</a:t>
            </a:r>
            <a:r>
              <a:rPr lang="en-US" dirty="0" err="1"/>
              <a:t>enerating</a:t>
            </a:r>
            <a:r>
              <a:rPr lang="en-US" dirty="0"/>
              <a:t> Function</a:t>
            </a:r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62073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R</a:t>
            </a:r>
            <a:r>
              <a:rPr lang="id-ID" dirty="0" err="1"/>
              <a:t>efleksi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2" y="930946"/>
                <a:ext cx="8667993" cy="42462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d-ID" sz="1300" dirty="0"/>
                  <a:t>Ingat! 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1300" dirty="0"/>
                  <a:t> itu kecil, dan perhatikan bahwa 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∗…∗(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300" dirty="0"/>
                  <a:t> memiliki paling banyak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d-ID" sz="1300" dirty="0"/>
                  <a:t> suku. Sehingga kompleksitasnya 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300" dirty="0"/>
                  <a:t>.</a:t>
                </a:r>
              </a:p>
            </p:txBody>
          </p:sp>
        </mc:Choice>
        <mc:Fallback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2" y="930946"/>
                <a:ext cx="8667993" cy="4246227"/>
              </a:xfrm>
              <a:prstGeom prst="rect">
                <a:avLst/>
              </a:prstGeom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67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62073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dirty="0"/>
                  <a:t>Generating function (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pembangkit</a:t>
                </a:r>
                <a:r>
                  <a:rPr lang="en-ID" dirty="0"/>
                  <a:t>) </a:t>
                </a:r>
                <a:r>
                  <a:rPr lang="en-ID" dirty="0" err="1"/>
                  <a:t>digunakan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merepresentasikan</a:t>
                </a:r>
                <a:r>
                  <a:rPr lang="en-ID" dirty="0"/>
                  <a:t> </a:t>
                </a:r>
                <a:r>
                  <a:rPr lang="en-ID" dirty="0" err="1"/>
                  <a:t>barisan</a:t>
                </a:r>
                <a:r>
                  <a:rPr lang="en-ID" dirty="0"/>
                  <a:t> </a:t>
                </a:r>
                <a:r>
                  <a:rPr lang="en-ID" dirty="0" err="1"/>
                  <a:t>tak</a:t>
                </a:r>
                <a:r>
                  <a:rPr lang="en-ID" dirty="0"/>
                  <a:t> </a:t>
                </a:r>
                <a:r>
                  <a:rPr lang="en-ID" dirty="0" err="1"/>
                  <a:t>hingga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menjadikannya</a:t>
                </a:r>
                <a:r>
                  <a:rPr lang="en-ID" dirty="0"/>
                  <a:t> </a:t>
                </a:r>
                <a:r>
                  <a:rPr lang="en-ID" dirty="0" err="1"/>
                  <a:t>koefisien-koefisien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variabel</a:t>
                </a:r>
                <a:r>
                  <a:rPr lang="en-ID" dirty="0"/>
                  <a:t> pada </a:t>
                </a:r>
                <a:r>
                  <a:rPr lang="en-ID" dirty="0" err="1"/>
                  <a:t>deret</a:t>
                </a:r>
                <a:r>
                  <a:rPr lang="en-ID" dirty="0"/>
                  <a:t> </a:t>
                </a:r>
                <a:r>
                  <a:rPr lang="en-ID" dirty="0" err="1"/>
                  <a:t>pangkat</a:t>
                </a:r>
                <a:r>
                  <a:rPr lang="en-ID" dirty="0"/>
                  <a:t>.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ID" dirty="0"/>
                  <a:t>Fungsi </a:t>
                </a:r>
                <a:r>
                  <a:rPr lang="en-ID" dirty="0" err="1"/>
                  <a:t>pembangkit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barisan</a:t>
                </a:r>
                <a:r>
                  <a:rPr lang="en-ID" dirty="0"/>
                  <a:t> </a:t>
                </a:r>
                <a:r>
                  <a:rPr lang="en-ID" dirty="0" err="1"/>
                  <a:t>bilangan</a:t>
                </a:r>
                <a:r>
                  <a:rPr lang="en-ID" dirty="0"/>
                  <a:t> real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deret</a:t>
                </a:r>
                <a:r>
                  <a:rPr lang="en-US" dirty="0"/>
                  <a:t> </a:t>
                </a:r>
                <a:r>
                  <a:rPr lang="en-US" dirty="0" err="1"/>
                  <a:t>tak</a:t>
                </a:r>
                <a:r>
                  <a:rPr lang="en-US" dirty="0"/>
                  <a:t> </a:t>
                </a:r>
                <a:r>
                  <a:rPr lang="en-US" dirty="0" err="1"/>
                  <a:t>hingga</a:t>
                </a:r>
                <a:endParaRPr lang="en-US" dirty="0"/>
              </a:p>
              <a:p>
                <a:pPr marL="0" lvl="0" indent="0" algn="ctr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b="0" i="0" smtClean="0"/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  <a:blipFill>
                <a:blip r:embed="rId3"/>
                <a:stretch>
                  <a:fillRect l="-596" r="-1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Soal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62073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Soal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Genfu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ingin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mendekorasi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taman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belakang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rumahnya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dengan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bunga-bunga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Ia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telah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membeli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buah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kotak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dengan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kotak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ke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berisi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bunga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Semua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bunga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pada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satu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kotak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berwarna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sama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sehingga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tidak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dapat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dibedakan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satu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sama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lain).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Tidak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dua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kotak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dengan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warna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bunga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yang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sama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Sekarang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Genfu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ingin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memilih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tepat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buah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bunga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dari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kotak-kotak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tersebut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untuk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mendekorasi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tamannya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Genfu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ingin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tahu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berapa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banyak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cara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yang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berbeda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untuk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memilih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bunga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yang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diambil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Dua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cara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dikatakan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berbeda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apabila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paling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tidak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satu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kotak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yang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diambil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bunganya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dengan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cara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berbeda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Karena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jawaban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mungkin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sangat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besar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sehingga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Genfu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memintamu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untuk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mencari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bilangannya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  <a:blipFill>
                <a:blip r:embed="rId3"/>
                <a:stretch>
                  <a:fillRect l="-596" r="-111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29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Penyelesaian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40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62073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Penyelesaian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2" y="930946"/>
                <a:ext cx="8667993" cy="42462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300" dirty="0"/>
                  <a:t>Banyaknya </a:t>
                </a:r>
                <a:r>
                  <a:rPr lang="en-ID" sz="1300" dirty="0" err="1"/>
                  <a:t>cara</a:t>
                </a:r>
                <a:r>
                  <a:rPr lang="en-ID" sz="1300" dirty="0"/>
                  <a:t> </a:t>
                </a:r>
                <a:r>
                  <a:rPr lang="en-ID" sz="1300" dirty="0" err="1"/>
                  <a:t>untuk</a:t>
                </a:r>
                <a:r>
                  <a:rPr lang="en-ID" sz="1300" dirty="0"/>
                  <a:t> </a:t>
                </a:r>
                <a:r>
                  <a:rPr lang="en-ID" sz="1300" dirty="0" err="1"/>
                  <a:t>memilih</a:t>
                </a:r>
                <a:r>
                  <a:rPr lang="en-ID" sz="1300" dirty="0"/>
                  <a:t>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D" sz="1300" dirty="0"/>
                  <a:t> </a:t>
                </a:r>
                <a:r>
                  <a:rPr lang="en-ID" sz="1300" i="1" dirty="0"/>
                  <a:t>item</a:t>
                </a:r>
                <a:r>
                  <a:rPr lang="en-ID" sz="1300" dirty="0"/>
                  <a:t> </a:t>
                </a:r>
                <a:r>
                  <a:rPr lang="en-ID" sz="1300" dirty="0" err="1"/>
                  <a:t>dari</a:t>
                </a:r>
                <a:r>
                  <a:rPr lang="en-ID" sz="1300" dirty="0"/>
                  <a:t>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D" sz="1300" dirty="0"/>
                  <a:t> </a:t>
                </a:r>
                <a:r>
                  <a:rPr lang="en-ID" sz="1300" dirty="0" err="1"/>
                  <a:t>grup</a:t>
                </a:r>
                <a:r>
                  <a:rPr lang="en-ID" sz="1300" dirty="0"/>
                  <a:t> </a:t>
                </a:r>
                <a:r>
                  <a:rPr lang="en-ID" sz="1300" dirty="0" err="1"/>
                  <a:t>identik</a:t>
                </a:r>
                <a:r>
                  <a:rPr lang="id-ID" sz="1300" dirty="0"/>
                  <a:t> dengan banyaknya solusi integral dari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d-ID" sz="1300" dirty="0"/>
                  <a:t>, dengan 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1300" dirty="0"/>
                  <a:t>, dengan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1300" dirty="0"/>
                  <a:t> adalah banyaknya </a:t>
                </a:r>
                <a:r>
                  <a:rPr lang="id-ID" sz="1300" i="1" dirty="0"/>
                  <a:t>item</a:t>
                </a:r>
                <a:r>
                  <a:rPr lang="id-ID" sz="1300" dirty="0"/>
                  <a:t> pada grup ke-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sz="1300" dirty="0"/>
                  <a:t>. Banyaknya solusi integral adalah koefisien dari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id-ID" sz="1300" i="1" dirty="0"/>
                  <a:t> </a:t>
                </a:r>
                <a:r>
                  <a:rPr lang="id-ID" sz="1300" dirty="0"/>
                  <a:t>pada perkalian dari (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300" i="1" dirty="0"/>
                  <a:t> </a:t>
                </a:r>
                <a:r>
                  <a:rPr lang="id-ID" sz="1300" dirty="0"/>
                  <a:t>pada setiap 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sz="1300" dirty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d-ID" sz="1300" dirty="0"/>
                  <a:t>Kita perlu mencari koefisien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d-ID" sz="1300" dirty="0"/>
                  <a:t> pada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∗…∗(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300" dirty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d-ID" sz="1300" dirty="0"/>
                  <a:t>Dengan jumlah deret geometri kita dapat mengatakan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id-ID" sz="1300" dirty="0"/>
                  <a:t>.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id-ID" sz="1300" dirty="0"/>
                  <a:t>Substitusi ke ekspresi sebelumnya, didapatkan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id-ID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id-ID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3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∗…∗</m:t>
                    </m:r>
                    <m:f>
                      <m:f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id-ID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id-ID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3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d-ID" sz="13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sz="13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3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13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∗…∗</m:t>
                    </m:r>
                    <m:d>
                      <m:dPr>
                        <m:ctrlPr>
                          <a:rPr lang="id-ID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3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13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id-ID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id-ID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3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d-ID" sz="1300" dirty="0"/>
                  <a:t>.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id-ID" sz="1300" dirty="0"/>
                  <a:t>Sekarang kita dapat menentukan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d-ID" sz="1300" dirty="0"/>
                  <a:t> pada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d-ID" sz="1300" dirty="0"/>
                  <a:t> dengan mudah, yaitu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d-ID" sz="13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id-ID" sz="1300" dirty="0"/>
                  <a:t>.</a:t>
                </a:r>
                <a:endParaRPr lang="en-ID" sz="1300" dirty="0"/>
              </a:p>
            </p:txBody>
          </p:sp>
        </mc:Choice>
        <mc:Fallback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2" y="930946"/>
                <a:ext cx="8667993" cy="4246227"/>
              </a:xfrm>
              <a:prstGeom prst="rect">
                <a:avLst/>
              </a:prstGeom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1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" name="Google Shape;53;p1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82525" y="362073"/>
                <a:ext cx="81789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-SE" dirty="0"/>
                  <a:t>Tapi kan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id-ID" dirty="0"/>
                  <a:t>-</a:t>
                </a:r>
                <a:r>
                  <a:rPr lang="sv-SE" dirty="0" err="1"/>
                  <a:t>nya</a:t>
                </a:r>
                <a:r>
                  <a:rPr lang="sv-SE" dirty="0"/>
                  <a:t> </a:t>
                </a:r>
                <a:r>
                  <a:rPr lang="sv-SE" dirty="0" err="1"/>
                  <a:t>besar</a:t>
                </a:r>
                <a:r>
                  <a:rPr lang="sv-SE" dirty="0"/>
                  <a:t>?</a:t>
                </a:r>
                <a:endParaRPr dirty="0"/>
              </a:p>
            </p:txBody>
          </p:sp>
        </mc:Choice>
        <mc:Fallback>
          <p:sp>
            <p:nvSpPr>
              <p:cNvPr id="53" name="Google Shape;53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2525" y="362073"/>
                <a:ext cx="8178900" cy="535200"/>
              </a:xfrm>
              <a:prstGeom prst="rect">
                <a:avLst/>
              </a:prstGeom>
              <a:blipFill>
                <a:blip r:embed="rId3"/>
                <a:stretch>
                  <a:fillRect l="-1341" t="-1136" b="-284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2" y="930946"/>
                <a:ext cx="8667993" cy="42462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d-ID" sz="1300" dirty="0"/>
                  <a:t>Namun 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1300" dirty="0"/>
                  <a:t> kecil, sehingga untuk </a:t>
                </a:r>
                <a:r>
                  <a:rPr lang="id-ID" sz="1300" dirty="0" err="1"/>
                  <a:t>menyederhakannya</a:t>
                </a:r>
                <a:r>
                  <a:rPr lang="id-ID" sz="1300" dirty="0"/>
                  <a:t> dapat digunakan </a:t>
                </a:r>
                <a:r>
                  <a:rPr lang="id-ID" sz="1300" dirty="0" err="1">
                    <a:latin typeface="Consolas" panose="020B0609020204030204" pitchFamily="49" charset="0"/>
                  </a:rPr>
                  <a:t>vector</a:t>
                </a:r>
                <a:r>
                  <a:rPr lang="id-ID" sz="1300" dirty="0">
                    <a:latin typeface="Consolas" panose="020B0609020204030204" pitchFamily="49" charset="0"/>
                  </a:rPr>
                  <a:t>&lt;pair&lt;</a:t>
                </a:r>
                <a:r>
                  <a:rPr lang="id-ID" sz="1300" dirty="0" err="1">
                    <a:latin typeface="Consolas" panose="020B0609020204030204" pitchFamily="49" charset="0"/>
                  </a:rPr>
                  <a:t>int,Int</a:t>
                </a:r>
                <a:r>
                  <a:rPr lang="id-ID" sz="1300" dirty="0">
                    <a:latin typeface="Consolas" panose="020B0609020204030204" pitchFamily="49" charset="0"/>
                  </a:rPr>
                  <a:t>&gt;&gt;</a:t>
                </a:r>
                <a:r>
                  <a:rPr lang="id-ID" sz="1300" dirty="0"/>
                  <a:t> berisi pasangan koefisien dengan pangkatnya. Kita dapat menuliskan fungsi </a:t>
                </a:r>
                <a:r>
                  <a:rPr lang="id-ID" sz="1300" dirty="0" err="1"/>
                  <a:t>rekursif</a:t>
                </a:r>
                <a:r>
                  <a:rPr lang="id-ID" sz="1300" dirty="0"/>
                  <a:t> untuk ini.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id-ID" sz="1300" dirty="0"/>
                  <a:t>Dengan menggunakan Lucas’ </a:t>
                </a:r>
                <a:r>
                  <a:rPr lang="id-ID" sz="1300" dirty="0" err="1"/>
                  <a:t>Theorem</a:t>
                </a:r>
                <a:r>
                  <a:rPr lang="id-ID" sz="1300" dirty="0"/>
                  <a:t>, kita dapat menghitung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d-ID" sz="1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d-ID" sz="1300" dirty="0"/>
                  <a:t> sebagai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d-ID" sz="1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id-ID" sz="13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d-ID" sz="1300" dirty="0"/>
              </a:p>
            </p:txBody>
          </p:sp>
        </mc:Choice>
        <mc:Fallback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2" y="930946"/>
                <a:ext cx="8667993" cy="4246227"/>
              </a:xfrm>
              <a:prstGeom prst="rect">
                <a:avLst/>
              </a:prstGeom>
              <a:blipFill>
                <a:blip r:embed="rId4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8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Contoh Kode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06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Kode </a:t>
            </a:r>
            <a:r>
              <a:rPr lang="id-ID" dirty="0" err="1"/>
              <a:t>Generating</a:t>
            </a:r>
            <a:r>
              <a:rPr lang="id-ID" dirty="0"/>
              <a:t> </a:t>
            </a:r>
            <a:r>
              <a:rPr lang="id-ID" dirty="0" err="1"/>
              <a:t>Function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96813" y="1075719"/>
            <a:ext cx="817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d-ID" sz="1050" dirty="0"/>
              <a:t>#</a:t>
            </a:r>
            <a:r>
              <a:rPr lang="id-ID" sz="1050" dirty="0" err="1"/>
              <a:t>define</a:t>
            </a:r>
            <a:r>
              <a:rPr lang="id-ID" sz="1050" dirty="0"/>
              <a:t> </a:t>
            </a:r>
            <a:r>
              <a:rPr lang="id-ID" sz="1050" dirty="0" err="1"/>
              <a:t>ll</a:t>
            </a:r>
            <a:r>
              <a:rPr lang="id-ID" sz="1050" dirty="0"/>
              <a:t> long </a:t>
            </a:r>
            <a:r>
              <a:rPr lang="id-ID" sz="1050" dirty="0" err="1"/>
              <a:t>long</a:t>
            </a:r>
            <a:endParaRPr lang="id-ID" sz="1050" dirty="0"/>
          </a:p>
          <a:p>
            <a:pPr marL="0" lvl="0" indent="0">
              <a:buNone/>
            </a:pPr>
            <a:r>
              <a:rPr lang="id-ID" sz="1050" dirty="0"/>
              <a:t>#</a:t>
            </a:r>
            <a:r>
              <a:rPr lang="id-ID" sz="1050" dirty="0" err="1"/>
              <a:t>define</a:t>
            </a:r>
            <a:r>
              <a:rPr lang="id-ID" sz="1050" dirty="0"/>
              <a:t> MOD 1000000007</a:t>
            </a:r>
          </a:p>
          <a:p>
            <a:pPr marL="0" lvl="0" indent="0">
              <a:buNone/>
            </a:pPr>
            <a:endParaRPr lang="id-ID" sz="1050" dirty="0"/>
          </a:p>
          <a:p>
            <a:pPr marL="0" lvl="0" indent="0">
              <a:buNone/>
            </a:pPr>
            <a:r>
              <a:rPr lang="id-ID" sz="1050" dirty="0" err="1"/>
              <a:t>ll</a:t>
            </a:r>
            <a:r>
              <a:rPr lang="id-ID" sz="1050" dirty="0"/>
              <a:t> </a:t>
            </a:r>
            <a:r>
              <a:rPr lang="id-ID" sz="1050" dirty="0" err="1"/>
              <a:t>inv</a:t>
            </a:r>
            <a:r>
              <a:rPr lang="id-ID" sz="1050" dirty="0"/>
              <a:t>[55];</a:t>
            </a:r>
          </a:p>
          <a:p>
            <a:pPr marL="0" lvl="0" indent="0">
              <a:buNone/>
            </a:pPr>
            <a:r>
              <a:rPr lang="id-ID" sz="1050" dirty="0"/>
              <a:t>map&lt;</a:t>
            </a:r>
            <a:r>
              <a:rPr lang="id-ID" sz="1050" dirty="0" err="1"/>
              <a:t>ll,ll</a:t>
            </a:r>
            <a:r>
              <a:rPr lang="id-ID" sz="1050" dirty="0"/>
              <a:t>&gt; </a:t>
            </a:r>
            <a:r>
              <a:rPr lang="id-ID" sz="1050" dirty="0" err="1"/>
              <a:t>mkoef</a:t>
            </a:r>
            <a:r>
              <a:rPr lang="id-ID" sz="1050" dirty="0"/>
              <a:t>;</a:t>
            </a:r>
          </a:p>
          <a:p>
            <a:pPr marL="0" lvl="0" indent="0">
              <a:buNone/>
            </a:pPr>
            <a:endParaRPr lang="id-ID" sz="1050" dirty="0"/>
          </a:p>
          <a:p>
            <a:pPr marL="0" lvl="0" indent="0">
              <a:buNone/>
            </a:pPr>
            <a:r>
              <a:rPr lang="id-ID" sz="1050" dirty="0" err="1"/>
              <a:t>void</a:t>
            </a:r>
            <a:r>
              <a:rPr lang="id-ID" sz="1050" dirty="0"/>
              <a:t> gen(int </a:t>
            </a:r>
            <a:r>
              <a:rPr lang="id-ID" sz="1050" dirty="0" err="1"/>
              <a:t>i,vector</a:t>
            </a:r>
            <a:r>
              <a:rPr lang="id-ID" sz="1050" dirty="0"/>
              <a:t>&lt;</a:t>
            </a:r>
            <a:r>
              <a:rPr lang="id-ID" sz="1050" dirty="0" err="1"/>
              <a:t>ll</a:t>
            </a:r>
            <a:r>
              <a:rPr lang="id-ID" sz="1050" dirty="0"/>
              <a:t>&gt; </a:t>
            </a:r>
            <a:r>
              <a:rPr lang="id-ID" sz="1050" dirty="0" err="1"/>
              <a:t>f,ll</a:t>
            </a:r>
            <a:r>
              <a:rPr lang="id-ID" sz="1050" dirty="0"/>
              <a:t> </a:t>
            </a:r>
            <a:r>
              <a:rPr lang="id-ID" sz="1050" dirty="0" err="1"/>
              <a:t>pangkat,ll</a:t>
            </a:r>
            <a:r>
              <a:rPr lang="id-ID" sz="1050" dirty="0"/>
              <a:t> </a:t>
            </a:r>
            <a:r>
              <a:rPr lang="id-ID" sz="1050" dirty="0" err="1"/>
              <a:t>koefnow</a:t>
            </a:r>
            <a:r>
              <a:rPr lang="id-ID" sz="1050" dirty="0"/>
              <a:t>)</a:t>
            </a:r>
          </a:p>
          <a:p>
            <a:pPr marL="0" lvl="0" indent="0">
              <a:buNone/>
            </a:pPr>
            <a:r>
              <a:rPr lang="id-ID" sz="1050" dirty="0"/>
              <a:t>{</a:t>
            </a:r>
          </a:p>
          <a:p>
            <a:pPr marL="0" lvl="0" indent="0">
              <a:buNone/>
            </a:pPr>
            <a:r>
              <a:rPr lang="id-ID" sz="1050" dirty="0"/>
              <a:t>    </a:t>
            </a:r>
            <a:r>
              <a:rPr lang="id-ID" sz="1050" dirty="0" err="1"/>
              <a:t>if</a:t>
            </a:r>
            <a:r>
              <a:rPr lang="id-ID" sz="1050" dirty="0"/>
              <a:t>(i==</a:t>
            </a:r>
            <a:r>
              <a:rPr lang="id-ID" sz="1050" dirty="0" err="1"/>
              <a:t>f.size</a:t>
            </a:r>
            <a:r>
              <a:rPr lang="id-ID" sz="1050" dirty="0"/>
              <a:t>())</a:t>
            </a:r>
          </a:p>
          <a:p>
            <a:pPr marL="0" lvl="0" indent="0">
              <a:buNone/>
            </a:pPr>
            <a:r>
              <a:rPr lang="id-ID" sz="1050" dirty="0"/>
              <a:t>    {</a:t>
            </a:r>
          </a:p>
          <a:p>
            <a:pPr marL="0" lvl="0" indent="0">
              <a:buNone/>
            </a:pPr>
            <a:r>
              <a:rPr lang="id-ID" sz="1050" dirty="0"/>
              <a:t>        </a:t>
            </a:r>
            <a:r>
              <a:rPr lang="id-ID" sz="1050" dirty="0" err="1"/>
              <a:t>mkoef</a:t>
            </a:r>
            <a:r>
              <a:rPr lang="id-ID" sz="1050" dirty="0"/>
              <a:t>[pangkat] += </a:t>
            </a:r>
            <a:r>
              <a:rPr lang="id-ID" sz="1050" dirty="0" err="1"/>
              <a:t>koefnow</a:t>
            </a:r>
            <a:r>
              <a:rPr lang="id-ID" sz="1050" dirty="0"/>
              <a:t>;</a:t>
            </a:r>
          </a:p>
          <a:p>
            <a:pPr marL="0" lvl="0" indent="0">
              <a:buNone/>
            </a:pPr>
            <a:r>
              <a:rPr lang="id-ID" sz="1050" dirty="0"/>
              <a:t>        </a:t>
            </a:r>
            <a:r>
              <a:rPr lang="id-ID" sz="1050" dirty="0" err="1"/>
              <a:t>mkoef</a:t>
            </a:r>
            <a:r>
              <a:rPr lang="id-ID" sz="1050" dirty="0"/>
              <a:t>[pangkat] %= MOD;</a:t>
            </a:r>
          </a:p>
          <a:p>
            <a:pPr marL="0" lvl="0" indent="0">
              <a:buNone/>
            </a:pPr>
            <a:r>
              <a:rPr lang="id-ID" sz="1050" dirty="0"/>
              <a:t>    }</a:t>
            </a:r>
          </a:p>
          <a:p>
            <a:pPr marL="0" lvl="0" indent="0">
              <a:buNone/>
            </a:pPr>
            <a:r>
              <a:rPr lang="id-ID" sz="1050" dirty="0"/>
              <a:t>    </a:t>
            </a:r>
            <a:r>
              <a:rPr lang="id-ID" sz="1050" dirty="0" err="1"/>
              <a:t>else</a:t>
            </a:r>
            <a:endParaRPr lang="id-ID" sz="1050" dirty="0"/>
          </a:p>
          <a:p>
            <a:pPr marL="0" lvl="0" indent="0">
              <a:buNone/>
            </a:pPr>
            <a:r>
              <a:rPr lang="id-ID" sz="1050" dirty="0"/>
              <a:t>    {</a:t>
            </a:r>
          </a:p>
          <a:p>
            <a:pPr marL="0" lvl="0" indent="0">
              <a:buNone/>
            </a:pPr>
            <a:r>
              <a:rPr lang="id-ID" sz="1050" dirty="0"/>
              <a:t>        gen(i+1,f,pangkat,koefnow);</a:t>
            </a:r>
          </a:p>
          <a:p>
            <a:pPr marL="0" lvl="0" indent="0">
              <a:buNone/>
            </a:pPr>
            <a:r>
              <a:rPr lang="id-ID" sz="1050" dirty="0"/>
              <a:t>        </a:t>
            </a:r>
            <a:r>
              <a:rPr lang="id-ID" sz="1050" dirty="0" err="1"/>
              <a:t>ll</a:t>
            </a:r>
            <a:r>
              <a:rPr lang="id-ID" sz="1050" dirty="0"/>
              <a:t> </a:t>
            </a:r>
            <a:r>
              <a:rPr lang="id-ID" sz="1050" dirty="0" err="1"/>
              <a:t>koefbaru</a:t>
            </a:r>
            <a:r>
              <a:rPr lang="id-ID" sz="1050" dirty="0"/>
              <a:t> = </a:t>
            </a:r>
            <a:r>
              <a:rPr lang="id-ID" sz="1050" dirty="0" err="1"/>
              <a:t>koefnow</a:t>
            </a:r>
            <a:r>
              <a:rPr lang="id-ID" sz="1050" dirty="0"/>
              <a:t>*(-1);</a:t>
            </a:r>
          </a:p>
          <a:p>
            <a:pPr marL="0" lvl="0" indent="0">
              <a:buNone/>
            </a:pPr>
            <a:r>
              <a:rPr lang="id-ID" sz="1050" dirty="0"/>
              <a:t>        </a:t>
            </a:r>
            <a:r>
              <a:rPr lang="id-ID" sz="1050" dirty="0" err="1"/>
              <a:t>koefbaru</a:t>
            </a:r>
            <a:r>
              <a:rPr lang="id-ID" sz="1050" dirty="0"/>
              <a:t> %= MOD;</a:t>
            </a:r>
          </a:p>
          <a:p>
            <a:pPr marL="0" lvl="0" indent="0">
              <a:buNone/>
            </a:pPr>
            <a:r>
              <a:rPr lang="id-ID" sz="1050" dirty="0"/>
              <a:t>        </a:t>
            </a:r>
            <a:r>
              <a:rPr lang="id-ID" sz="1050" dirty="0" err="1"/>
              <a:t>if</a:t>
            </a:r>
            <a:r>
              <a:rPr lang="id-ID" sz="1050" dirty="0"/>
              <a:t>(</a:t>
            </a:r>
            <a:r>
              <a:rPr lang="id-ID" sz="1050" dirty="0" err="1"/>
              <a:t>koefbaru</a:t>
            </a:r>
            <a:r>
              <a:rPr lang="id-ID" sz="1050" dirty="0"/>
              <a:t> &lt; 0) </a:t>
            </a:r>
            <a:r>
              <a:rPr lang="id-ID" sz="1050" dirty="0" err="1"/>
              <a:t>koefbaru</a:t>
            </a:r>
            <a:r>
              <a:rPr lang="id-ID" sz="1050" dirty="0"/>
              <a:t> += MOD;</a:t>
            </a:r>
          </a:p>
          <a:p>
            <a:pPr marL="0" lvl="0" indent="0">
              <a:buNone/>
            </a:pPr>
            <a:r>
              <a:rPr lang="id-ID" sz="1050" dirty="0"/>
              <a:t>        gen(i+1,f,pangkat+f[i]+1,koefbaru);</a:t>
            </a:r>
          </a:p>
          <a:p>
            <a:pPr marL="0" lvl="0" indent="0">
              <a:buNone/>
            </a:pPr>
            <a:r>
              <a:rPr lang="id-ID" sz="1050" dirty="0"/>
              <a:t>    }</a:t>
            </a:r>
          </a:p>
          <a:p>
            <a:pPr marL="0" lvl="0" indent="0">
              <a:buNone/>
            </a:pPr>
            <a:r>
              <a:rPr lang="id-ID" sz="1050" dirty="0"/>
              <a:t>}</a:t>
            </a:r>
            <a:endParaRPr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534</Words>
  <Application>Microsoft Office PowerPoint</Application>
  <PresentationFormat>On-screen Show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Lato</vt:lpstr>
      <vt:lpstr>Raleway</vt:lpstr>
      <vt:lpstr>Courier New</vt:lpstr>
      <vt:lpstr>Cambria Math</vt:lpstr>
      <vt:lpstr>Arial</vt:lpstr>
      <vt:lpstr>Consolas</vt:lpstr>
      <vt:lpstr>Streamline</vt:lpstr>
      <vt:lpstr>Generating Function</vt:lpstr>
      <vt:lpstr>Definisi</vt:lpstr>
      <vt:lpstr>Contoh Soal</vt:lpstr>
      <vt:lpstr>Contoh Soal</vt:lpstr>
      <vt:lpstr>Penyelesaian</vt:lpstr>
      <vt:lpstr>Penyelesaian</vt:lpstr>
      <vt:lpstr>Tapi kan s-nya besar?</vt:lpstr>
      <vt:lpstr>Contoh Kode</vt:lpstr>
      <vt:lpstr>Kode Generating Function</vt:lpstr>
      <vt:lpstr>Refleksi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Remainder Theorem (CRT)</dc:title>
  <dc:creator>Muhammad Hasan</dc:creator>
  <cp:lastModifiedBy>Dhafin Rayhan</cp:lastModifiedBy>
  <cp:revision>25</cp:revision>
  <dcterms:modified xsi:type="dcterms:W3CDTF">2019-03-10T15:55:17Z</dcterms:modified>
</cp:coreProperties>
</file>