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274" r:id="rId52"/>
    <p:sldId id="275" r:id="rId53"/>
    <p:sldId id="276" r:id="rId54"/>
  </p:sldIdLst>
  <p:sldSz cx="9144000" cy="5143500" type="screen16x9"/>
  <p:notesSz cx="6858000" cy="9144000"/>
  <p:embeddedFontLst>
    <p:embeddedFont>
      <p:font typeface="Raleway" panose="020B060402020202020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Lato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105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22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03882de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03882de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73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03882de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03882de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8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0341355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0341355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6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0341355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0341355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82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0341355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0341355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565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03413558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03413558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491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0341355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0341355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32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03413558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03413558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5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345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7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8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74fa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74fa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73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74fa1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74fa1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46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74fa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74fa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930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74fa14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74fa14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50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4430453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44304533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85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74fa14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74fa14f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9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4430453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4430453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381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59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58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78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162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58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59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806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699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980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258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08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4430453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44304533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23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73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11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3413558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03413558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048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005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190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28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209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Itu</a:t>
            </a:r>
            <a:r>
              <a:rPr dirty="0" smtClean="0"/>
              <a:t> fi </a:t>
            </a:r>
            <a:r>
              <a:rPr dirty="0" err="1" smtClean="0"/>
              <a:t>atau</a:t>
            </a:r>
            <a:r>
              <a:rPr dirty="0" smtClean="0"/>
              <a:t> li </a:t>
            </a:r>
            <a:r>
              <a:rPr dirty="0" err="1" smtClean="0"/>
              <a:t>harusnya</a:t>
            </a:r>
            <a:r>
              <a:rPr smtClean="0"/>
              <a:t>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9133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525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235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4430453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4430453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64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6896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2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03882de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03882de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700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4430453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4430453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3508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4430453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4430453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02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4430453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4430453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89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41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0341355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0341355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03882d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03882de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02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liner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82525" y="1093275"/>
            <a:ext cx="8178900" cy="3656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1254391" y="1806473"/>
            <a:ext cx="61200" cy="1110000"/>
          </a:xfrm>
          <a:prstGeom prst="rect">
            <a:avLst/>
          </a:prstGeom>
          <a:solidFill>
            <a:srgbClr val="F8C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4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Exponentiation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Komunitas </a:t>
            </a:r>
            <a:r>
              <a:rPr lang="en" dirty="0"/>
              <a:t>CP ITB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1093275"/>
                <a:ext cx="81789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dirty="0" smtClean="0"/>
                  <a:t>Gimana kalo misal constraint n nya nyampe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id-ID" dirty="0" smtClean="0"/>
                  <a:t>? </a:t>
                </a:r>
                <a:endParaRPr lang="id-ID" dirty="0"/>
              </a:p>
              <a:p>
                <a:pPr marL="0" lvl="0" indent="0">
                  <a:buNone/>
                </a:pPr>
                <a:endParaRPr lang="id-ID" dirty="0" smtClean="0"/>
              </a:p>
              <a:p>
                <a:pPr marL="0" lvl="0" indent="0">
                  <a:buNone/>
                </a:pPr>
                <a:r>
                  <a:rPr lang="id-ID" dirty="0" smtClean="0"/>
                  <a:t>Apakah masih </a:t>
                </a:r>
                <a:r>
                  <a:rPr lang="id-ID" dirty="0"/>
                  <a:t>dapat mencari nilai </a:t>
                </a:r>
                <a:r>
                  <a:rPr lang="id-ID" dirty="0" smtClean="0"/>
                  <a:t>fibonacci </a:t>
                </a:r>
                <a:r>
                  <a:rPr lang="id-ID" dirty="0"/>
                  <a:t>tersebut dengan menggunakan </a:t>
                </a:r>
                <a:r>
                  <a:rPr lang="id-ID" dirty="0" smtClean="0"/>
                  <a:t>cara sebelumnya?</a:t>
                </a:r>
              </a:p>
              <a:p>
                <a:pPr marL="0" lvl="0" indent="0">
                  <a:buNone/>
                </a:pPr>
                <a:endParaRPr lang="id-ID" dirty="0"/>
              </a:p>
              <a:p>
                <a:pPr marL="0" lvl="0" indent="0">
                  <a:buNone/>
                </a:pPr>
                <a:r>
                  <a:rPr lang="id-ID" dirty="0" smtClean="0"/>
                  <a:t>Tentu tidak saja tidak karena proses komputasinya menjadi lama. Terus Bagaimana </a:t>
                </a:r>
                <a:r>
                  <a:rPr lang="id-ID" dirty="0"/>
                  <a:t>cara mencari F(N) dengan efisien dengan constraint yang begitu besar?</a:t>
                </a:r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id-ID" dirty="0"/>
                  <a:t>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06" name="Google Shape;10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1093275"/>
                <a:ext cx="8178900" cy="2261100"/>
              </a:xfrm>
              <a:prstGeom prst="rect">
                <a:avLst/>
              </a:prstGeom>
              <a:blipFill rotWithShape="0">
                <a:blip r:embed="rId3"/>
                <a:stretch>
                  <a:fillRect l="-596" b="-207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Tahukah Anda?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Tahukah anda? Bahwa barisan fibonacci mempunyai closed form formula yaitu binet’s formula.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50" y="2057400"/>
            <a:ext cx="6010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82550" y="430250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 diatas cukup menjanjikan, kita hanya perlu melakukan pemangkatan dengan menggunakan binary exponentiation. But wait…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Itu ada akar2nya!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Bagaimana dong?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Solusinya...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482550" y="430250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Bentuk Matriks!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325" y="1236375"/>
            <a:ext cx="4961150" cy="3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bg2"/>
                </a:solidFill>
              </a:rPr>
              <a:t>typedef vector&lt;vector&lt;ll&gt;&gt; matrix;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/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matrix mul(matrix A, matrix B){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matrix C;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for(int i=0;i&lt;m;i++){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vector&lt;ll&gt; g;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for(int j=0;j&lt;m;j++){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    g.push_back(0);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C.push_back(g);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for(int i=0;i&lt;m;i++){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for(int j=0;j&lt;m;j++){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    for(int k=0;k&lt;m;k++){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        C[i][j] += ((A[i][k]%MOD)*(B[k][j]%MOD)) % MOD;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return C;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}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bg2"/>
                </a:solidFill>
              </a:rPr>
              <a:t>matrix mpow(matrix A, ll p){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if(p==1){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return A;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if(p%2==1){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    return mul(A, mpow(A, p-1));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}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matrix X = mpow(A, p/2);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    return mul(X, X);</a:t>
            </a:r>
            <a:br>
              <a:rPr lang="en" sz="1050" dirty="0">
                <a:solidFill>
                  <a:schemeClr val="bg2"/>
                </a:solidFill>
              </a:rPr>
            </a:br>
            <a:r>
              <a:rPr lang="en" sz="1050" dirty="0">
                <a:solidFill>
                  <a:schemeClr val="bg2"/>
                </a:solidFill>
              </a:rPr>
              <a:t>}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C45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ll fibo(int K, matrix T){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Int f0=1;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int f1=1;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if(K==0){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	Return f0;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}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if(K==1){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 Return f1;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bg2"/>
                </a:solidFill>
              </a:rPr>
              <a:t>    }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bg2"/>
                </a:solidFill>
              </a:rPr>
              <a:t>    Matrix G = mpow(T, K);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    Return (T[0][0]*f0+T[0][1]*f1)%MOD;</a:t>
            </a:r>
            <a:endParaRPr sz="105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bg2"/>
                </a:solidFill>
              </a:rPr>
              <a:t>}</a:t>
            </a:r>
            <a:endParaRPr sz="105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Refleksi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Google Shape;154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1093275"/>
                <a:ext cx="81789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d-ID" dirty="0" smtClean="0"/>
                  <a:t>Kompleksitas?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id-ID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dirty="0" smtClean="0"/>
                  <a:t>log(N)) </a:t>
                </a:r>
                <a:r>
                  <a:rPr lang="en" dirty="0" smtClean="0"/>
                  <a:t>dimana m adalah panjang/lebar matriks. Karena tiap perkalian perlu tiga nested-loop maka kompleksitasnya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" dirty="0" smtClean="0"/>
                  <a:t>.</a:t>
                </a:r>
                <a:r>
                  <a:rPr lang="id-ID" dirty="0" smtClean="0"/>
                  <a:t> </a:t>
                </a:r>
                <a:r>
                  <a:rPr lang="en" dirty="0" smtClean="0"/>
                  <a:t> Lalu karena dilakukan sebanyak log(N) kali (binary expo) maka total kompleksitasnya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O</m:t>
                    </m:r>
                    <m:r>
                      <a:rPr lang="id-ID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dirty="0"/>
                  <a:t>log(N)) </a:t>
                </a:r>
                <a:endParaRPr lang="id-ID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id-ID" dirty="0" smtClean="0"/>
                  <a:t>Kegunaan?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id-ID" dirty="0" smtClean="0"/>
                  <a:t>Biasanya teknik ini dipakai untuk menyelesaikan soal yang bisa dipakein rumus dp kaya fibonacci tapi constraint nya besar. </a:t>
                </a:r>
                <a:endParaRPr lang="id-ID" dirty="0"/>
              </a:p>
            </p:txBody>
          </p:sp>
        </mc:Choice>
        <mc:Fallback xmlns="">
          <p:sp>
            <p:nvSpPr>
              <p:cNvPr id="154" name="Google Shape;154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1093275"/>
                <a:ext cx="8178900" cy="2261100"/>
              </a:xfrm>
              <a:prstGeom prst="rect">
                <a:avLst/>
              </a:prstGeom>
              <a:blipFill rotWithShape="0">
                <a:blip r:embed="rId3"/>
                <a:stretch>
                  <a:fillRect l="-596" r="-745" b="-336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Komunitas </a:t>
            </a:r>
            <a:r>
              <a:rPr lang="en" dirty="0"/>
              <a:t>CP ITB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4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Hash Function: </a:t>
            </a:r>
            <a:r>
              <a:rPr lang="en" sz="2000" dirty="0" smtClean="0"/>
              <a:t>fungsi </a:t>
            </a:r>
            <a:r>
              <a:rPr lang="en" sz="2000" dirty="0"/>
              <a:t>yang dapat mengubah suatu nilai menjadi nilai lain. Kita dapat mengubah suatu nilai dengan ukuran yg bermacam-macam dan menjadikannya suatu nilai lain dengan ukuran yang fixed atau bounded.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531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Exponentiation</a:t>
            </a: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Matrix Exponentiation adalah sebuah teknik di pemrograman untuk melakukan operasi pangkat pada matrix. Namun bagaimana teknik ini dapat berguna untuk menyelesaikan masalah?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Karakteristik</a:t>
            </a:r>
            <a:r>
              <a:rPr dirty="0" smtClean="0"/>
              <a:t> </a:t>
            </a:r>
            <a:r>
              <a:rPr dirty="0" err="1" smtClean="0"/>
              <a:t>Fungsi</a:t>
            </a:r>
            <a:r>
              <a:rPr dirty="0" smtClean="0"/>
              <a:t> Hash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Nilai </a:t>
            </a:r>
            <a:r>
              <a:rPr lang="en" dirty="0"/>
              <a:t>dari fungsi hash adalah finite atau berhingga dengan </a:t>
            </a:r>
            <a:r>
              <a:rPr lang="en" dirty="0" smtClean="0"/>
              <a:t>batasan</a:t>
            </a:r>
            <a:r>
              <a:rPr lang="id-ID" dirty="0" smtClean="0"/>
              <a:t>-batasan</a:t>
            </a:r>
            <a:r>
              <a:rPr lang="en" dirty="0" smtClean="0"/>
              <a:t> </a:t>
            </a:r>
            <a:r>
              <a:rPr lang="en" dirty="0"/>
              <a:t>tertentu. </a:t>
            </a:r>
            <a:endParaRPr lang="id-ID" dirty="0" smtClean="0"/>
          </a:p>
          <a:p>
            <a:pPr marL="285750" indent="-285750"/>
            <a:r>
              <a:rPr lang="id-ID" dirty="0" smtClean="0"/>
              <a:t>Dua buah nilai yang sama jika diberi fungsi hash tentu akan bernilai sama.</a:t>
            </a:r>
          </a:p>
          <a:p>
            <a:pPr marL="285750" indent="-285750"/>
            <a:r>
              <a:rPr lang="id-ID" dirty="0" smtClean="0"/>
              <a:t>Akan tetapi, dua nilai yang berbeda bisa menyebabkan nilai </a:t>
            </a:r>
            <a:r>
              <a:rPr lang="id-ID" b="1" dirty="0" smtClean="0"/>
              <a:t>hash </a:t>
            </a:r>
            <a:r>
              <a:rPr lang="id-ID" dirty="0" smtClean="0"/>
              <a:t>yang sama. Istilah ini dikenal dengan nama </a:t>
            </a:r>
            <a:r>
              <a:rPr lang="id-ID" b="1" dirty="0" smtClean="0"/>
              <a:t>collision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18779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Contoh</a:t>
            </a:r>
            <a:r>
              <a:rPr dirty="0" smtClean="0"/>
              <a:t> Collision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Misal kita punya fungsi hash yang mengubah string menjadi Integer dan nilainya merupakan jumlah dari nilai masing2 huruf pada string tersebut (a-&gt;1, b-&gt;2, c-&gt;3,...) , lalu kita notasikan fungsinya dengan f(s).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Beberapa nilai f(s):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f(“ab”) = 1+2 = 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f(“bdc”) = 2+4+3 = 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Contoh </a:t>
            </a:r>
            <a:r>
              <a:rPr lang="id-ID" dirty="0" smtClean="0"/>
              <a:t>Collision (2)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Terlihat bahwa jika inputnya sama, maka hashnya pasti sama. Namun apabila hashnya sama, apakah nilai inputnya juga akan sama? Tidak!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Contoh: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f(“ab”) = 3, f(“ba”) = 2+1=3</a:t>
            </a:r>
            <a:r>
              <a:rPr lang="en" dirty="0" smtClean="0"/>
              <a:t>,</a:t>
            </a:r>
            <a:endParaRPr lang="id-ID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-ID" dirty="0" smtClean="0"/>
              <a:t>sehingga</a:t>
            </a:r>
            <a:r>
              <a:rPr lang="en" dirty="0" smtClean="0"/>
              <a:t> </a:t>
            </a:r>
            <a:r>
              <a:rPr lang="en" dirty="0"/>
              <a:t>f(“ab”)=f(“ba”) </a:t>
            </a:r>
            <a:r>
              <a:rPr lang="id-ID" dirty="0" smtClean="0"/>
              <a:t>padahal </a:t>
            </a:r>
            <a:r>
              <a:rPr lang="en" dirty="0" smtClean="0"/>
              <a:t>“ab</a:t>
            </a:r>
            <a:r>
              <a:rPr lang="en" dirty="0"/>
              <a:t>” tidak sama dengan “ba”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Inilah yang dinamakan </a:t>
            </a:r>
            <a:r>
              <a:rPr lang="en" b="1" dirty="0"/>
              <a:t>collision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633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Bagaimana cara menghindari collision?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Collision tergantung dari fungsi hash itu sendiri, jika fungsi hashnya baik, maka kemungkinan terjadi collision bisa diperkecil (namun tidak pernah 0). </a:t>
            </a:r>
            <a:endParaRPr lang="id-ID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Maka </a:t>
            </a:r>
            <a:r>
              <a:rPr lang="en" dirty="0"/>
              <a:t>dari itu solusi dengan hashing tentu saja bisa di-hack dengan mencari collisionnya. Namun apakah ini berarti hashing itu tidak baik untuk dipakai? Tidak juga. Karena bisa saja constraint dari soal memang menuntut untuk menggunakan hashing.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Contoh Aplikasi hashing: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Unordered_set di C++ STL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9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Rolling Hash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174219" y="1281111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Salah satu contoh fungsi hash yang biasa digunakan adalah rolling hash function. Yang melakukan hashing terhadap suatu string.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891" y="2626350"/>
            <a:ext cx="4081089" cy="75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9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Rolling Hash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5075434" y="914400"/>
                <a:ext cx="3668400" cy="34739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dirty="0" smtClean="0"/>
                  <a:t>Dalam formulasinya, p dan m adalah bilangan bulat positif. Dimana kita bebas memilih nilai p dan m. namun pilihan p dan m ini akan mengubah peluang terjadinya collision. 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  <a:p>
                <a:pPr marL="0" lvl="0" indent="0" algn="just">
                  <a:buNone/>
                </a:pPr>
                <a:r>
                  <a:rPr lang="id-ID" dirty="0" smtClean="0"/>
                  <a:t>Biasanya </a:t>
                </a:r>
                <a:r>
                  <a:rPr lang="id-ID" b="1" dirty="0" smtClean="0"/>
                  <a:t>p dipilih sebagai suatu bilangan prima</a:t>
                </a:r>
                <a:r>
                  <a:rPr lang="id-ID" dirty="0" smtClean="0"/>
                  <a:t>., </a:t>
                </a:r>
                <a:r>
                  <a:rPr lang="id-ID" dirty="0"/>
                  <a:t>Dan </a:t>
                </a:r>
                <a:r>
                  <a:rPr lang="id-ID" b="1" dirty="0"/>
                  <a:t>m</a:t>
                </a:r>
                <a:r>
                  <a:rPr lang="id-ID" dirty="0"/>
                  <a:t> </a:t>
                </a:r>
                <a:r>
                  <a:rPr lang="id-ID" b="1" dirty="0"/>
                  <a:t>dipilih sebagai suatu bilangan prima yang besar </a:t>
                </a:r>
                <a:r>
                  <a:rPr lang="id-ID" dirty="0" smtClean="0"/>
                  <a:t>karena probabilitas terjadinya collision </a:t>
                </a:r>
                <a:r>
                  <a:rPr lang="id-ID" sz="1050" dirty="0">
                    <a:latin typeface="Courier New"/>
                    <a:ea typeface="Courier New"/>
                    <a:cs typeface="Courier New"/>
                    <a:sym typeface="Courier New"/>
                  </a:rPr>
                  <a:t>≈ </a:t>
                </a:r>
                <a:r>
                  <a:rPr lang="id-ID" sz="1050" dirty="0" smtClean="0">
                    <a:latin typeface="Courier New"/>
                    <a:ea typeface="Courier New"/>
                    <a:cs typeface="Courier New"/>
                    <a:sym typeface="Courier New"/>
                  </a:rPr>
                  <a:t>1/m.</a:t>
                </a:r>
                <a:endParaRPr lang="id-ID" sz="1050" dirty="0"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marL="0" lvl="0" indent="0" algn="just" rtl="0"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-ID" dirty="0"/>
                  <a:t>Biasanya dipilih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atau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sz="105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mc:Choice>
        <mc:Fallback xmlns="">
          <p:sp>
            <p:nvSpPr>
              <p:cNvPr id="99" name="Google Shape;9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075434" y="914400"/>
                <a:ext cx="3668400" cy="3473999"/>
              </a:xfrm>
              <a:prstGeom prst="rect">
                <a:avLst/>
              </a:prstGeom>
              <a:blipFill rotWithShape="0">
                <a:blip r:embed="rId3"/>
                <a:stretch>
                  <a:fillRect l="-333" r="-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50" y="2839200"/>
            <a:ext cx="4081089" cy="75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9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kode: Rolling Hash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long long compute_hash(string s)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const int p = 7;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const int m = 1e9 + 9;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long long hash_value =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long long p_pow = 1;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for (char c : s)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    hash_value = (hash_value + (c - 'a' + 1) * p_pow) % m;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    p_pow = (p_pow * p) % m;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    return hash_value;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2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id-ID" dirty="0" smtClean="0"/>
              <a:t>Masih bisa explore lagi tentang hashing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05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Chinese Remainder Theorem</a:t>
            </a:r>
            <a:br>
              <a:rPr lang="en" dirty="0" smtClean="0"/>
            </a:br>
            <a:r>
              <a:rPr lang="en" dirty="0" smtClean="0"/>
              <a:t>(CRT)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61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 smtClean="0"/>
                  <a:t>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bilangan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asli</a:t>
                </a:r>
                <a:r>
                  <a:rPr lang="en-ID" dirty="0" smtClean="0"/>
                  <a:t> yang </a:t>
                </a:r>
                <a:r>
                  <a:rPr lang="en-ID" dirty="0" err="1" smtClean="0"/>
                  <a:t>saling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relatif</a:t>
                </a:r>
                <a:r>
                  <a:rPr lang="en-ID" dirty="0" smtClean="0"/>
                  <a:t> prima </a:t>
                </a:r>
                <a:r>
                  <a:rPr lang="en-ID" dirty="0" err="1" smtClean="0"/>
                  <a:t>dan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 smtClean="0"/>
                  <a:t>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bilangan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bulat</a:t>
                </a:r>
                <a:r>
                  <a:rPr lang="en-ID" dirty="0" smtClean="0"/>
                  <a:t>, </a:t>
                </a:r>
                <a:r>
                  <a:rPr lang="en-ID" dirty="0" err="1" smtClean="0"/>
                  <a:t>maka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ada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bilangan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bulat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 smtClean="0"/>
                  <a:t> yang </a:t>
                </a:r>
                <a:r>
                  <a:rPr lang="en-ID" dirty="0" err="1" smtClean="0"/>
                  <a:t>memenuhi</a:t>
                </a:r>
                <a:endParaRPr lang="en-ID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b="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D" b="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err="1" smtClean="0"/>
                  <a:t>Selanjutnya</a:t>
                </a:r>
                <a:r>
                  <a:rPr lang="en-ID" dirty="0" smtClean="0"/>
                  <a:t>, </a:t>
                </a:r>
                <a:r>
                  <a:rPr lang="en-ID" dirty="0" err="1" smtClean="0"/>
                  <a:t>nilai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 smtClean="0"/>
                  <a:t>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unik</a:t>
                </a:r>
                <a:r>
                  <a:rPr lang="en-ID" dirty="0" smtClean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 rotWithShape="0"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82525" y="397800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Sebelumnya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60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1093275"/>
                <a:ext cx="81789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dirty="0" smtClean="0"/>
                  <a:t>Gimana cara kita menghitung nilai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dirty="0" smtClean="0"/>
                  <a:t> ?</a:t>
                </a:r>
                <a:endParaRPr dirty="0"/>
              </a:p>
            </p:txBody>
          </p:sp>
        </mc:Choice>
        <mc:Fallback xmlns="">
          <p:sp>
            <p:nvSpPr>
              <p:cNvPr id="60" name="Google Shape;60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1093275"/>
                <a:ext cx="8178900" cy="2261100"/>
              </a:xfrm>
              <a:prstGeom prst="rect">
                <a:avLst/>
              </a:prstGeom>
              <a:blipFill rotWithShape="0"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Soal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Soal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Carilah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hasil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16518012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15)</m:t>
                    </m:r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Tentukan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tiga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digit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terakhir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126</m:t>
                        </m:r>
                      </m:e>
                      <m:sup>
                        <m:sSup>
                          <m:sSupPr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345789</m:t>
                            </m:r>
                          </m:e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13518001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Pak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menyukai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𝑠𝑚𝑐𝑞𝑢𝑒𝑒𝑛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𝑦𝑐𝑞𝑢𝑒𝑒𝑛</m:t>
                    </m:r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yaitu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5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7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karena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berencana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menjadi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wakil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presiden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Nomor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10.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meminta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bantuan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mencari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𝑠𝑚𝑐𝑞𝑢𝑒𝑒𝑛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𝑦𝑐𝑞𝑢𝑒𝑒𝑛</m:t>
                    </m:r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terkecil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ke-10,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bantulah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Aldo!</a:t>
                </a:r>
                <a:endParaRPr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 rotWithShape="0">
                <a:blip r:embed="rId3"/>
                <a:stretch>
                  <a:fillRect l="-596" r="-59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53;p1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smtClean="0"/>
                  <a:t>Hasil </a:t>
                </a:r>
                <a:r>
                  <a:rPr lang="en-ID" dirty="0" err="1" smtClean="0"/>
                  <a:t>dari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r>
                      <a:rPr lang="en-ID" b="1" i="1" smtClean="0">
                        <a:latin typeface="Cambria Math" panose="02040503050406030204" pitchFamily="18" charset="0"/>
                      </a:rPr>
                      <m:t>𝟐𝟎𝟏</m:t>
                    </m:r>
                    <m:sSup>
                      <m:sSupPr>
                        <m:ctrlPr>
                          <a:rPr lang="en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  <m:sup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𝟏𝟔𝟓𝟏𝟖𝟎𝟏𝟐</m:t>
                        </m:r>
                      </m:sup>
                    </m:sSup>
                    <m:d>
                      <m:dPr>
                        <m:ctrlPr>
                          <a:rPr lang="en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</m:oMath>
                </a14:m>
                <a:r>
                  <a:rPr lang="en-ID" dirty="0" smtClean="0"/>
                  <a:t> ? </a:t>
                </a:r>
                <a:endParaRPr dirty="0"/>
              </a:p>
            </p:txBody>
          </p:sp>
        </mc:Choice>
        <mc:Fallback xmlns="">
          <p:sp>
            <p:nvSpPr>
              <p:cNvPr id="53" name="Google Shape;53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  <a:blipFill rotWithShape="0">
                <a:blip r:embed="rId3"/>
                <a:stretch>
                  <a:fillRect l="-1341" b="-318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70" y="930946"/>
                <a:ext cx="8178900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smtClean="0"/>
                  <a:t>Perhatikan </a:t>
                </a:r>
                <a:r>
                  <a:rPr lang="en-ID" sz="1300" dirty="0" err="1" smtClean="0"/>
                  <a:t>bahwa</a:t>
                </a:r>
                <a:r>
                  <a:rPr lang="en-ID" sz="1300" dirty="0" smtClean="0"/>
                  <a:t>, 15 = 3 x 5, </a:t>
                </a:r>
                <a:r>
                  <a:rPr lang="en-ID" sz="1300" dirty="0" err="1" smtClean="0"/>
                  <a:t>dan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karena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gcd</a:t>
                </a:r>
                <a:r>
                  <a:rPr lang="en-ID" sz="1300" dirty="0" smtClean="0"/>
                  <a:t>(3,5) = 1. </a:t>
                </a:r>
                <a:r>
                  <a:rPr lang="en-ID" sz="1300" dirty="0" err="1" smtClean="0"/>
                  <a:t>Maka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berdasarkan</a:t>
                </a:r>
                <a:r>
                  <a:rPr lang="en-ID" sz="1300" dirty="0" smtClean="0"/>
                  <a:t> CRT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dapat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mencari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hasil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1651802</m:t>
                        </m:r>
                      </m:sup>
                    </m:sSup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15)</m:t>
                    </m:r>
                  </m:oMath>
                </a14:m>
                <a:r>
                  <a:rPr lang="en-ID" sz="1300" dirty="0" smtClean="0"/>
                  <a:t> </a:t>
                </a:r>
                <a:r>
                  <a:rPr lang="en-ID" sz="1300" dirty="0" err="1" smtClean="0"/>
                  <a:t>dengan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mencari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suatu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bilangan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300" dirty="0" smtClean="0"/>
                  <a:t> dengan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1651802</m:t>
                        </m:r>
                      </m:sup>
                    </m:sSup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lang="en-ID" sz="1300" dirty="0" smtClean="0"/>
                  <a:t> </a:t>
                </a:r>
                <a:r>
                  <a:rPr lang="en-ID" sz="1300" dirty="0" err="1" smtClean="0"/>
                  <a:t>dan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16518012</m:t>
                        </m:r>
                      </m:sup>
                    </m:sSup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≡0 (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smtClean="0"/>
                  <a:t>Kita </a:t>
                </a:r>
                <a:r>
                  <a:rPr lang="en-ID" sz="1300" dirty="0" err="1" smtClean="0"/>
                  <a:t>dapat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nyatakan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sz="1300" dirty="0" smtClean="0"/>
                  <a:t>, </a:t>
                </a:r>
                <a:r>
                  <a:rPr lang="en-ID" sz="1300" dirty="0" err="1" smtClean="0"/>
                  <a:t>dengan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D" sz="1300" dirty="0" smtClean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3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≡1(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5)</m:t>
                      </m:r>
                    </m:oMath>
                  </m:oMathPara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err="1" smtClean="0"/>
                  <a:t>Artinya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mencari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r>
                  <a:rPr lang="en-ID" sz="1300" dirty="0" smtClean="0"/>
                  <a:t>,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coba-coba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D" sz="1300" dirty="0" err="1" smtClean="0"/>
                  <a:t>nya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didapat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≡2 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err="1" smtClean="0"/>
                  <a:t>maka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dapat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nyatakan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ID" sz="1300" dirty="0" smtClean="0"/>
                  <a:t>, </a:t>
                </a:r>
                <a:r>
                  <a:rPr lang="en-ID" sz="1300" dirty="0" err="1" smtClean="0"/>
                  <a:t>dengan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sz="13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err="1" smtClean="0"/>
                  <a:t>Sehingga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didapat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ID" sz="1300" dirty="0" smtClean="0"/>
                  <a:t>.  </a:t>
                </a:r>
                <a:r>
                  <a:rPr lang="en-ID" sz="1300" dirty="0" err="1" smtClean="0"/>
                  <a:t>Didapat</a:t>
                </a:r>
                <a:endParaRPr lang="en-ID" sz="13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15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15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≡15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+6 </m:t>
                      </m:r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15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ID" sz="1300" dirty="0" smtClean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70" y="930946"/>
                <a:ext cx="8178900" cy="4246227"/>
              </a:xfrm>
              <a:prstGeom prst="rect">
                <a:avLst/>
              </a:prstGeom>
              <a:blipFill rotWithShape="0">
                <a:blip r:embed="rId4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53;p1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smtClean="0"/>
                  <a:t>Tiga digit </a:t>
                </a:r>
                <a:r>
                  <a:rPr lang="en-ID" dirty="0" err="1" smtClean="0"/>
                  <a:t>terakhir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dari</a:t>
                </a:r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𝟏𝟐</m:t>
                    </m:r>
                    <m:sSup>
                      <m:sSup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𝟑𝟒𝟓𝟕𝟖</m:t>
                        </m:r>
                        <m:sSup>
                          <m:sSupPr>
                            <m:ctrlPr>
                              <a:rPr lang="id-ID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e>
                          <m:sup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𝟏𝟑𝟓𝟏𝟖𝟎𝟎𝟏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D" dirty="0" smtClean="0"/>
                  <a:t>? </a:t>
                </a:r>
                <a:endParaRPr dirty="0"/>
              </a:p>
            </p:txBody>
          </p:sp>
        </mc:Choice>
        <mc:Fallback xmlns="">
          <p:sp>
            <p:nvSpPr>
              <p:cNvPr id="53" name="Google Shape;53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  <a:blipFill rotWithShape="0">
                <a:blip r:embed="rId3"/>
                <a:stretch>
                  <a:fillRect l="-1341" b="-4204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1803" y="897273"/>
                <a:ext cx="8178900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400" dirty="0" smtClean="0"/>
                  <a:t>Perhatikan </a:t>
                </a:r>
                <a:r>
                  <a:rPr lang="en-ID" sz="1400" dirty="0" err="1" smtClean="0"/>
                  <a:t>bahwa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soal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ini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sama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saja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mencari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126</m:t>
                        </m:r>
                      </m:e>
                      <m:sup>
                        <m:sSup>
                          <m:sSup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345789</m:t>
                            </m:r>
                          </m:e>
                          <m:sup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13518001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</m:oMath>
                </a14:m>
                <a:endParaRPr lang="en-ID" sz="1400" b="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400" dirty="0" smtClean="0"/>
                  <a:t>karena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ID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dengan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relatif</a:t>
                </a:r>
                <a:r>
                  <a:rPr lang="en-ID" sz="1400" dirty="0" smtClean="0"/>
                  <a:t> prima. </a:t>
                </a: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berdasarkan</a:t>
                </a:r>
                <a:r>
                  <a:rPr lang="en-ID" sz="1400" dirty="0" smtClean="0"/>
                  <a:t> </a:t>
                </a:r>
                <a:r>
                  <a:rPr lang="en-ID" sz="1400" i="1" dirty="0" smtClean="0"/>
                  <a:t>CRT</a:t>
                </a:r>
                <a:r>
                  <a:rPr lang="en-ID" sz="1400" dirty="0" smtClean="0"/>
                  <a:t>  </a:t>
                </a:r>
                <a:r>
                  <a:rPr lang="en-ID" sz="1400" dirty="0" err="1" smtClean="0"/>
                  <a:t>hasil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tersebut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sama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saja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mencari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suatu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bilangan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dengan</a:t>
                </a:r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d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ID" sz="1400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376</m:t>
                    </m:r>
                  </m:oMath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376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376</m:t>
                      </m:r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sz="1300" dirty="0" smtClean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ID" sz="1300" dirty="0" smtClean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1803" y="897273"/>
                <a:ext cx="8178900" cy="4246227"/>
              </a:xfrm>
              <a:prstGeom prst="rect">
                <a:avLst/>
              </a:prstGeom>
              <a:blipFill rotWithShape="0">
                <a:blip r:embed="rId4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8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 err="1" smtClean="0"/>
              <a:t>Smcqueen</a:t>
            </a:r>
            <a:r>
              <a:rPr lang="en-ID" dirty="0" smtClean="0"/>
              <a:t> </a:t>
            </a:r>
            <a:r>
              <a:rPr lang="en-ID" dirty="0" err="1" smtClean="0"/>
              <a:t>Ycqueen</a:t>
            </a:r>
            <a:r>
              <a:rPr lang="en-ID" dirty="0" smtClean="0"/>
              <a:t> </a:t>
            </a:r>
            <a:r>
              <a:rPr lang="en-ID" dirty="0" err="1" smtClean="0"/>
              <a:t>terkecil</a:t>
            </a:r>
            <a:r>
              <a:rPr lang="en-ID" dirty="0" smtClean="0"/>
              <a:t> ke-10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2736" y="919575"/>
                <a:ext cx="8638478" cy="382069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D" sz="1400" dirty="0" smtClean="0"/>
                  <a:t>Karena 2,3,5,7 </a:t>
                </a:r>
                <a:r>
                  <a:rPr lang="en-ID" sz="1400" dirty="0" err="1" smtClean="0"/>
                  <a:t>relatif</a:t>
                </a:r>
                <a:r>
                  <a:rPr lang="en-ID" sz="1400" dirty="0" smtClean="0"/>
                  <a:t> prima </a:t>
                </a: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dapat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gunakan</a:t>
                </a:r>
                <a:r>
                  <a:rPr lang="en-ID" sz="1400" dirty="0" smtClean="0"/>
                  <a:t> CRT </a:t>
                </a:r>
                <a:r>
                  <a:rPr lang="en-ID" sz="1400" dirty="0" err="1" smtClean="0"/>
                  <a:t>yaitu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akan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mencari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sehingga</a:t>
                </a:r>
              </a:p>
              <a:p>
                <a:pPr marL="114300" indent="0" algn="ctr">
                  <a:buNone/>
                </a:pP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ID" sz="1400" dirty="0" smtClean="0"/>
                  <a:t>, </a:t>
                </a:r>
                <a14:m>
                  <m:oMath xmlns:m="http://schemas.openxmlformats.org/officeDocument/2006/math"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≡2 </m:t>
                    </m:r>
                    <m:d>
                      <m:dPr>
                        <m:ctrlPr>
                          <a:rPr lang="en-ID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D" sz="1400" b="0" i="1" dirty="0" smtClean="0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≡4 (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r>
                  <a:rPr lang="en-ID" sz="1400" dirty="0" smtClean="0"/>
                  <a:t>, </a:t>
                </a:r>
                <a14:m>
                  <m:oMath xmlns:m="http://schemas.openxmlformats.org/officeDocument/2006/math"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≡4 (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en-ID" sz="1400" dirty="0" smtClean="0"/>
                  <a:t>.</a:t>
                </a:r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+1,  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b="0" dirty="0" smtClean="0"/>
              </a:p>
              <a:p>
                <a:pPr marL="114300" indent="0">
                  <a:buNone/>
                </a:pPr>
                <a:endParaRPr lang="en-ID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≡2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≡2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≡2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:r>
                  <a:rPr lang="en-ID" sz="1400" b="0" dirty="0" err="1" smtClean="0"/>
                  <a:t>Didapat</a:t>
                </a:r>
                <a:r>
                  <a:rPr lang="en-ID" sz="1400" b="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+1=6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≡2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4,  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/>
              </a:p>
              <a:p>
                <a:pPr marL="114300" indent="0">
                  <a:buNone/>
                </a:pPr>
                <a:r>
                  <a:rPr lang="en-ID" sz="1400" dirty="0"/>
                  <a:t>Didapat </a:t>
                </a:r>
                <a14:m>
                  <m:oMath xmlns:m="http://schemas.openxmlformats.org/officeDocument/2006/math">
                    <m:r>
                      <a:rPr lang="en-ID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i="1"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+5=30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+29</m:t>
                    </m:r>
                  </m:oMath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≡4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7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30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≡4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7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7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/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=30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sSub>
                          <m:sSub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+29=210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+179</m:t>
                    </m:r>
                  </m:oMath>
                </a14:m>
                <a:r>
                  <a:rPr lang="en-ID" sz="1400" dirty="0" smtClean="0"/>
                  <a:t>, </a:t>
                </a:r>
                <a:r>
                  <a:rPr lang="en-ID" sz="1400" dirty="0" err="1" smtClean="0"/>
                  <a:t>bilangan</a:t>
                </a:r>
                <a:r>
                  <a:rPr lang="en-ID" sz="1400" dirty="0" smtClean="0"/>
                  <a:t> ke-10 </a:t>
                </a:r>
                <a:r>
                  <a:rPr lang="en-ID" sz="1400" dirty="0" err="1" smtClean="0"/>
                  <a:t>terkecil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210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+179=2069.</m:t>
                    </m:r>
                  </m:oMath>
                </a14:m>
                <a:endParaRPr lang="en-ID" sz="1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2736" y="919575"/>
                <a:ext cx="8638478" cy="3820696"/>
              </a:xfrm>
              <a:blipFill rotWithShape="0">
                <a:blip r:embed="rId2"/>
                <a:stretch>
                  <a:fillRect b="-73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Code CRT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1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7542062" y="320940"/>
            <a:ext cx="1445821" cy="431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Contoh Kode : Chinese Remainder Theroem versi Bruteforce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9" y="178418"/>
            <a:ext cx="6980662" cy="47988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69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Adakah cara lain yang lebih cepat</a:t>
            </a:r>
            <a:r>
              <a:rPr lang="en-ID" sz="3500" dirty="0" smtClean="0"/>
              <a:t>?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16461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37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Adakah Cara Lain yang Lebih Cepat?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Bruteforce vs Inverse Modulo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3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832254" y="473726"/>
                <a:ext cx="4103590" cy="45294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400" dirty="0" smtClean="0"/>
                  <a:t>Ternyata CRT dapat kita selesaikan dengan menggunakan inverse modulo. Dalam mencari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sehingga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dengan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sz="1400" dirty="0" smtClean="0"/>
                  <a:t>. Kita </a:t>
                </a:r>
                <a:r>
                  <a:rPr lang="en-ID" sz="1400" dirty="0" err="1" smtClean="0"/>
                  <a:t>dapat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langsung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mendapatkan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dari </a:t>
                </a:r>
                <a:r>
                  <a:rPr lang="en-ID" sz="1400" dirty="0" err="1" smtClean="0"/>
                  <a:t>rumus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berikut</a:t>
                </a:r>
                <a:r>
                  <a:rPr lang="en-ID" sz="1400" dirty="0" smtClean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ar-AE" sz="1600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ID" sz="16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sz="1600" dirty="0" err="1" smtClean="0"/>
                  <a:t>Dengan</a:t>
                </a:r>
                <a:endParaRPr lang="en-ID" sz="1600" dirty="0"/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600" dirty="0" smtClean="0"/>
                  <a:t>.</a:t>
                </a:r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D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sz="1600" dirty="0" smtClean="0"/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6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sz="1600" dirty="0"/>
              </a:p>
            </p:txBody>
          </p:sp>
        </mc:Choice>
        <mc:Fallback xmlns="">
          <p:sp>
            <p:nvSpPr>
              <p:cNvPr id="66" name="Google Shape;66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32254" y="473726"/>
                <a:ext cx="4103590" cy="4529454"/>
              </a:xfrm>
              <a:prstGeom prst="rect">
                <a:avLst/>
              </a:prstGeom>
              <a:blipFill rotWithShape="0">
                <a:blip r:embed="rId3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build="p"/>
      <p:bldP spid="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2525" y="384375"/>
                <a:ext cx="81789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/>
                  <a:t>Menghitung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6" name="Google Shape;66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525" y="384375"/>
                <a:ext cx="8178900" cy="535200"/>
              </a:xfrm>
              <a:prstGeom prst="rect">
                <a:avLst/>
              </a:prstGeom>
              <a:blipFill rotWithShape="0">
                <a:blip r:embed="rId3"/>
                <a:stretch>
                  <a:fillRect l="-1341" b="-318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ret = 1;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for (int i = 1; i &lt;= b; i++)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ret *= a;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return ret;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37175" y="3155925"/>
            <a:ext cx="64059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trike="sngStrike" dirty="0">
                <a:latin typeface="Lato"/>
                <a:ea typeface="Lato"/>
                <a:cs typeface="Lato"/>
                <a:sym typeface="Lato"/>
              </a:rPr>
              <a:t>ANAK SD AJA TAU !</a:t>
            </a:r>
            <a:endParaRPr sz="1800" b="1" strike="sngStrike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  <p:bldP spid="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Google Shape;7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89756" y="239164"/>
                <a:ext cx="3620429" cy="43105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 smtClean="0"/>
                  <a:t>Contoh Kode : Chinese Remainder Theroem versi Inverse Modulo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b="1" dirty="0"/>
              </a:p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ar-AE" sz="1400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ID" sz="1400" dirty="0"/>
              </a:p>
              <a:p>
                <a:pPr marL="0" lvl="0" indent="0">
                  <a:spcAft>
                    <a:spcPts val="1600"/>
                  </a:spcAft>
                </a:pPr>
                <a:r>
                  <a:rPr lang="en-ID" sz="1400" dirty="0" err="1"/>
                  <a:t>Dengan</a:t>
                </a:r>
                <a:endParaRPr lang="en-ID" sz="1400" dirty="0"/>
              </a:p>
              <a:p>
                <a:pPr marL="0" lvl="0" indent="0" algn="ctr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ID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1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1400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400" dirty="0"/>
                  <a:t>.</a:t>
                </a:r>
              </a:p>
              <a:p>
                <a:pPr marL="0" lvl="0" indent="0" algn="ctr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sz="1400" dirty="0"/>
              </a:p>
              <a:p>
                <a:pPr marL="0" lvl="0" indent="0" algn="ctr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ID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7" name="Google Shape;7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89756" y="239164"/>
                <a:ext cx="3620429" cy="4310532"/>
              </a:xfrm>
              <a:prstGeom prst="rect">
                <a:avLst/>
              </a:prstGeom>
              <a:blipFill rotWithShape="0"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00" y="169022"/>
            <a:ext cx="4737442" cy="48819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65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G</a:t>
            </a:r>
            <a:r>
              <a:rPr lang="en-US" dirty="0" err="1"/>
              <a:t>enerating</a:t>
            </a:r>
            <a:r>
              <a:rPr lang="en-US" dirty="0"/>
              <a:t> Function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/>
                  <a:t>Generating function (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pembangkit</a:t>
                </a:r>
                <a:r>
                  <a:rPr lang="en-ID" dirty="0"/>
                  <a:t>) </a:t>
                </a:r>
                <a:r>
                  <a:rPr lang="en-ID" dirty="0" err="1"/>
                  <a:t>digunakan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merepresentasikan</a:t>
                </a:r>
                <a:r>
                  <a:rPr lang="en-ID" dirty="0"/>
                  <a:t> </a:t>
                </a:r>
                <a:r>
                  <a:rPr lang="en-ID" dirty="0" err="1"/>
                  <a:t>barisan</a:t>
                </a:r>
                <a:r>
                  <a:rPr lang="en-ID" dirty="0"/>
                  <a:t> </a:t>
                </a:r>
                <a:r>
                  <a:rPr lang="en-ID" dirty="0" err="1"/>
                  <a:t>tak</a:t>
                </a:r>
                <a:r>
                  <a:rPr lang="en-ID" dirty="0"/>
                  <a:t> </a:t>
                </a:r>
                <a:r>
                  <a:rPr lang="en-ID" dirty="0" err="1"/>
                  <a:t>hingga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menjadikannya</a:t>
                </a:r>
                <a:r>
                  <a:rPr lang="en-ID" dirty="0"/>
                  <a:t> </a:t>
                </a:r>
                <a:r>
                  <a:rPr lang="en-ID" dirty="0" err="1"/>
                  <a:t>koefisien-koefisien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pada </a:t>
                </a:r>
                <a:r>
                  <a:rPr lang="en-ID" dirty="0" err="1"/>
                  <a:t>deret</a:t>
                </a:r>
                <a:r>
                  <a:rPr lang="en-ID" dirty="0"/>
                  <a:t> </a:t>
                </a:r>
                <a:r>
                  <a:rPr lang="en-ID" dirty="0" err="1"/>
                  <a:t>pangkat</a:t>
                </a:r>
                <a:r>
                  <a:rPr lang="en-ID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dirty="0"/>
                  <a:t>Fungsi </a:t>
                </a:r>
                <a:r>
                  <a:rPr lang="en-ID" dirty="0" err="1"/>
                  <a:t>pembangkit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barisan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real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deret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hingga</a:t>
                </a:r>
                <a:endParaRPr lang="en-US" dirty="0"/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b="0" i="0" smtClean="0"/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 rotWithShape="0">
                <a:blip r:embed="rId3"/>
                <a:stretch>
                  <a:fillRect l="-596" r="-1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5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Soal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6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Soal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ingin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mendekorasi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belakang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rumahnya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bunga-bunga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telah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membeli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buah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berisi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Semua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pada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berwarna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sehingga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dapat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dibedakan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lain).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dua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warna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Sekarang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ingin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memilih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tepat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buah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kotak-kotak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tersebut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mendekorasi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tamannya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ingin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tahu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berapa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banyak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berbeda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memilih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diambil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Dua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dikatakan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berbeda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apabila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paling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kotak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diambil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bunganya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berbeda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Karena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jawaban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mungkin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sangat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besar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sehingga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Genfu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memintamu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mencari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bilangannya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 rotWithShape="0">
                <a:blip r:embed="rId3"/>
                <a:stretch>
                  <a:fillRect l="-596" r="-11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Penyelesaian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9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Penyelesaian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/>
                  <a:t>Banyaknya </a:t>
                </a:r>
                <a:r>
                  <a:rPr lang="en-ID" sz="1300" dirty="0" err="1"/>
                  <a:t>cara</a:t>
                </a:r>
                <a:r>
                  <a:rPr lang="en-ID" sz="1300" dirty="0"/>
                  <a:t> </a:t>
                </a:r>
                <a:r>
                  <a:rPr lang="en-ID" sz="1300" dirty="0" err="1"/>
                  <a:t>untuk</a:t>
                </a:r>
                <a:r>
                  <a:rPr lang="en-ID" sz="1300" dirty="0"/>
                  <a:t> </a:t>
                </a:r>
                <a:r>
                  <a:rPr lang="en-ID" sz="1300" dirty="0" err="1"/>
                  <a:t>memilih</a:t>
                </a:r>
                <a:r>
                  <a:rPr lang="en-ID" sz="1300" dirty="0"/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D" sz="1300" dirty="0"/>
                  <a:t> </a:t>
                </a:r>
                <a:r>
                  <a:rPr lang="en-ID" sz="1300" i="1" dirty="0"/>
                  <a:t>item</a:t>
                </a:r>
                <a:r>
                  <a:rPr lang="en-ID" sz="1300" dirty="0"/>
                  <a:t> </a:t>
                </a:r>
                <a:r>
                  <a:rPr lang="en-ID" sz="1300" dirty="0" err="1"/>
                  <a:t>dari</a:t>
                </a:r>
                <a:r>
                  <a:rPr lang="en-ID" sz="1300" dirty="0"/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D" sz="1300" dirty="0"/>
                  <a:t> </a:t>
                </a:r>
                <a:r>
                  <a:rPr lang="en-ID" sz="1300" dirty="0" err="1"/>
                  <a:t>grup</a:t>
                </a:r>
                <a:r>
                  <a:rPr lang="en-ID" sz="1300" dirty="0"/>
                  <a:t> </a:t>
                </a:r>
                <a:r>
                  <a:rPr lang="en-ID" sz="1300" dirty="0" err="1"/>
                  <a:t>identik</a:t>
                </a:r>
                <a:r>
                  <a:rPr lang="id-ID" sz="1300" dirty="0"/>
                  <a:t> dengan banyaknya solusi integral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d-ID" sz="1300" dirty="0"/>
                  <a:t>, dengan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300" dirty="0"/>
                  <a:t>,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300" dirty="0"/>
                  <a:t> adalah banyaknya </a:t>
                </a:r>
                <a:r>
                  <a:rPr lang="id-ID" sz="1300" i="1" dirty="0"/>
                  <a:t>item</a:t>
                </a:r>
                <a:r>
                  <a:rPr lang="id-ID" sz="1300" dirty="0"/>
                  <a:t> pada grup ke-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1300" dirty="0"/>
                  <a:t>. Banyaknya solusi integral adalah koefisien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d-ID" sz="1300" i="1" dirty="0"/>
                  <a:t> </a:t>
                </a:r>
                <a:r>
                  <a:rPr lang="id-ID" sz="1300" dirty="0"/>
                  <a:t>pada perkalian dari (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i="1" dirty="0"/>
                  <a:t> </a:t>
                </a:r>
                <a:r>
                  <a:rPr lang="id-ID" sz="1300" dirty="0"/>
                  <a:t>pada setiap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Kita perlu mencari koefisien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d-ID" sz="1300" dirty="0"/>
                  <a:t> pada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∗…∗(1+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Dengan jumlah deret geometri kita dapat mengatakan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d-ID" sz="1300" dirty="0"/>
                  <a:t>Substitusi ke ekspresi sebelumnya, didapatkan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</m:t>
                    </m:r>
                    <m:f>
                      <m:f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d-ID" sz="13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sz="13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</m:t>
                    </m:r>
                    <m:d>
                      <m:d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30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d-ID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d-ID" sz="13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300" dirty="0"/>
                  <a:t>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d-ID" sz="1300" dirty="0"/>
                  <a:t>Sekarang kita dapat menentukan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d-ID" sz="1300" dirty="0"/>
                  <a:t>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300" dirty="0"/>
                  <a:t> dengan mudah, yaitu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sz="1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300" dirty="0" smtClean="0"/>
                  <a:t>.  </a:t>
                </a:r>
                <a:r>
                  <a:rPr lang="id-ID" sz="1300" smtClean="0"/>
                  <a:t>(ini darimana cuy??)</a:t>
                </a:r>
                <a:endParaRPr lang="en-ID" sz="1300" dirty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  <a:blipFill rotWithShape="0"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53;p1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dirty="0"/>
                  <a:t>Tapi kan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id-ID" dirty="0"/>
                  <a:t>-</a:t>
                </a:r>
                <a:r>
                  <a:rPr lang="sv-SE" dirty="0" err="1"/>
                  <a:t>nya</a:t>
                </a:r>
                <a:r>
                  <a:rPr lang="sv-SE" dirty="0"/>
                  <a:t> </a:t>
                </a:r>
                <a:r>
                  <a:rPr lang="sv-SE" dirty="0" err="1"/>
                  <a:t>besar</a:t>
                </a:r>
                <a:r>
                  <a:rPr lang="sv-SE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53" name="Google Shape;53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  <a:blipFill rotWithShape="0">
                <a:blip r:embed="rId3"/>
                <a:stretch>
                  <a:fillRect l="-1341" t="-1136" b="-284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Namun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1300" dirty="0"/>
                  <a:t> kecil, sehingga untuk </a:t>
                </a:r>
                <a:r>
                  <a:rPr lang="id-ID" sz="1300" dirty="0" err="1"/>
                  <a:t>menyederhakannya</a:t>
                </a:r>
                <a:r>
                  <a:rPr lang="id-ID" sz="1300" dirty="0"/>
                  <a:t> dapat digunakan </a:t>
                </a:r>
                <a:r>
                  <a:rPr lang="id-ID" sz="1300" dirty="0" err="1">
                    <a:latin typeface="Consolas" panose="020B0609020204030204" pitchFamily="49" charset="0"/>
                  </a:rPr>
                  <a:t>vector</a:t>
                </a:r>
                <a:r>
                  <a:rPr lang="id-ID" sz="1300" dirty="0">
                    <a:latin typeface="Consolas" panose="020B0609020204030204" pitchFamily="49" charset="0"/>
                  </a:rPr>
                  <a:t>&lt;pair&lt;</a:t>
                </a:r>
                <a:r>
                  <a:rPr lang="id-ID" sz="1300" dirty="0" err="1">
                    <a:latin typeface="Consolas" panose="020B0609020204030204" pitchFamily="49" charset="0"/>
                  </a:rPr>
                  <a:t>int,Int</a:t>
                </a:r>
                <a:r>
                  <a:rPr lang="id-ID" sz="1300" dirty="0">
                    <a:latin typeface="Consolas" panose="020B0609020204030204" pitchFamily="49" charset="0"/>
                  </a:rPr>
                  <a:t>&gt;&gt;</a:t>
                </a:r>
                <a:r>
                  <a:rPr lang="id-ID" sz="1300" dirty="0"/>
                  <a:t> berisi pasangan koefisien dengan pangkatnya. Kita dapat menuliskan fungsi </a:t>
                </a:r>
                <a:r>
                  <a:rPr lang="id-ID" sz="1300" dirty="0" err="1"/>
                  <a:t>rekursif</a:t>
                </a:r>
                <a:r>
                  <a:rPr lang="id-ID" sz="1300" dirty="0"/>
                  <a:t> untuk ini.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id-ID" sz="1300" dirty="0"/>
                  <a:t>Dengan menggunakan Lucas’ </a:t>
                </a:r>
                <a:r>
                  <a:rPr lang="id-ID" sz="1300" dirty="0" err="1"/>
                  <a:t>Theorem</a:t>
                </a:r>
                <a:r>
                  <a:rPr lang="id-ID" sz="1300" dirty="0"/>
                  <a:t>, kita dapat menghitung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sz="1300" dirty="0"/>
                  <a:t> sebagai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sz="1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id-ID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id-ID" sz="13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d-ID" sz="1300" dirty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  <a:blipFill rotWithShape="0">
                <a:blip r:embed="rId4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4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Contoh Kode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72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Kode </a:t>
            </a:r>
            <a:r>
              <a:rPr lang="id-ID" dirty="0" err="1"/>
              <a:t>Generating</a:t>
            </a:r>
            <a:r>
              <a:rPr lang="id-ID" dirty="0"/>
              <a:t> </a:t>
            </a:r>
            <a:r>
              <a:rPr lang="id-ID" dirty="0" err="1"/>
              <a:t>Function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96813" y="1075719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1050" dirty="0"/>
              <a:t>#</a:t>
            </a:r>
            <a:r>
              <a:rPr lang="id-ID" sz="1050" dirty="0" err="1"/>
              <a:t>define</a:t>
            </a:r>
            <a:r>
              <a:rPr lang="id-ID" sz="1050" dirty="0"/>
              <a:t> </a:t>
            </a:r>
            <a:r>
              <a:rPr lang="id-ID" sz="1050" dirty="0" err="1"/>
              <a:t>ll</a:t>
            </a:r>
            <a:r>
              <a:rPr lang="id-ID" sz="1050" dirty="0"/>
              <a:t> long </a:t>
            </a:r>
            <a:r>
              <a:rPr lang="id-ID" sz="1050" dirty="0" err="1"/>
              <a:t>long</a:t>
            </a:r>
            <a:endParaRPr lang="id-ID" sz="1050" dirty="0"/>
          </a:p>
          <a:p>
            <a:pPr marL="0" lvl="0" indent="0">
              <a:buNone/>
            </a:pPr>
            <a:r>
              <a:rPr lang="id-ID" sz="1050" dirty="0"/>
              <a:t>#</a:t>
            </a:r>
            <a:r>
              <a:rPr lang="id-ID" sz="1050" dirty="0" err="1"/>
              <a:t>define</a:t>
            </a:r>
            <a:r>
              <a:rPr lang="id-ID" sz="1050" dirty="0"/>
              <a:t> MOD 1000000007</a:t>
            </a:r>
          </a:p>
          <a:p>
            <a:pPr marL="0" lvl="0" indent="0">
              <a:buNone/>
            </a:pPr>
            <a:endParaRPr lang="id-ID" sz="1050" dirty="0"/>
          </a:p>
          <a:p>
            <a:pPr marL="0" lvl="0" indent="0">
              <a:buNone/>
            </a:pPr>
            <a:r>
              <a:rPr lang="id-ID" sz="1050" dirty="0" err="1"/>
              <a:t>ll</a:t>
            </a:r>
            <a:r>
              <a:rPr lang="id-ID" sz="1050" dirty="0"/>
              <a:t> </a:t>
            </a:r>
            <a:r>
              <a:rPr lang="id-ID" sz="1050" dirty="0" err="1"/>
              <a:t>inv</a:t>
            </a:r>
            <a:r>
              <a:rPr lang="id-ID" sz="1050" dirty="0"/>
              <a:t>[55];</a:t>
            </a:r>
          </a:p>
          <a:p>
            <a:pPr marL="0" lvl="0" indent="0">
              <a:buNone/>
            </a:pPr>
            <a:r>
              <a:rPr lang="id-ID" sz="1050" dirty="0"/>
              <a:t>map&lt;</a:t>
            </a:r>
            <a:r>
              <a:rPr lang="id-ID" sz="1050" dirty="0" err="1"/>
              <a:t>ll,ll</a:t>
            </a:r>
            <a:r>
              <a:rPr lang="id-ID" sz="1050" dirty="0"/>
              <a:t>&gt; </a:t>
            </a:r>
            <a:r>
              <a:rPr lang="id-ID" sz="1050" dirty="0" err="1"/>
              <a:t>mkoef</a:t>
            </a:r>
            <a:r>
              <a:rPr lang="id-ID" sz="1050" dirty="0"/>
              <a:t>;</a:t>
            </a:r>
          </a:p>
          <a:p>
            <a:pPr marL="0" lvl="0" indent="0">
              <a:buNone/>
            </a:pPr>
            <a:endParaRPr lang="id-ID" sz="1050" dirty="0"/>
          </a:p>
          <a:p>
            <a:pPr marL="0" lvl="0" indent="0">
              <a:buNone/>
            </a:pPr>
            <a:r>
              <a:rPr lang="id-ID" sz="1050" dirty="0" err="1"/>
              <a:t>void</a:t>
            </a:r>
            <a:r>
              <a:rPr lang="id-ID" sz="1050" dirty="0"/>
              <a:t> gen(int </a:t>
            </a:r>
            <a:r>
              <a:rPr lang="id-ID" sz="1050" dirty="0" err="1"/>
              <a:t>i,vector</a:t>
            </a:r>
            <a:r>
              <a:rPr lang="id-ID" sz="1050" dirty="0"/>
              <a:t>&lt;</a:t>
            </a:r>
            <a:r>
              <a:rPr lang="id-ID" sz="1050" dirty="0" err="1"/>
              <a:t>ll</a:t>
            </a:r>
            <a:r>
              <a:rPr lang="id-ID" sz="1050" dirty="0"/>
              <a:t>&gt; </a:t>
            </a:r>
            <a:r>
              <a:rPr lang="id-ID" sz="1050" dirty="0" err="1"/>
              <a:t>f,ll</a:t>
            </a:r>
            <a:r>
              <a:rPr lang="id-ID" sz="1050" dirty="0"/>
              <a:t> </a:t>
            </a:r>
            <a:r>
              <a:rPr lang="id-ID" sz="1050" dirty="0" err="1"/>
              <a:t>pangkat,ll</a:t>
            </a:r>
            <a:r>
              <a:rPr lang="id-ID" sz="1050" dirty="0"/>
              <a:t> </a:t>
            </a:r>
            <a:r>
              <a:rPr lang="id-ID" sz="1050" dirty="0" err="1"/>
              <a:t>koefnow</a:t>
            </a:r>
            <a:r>
              <a:rPr lang="id-ID" sz="1050" dirty="0"/>
              <a:t>)</a:t>
            </a:r>
          </a:p>
          <a:p>
            <a:pPr marL="0" lvl="0" indent="0">
              <a:buNone/>
            </a:pPr>
            <a:r>
              <a:rPr lang="id-ID" sz="1050" dirty="0"/>
              <a:t>{</a:t>
            </a:r>
          </a:p>
          <a:p>
            <a:pPr marL="0" lvl="0" indent="0">
              <a:buNone/>
            </a:pPr>
            <a:r>
              <a:rPr lang="id-ID" sz="1050" dirty="0"/>
              <a:t>    </a:t>
            </a:r>
            <a:r>
              <a:rPr lang="id-ID" sz="1050" dirty="0" err="1"/>
              <a:t>if</a:t>
            </a:r>
            <a:r>
              <a:rPr lang="id-ID" sz="1050" dirty="0"/>
              <a:t>(i==</a:t>
            </a:r>
            <a:r>
              <a:rPr lang="id-ID" sz="1050" dirty="0" err="1"/>
              <a:t>f.size</a:t>
            </a:r>
            <a:r>
              <a:rPr lang="id-ID" sz="1050" dirty="0"/>
              <a:t>())</a:t>
            </a:r>
          </a:p>
          <a:p>
            <a:pPr marL="0" lvl="0" indent="0">
              <a:buNone/>
            </a:pPr>
            <a:r>
              <a:rPr lang="id-ID" sz="1050" dirty="0"/>
              <a:t>    {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mkoef</a:t>
            </a:r>
            <a:r>
              <a:rPr lang="id-ID" sz="1050" dirty="0"/>
              <a:t>[pangkat] += </a:t>
            </a:r>
            <a:r>
              <a:rPr lang="id-ID" sz="1050" dirty="0" err="1"/>
              <a:t>koefnow</a:t>
            </a:r>
            <a:r>
              <a:rPr lang="id-ID" sz="1050" dirty="0"/>
              <a:t>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mkoef</a:t>
            </a:r>
            <a:r>
              <a:rPr lang="id-ID" sz="1050" dirty="0"/>
              <a:t>[pangkat] %= MOD;</a:t>
            </a:r>
          </a:p>
          <a:p>
            <a:pPr marL="0" lvl="0" indent="0">
              <a:buNone/>
            </a:pPr>
            <a:r>
              <a:rPr lang="id-ID" sz="1050" dirty="0"/>
              <a:t>    }</a:t>
            </a:r>
          </a:p>
          <a:p>
            <a:pPr marL="0" lvl="0" indent="0">
              <a:buNone/>
            </a:pPr>
            <a:r>
              <a:rPr lang="id-ID" sz="1050" dirty="0"/>
              <a:t>    </a:t>
            </a:r>
            <a:r>
              <a:rPr lang="id-ID" sz="1050" dirty="0" err="1"/>
              <a:t>else</a:t>
            </a:r>
            <a:endParaRPr lang="id-ID" sz="1050" dirty="0"/>
          </a:p>
          <a:p>
            <a:pPr marL="0" lvl="0" indent="0">
              <a:buNone/>
            </a:pPr>
            <a:r>
              <a:rPr lang="id-ID" sz="1050" dirty="0"/>
              <a:t>    {</a:t>
            </a:r>
          </a:p>
          <a:p>
            <a:pPr marL="0" lvl="0" indent="0">
              <a:buNone/>
            </a:pPr>
            <a:r>
              <a:rPr lang="id-ID" sz="1050" dirty="0"/>
              <a:t>        gen(i+1,f,pangkat,koefnow);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ll</a:t>
            </a:r>
            <a:r>
              <a:rPr lang="id-ID" sz="1050" dirty="0"/>
              <a:t> </a:t>
            </a:r>
            <a:r>
              <a:rPr lang="id-ID" sz="1050" dirty="0" err="1"/>
              <a:t>koefbaru</a:t>
            </a:r>
            <a:r>
              <a:rPr lang="id-ID" sz="1050" dirty="0"/>
              <a:t> = </a:t>
            </a:r>
            <a:r>
              <a:rPr lang="id-ID" sz="1050" dirty="0" err="1"/>
              <a:t>koefnow</a:t>
            </a:r>
            <a:r>
              <a:rPr lang="id-ID" sz="1050" dirty="0"/>
              <a:t>*(-1);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koefbaru</a:t>
            </a:r>
            <a:r>
              <a:rPr lang="id-ID" sz="1050" dirty="0"/>
              <a:t> %= MOD;</a:t>
            </a:r>
          </a:p>
          <a:p>
            <a:pPr marL="0" lvl="0" indent="0">
              <a:buNone/>
            </a:pPr>
            <a:r>
              <a:rPr lang="id-ID" sz="1050" dirty="0"/>
              <a:t>        </a:t>
            </a:r>
            <a:r>
              <a:rPr lang="id-ID" sz="1050" dirty="0" err="1"/>
              <a:t>if</a:t>
            </a:r>
            <a:r>
              <a:rPr lang="id-ID" sz="1050" dirty="0"/>
              <a:t>(</a:t>
            </a:r>
            <a:r>
              <a:rPr lang="id-ID" sz="1050" dirty="0" err="1"/>
              <a:t>koefbaru</a:t>
            </a:r>
            <a:r>
              <a:rPr lang="id-ID" sz="1050" dirty="0"/>
              <a:t> &lt; 0) </a:t>
            </a:r>
            <a:r>
              <a:rPr lang="id-ID" sz="1050" dirty="0" err="1"/>
              <a:t>koefbaru</a:t>
            </a:r>
            <a:r>
              <a:rPr lang="id-ID" sz="1050" dirty="0"/>
              <a:t> += MOD;</a:t>
            </a:r>
          </a:p>
          <a:p>
            <a:pPr marL="0" lvl="0" indent="0">
              <a:buNone/>
            </a:pPr>
            <a:r>
              <a:rPr lang="id-ID" sz="1050" dirty="0"/>
              <a:t>        gen(i+1,f,pangkat+f[i]+1,koefbaru);</a:t>
            </a:r>
          </a:p>
          <a:p>
            <a:pPr marL="0" lvl="0" indent="0">
              <a:buNone/>
            </a:pPr>
            <a:r>
              <a:rPr lang="id-ID" sz="1050" dirty="0"/>
              <a:t>    }</a:t>
            </a:r>
          </a:p>
          <a:p>
            <a:pPr marL="0" lvl="0" indent="0">
              <a:buNone/>
            </a:pPr>
            <a:r>
              <a:rPr lang="id-ID" sz="1050" dirty="0"/>
              <a:t>}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18474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Lebih Cepat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Menggunakan Divide and Conquer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Kompleksitas menjadi O(log n)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R</a:t>
            </a:r>
            <a:r>
              <a:rPr lang="id-ID" dirty="0" err="1"/>
              <a:t>efleksi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id-ID" sz="1300" dirty="0"/>
                  <a:t>Ingat!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1300" dirty="0"/>
                  <a:t> itu kecil, dan perhatikan bahwa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d-ID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∗…∗(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sz="1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dirty="0"/>
                  <a:t> memiliki paling banyak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sz="1300" dirty="0"/>
                  <a:t> suku. Sehingga kompleksitasnya </a:t>
                </a:r>
                <a14:m>
                  <m:oMath xmlns:m="http://schemas.openxmlformats.org/officeDocument/2006/math"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d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d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1300" dirty="0"/>
                  <a:t>.</a:t>
                </a:r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2" y="930946"/>
                <a:ext cx="8667993" cy="4246227"/>
              </a:xfrm>
              <a:prstGeom prst="rect">
                <a:avLst/>
              </a:prstGeom>
              <a:blipFill rotWithShape="0"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 Gambar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3768" t="7113" r="1534" b="4296"/>
          <a:stretch/>
        </p:blipFill>
        <p:spPr>
          <a:xfrm>
            <a:off x="805475" y="1254225"/>
            <a:ext cx="3701125" cy="24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Exponentiation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MOD 1000000007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ll long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 fastpow(ll base, ll top)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ll ans = 1LL;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(int i=0; i&lt;64; i++)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(top &amp; (1 &lt;&lt; i))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ans *= base;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ans %= MOD;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base *= base;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base %= MOD;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ans;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Fibonacci adalah barisan yang dihasilkan dari penjumlahan dua suku sebelumnya.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Fibonacci(n) = Fibonacci(n-1) + Fibonacci(n-2)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Untuk menghitung Fibonacci(n) gimana caranya?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Obvious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Tinggal simpen nilai fibonacci nya pake variabel terus iterasi sampai ke-n.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43925" y="1678650"/>
            <a:ext cx="78561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fibonacci(int n){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F[1]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F[2]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 = 3; i &lt;= n; 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F[i] = F[i-1] + F[i-2];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F[n];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71475" y="3472575"/>
            <a:ext cx="4498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Kompleksitas : O(N)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1104</Words>
  <Application>Microsoft Office PowerPoint</Application>
  <PresentationFormat>On-screen Show (16:9)</PresentationFormat>
  <Paragraphs>248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Raleway</vt:lpstr>
      <vt:lpstr>Arial</vt:lpstr>
      <vt:lpstr>Cambria Math</vt:lpstr>
      <vt:lpstr>Consolas</vt:lpstr>
      <vt:lpstr>Lato</vt:lpstr>
      <vt:lpstr>Courier New</vt:lpstr>
      <vt:lpstr>Streamline</vt:lpstr>
      <vt:lpstr>Matrix Exponentiation</vt:lpstr>
      <vt:lpstr>Matrix Exponentiation</vt:lpstr>
      <vt:lpstr>Sebelumnya</vt:lpstr>
      <vt:lpstr>Menghitung a^b</vt:lpstr>
      <vt:lpstr>Cara Lebih Cepat</vt:lpstr>
      <vt:lpstr>Fast Exponentiation</vt:lpstr>
      <vt:lpstr>Fibonacci</vt:lpstr>
      <vt:lpstr>Motivation</vt:lpstr>
      <vt:lpstr>Cara Obvious</vt:lpstr>
      <vt:lpstr>PowerPoint Presentation</vt:lpstr>
      <vt:lpstr>Tahukah Anda?</vt:lpstr>
      <vt:lpstr>PowerPoint Presentation</vt:lpstr>
      <vt:lpstr>PowerPoint Presentation</vt:lpstr>
      <vt:lpstr>Implementasi</vt:lpstr>
      <vt:lpstr>Implementasi</vt:lpstr>
      <vt:lpstr>Implementasi</vt:lpstr>
      <vt:lpstr>Refleksi</vt:lpstr>
      <vt:lpstr>Hashing</vt:lpstr>
      <vt:lpstr>Hashing</vt:lpstr>
      <vt:lpstr>Karakteristik Fungsi Hash</vt:lpstr>
      <vt:lpstr>Contoh Collision</vt:lpstr>
      <vt:lpstr>Contoh Collision (2)</vt:lpstr>
      <vt:lpstr>Bagaimana cara menghindari collision?</vt:lpstr>
      <vt:lpstr>Rolling Hash</vt:lpstr>
      <vt:lpstr>Rolling Hash</vt:lpstr>
      <vt:lpstr>Contoh kode: Rolling Hash</vt:lpstr>
      <vt:lpstr>PowerPoint Presentation</vt:lpstr>
      <vt:lpstr>Chinese Remainder Theorem (CRT)</vt:lpstr>
      <vt:lpstr>Definisi</vt:lpstr>
      <vt:lpstr>Contoh Soal</vt:lpstr>
      <vt:lpstr>Contoh Soal</vt:lpstr>
      <vt:lpstr>Hasil dari 2019^16518012 (mod 15) ? </vt:lpstr>
      <vt:lpstr>Tiga digit terakhir dari 126^(345789^13518001 )? </vt:lpstr>
      <vt:lpstr>Bilangan Smcqueen Ycqueen terkecil ke-10</vt:lpstr>
      <vt:lpstr>Source Code CRT</vt:lpstr>
      <vt:lpstr>PowerPoint Presentation</vt:lpstr>
      <vt:lpstr>Adakah cara lain yang lebih cepat?</vt:lpstr>
      <vt:lpstr>PowerPoint Presentation</vt:lpstr>
      <vt:lpstr>Adakah Cara Lain yang Lebih Cepat?</vt:lpstr>
      <vt:lpstr>PowerPoint Presentation</vt:lpstr>
      <vt:lpstr>Generating Function</vt:lpstr>
      <vt:lpstr>Definisi</vt:lpstr>
      <vt:lpstr>Contoh Soal</vt:lpstr>
      <vt:lpstr>Contoh Soal</vt:lpstr>
      <vt:lpstr>Penyelesaian</vt:lpstr>
      <vt:lpstr>Penyelesaian</vt:lpstr>
      <vt:lpstr>Tapi kan s-nya besar?</vt:lpstr>
      <vt:lpstr>Contoh Kode</vt:lpstr>
      <vt:lpstr>Kode Generating Function</vt:lpstr>
      <vt:lpstr>Refleksi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Exponentiation</dc:title>
  <cp:lastModifiedBy>hp</cp:lastModifiedBy>
  <cp:revision>10</cp:revision>
  <dcterms:modified xsi:type="dcterms:W3CDTF">2019-03-10T17:22:30Z</dcterms:modified>
</cp:coreProperties>
</file>