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9"/>
  </p:notes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5" r:id="rId33"/>
    <p:sldId id="313" r:id="rId34"/>
    <p:sldId id="314" r:id="rId35"/>
    <p:sldId id="316" r:id="rId36"/>
    <p:sldId id="317" r:id="rId37"/>
    <p:sldId id="318" r:id="rId38"/>
  </p:sldIdLst>
  <p:sldSz cx="9144000" cy="5143500" type="screen16x9"/>
  <p:notesSz cx="6858000" cy="9144000"/>
  <p:embeddedFontLst>
    <p:embeddedFont>
      <p:font typeface="Lato" panose="020B0604020202020204" charset="0"/>
      <p:regular r:id="rId40"/>
      <p:bold r:id="rId41"/>
      <p:italic r:id="rId42"/>
      <p:boldItalic r:id="rId43"/>
    </p:embeddedFont>
    <p:embeddedFont>
      <p:font typeface="Raleway" panose="020B0604020202020204" charset="0"/>
      <p:regular r:id="rId44"/>
      <p:bold r:id="rId45"/>
      <p:italic r:id="rId46"/>
      <p:boldItalic r:id="rId47"/>
    </p:embeddedFont>
    <p:embeddedFont>
      <p:font typeface="Cambria Math" panose="02040503050406030204" pitchFamily="18"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523581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012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8C414"/>
        </a:solidFill>
        <a:effectLst/>
      </p:bgPr>
    </p:bg>
    <p:spTree>
      <p:nvGrpSpPr>
        <p:cNvPr id="1" name="Shape 9"/>
        <p:cNvGrpSpPr/>
        <p:nvPr/>
      </p:nvGrpSpPr>
      <p:grpSpPr>
        <a:xfrm>
          <a:off x="0" y="0"/>
          <a:ext cx="0" cy="0"/>
          <a:chOff x="0" y="0"/>
          <a:chExt cx="0" cy="0"/>
        </a:xfrm>
      </p:grpSpPr>
      <p:sp>
        <p:nvSpPr>
          <p:cNvPr id="10" name="Google Shape;10;p2"/>
          <p:cNvSpPr/>
          <p:nvPr/>
        </p:nvSpPr>
        <p:spPr>
          <a:xfrm rot="-5400000">
            <a:off x="1354816" y="666898"/>
            <a:ext cx="61200" cy="1110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SzPts val="4200"/>
              <a:buNone/>
              <a:defRPr sz="4200"/>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2" name="Google Shape;12;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6878518" y="4749850"/>
            <a:ext cx="22065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rotWithShape="1">
          <a:blip r:embed="rId2">
            <a:alphaModFix/>
          </a:blip>
          <a:srcRect l="3824" t="6481" r="1281" b="4487"/>
          <a:stretch/>
        </p:blipFill>
        <p:spPr>
          <a:xfrm>
            <a:off x="7078325" y="3544250"/>
            <a:ext cx="1806900" cy="1205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0000"/>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rgbClr val="F8C414"/>
              </a:buClr>
              <a:buSzPts val="3600"/>
              <a:buNone/>
              <a:defRPr sz="3600">
                <a:solidFill>
                  <a:srgbClr val="F8C414"/>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9" name="Google Shape;19;p4"/>
          <p:cNvSpPr txBox="1">
            <a:spLocks noGrp="1"/>
          </p:cNvSpPr>
          <p:nvPr>
            <p:ph type="sldNum" idx="12"/>
          </p:nvPr>
        </p:nvSpPr>
        <p:spPr>
          <a:xfrm>
            <a:off x="6878518" y="4749850"/>
            <a:ext cx="22065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p:nvPr/>
        </p:nvSpPr>
        <p:spPr>
          <a:xfrm>
            <a:off x="841850" y="1991700"/>
            <a:ext cx="934200" cy="71700"/>
          </a:xfrm>
          <a:prstGeom prst="rect">
            <a:avLst/>
          </a:prstGeom>
          <a:solidFill>
            <a:srgbClr val="F8C41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82525" y="384375"/>
            <a:ext cx="81789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3" name="Google Shape;23;p5"/>
          <p:cNvSpPr txBox="1">
            <a:spLocks noGrp="1"/>
          </p:cNvSpPr>
          <p:nvPr>
            <p:ph type="body" idx="1"/>
          </p:nvPr>
        </p:nvSpPr>
        <p:spPr>
          <a:xfrm>
            <a:off x="482525" y="1093275"/>
            <a:ext cx="8178900" cy="22611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sz="1800"/>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
        <p:nvSpPr>
          <p:cNvPr id="24" name="Google Shape;24;p5"/>
          <p:cNvSpPr txBox="1">
            <a:spLocks noGrp="1"/>
          </p:cNvSpPr>
          <p:nvPr>
            <p:ph type="sldNum" idx="12"/>
          </p:nvPr>
        </p:nvSpPr>
        <p:spPr>
          <a:xfrm>
            <a:off x="6878518" y="4749850"/>
            <a:ext cx="22065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p:nvPr/>
        </p:nvSpPr>
        <p:spPr>
          <a:xfrm>
            <a:off x="421327" y="384374"/>
            <a:ext cx="61200" cy="535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rgbClr val="F8C41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SzPts val="1300"/>
              <a:buFont typeface="Lato"/>
              <a:buChar char="●"/>
              <a:defRPr sz="1300">
                <a:latin typeface="Lato"/>
                <a:ea typeface="Lato"/>
                <a:cs typeface="Lato"/>
                <a:sym typeface="Lato"/>
              </a:defRPr>
            </a:lvl1pPr>
            <a:lvl2pPr marL="914400" lvl="1" indent="-298450">
              <a:lnSpc>
                <a:spcPct val="115000"/>
              </a:lnSpc>
              <a:spcBef>
                <a:spcPts val="1600"/>
              </a:spcBef>
              <a:spcAft>
                <a:spcPts val="0"/>
              </a:spcAft>
              <a:buSzPts val="1100"/>
              <a:buFont typeface="Lato"/>
              <a:buChar char="○"/>
              <a:defRPr sz="1100">
                <a:latin typeface="Lato"/>
                <a:ea typeface="Lato"/>
                <a:cs typeface="Lato"/>
                <a:sym typeface="Lato"/>
              </a:defRPr>
            </a:lvl2pPr>
            <a:lvl3pPr marL="1371600" lvl="2" indent="-298450">
              <a:lnSpc>
                <a:spcPct val="115000"/>
              </a:lnSpc>
              <a:spcBef>
                <a:spcPts val="1600"/>
              </a:spcBef>
              <a:spcAft>
                <a:spcPts val="0"/>
              </a:spcAft>
              <a:buSzPts val="1100"/>
              <a:buFont typeface="Lato"/>
              <a:buChar char="■"/>
              <a:defRPr sz="1100">
                <a:latin typeface="Lato"/>
                <a:ea typeface="Lato"/>
                <a:cs typeface="Lato"/>
                <a:sym typeface="Lato"/>
              </a:defRPr>
            </a:lvl3pPr>
            <a:lvl4pPr marL="1828800" lvl="3" indent="-298450">
              <a:lnSpc>
                <a:spcPct val="115000"/>
              </a:lnSpc>
              <a:spcBef>
                <a:spcPts val="1600"/>
              </a:spcBef>
              <a:spcAft>
                <a:spcPts val="0"/>
              </a:spcAft>
              <a:buSzPts val="1100"/>
              <a:buFont typeface="Lato"/>
              <a:buChar char="●"/>
              <a:defRPr sz="1100">
                <a:latin typeface="Lato"/>
                <a:ea typeface="Lato"/>
                <a:cs typeface="Lato"/>
                <a:sym typeface="Lato"/>
              </a:defRPr>
            </a:lvl4pPr>
            <a:lvl5pPr marL="2286000" lvl="4" indent="-298450">
              <a:lnSpc>
                <a:spcPct val="115000"/>
              </a:lnSpc>
              <a:spcBef>
                <a:spcPts val="1600"/>
              </a:spcBef>
              <a:spcAft>
                <a:spcPts val="0"/>
              </a:spcAft>
              <a:buSzPts val="1100"/>
              <a:buFont typeface="Lato"/>
              <a:buChar char="○"/>
              <a:defRPr sz="1100">
                <a:latin typeface="Lato"/>
                <a:ea typeface="Lato"/>
                <a:cs typeface="Lato"/>
                <a:sym typeface="Lato"/>
              </a:defRPr>
            </a:lvl5pPr>
            <a:lvl6pPr marL="2743200" lvl="5" indent="-298450">
              <a:lnSpc>
                <a:spcPct val="115000"/>
              </a:lnSpc>
              <a:spcBef>
                <a:spcPts val="1600"/>
              </a:spcBef>
              <a:spcAft>
                <a:spcPts val="0"/>
              </a:spcAft>
              <a:buSzPts val="1100"/>
              <a:buFont typeface="Lato"/>
              <a:buChar char="■"/>
              <a:defRPr sz="1100">
                <a:latin typeface="Lato"/>
                <a:ea typeface="Lato"/>
                <a:cs typeface="Lato"/>
                <a:sym typeface="Lato"/>
              </a:defRPr>
            </a:lvl6pPr>
            <a:lvl7pPr marL="3200400" lvl="6" indent="-298450">
              <a:lnSpc>
                <a:spcPct val="115000"/>
              </a:lnSpc>
              <a:spcBef>
                <a:spcPts val="1600"/>
              </a:spcBef>
              <a:spcAft>
                <a:spcPts val="0"/>
              </a:spcAft>
              <a:buSzPts val="1100"/>
              <a:buFont typeface="Lato"/>
              <a:buChar char="●"/>
              <a:defRPr sz="1100">
                <a:latin typeface="Lato"/>
                <a:ea typeface="Lato"/>
                <a:cs typeface="Lato"/>
                <a:sym typeface="Lato"/>
              </a:defRPr>
            </a:lvl7pPr>
            <a:lvl8pPr marL="3657600" lvl="7" indent="-298450">
              <a:lnSpc>
                <a:spcPct val="115000"/>
              </a:lnSpc>
              <a:spcBef>
                <a:spcPts val="1600"/>
              </a:spcBef>
              <a:spcAft>
                <a:spcPts val="0"/>
              </a:spcAft>
              <a:buSzPts val="1100"/>
              <a:buFont typeface="Lato"/>
              <a:buChar char="○"/>
              <a:defRPr sz="1100">
                <a:latin typeface="Lato"/>
                <a:ea typeface="Lato"/>
                <a:cs typeface="Lato"/>
                <a:sym typeface="Lato"/>
              </a:defRPr>
            </a:lvl8pPr>
            <a:lvl9pPr marL="4114800" lvl="8" indent="-298450">
              <a:lnSpc>
                <a:spcPct val="115000"/>
              </a:lnSpc>
              <a:spcBef>
                <a:spcPts val="1600"/>
              </a:spcBef>
              <a:spcAft>
                <a:spcPts val="1600"/>
              </a:spcAft>
              <a:buSzPts val="1100"/>
              <a:buFont typeface="Lato"/>
              <a:buChar char="■"/>
              <a:defRPr sz="1100">
                <a:latin typeface="Lato"/>
                <a:ea typeface="Lato"/>
                <a:cs typeface="Lato"/>
                <a:sym typeface="Lato"/>
              </a:defRPr>
            </a:lvl9pPr>
          </a:lstStyle>
          <a:p>
            <a:endParaRPr/>
          </a:p>
        </p:txBody>
      </p:sp>
      <p:sp>
        <p:nvSpPr>
          <p:cNvPr id="8" name="Google Shape;8;p1"/>
          <p:cNvSpPr txBox="1">
            <a:spLocks noGrp="1"/>
          </p:cNvSpPr>
          <p:nvPr>
            <p:ph type="sldNum" idx="12"/>
          </p:nvPr>
        </p:nvSpPr>
        <p:spPr>
          <a:xfrm>
            <a:off x="6878518" y="4749850"/>
            <a:ext cx="2206500" cy="393600"/>
          </a:xfrm>
          <a:prstGeom prst="rect">
            <a:avLst/>
          </a:prstGeom>
          <a:noFill/>
          <a:ln>
            <a:noFill/>
          </a:ln>
        </p:spPr>
        <p:txBody>
          <a:bodyPr spcFirstLastPara="1" wrap="square" lIns="91425" tIns="91425" rIns="91425" bIns="91425" anchor="ctr" anchorCtr="0">
            <a:noAutofit/>
          </a:bodyPr>
          <a:lstStyle>
            <a:lvl1pPr lvl="0" algn="r">
              <a:buNone/>
              <a:defRPr sz="1000">
                <a:latin typeface="Lato"/>
                <a:ea typeface="Lato"/>
                <a:cs typeface="Lato"/>
                <a:sym typeface="Lato"/>
              </a:defRPr>
            </a:lvl1pPr>
            <a:lvl2pPr lvl="1" algn="r">
              <a:buNone/>
              <a:defRPr sz="1000">
                <a:latin typeface="Lato"/>
                <a:ea typeface="Lato"/>
                <a:cs typeface="Lato"/>
                <a:sym typeface="Lato"/>
              </a:defRPr>
            </a:lvl2pPr>
            <a:lvl3pPr lvl="2" algn="r">
              <a:buNone/>
              <a:defRPr sz="1000">
                <a:latin typeface="Lato"/>
                <a:ea typeface="Lato"/>
                <a:cs typeface="Lato"/>
                <a:sym typeface="Lato"/>
              </a:defRPr>
            </a:lvl3pPr>
            <a:lvl4pPr lvl="3" algn="r">
              <a:buNone/>
              <a:defRPr sz="1000">
                <a:latin typeface="Lato"/>
                <a:ea typeface="Lato"/>
                <a:cs typeface="Lato"/>
                <a:sym typeface="Lato"/>
              </a:defRPr>
            </a:lvl4pPr>
            <a:lvl5pPr lvl="4" algn="r">
              <a:buNone/>
              <a:defRPr sz="1000">
                <a:latin typeface="Lato"/>
                <a:ea typeface="Lato"/>
                <a:cs typeface="Lato"/>
                <a:sym typeface="Lato"/>
              </a:defRPr>
            </a:lvl5pPr>
            <a:lvl6pPr lvl="5" algn="r">
              <a:buNone/>
              <a:defRPr sz="1000">
                <a:latin typeface="Lato"/>
                <a:ea typeface="Lato"/>
                <a:cs typeface="Lato"/>
                <a:sym typeface="Lato"/>
              </a:defRPr>
            </a:lvl6pPr>
            <a:lvl7pPr lvl="6" algn="r">
              <a:buNone/>
              <a:defRPr sz="1000">
                <a:latin typeface="Lato"/>
                <a:ea typeface="Lato"/>
                <a:cs typeface="Lato"/>
                <a:sym typeface="Lato"/>
              </a:defRPr>
            </a:lvl7pPr>
            <a:lvl8pPr lvl="7" algn="r">
              <a:buNone/>
              <a:defRPr sz="1000">
                <a:latin typeface="Lato"/>
                <a:ea typeface="Lato"/>
                <a:cs typeface="Lato"/>
                <a:sym typeface="Lato"/>
              </a:defRPr>
            </a:lvl8pPr>
            <a:lvl9pPr lvl="8" algn="r">
              <a:buNone/>
              <a:defRPr sz="1000">
                <a:latin typeface="Lato"/>
                <a:ea typeface="Lato"/>
                <a:cs typeface="Lato"/>
                <a:sym typeface="Lato"/>
              </a:defRPr>
            </a:lvl9pPr>
          </a:lstStyle>
          <a:p>
            <a:pPr marL="0" lvl="0" indent="0" algn="r" rtl="0">
              <a:spcBef>
                <a:spcPts val="0"/>
              </a:spcBef>
              <a:spcAft>
                <a:spcPts val="0"/>
              </a:spcAft>
              <a:buNone/>
            </a:pPr>
            <a:r>
              <a:rPr lang="en"/>
              <a:t>Komunitas CP ITB © 2018 </a:t>
            </a: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smtClean="0"/>
              <a:t>Dynamic Programming (DP)</a:t>
            </a:r>
            <a:endParaRPr dirty="0"/>
          </a:p>
        </p:txBody>
      </p:sp>
      <p:sp>
        <p:nvSpPr>
          <p:cNvPr id="48" name="Google Shape;48;p10"/>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Presentasi Template oleh Komunitas CP ITB</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Recursive Solution</a:t>
            </a:r>
            <a:endParaRPr lang="id-ID" dirty="0"/>
          </a:p>
        </p:txBody>
      </p:sp>
      <p:sp>
        <p:nvSpPr>
          <p:cNvPr id="3" name="Text Placeholder 2"/>
          <p:cNvSpPr>
            <a:spLocks noGrp="1"/>
          </p:cNvSpPr>
          <p:nvPr>
            <p:ph type="body" idx="1"/>
          </p:nvPr>
        </p:nvSpPr>
        <p:spPr/>
        <p:txBody>
          <a:bodyPr/>
          <a:lstStyle/>
          <a:p>
            <a:pPr marL="114300" indent="0">
              <a:buNone/>
            </a:pPr>
            <a:r>
              <a:rPr lang="id-ID" dirty="0" smtClean="0"/>
              <a:t>If </a:t>
            </a:r>
            <a:r>
              <a:rPr lang="id-ID" dirty="0"/>
              <a:t>we write the solution in pseudocode, then it can be written as:</a:t>
            </a:r>
          </a:p>
          <a:p>
            <a:endParaRPr lang="id-ID" dirty="0"/>
          </a:p>
        </p:txBody>
      </p:sp>
      <p:pic>
        <p:nvPicPr>
          <p:cNvPr id="4" name="Picture 3"/>
          <p:cNvPicPr>
            <a:picLocks noChangeAspect="1"/>
          </p:cNvPicPr>
          <p:nvPr/>
        </p:nvPicPr>
        <p:blipFill>
          <a:blip r:embed="rId2"/>
          <a:stretch>
            <a:fillRect/>
          </a:stretch>
        </p:blipFill>
        <p:spPr>
          <a:xfrm>
            <a:off x="1913829" y="1561054"/>
            <a:ext cx="4445874" cy="3115613"/>
          </a:xfrm>
          <a:prstGeom prst="rect">
            <a:avLst/>
          </a:prstGeom>
        </p:spPr>
      </p:pic>
    </p:spTree>
    <p:extLst>
      <p:ext uri="{BB962C8B-B14F-4D97-AF65-F5344CB8AC3E}">
        <p14:creationId xmlns:p14="http://schemas.microsoft.com/office/powerpoint/2010/main" val="36571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Instance Problem</a:t>
            </a:r>
            <a:endParaRPr lang="id-ID" dirty="0"/>
          </a:p>
        </p:txBody>
      </p:sp>
      <p:sp>
        <p:nvSpPr>
          <p:cNvPr id="3" name="Text Placeholder 2"/>
          <p:cNvSpPr>
            <a:spLocks noGrp="1"/>
          </p:cNvSpPr>
          <p:nvPr>
            <p:ph type="body" idx="1"/>
          </p:nvPr>
        </p:nvSpPr>
        <p:spPr/>
        <p:txBody>
          <a:bodyPr/>
          <a:lstStyle/>
          <a:p>
            <a:r>
              <a:rPr lang="id-ID" dirty="0" smtClean="0"/>
              <a:t>Suppose We have coins with value 1, 6, and 10 rupiah.</a:t>
            </a:r>
            <a:endParaRPr lang="id-ID" dirty="0"/>
          </a:p>
          <a:p>
            <a:r>
              <a:rPr lang="id-ID" dirty="0" smtClean="0"/>
              <a:t>We can use a coin infinitely.</a:t>
            </a:r>
          </a:p>
          <a:p>
            <a:r>
              <a:rPr lang="id-ID" dirty="0" smtClean="0"/>
              <a:t>What is the minimum number of coin to pay 12 rupiah?</a:t>
            </a:r>
          </a:p>
        </p:txBody>
      </p:sp>
    </p:spTree>
    <p:extLst>
      <p:ext uri="{BB962C8B-B14F-4D97-AF65-F5344CB8AC3E}">
        <p14:creationId xmlns:p14="http://schemas.microsoft.com/office/powerpoint/2010/main" val="12199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Solution to Instance Problem</a:t>
            </a:r>
            <a:endParaRPr lang="id-ID" dirty="0"/>
          </a:p>
        </p:txBody>
      </p:sp>
      <p:sp>
        <p:nvSpPr>
          <p:cNvPr id="3" name="Text Placeholder 2"/>
          <p:cNvSpPr>
            <a:spLocks noGrp="1"/>
          </p:cNvSpPr>
          <p:nvPr>
            <p:ph type="body" idx="1"/>
          </p:nvPr>
        </p:nvSpPr>
        <p:spPr/>
        <p:txBody>
          <a:bodyPr/>
          <a:lstStyle/>
          <a:p>
            <a:r>
              <a:rPr lang="id-ID" dirty="0" smtClean="0"/>
              <a:t>If we use the function that we have discussed before, then the problem can be draw as a recursive tree function like this;</a:t>
            </a:r>
          </a:p>
        </p:txBody>
      </p:sp>
      <p:pic>
        <p:nvPicPr>
          <p:cNvPr id="4" name="Picture 3"/>
          <p:cNvPicPr>
            <a:picLocks noChangeAspect="1"/>
          </p:cNvPicPr>
          <p:nvPr/>
        </p:nvPicPr>
        <p:blipFill>
          <a:blip r:embed="rId2"/>
          <a:stretch>
            <a:fillRect/>
          </a:stretch>
        </p:blipFill>
        <p:spPr>
          <a:xfrm>
            <a:off x="2341491" y="1846512"/>
            <a:ext cx="4605807" cy="2530279"/>
          </a:xfrm>
          <a:prstGeom prst="rect">
            <a:avLst/>
          </a:prstGeom>
        </p:spPr>
      </p:pic>
    </p:spTree>
    <p:extLst>
      <p:ext uri="{BB962C8B-B14F-4D97-AF65-F5344CB8AC3E}">
        <p14:creationId xmlns:p14="http://schemas.microsoft.com/office/powerpoint/2010/main" val="259318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F0000"/>
                </a:solidFill>
              </a:rPr>
              <a:t>BUT LOOK!</a:t>
            </a:r>
            <a:endParaRPr lang="id-ID" dirty="0">
              <a:solidFill>
                <a:srgbClr val="FF0000"/>
              </a:solidFill>
            </a:endParaRP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id-ID" dirty="0" smtClean="0">
                    <a:solidFill>
                      <a:schemeClr val="bg2"/>
                    </a:solidFill>
                  </a:rPr>
                  <a:t>If we look the recursive tree, there are O(M) branch for every f is called. To find f(N), we need at least a recursive tree with O(N) depth. So approximately, we will call a function O(</a:t>
                </a:r>
                <a14:m>
                  <m:oMath xmlns:m="http://schemas.openxmlformats.org/officeDocument/2006/math">
                    <m:sSup>
                      <m:sSupPr>
                        <m:ctrlPr>
                          <a:rPr lang="id-ID" b="0" i="1" smtClean="0">
                            <a:solidFill>
                              <a:schemeClr val="bg2"/>
                            </a:solidFill>
                            <a:latin typeface="Cambria Math" panose="02040503050406030204" pitchFamily="18" charset="0"/>
                          </a:rPr>
                        </m:ctrlPr>
                      </m:sSupPr>
                      <m:e>
                        <m:r>
                          <a:rPr lang="id-ID" b="0" i="1" smtClean="0">
                            <a:solidFill>
                              <a:schemeClr val="bg2"/>
                            </a:solidFill>
                            <a:latin typeface="Cambria Math" panose="02040503050406030204" pitchFamily="18" charset="0"/>
                          </a:rPr>
                          <m:t>𝑀</m:t>
                        </m:r>
                      </m:e>
                      <m:sup>
                        <m:r>
                          <a:rPr lang="id-ID" b="0" i="1" smtClean="0">
                            <a:solidFill>
                              <a:schemeClr val="bg2"/>
                            </a:solidFill>
                            <a:latin typeface="Cambria Math" panose="02040503050406030204" pitchFamily="18" charset="0"/>
                          </a:rPr>
                          <m:t>𝑁</m:t>
                        </m:r>
                      </m:sup>
                    </m:sSup>
                  </m:oMath>
                </a14:m>
                <a:r>
                  <a:rPr lang="id-ID" dirty="0" smtClean="0">
                    <a:solidFill>
                      <a:schemeClr val="bg2"/>
                    </a:solidFill>
                  </a:rPr>
                  <a:t>) TIMES! </a:t>
                </a:r>
                <a:endParaRPr lang="id-ID" dirty="0">
                  <a:solidFill>
                    <a:schemeClr val="bg2"/>
                  </a:solidFill>
                </a:endParaRPr>
              </a:p>
              <a:p>
                <a:r>
                  <a:rPr lang="id-ID" dirty="0" smtClean="0">
                    <a:solidFill>
                      <a:schemeClr val="bg2"/>
                    </a:solidFill>
                  </a:rPr>
                  <a:t>This solution is exponential, it can be lead into time limit exceeded.</a:t>
                </a:r>
                <a:endParaRPr lang="id-ID" dirty="0">
                  <a:solidFill>
                    <a:schemeClr val="bg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328893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Optimation With Memoization</a:t>
            </a:r>
            <a:endParaRPr lang="id-ID"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id-ID" dirty="0" smtClean="0"/>
                  <a:t>If we observe the tree, there are many </a:t>
                </a:r>
                <a14:m>
                  <m:oMath xmlns:m="http://schemas.openxmlformats.org/officeDocument/2006/math">
                    <m:r>
                      <a:rPr lang="id-ID" b="0" i="1" smtClean="0">
                        <a:latin typeface="Cambria Math" panose="02040503050406030204" pitchFamily="18" charset="0"/>
                      </a:rPr>
                      <m:t>𝑓</m:t>
                    </m:r>
                    <m:d>
                      <m:dPr>
                        <m:ctrlPr>
                          <a:rPr lang="id-ID" b="0" i="1" smtClean="0">
                            <a:latin typeface="Cambria Math" panose="02040503050406030204" pitchFamily="18" charset="0"/>
                          </a:rPr>
                        </m:ctrlPr>
                      </m:dPr>
                      <m:e>
                        <m:r>
                          <a:rPr lang="id-ID" b="0" i="1" smtClean="0">
                            <a:latin typeface="Cambria Math" panose="02040503050406030204" pitchFamily="18" charset="0"/>
                          </a:rPr>
                          <m:t>𝑥</m:t>
                        </m:r>
                      </m:e>
                    </m:d>
                  </m:oMath>
                </a14:m>
                <a:r>
                  <a:rPr lang="id-ID" dirty="0" smtClean="0"/>
                  <a:t> that we call more than once. But actually we only need call that once. So what we can do?</a:t>
                </a:r>
              </a:p>
              <a:p>
                <a:r>
                  <a:rPr lang="id-ID" dirty="0" smtClean="0"/>
                  <a:t>YES! Save the value! Actually this is </a:t>
                </a:r>
                <a:r>
                  <a:rPr lang="id-ID" b="1" dirty="0" smtClean="0"/>
                  <a:t>called memoization</a:t>
                </a:r>
                <a:r>
                  <a:rPr lang="id-ID" dirty="0" smtClean="0"/>
                  <a:t>. </a:t>
                </a:r>
              </a:p>
              <a:p>
                <a:r>
                  <a:rPr lang="id-ID" dirty="0" smtClean="0"/>
                  <a:t>We only call the function f(x) once, and save the value. So if we need the value of f(x) again, we dont need to call f(x), just look at the value f(x) that we have saved. </a:t>
                </a:r>
                <a:r>
                  <a:rPr lang="id-ID" dirty="0" smtClean="0">
                    <a:sym typeface="Wingdings" panose="05000000000000000000" pitchFamily="2" charset="2"/>
                  </a:rPr>
                  <a:t> </a:t>
                </a:r>
                <a:endParaRPr lang="id-ID"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r="-820"/>
                </a:stretch>
              </a:blipFill>
            </p:spPr>
            <p:txBody>
              <a:bodyPr/>
              <a:lstStyle/>
              <a:p>
                <a:r>
                  <a:rPr lang="id-ID">
                    <a:noFill/>
                  </a:rPr>
                  <a:t> </a:t>
                </a:r>
              </a:p>
            </p:txBody>
          </p:sp>
        </mc:Fallback>
      </mc:AlternateContent>
    </p:spTree>
    <p:extLst>
      <p:ext uri="{BB962C8B-B14F-4D97-AF65-F5344CB8AC3E}">
        <p14:creationId xmlns:p14="http://schemas.microsoft.com/office/powerpoint/2010/main" val="368260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Recursive Solution DP</a:t>
            </a:r>
            <a:endParaRPr lang="id-ID" dirty="0"/>
          </a:p>
        </p:txBody>
      </p:sp>
      <p:pic>
        <p:nvPicPr>
          <p:cNvPr id="4" name="Picture 3"/>
          <p:cNvPicPr>
            <a:picLocks noChangeAspect="1"/>
          </p:cNvPicPr>
          <p:nvPr/>
        </p:nvPicPr>
        <p:blipFill>
          <a:blip r:embed="rId2"/>
          <a:stretch>
            <a:fillRect/>
          </a:stretch>
        </p:blipFill>
        <p:spPr>
          <a:xfrm>
            <a:off x="482524" y="1222625"/>
            <a:ext cx="6164855" cy="3313321"/>
          </a:xfrm>
          <a:prstGeom prst="rect">
            <a:avLst/>
          </a:prstGeom>
        </p:spPr>
      </p:pic>
    </p:spTree>
    <p:extLst>
      <p:ext uri="{BB962C8B-B14F-4D97-AF65-F5344CB8AC3E}">
        <p14:creationId xmlns:p14="http://schemas.microsoft.com/office/powerpoint/2010/main" val="214035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Complexity</a:t>
            </a:r>
            <a:endParaRPr lang="id-ID" dirty="0"/>
          </a:p>
        </p:txBody>
      </p:sp>
      <p:sp>
        <p:nvSpPr>
          <p:cNvPr id="3" name="Text Placeholder 2"/>
          <p:cNvSpPr>
            <a:spLocks noGrp="1"/>
          </p:cNvSpPr>
          <p:nvPr>
            <p:ph type="body" idx="1"/>
          </p:nvPr>
        </p:nvSpPr>
        <p:spPr/>
        <p:txBody>
          <a:bodyPr/>
          <a:lstStyle/>
          <a:p>
            <a:pPr algn="just"/>
            <a:r>
              <a:rPr lang="id-ID" dirty="0" smtClean="0"/>
              <a:t>Assume that for counting the value f(x), we need O(M) iteration, so for counting the value x for all x, we need O(NM) operations. This way is of course </a:t>
            </a:r>
            <a:r>
              <a:rPr lang="id-ID" b="1" dirty="0" smtClean="0"/>
              <a:t>faster </a:t>
            </a:r>
            <a:r>
              <a:rPr lang="id-ID" dirty="0" smtClean="0"/>
              <a:t>than the previous solution. </a:t>
            </a:r>
            <a:endParaRPr lang="id-ID" dirty="0"/>
          </a:p>
        </p:txBody>
      </p:sp>
    </p:spTree>
    <p:extLst>
      <p:ext uri="{BB962C8B-B14F-4D97-AF65-F5344CB8AC3E}">
        <p14:creationId xmlns:p14="http://schemas.microsoft.com/office/powerpoint/2010/main" val="130999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Bottom-Up Method </a:t>
            </a:r>
            <a:endParaRPr lang="id-ID" dirty="0"/>
          </a:p>
        </p:txBody>
      </p:sp>
      <p:sp>
        <p:nvSpPr>
          <p:cNvPr id="3" name="Text Placeholder 2"/>
          <p:cNvSpPr>
            <a:spLocks noGrp="1"/>
          </p:cNvSpPr>
          <p:nvPr>
            <p:ph type="body" idx="1"/>
          </p:nvPr>
        </p:nvSpPr>
        <p:spPr/>
        <p:txBody>
          <a:bodyPr/>
          <a:lstStyle/>
          <a:p>
            <a:r>
              <a:rPr lang="id-ID" dirty="0" smtClean="0"/>
              <a:t>In bottom-up solution, we solve the problem from the smaller case until it comes to bigger case. If we know the </a:t>
            </a:r>
            <a:r>
              <a:rPr lang="id-ID" b="1" i="1" dirty="0" smtClean="0"/>
              <a:t>base case </a:t>
            </a:r>
            <a:r>
              <a:rPr lang="id-ID" dirty="0" smtClean="0"/>
              <a:t>from recursive, then in bottom-up, this value is used for find the value of a bigger case.</a:t>
            </a:r>
          </a:p>
          <a:p>
            <a:r>
              <a:rPr lang="id-ID" dirty="0" smtClean="0"/>
              <a:t>Bottom-up method is often called as “Table filling DP”. </a:t>
            </a:r>
            <a:endParaRPr lang="id-ID" dirty="0"/>
          </a:p>
        </p:txBody>
      </p:sp>
    </p:spTree>
    <p:extLst>
      <p:ext uri="{BB962C8B-B14F-4D97-AF65-F5344CB8AC3E}">
        <p14:creationId xmlns:p14="http://schemas.microsoft.com/office/powerpoint/2010/main" val="394670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Bottom-Up Solution</a:t>
            </a:r>
            <a:endParaRPr lang="id-ID" dirty="0"/>
          </a:p>
        </p:txBody>
      </p:sp>
      <p:pic>
        <p:nvPicPr>
          <p:cNvPr id="4" name="Picture 3"/>
          <p:cNvPicPr>
            <a:picLocks noChangeAspect="1"/>
          </p:cNvPicPr>
          <p:nvPr/>
        </p:nvPicPr>
        <p:blipFill>
          <a:blip r:embed="rId2"/>
          <a:stretch>
            <a:fillRect/>
          </a:stretch>
        </p:blipFill>
        <p:spPr>
          <a:xfrm>
            <a:off x="1114400" y="1140432"/>
            <a:ext cx="4402822" cy="3711470"/>
          </a:xfrm>
          <a:prstGeom prst="rect">
            <a:avLst/>
          </a:prstGeom>
        </p:spPr>
      </p:pic>
    </p:spTree>
    <p:extLst>
      <p:ext uri="{BB962C8B-B14F-4D97-AF65-F5344CB8AC3E}">
        <p14:creationId xmlns:p14="http://schemas.microsoft.com/office/powerpoint/2010/main" val="131727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Description</a:t>
            </a:r>
            <a:endParaRPr lang="id-ID" dirty="0"/>
          </a:p>
        </p:txBody>
      </p:sp>
      <p:sp>
        <p:nvSpPr>
          <p:cNvPr id="3" name="Text Placeholder 2"/>
          <p:cNvSpPr>
            <a:spLocks noGrp="1"/>
          </p:cNvSpPr>
          <p:nvPr>
            <p:ph type="body" idx="1"/>
          </p:nvPr>
        </p:nvSpPr>
        <p:spPr/>
        <p:txBody>
          <a:bodyPr/>
          <a:lstStyle/>
          <a:p>
            <a:pPr algn="just"/>
            <a:r>
              <a:rPr lang="id-ID" dirty="0" smtClean="0"/>
              <a:t>Actually the complexity solution of bottom-up method is the same with top-down method. O(NM).</a:t>
            </a:r>
          </a:p>
          <a:p>
            <a:pPr algn="just"/>
            <a:r>
              <a:rPr lang="id-ID" dirty="0" smtClean="0"/>
              <a:t>These solution actually is the same algorithm only have different in direction of answer search.</a:t>
            </a:r>
            <a:endParaRPr lang="id-ID" dirty="0"/>
          </a:p>
        </p:txBody>
      </p:sp>
    </p:spTree>
    <p:extLst>
      <p:ext uri="{BB962C8B-B14F-4D97-AF65-F5344CB8AC3E}">
        <p14:creationId xmlns:p14="http://schemas.microsoft.com/office/powerpoint/2010/main" val="56044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What Will We Discuss today?</a:t>
            </a:r>
            <a:endParaRPr lang="id-ID" dirty="0"/>
          </a:p>
        </p:txBody>
      </p:sp>
      <p:sp>
        <p:nvSpPr>
          <p:cNvPr id="3" name="Text Placeholder 2"/>
          <p:cNvSpPr>
            <a:spLocks noGrp="1"/>
          </p:cNvSpPr>
          <p:nvPr>
            <p:ph type="body" idx="1"/>
          </p:nvPr>
        </p:nvSpPr>
        <p:spPr/>
        <p:txBody>
          <a:bodyPr/>
          <a:lstStyle/>
          <a:p>
            <a:r>
              <a:rPr lang="id-ID" dirty="0" smtClean="0"/>
              <a:t>What is DP?</a:t>
            </a:r>
          </a:p>
          <a:p>
            <a:r>
              <a:rPr lang="id-ID" dirty="0" smtClean="0"/>
              <a:t>Dynamic Programming Concept</a:t>
            </a:r>
          </a:p>
          <a:p>
            <a:r>
              <a:rPr lang="id-ID" dirty="0" smtClean="0"/>
              <a:t>Example Problem</a:t>
            </a:r>
          </a:p>
          <a:p>
            <a:r>
              <a:rPr lang="id-ID" dirty="0" smtClean="0"/>
              <a:t>Classical Dynamic Programming</a:t>
            </a:r>
          </a:p>
          <a:p>
            <a:r>
              <a:rPr lang="id-ID" dirty="0" smtClean="0"/>
              <a:t>Conclusion</a:t>
            </a:r>
          </a:p>
        </p:txBody>
      </p:sp>
    </p:spTree>
    <p:extLst>
      <p:ext uri="{BB962C8B-B14F-4D97-AF65-F5344CB8AC3E}">
        <p14:creationId xmlns:p14="http://schemas.microsoft.com/office/powerpoint/2010/main" val="189863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Some Classic DP</a:t>
            </a:r>
            <a:endParaRPr lang="id-ID" dirty="0"/>
          </a:p>
        </p:txBody>
      </p:sp>
      <p:sp>
        <p:nvSpPr>
          <p:cNvPr id="3" name="Text Placeholder 2"/>
          <p:cNvSpPr>
            <a:spLocks noGrp="1"/>
          </p:cNvSpPr>
          <p:nvPr>
            <p:ph type="body" idx="1"/>
          </p:nvPr>
        </p:nvSpPr>
        <p:spPr/>
        <p:txBody>
          <a:bodyPr/>
          <a:lstStyle/>
          <a:p>
            <a:r>
              <a:rPr lang="id-ID" dirty="0" smtClean="0"/>
              <a:t>There are some classic problems in competitive programming that can be done with DP.</a:t>
            </a:r>
          </a:p>
          <a:p>
            <a:r>
              <a:rPr lang="id-ID" dirty="0" smtClean="0"/>
              <a:t>They are:</a:t>
            </a:r>
          </a:p>
          <a:p>
            <a:pPr lvl="1">
              <a:buFont typeface="+mj-lt"/>
              <a:buAutoNum type="arabicPeriod"/>
            </a:pPr>
            <a:r>
              <a:rPr lang="id-ID" dirty="0" smtClean="0"/>
              <a:t>Range sum	</a:t>
            </a:r>
          </a:p>
          <a:p>
            <a:pPr lvl="1">
              <a:buFont typeface="+mj-lt"/>
              <a:buAutoNum type="arabicPeriod"/>
            </a:pPr>
            <a:r>
              <a:rPr lang="id-ID" dirty="0" smtClean="0"/>
              <a:t>0/1 Knapsack Problem	</a:t>
            </a:r>
          </a:p>
          <a:p>
            <a:pPr lvl="1">
              <a:buFont typeface="+mj-lt"/>
              <a:buAutoNum type="arabicPeriod"/>
            </a:pPr>
            <a:r>
              <a:rPr lang="id-ID" dirty="0" smtClean="0"/>
              <a:t>LCS Problem</a:t>
            </a:r>
          </a:p>
          <a:p>
            <a:pPr marL="114300" indent="0">
              <a:buNone/>
            </a:pPr>
            <a:endParaRPr lang="id-ID" dirty="0" smtClean="0"/>
          </a:p>
          <a:p>
            <a:pPr>
              <a:buFont typeface="+mj-lt"/>
              <a:buAutoNum type="arabicPeriod"/>
            </a:pPr>
            <a:endParaRPr lang="id-ID" dirty="0" smtClean="0"/>
          </a:p>
          <a:p>
            <a:pPr>
              <a:buFont typeface="+mj-lt"/>
              <a:buAutoNum type="arabicPeriod"/>
            </a:pPr>
            <a:endParaRPr lang="id-ID" dirty="0"/>
          </a:p>
        </p:txBody>
      </p:sp>
    </p:spTree>
    <p:extLst>
      <p:ext uri="{BB962C8B-B14F-4D97-AF65-F5344CB8AC3E}">
        <p14:creationId xmlns:p14="http://schemas.microsoft.com/office/powerpoint/2010/main" val="401858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Range Sum</a:t>
            </a:r>
            <a:endParaRPr lang="id-ID"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82525" y="1093275"/>
                <a:ext cx="8178900" cy="3396532"/>
              </a:xfrm>
            </p:spPr>
            <p:txBody>
              <a:bodyPr/>
              <a:lstStyle/>
              <a:p>
                <a:pPr marL="114300" indent="0">
                  <a:buNone/>
                </a:pPr>
                <a:r>
                  <a:rPr lang="id-ID" dirty="0" smtClean="0"/>
                  <a:t>Problems:</a:t>
                </a:r>
              </a:p>
              <a:p>
                <a:pPr marL="114300" indent="0">
                  <a:buNone/>
                </a:pPr>
                <a:r>
                  <a:rPr lang="id-ID" dirty="0" smtClean="0"/>
                  <a:t>Given array with N elements </a:t>
                </a:r>
                <a14:m>
                  <m:oMath xmlns:m="http://schemas.openxmlformats.org/officeDocument/2006/math">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1</m:t>
                        </m:r>
                      </m:sub>
                    </m:sSub>
                    <m:r>
                      <a:rPr lang="id-ID" b="0" i="1" smtClean="0">
                        <a:latin typeface="Cambria Math" panose="02040503050406030204" pitchFamily="18" charset="0"/>
                      </a:rPr>
                      <m:t>, </m:t>
                    </m:r>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2</m:t>
                        </m:r>
                      </m:sub>
                    </m:sSub>
                    <m:r>
                      <a:rPr lang="id-ID" b="0" i="1" smtClean="0">
                        <a:latin typeface="Cambria Math" panose="02040503050406030204" pitchFamily="18" charset="0"/>
                      </a:rPr>
                      <m:t>,</m:t>
                    </m:r>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3</m:t>
                        </m:r>
                      </m:sub>
                    </m:sSub>
                    <m:r>
                      <a:rPr lang="id-ID" b="0" i="1" smtClean="0">
                        <a:latin typeface="Cambria Math" panose="02040503050406030204" pitchFamily="18" charset="0"/>
                      </a:rPr>
                      <m:t>,…, </m:t>
                    </m:r>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𝑛</m:t>
                        </m:r>
                      </m:sub>
                    </m:sSub>
                  </m:oMath>
                </a14:m>
                <a:r>
                  <a:rPr lang="id-ID" dirty="0" smtClean="0"/>
                  <a:t>.  You are also given Q queries. Each of the queries in the form “l </a:t>
                </a:r>
                <a:r>
                  <a:rPr lang="id-ID" dirty="0"/>
                  <a:t>r</a:t>
                </a:r>
                <a:r>
                  <a:rPr lang="id-ID" dirty="0" smtClean="0"/>
                  <a:t>”. Your task is to find the sum of elements in array from index </a:t>
                </a:r>
                <a:r>
                  <a:rPr lang="id-ID" dirty="0"/>
                  <a:t>l</a:t>
                </a:r>
                <a:r>
                  <a:rPr lang="id-ID" dirty="0" smtClean="0"/>
                  <a:t> to index r (inclusive) for each queries.</a:t>
                </a:r>
              </a:p>
              <a:p>
                <a:pPr marL="114300" indent="0">
                  <a:buNone/>
                </a:pPr>
                <a:endParaRPr lang="id-ID" dirty="0"/>
              </a:p>
              <a:p>
                <a:pPr marL="114300" indent="0">
                  <a:buNone/>
                </a:pPr>
                <a:r>
                  <a:rPr lang="id-ID" dirty="0" smtClean="0"/>
                  <a:t>Constraint:</a:t>
                </a:r>
              </a:p>
              <a:p>
                <a:pPr marL="114300" indent="0">
                  <a:buNone/>
                </a:pPr>
                <a14:m>
                  <m:oMathPara xmlns:m="http://schemas.openxmlformats.org/officeDocument/2006/math">
                    <m:oMathParaPr>
                      <m:jc m:val="left"/>
                    </m:oMathParaPr>
                    <m:oMath xmlns:m="http://schemas.openxmlformats.org/officeDocument/2006/math">
                      <m:r>
                        <a:rPr lang="id-ID" b="0" i="1" smtClean="0">
                          <a:latin typeface="Cambria Math" panose="02040503050406030204" pitchFamily="18" charset="0"/>
                        </a:rPr>
                        <m:t>1≤</m:t>
                      </m:r>
                      <m:r>
                        <a:rPr lang="id-ID" b="0" i="1" smtClean="0">
                          <a:latin typeface="Cambria Math" panose="02040503050406030204" pitchFamily="18" charset="0"/>
                        </a:rPr>
                        <m:t>𝑛</m:t>
                      </m:r>
                      <m:r>
                        <a:rPr lang="id-ID" b="0" i="1" smtClean="0">
                          <a:latin typeface="Cambria Math" panose="02040503050406030204" pitchFamily="18" charset="0"/>
                        </a:rPr>
                        <m:t>≤</m:t>
                      </m:r>
                      <m:sSup>
                        <m:sSupPr>
                          <m:ctrlPr>
                            <a:rPr lang="id-ID" b="0" i="1" smtClean="0">
                              <a:latin typeface="Cambria Math" panose="02040503050406030204" pitchFamily="18" charset="0"/>
                            </a:rPr>
                          </m:ctrlPr>
                        </m:sSupPr>
                        <m:e>
                          <m:r>
                            <a:rPr lang="id-ID" b="0" i="1" smtClean="0">
                              <a:latin typeface="Cambria Math" panose="02040503050406030204" pitchFamily="18" charset="0"/>
                            </a:rPr>
                            <m:t>10</m:t>
                          </m:r>
                        </m:e>
                        <m:sup>
                          <m:r>
                            <a:rPr lang="id-ID" b="0" i="1" smtClean="0">
                              <a:latin typeface="Cambria Math" panose="02040503050406030204" pitchFamily="18" charset="0"/>
                            </a:rPr>
                            <m:t>5</m:t>
                          </m:r>
                        </m:sup>
                      </m:sSup>
                    </m:oMath>
                  </m:oMathPara>
                </a14:m>
                <a:endParaRPr lang="id-ID" dirty="0" smtClean="0"/>
              </a:p>
              <a:p>
                <a:pPr marL="114300" indent="0">
                  <a:buNone/>
                </a:pPr>
                <a14:m>
                  <m:oMathPara xmlns:m="http://schemas.openxmlformats.org/officeDocument/2006/math">
                    <m:oMathParaPr>
                      <m:jc m:val="left"/>
                    </m:oMathParaPr>
                    <m:oMath xmlns:m="http://schemas.openxmlformats.org/officeDocument/2006/math">
                      <m:r>
                        <a:rPr lang="id-ID" b="0" i="1" smtClean="0">
                          <a:latin typeface="Cambria Math" panose="02040503050406030204" pitchFamily="18" charset="0"/>
                        </a:rPr>
                        <m:t>1≤</m:t>
                      </m:r>
                      <m:r>
                        <a:rPr lang="id-ID" b="0" i="1" smtClean="0">
                          <a:latin typeface="Cambria Math" panose="02040503050406030204" pitchFamily="18" charset="0"/>
                        </a:rPr>
                        <m:t>𝑄</m:t>
                      </m:r>
                      <m:r>
                        <a:rPr lang="id-ID" b="0" i="1" smtClean="0">
                          <a:latin typeface="Cambria Math" panose="02040503050406030204" pitchFamily="18" charset="0"/>
                        </a:rPr>
                        <m:t>≤</m:t>
                      </m:r>
                      <m:sSup>
                        <m:sSupPr>
                          <m:ctrlPr>
                            <a:rPr lang="id-ID" b="0" i="1" smtClean="0">
                              <a:latin typeface="Cambria Math" panose="02040503050406030204" pitchFamily="18" charset="0"/>
                            </a:rPr>
                          </m:ctrlPr>
                        </m:sSupPr>
                        <m:e>
                          <m:r>
                            <a:rPr lang="id-ID" b="0" i="1" smtClean="0">
                              <a:latin typeface="Cambria Math" panose="02040503050406030204" pitchFamily="18" charset="0"/>
                            </a:rPr>
                            <m:t>10</m:t>
                          </m:r>
                        </m:e>
                        <m:sup>
                          <m:r>
                            <a:rPr lang="id-ID" b="0" i="1" smtClean="0">
                              <a:latin typeface="Cambria Math" panose="02040503050406030204" pitchFamily="18" charset="0"/>
                            </a:rPr>
                            <m:t>5</m:t>
                          </m:r>
                        </m:sup>
                      </m:sSup>
                    </m:oMath>
                  </m:oMathPara>
                </a14:m>
                <a:endParaRPr lang="id-ID"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82525" y="1093275"/>
                <a:ext cx="8178900" cy="3396532"/>
              </a:xfrm>
              <a:blipFill rotWithShape="0">
                <a:blip r:embed="rId2"/>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372691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How to solve?</a:t>
            </a:r>
            <a:endParaRPr lang="id-ID" dirty="0"/>
          </a:p>
        </p:txBody>
      </p:sp>
      <p:sp>
        <p:nvSpPr>
          <p:cNvPr id="3" name="Text Placeholder 2"/>
          <p:cNvSpPr>
            <a:spLocks noGrp="1"/>
          </p:cNvSpPr>
          <p:nvPr>
            <p:ph type="body" idx="1"/>
          </p:nvPr>
        </p:nvSpPr>
        <p:spPr/>
        <p:txBody>
          <a:bodyPr/>
          <a:lstStyle/>
          <a:p>
            <a:r>
              <a:rPr lang="id-ID" dirty="0" smtClean="0"/>
              <a:t>Bruteforce?</a:t>
            </a:r>
          </a:p>
          <a:p>
            <a:pPr marL="114300" indent="0">
              <a:buNone/>
            </a:pPr>
            <a:r>
              <a:rPr lang="id-ID" dirty="0" smtClean="0"/>
              <a:t>        Of course it will be TLE.</a:t>
            </a:r>
          </a:p>
          <a:p>
            <a:r>
              <a:rPr lang="id-ID" dirty="0" smtClean="0"/>
              <a:t>Greedy?</a:t>
            </a:r>
          </a:p>
          <a:p>
            <a:pPr marL="114300" indent="0">
              <a:buNone/>
            </a:pPr>
            <a:r>
              <a:rPr lang="id-ID" dirty="0" smtClean="0"/>
              <a:t>        Of course not!</a:t>
            </a:r>
          </a:p>
          <a:p>
            <a:r>
              <a:rPr lang="id-ID" dirty="0" smtClean="0"/>
              <a:t> DP!</a:t>
            </a:r>
            <a:endParaRPr lang="id-ID" dirty="0"/>
          </a:p>
          <a:p>
            <a:pPr marL="114300" indent="0">
              <a:buNone/>
            </a:pPr>
            <a:r>
              <a:rPr lang="id-ID" dirty="0" smtClean="0"/>
              <a:t>         Yeahh it’s DP! But how?</a:t>
            </a:r>
          </a:p>
        </p:txBody>
      </p:sp>
    </p:spTree>
    <p:extLst>
      <p:ext uri="{BB962C8B-B14F-4D97-AF65-F5344CB8AC3E}">
        <p14:creationId xmlns:p14="http://schemas.microsoft.com/office/powerpoint/2010/main" val="7163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Solution</a:t>
            </a:r>
            <a:endParaRPr lang="id-ID"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id-ID" dirty="0" smtClean="0"/>
                  <a:t>Range sum problem can be done with the technique called </a:t>
                </a:r>
                <a:r>
                  <a:rPr lang="id-ID" b="1" dirty="0" smtClean="0"/>
                  <a:t>prefix sum!</a:t>
                </a:r>
              </a:p>
              <a:p>
                <a:r>
                  <a:rPr lang="id-ID" dirty="0" smtClean="0"/>
                  <a:t>Suppose we have array prefix, where prefix[x] = </a:t>
                </a:r>
                <a14:m>
                  <m:oMath xmlns:m="http://schemas.openxmlformats.org/officeDocument/2006/math">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1</m:t>
                        </m:r>
                      </m:sub>
                    </m:sSub>
                    <m:r>
                      <a:rPr lang="id-ID" b="0" i="1" smtClean="0">
                        <a:latin typeface="Cambria Math" panose="02040503050406030204" pitchFamily="18" charset="0"/>
                      </a:rPr>
                      <m:t>+</m:t>
                    </m:r>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2</m:t>
                        </m:r>
                      </m:sub>
                    </m:sSub>
                    <m:r>
                      <a:rPr lang="id-ID" b="0" i="1" smtClean="0">
                        <a:latin typeface="Cambria Math" panose="02040503050406030204" pitchFamily="18" charset="0"/>
                      </a:rPr>
                      <m:t>+</m:t>
                    </m:r>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3</m:t>
                        </m:r>
                      </m:sub>
                    </m:sSub>
                    <m:r>
                      <a:rPr lang="id-ID" b="0" i="1" smtClean="0">
                        <a:latin typeface="Cambria Math" panose="02040503050406030204" pitchFamily="18" charset="0"/>
                      </a:rPr>
                      <m:t>+ …+</m:t>
                    </m:r>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𝑥</m:t>
                        </m:r>
                      </m:sub>
                    </m:sSub>
                  </m:oMath>
                </a14:m>
                <a:endParaRPr lang="id-ID" dirty="0" smtClean="0"/>
              </a:p>
              <a:p>
                <a:r>
                  <a:rPr lang="id-ID" dirty="0" smtClean="0"/>
                  <a:t>To find </a:t>
                </a:r>
                <a14:m>
                  <m:oMath xmlns:m="http://schemas.openxmlformats.org/officeDocument/2006/math">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𝑙</m:t>
                        </m:r>
                      </m:sub>
                    </m:sSub>
                    <m:r>
                      <a:rPr lang="id-ID" b="0" i="1" smtClean="0">
                        <a:latin typeface="Cambria Math" panose="02040503050406030204" pitchFamily="18" charset="0"/>
                      </a:rPr>
                      <m:t>+</m:t>
                    </m:r>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𝑙</m:t>
                        </m:r>
                        <m:r>
                          <a:rPr lang="id-ID" b="0" i="1" smtClean="0">
                            <a:latin typeface="Cambria Math" panose="02040503050406030204" pitchFamily="18" charset="0"/>
                          </a:rPr>
                          <m:t>+1</m:t>
                        </m:r>
                      </m:sub>
                    </m:sSub>
                    <m:r>
                      <a:rPr lang="id-ID" b="0" i="1" smtClean="0">
                        <a:latin typeface="Cambria Math" panose="02040503050406030204" pitchFamily="18" charset="0"/>
                      </a:rPr>
                      <m:t>+</m:t>
                    </m:r>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𝑙</m:t>
                        </m:r>
                        <m:r>
                          <a:rPr lang="id-ID" b="0" i="1" smtClean="0">
                            <a:latin typeface="Cambria Math" panose="02040503050406030204" pitchFamily="18" charset="0"/>
                          </a:rPr>
                          <m:t>+2</m:t>
                        </m:r>
                      </m:sub>
                    </m:sSub>
                    <m:r>
                      <a:rPr lang="id-ID" b="0" i="1" smtClean="0">
                        <a:latin typeface="Cambria Math" panose="02040503050406030204" pitchFamily="18" charset="0"/>
                      </a:rPr>
                      <m:t>+ …+</m:t>
                    </m:r>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𝑟</m:t>
                        </m:r>
                      </m:sub>
                    </m:sSub>
                  </m:oMath>
                </a14:m>
                <a:r>
                  <a:rPr lang="id-ID" dirty="0" smtClean="0"/>
                  <a:t>  we just need to find the value of prefix[r]-prefix[l-1] </a:t>
                </a:r>
                <a:r>
                  <a:rPr lang="id-ID" dirty="0" smtClean="0">
                    <a:sym typeface="Wingdings" panose="05000000000000000000" pitchFamily="2" charset="2"/>
                  </a:rPr>
                  <a:t></a:t>
                </a:r>
              </a:p>
              <a:p>
                <a:endParaRPr lang="id-ID" dirty="0">
                  <a:sym typeface="Wingdings" panose="05000000000000000000" pitchFamily="2" charset="2"/>
                </a:endParaRPr>
              </a:p>
              <a:p>
                <a:r>
                  <a:rPr lang="id-ID" dirty="0" smtClean="0">
                    <a:sym typeface="Wingdings" panose="05000000000000000000" pitchFamily="2" charset="2"/>
                  </a:rPr>
                  <a:t>How about in matrix?</a:t>
                </a:r>
                <a:endParaRPr lang="id-ID"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r="-75"/>
                </a:stretch>
              </a:blipFill>
            </p:spPr>
            <p:txBody>
              <a:bodyPr/>
              <a:lstStyle/>
              <a:p>
                <a:r>
                  <a:rPr lang="id-ID">
                    <a:noFill/>
                  </a:rPr>
                  <a:t> </a:t>
                </a:r>
              </a:p>
            </p:txBody>
          </p:sp>
        </mc:Fallback>
      </mc:AlternateContent>
    </p:spTree>
    <p:extLst>
      <p:ext uri="{BB962C8B-B14F-4D97-AF65-F5344CB8AC3E}">
        <p14:creationId xmlns:p14="http://schemas.microsoft.com/office/powerpoint/2010/main" val="1255395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0/1 Knapsack</a:t>
            </a:r>
            <a:endParaRPr lang="id-ID" dirty="0"/>
          </a:p>
        </p:txBody>
      </p:sp>
      <p:sp>
        <p:nvSpPr>
          <p:cNvPr id="3" name="Text Placeholder 2"/>
          <p:cNvSpPr>
            <a:spLocks noGrp="1"/>
          </p:cNvSpPr>
          <p:nvPr>
            <p:ph type="body" idx="1"/>
          </p:nvPr>
        </p:nvSpPr>
        <p:spPr/>
        <p:txBody>
          <a:bodyPr/>
          <a:lstStyle/>
          <a:p>
            <a:pPr marL="114300" indent="0" algn="just">
              <a:buNone/>
            </a:pPr>
            <a:r>
              <a:rPr lang="en-US" dirty="0"/>
              <a:t>Given </a:t>
            </a:r>
            <a:r>
              <a:rPr lang="en-US" i="1" dirty="0"/>
              <a:t>n </a:t>
            </a:r>
            <a:r>
              <a:rPr lang="en-US" dirty="0"/>
              <a:t>items, each with its own value </a:t>
            </a:r>
            <a:r>
              <a:rPr lang="en-US" i="1" dirty="0"/>
              <a:t>Vi </a:t>
            </a:r>
            <a:r>
              <a:rPr lang="en-US" dirty="0"/>
              <a:t>and weight </a:t>
            </a:r>
            <a:r>
              <a:rPr lang="en-US" i="1" dirty="0"/>
              <a:t>Wi</a:t>
            </a:r>
            <a:r>
              <a:rPr lang="en-US" dirty="0"/>
              <a:t>, </a:t>
            </a:r>
            <a:r>
              <a:rPr lang="en-US" i="1" dirty="0"/>
              <a:t>∀</a:t>
            </a:r>
            <a:r>
              <a:rPr lang="en-US" i="1" dirty="0" err="1"/>
              <a:t>i</a:t>
            </a:r>
            <a:r>
              <a:rPr lang="en-US" i="1" dirty="0"/>
              <a:t> ∈ </a:t>
            </a:r>
            <a:r>
              <a:rPr lang="en-US" dirty="0"/>
              <a:t>[0..n-1], and </a:t>
            </a:r>
            <a:r>
              <a:rPr lang="en-US" dirty="0" smtClean="0"/>
              <a:t>a</a:t>
            </a:r>
            <a:r>
              <a:rPr lang="id-ID" dirty="0" smtClean="0"/>
              <a:t> </a:t>
            </a:r>
            <a:r>
              <a:rPr lang="en-US" dirty="0" smtClean="0"/>
              <a:t>maximum </a:t>
            </a:r>
            <a:r>
              <a:rPr lang="en-US" dirty="0"/>
              <a:t>knapsack size </a:t>
            </a:r>
            <a:r>
              <a:rPr lang="en-US" i="1" dirty="0"/>
              <a:t>S</a:t>
            </a:r>
            <a:r>
              <a:rPr lang="en-US" dirty="0"/>
              <a:t>, compute the maximum value of the items that we can carry, </a:t>
            </a:r>
            <a:r>
              <a:rPr lang="en-US" dirty="0" smtClean="0"/>
              <a:t>if</a:t>
            </a:r>
            <a:r>
              <a:rPr lang="id-ID" dirty="0" smtClean="0"/>
              <a:t> </a:t>
            </a:r>
            <a:r>
              <a:rPr lang="en-US" dirty="0" smtClean="0"/>
              <a:t>we </a:t>
            </a:r>
            <a:r>
              <a:rPr lang="en-US" dirty="0"/>
              <a:t>can </a:t>
            </a:r>
            <a:r>
              <a:rPr lang="en-US" dirty="0" smtClean="0"/>
              <a:t>either </a:t>
            </a:r>
            <a:r>
              <a:rPr lang="en-US" dirty="0"/>
              <a:t>ignore or take a particular item (hence the term 0-1 for ignore/take).</a:t>
            </a:r>
            <a:endParaRPr lang="id-ID" dirty="0"/>
          </a:p>
        </p:txBody>
      </p:sp>
    </p:spTree>
    <p:extLst>
      <p:ext uri="{BB962C8B-B14F-4D97-AF65-F5344CB8AC3E}">
        <p14:creationId xmlns:p14="http://schemas.microsoft.com/office/powerpoint/2010/main" val="348190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id-ID" dirty="0"/>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stretch>
            <a:fillRect/>
          </a:stretch>
        </p:blipFill>
        <p:spPr>
          <a:xfrm>
            <a:off x="482525" y="1093275"/>
            <a:ext cx="5595572" cy="2434800"/>
          </a:xfrm>
          <a:prstGeom prst="rect">
            <a:avLst/>
          </a:prstGeom>
        </p:spPr>
      </p:pic>
    </p:spTree>
    <p:extLst>
      <p:ext uri="{BB962C8B-B14F-4D97-AF65-F5344CB8AC3E}">
        <p14:creationId xmlns:p14="http://schemas.microsoft.com/office/powerpoint/2010/main" val="193402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Solution</a:t>
            </a:r>
            <a:endParaRPr lang="id-ID" dirty="0"/>
          </a:p>
        </p:txBody>
      </p:sp>
      <p:sp>
        <p:nvSpPr>
          <p:cNvPr id="3" name="Text Placeholder 2"/>
          <p:cNvSpPr>
            <a:spLocks noGrp="1"/>
          </p:cNvSpPr>
          <p:nvPr>
            <p:ph type="body" idx="1"/>
          </p:nvPr>
        </p:nvSpPr>
        <p:spPr/>
        <p:txBody>
          <a:bodyPr/>
          <a:lstStyle/>
          <a:p>
            <a:r>
              <a:rPr lang="id-ID" dirty="0" smtClean="0"/>
              <a:t>This problem can be resume as “we need to maximize the value of the item we take but not exceed the knapsack”. </a:t>
            </a:r>
          </a:p>
          <a:p>
            <a:r>
              <a:rPr lang="id-ID" dirty="0" smtClean="0"/>
              <a:t>So the problems will be limited by </a:t>
            </a:r>
            <a:r>
              <a:rPr lang="id-ID" b="1" dirty="0" smtClean="0"/>
              <a:t>capacity of knapsack, </a:t>
            </a:r>
            <a:r>
              <a:rPr lang="id-ID" dirty="0" smtClean="0"/>
              <a:t>and </a:t>
            </a:r>
            <a:r>
              <a:rPr lang="id-ID" b="1" dirty="0" smtClean="0"/>
              <a:t>value of the item.</a:t>
            </a:r>
            <a:r>
              <a:rPr lang="id-ID" dirty="0" smtClean="0"/>
              <a:t> This two limited will be our state for this problem.</a:t>
            </a:r>
          </a:p>
          <a:p>
            <a:r>
              <a:rPr lang="id-ID" dirty="0" smtClean="0"/>
              <a:t>Furthermore, we can make a function f(pos, cap) denote the maximum value of the object we can take if we only need item indexed from 1 to pos with maximum capacity </a:t>
            </a:r>
            <a:r>
              <a:rPr lang="id-ID" i="1" dirty="0" smtClean="0"/>
              <a:t>cap</a:t>
            </a:r>
            <a:r>
              <a:rPr lang="id-ID" dirty="0" smtClean="0"/>
              <a:t>.</a:t>
            </a:r>
            <a:endParaRPr lang="id-ID" dirty="0"/>
          </a:p>
        </p:txBody>
      </p:sp>
    </p:spTree>
    <p:extLst>
      <p:ext uri="{BB962C8B-B14F-4D97-AF65-F5344CB8AC3E}">
        <p14:creationId xmlns:p14="http://schemas.microsoft.com/office/powerpoint/2010/main" val="13483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Solution</a:t>
            </a:r>
            <a:endParaRPr lang="id-ID" dirty="0"/>
          </a:p>
        </p:txBody>
      </p:sp>
      <p:sp>
        <p:nvSpPr>
          <p:cNvPr id="3" name="Text Placeholder 2"/>
          <p:cNvSpPr>
            <a:spLocks noGrp="1"/>
          </p:cNvSpPr>
          <p:nvPr>
            <p:ph type="body" idx="1"/>
          </p:nvPr>
        </p:nvSpPr>
        <p:spPr/>
        <p:txBody>
          <a:bodyPr/>
          <a:lstStyle/>
          <a:p>
            <a:r>
              <a:rPr lang="id-ID" dirty="0" smtClean="0"/>
              <a:t>After we define the function, we need to find the </a:t>
            </a:r>
            <a:r>
              <a:rPr lang="id-ID" i="1" dirty="0" smtClean="0"/>
              <a:t>base case</a:t>
            </a:r>
            <a:r>
              <a:rPr lang="id-ID" dirty="0"/>
              <a:t> </a:t>
            </a:r>
            <a:r>
              <a:rPr lang="id-ID" dirty="0" smtClean="0"/>
              <a:t>/ trivial case.</a:t>
            </a:r>
          </a:p>
          <a:p>
            <a:r>
              <a:rPr lang="id-ID" dirty="0" smtClean="0"/>
              <a:t>The base case: if pos = 0, then there is no item we can take, so of course the value f(0, cap) = 0.</a:t>
            </a:r>
          </a:p>
          <a:p>
            <a:r>
              <a:rPr lang="id-ID" dirty="0" smtClean="0"/>
              <a:t>After we know the base case, now we need the relationship among the subproblems. </a:t>
            </a:r>
          </a:p>
          <a:p>
            <a:pPr marL="114300" indent="0">
              <a:buNone/>
            </a:pPr>
            <a:endParaRPr lang="id-ID" dirty="0" smtClean="0"/>
          </a:p>
        </p:txBody>
      </p:sp>
    </p:spTree>
    <p:extLst>
      <p:ext uri="{BB962C8B-B14F-4D97-AF65-F5344CB8AC3E}">
        <p14:creationId xmlns:p14="http://schemas.microsoft.com/office/powerpoint/2010/main" val="62222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Solution</a:t>
            </a:r>
            <a:endParaRPr lang="id-ID" dirty="0"/>
          </a:p>
        </p:txBody>
      </p:sp>
      <p:sp>
        <p:nvSpPr>
          <p:cNvPr id="3" name="Text Placeholder 2"/>
          <p:cNvSpPr>
            <a:spLocks noGrp="1"/>
          </p:cNvSpPr>
          <p:nvPr>
            <p:ph type="body" idx="1"/>
          </p:nvPr>
        </p:nvSpPr>
        <p:spPr/>
        <p:txBody>
          <a:bodyPr/>
          <a:lstStyle/>
          <a:p>
            <a:r>
              <a:rPr lang="id-ID" dirty="0" smtClean="0"/>
              <a:t>Suppose we are in the item index-pos</a:t>
            </a:r>
          </a:p>
          <a:p>
            <a:r>
              <a:rPr lang="id-ID" dirty="0" smtClean="0"/>
              <a:t>We have two possibilities:</a:t>
            </a:r>
          </a:p>
          <a:p>
            <a:pPr>
              <a:buFont typeface="+mj-lt"/>
              <a:buAutoNum type="arabicPeriod"/>
            </a:pPr>
            <a:r>
              <a:rPr lang="id-ID" dirty="0" smtClean="0"/>
              <a:t>We take the item with index-pos:</a:t>
            </a:r>
          </a:p>
          <a:p>
            <a:pPr marL="114300" indent="0">
              <a:buNone/>
            </a:pPr>
            <a:r>
              <a:rPr lang="id-ID" dirty="0" smtClean="0"/>
              <a:t>        we must certain that the knapsack capacity now is greater than or equal the weight of this item. If yes, then the problem will decompose into f(pos-1, cap-weight[pos]) + value[pos].</a:t>
            </a:r>
          </a:p>
          <a:p>
            <a:pPr marL="114300" indent="0">
              <a:buNone/>
            </a:pPr>
            <a:endParaRPr lang="id-ID" dirty="0" smtClean="0"/>
          </a:p>
          <a:p>
            <a:pPr marL="114300" indent="0">
              <a:buNone/>
            </a:pPr>
            <a:r>
              <a:rPr lang="id-ID" dirty="0" smtClean="0"/>
              <a:t>2. We skip the item with index-pos:</a:t>
            </a:r>
          </a:p>
          <a:p>
            <a:pPr marL="114300" indent="0">
              <a:buNone/>
            </a:pPr>
            <a:r>
              <a:rPr lang="id-ID" dirty="0" smtClean="0"/>
              <a:t>       if we skip this item, then the problem will decompose into f(pos-1, cap).</a:t>
            </a:r>
          </a:p>
          <a:p>
            <a:pPr marL="114300" indent="0">
              <a:buNone/>
            </a:pPr>
            <a:endParaRPr lang="id-ID" dirty="0"/>
          </a:p>
          <a:p>
            <a:pPr marL="114300" indent="0">
              <a:buNone/>
            </a:pPr>
            <a:r>
              <a:rPr lang="id-ID" dirty="0" smtClean="0"/>
              <a:t>Among these two possibilities, we take the maximum value. </a:t>
            </a:r>
          </a:p>
        </p:txBody>
      </p:sp>
    </p:spTree>
    <p:extLst>
      <p:ext uri="{BB962C8B-B14F-4D97-AF65-F5344CB8AC3E}">
        <p14:creationId xmlns:p14="http://schemas.microsoft.com/office/powerpoint/2010/main" val="103833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Solution</a:t>
            </a:r>
            <a:endParaRPr lang="id-ID" dirty="0"/>
          </a:p>
        </p:txBody>
      </p:sp>
      <p:pic>
        <p:nvPicPr>
          <p:cNvPr id="4" name="Picture 3"/>
          <p:cNvPicPr>
            <a:picLocks noChangeAspect="1"/>
          </p:cNvPicPr>
          <p:nvPr/>
        </p:nvPicPr>
        <p:blipFill>
          <a:blip r:embed="rId2"/>
          <a:stretch>
            <a:fillRect/>
          </a:stretch>
        </p:blipFill>
        <p:spPr>
          <a:xfrm>
            <a:off x="1458930" y="1033553"/>
            <a:ext cx="4686300" cy="3181350"/>
          </a:xfrm>
          <a:prstGeom prst="rect">
            <a:avLst/>
          </a:prstGeom>
        </p:spPr>
      </p:pic>
      <p:sp>
        <p:nvSpPr>
          <p:cNvPr id="3" name="Text Placeholder 2"/>
          <p:cNvSpPr>
            <a:spLocks noGrp="1"/>
          </p:cNvSpPr>
          <p:nvPr>
            <p:ph type="body" idx="1"/>
          </p:nvPr>
        </p:nvSpPr>
        <p:spPr>
          <a:xfrm>
            <a:off x="1253086" y="4288244"/>
            <a:ext cx="6894320" cy="868029"/>
          </a:xfrm>
        </p:spPr>
        <p:txBody>
          <a:bodyPr/>
          <a:lstStyle/>
          <a:p>
            <a:pPr marL="114300" indent="0">
              <a:buNone/>
            </a:pPr>
            <a:r>
              <a:rPr lang="id-ID" dirty="0" smtClean="0"/>
              <a:t>Two find the solution we call the function SOLVE(N,S). </a:t>
            </a:r>
            <a:endParaRPr lang="id-ID" dirty="0"/>
          </a:p>
        </p:txBody>
      </p:sp>
    </p:spTree>
    <p:extLst>
      <p:ext uri="{BB962C8B-B14F-4D97-AF65-F5344CB8AC3E}">
        <p14:creationId xmlns:p14="http://schemas.microsoft.com/office/powerpoint/2010/main" val="1605737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Dynamic Programming</a:t>
            </a:r>
            <a:endParaRPr lang="id-ID" dirty="0"/>
          </a:p>
        </p:txBody>
      </p:sp>
      <p:sp>
        <p:nvSpPr>
          <p:cNvPr id="3" name="Text Placeholder 2"/>
          <p:cNvSpPr>
            <a:spLocks noGrp="1"/>
          </p:cNvSpPr>
          <p:nvPr>
            <p:ph type="body" idx="1"/>
          </p:nvPr>
        </p:nvSpPr>
        <p:spPr/>
        <p:txBody>
          <a:bodyPr/>
          <a:lstStyle/>
          <a:p>
            <a:pPr marL="114300" indent="0">
              <a:buNone/>
            </a:pPr>
            <a:r>
              <a:rPr lang="en-US" dirty="0" smtClean="0"/>
              <a:t>Wikipedia </a:t>
            </a:r>
            <a:r>
              <a:rPr lang="en-US" dirty="0"/>
              <a:t>definition: “a method for solving complex problems by breaking them down into simpler </a:t>
            </a:r>
            <a:r>
              <a:rPr lang="en-US" dirty="0" err="1"/>
              <a:t>subproblems</a:t>
            </a:r>
            <a:r>
              <a:rPr lang="en-US" dirty="0" smtClean="0"/>
              <a:t>”</a:t>
            </a:r>
            <a:r>
              <a:rPr lang="id-ID" dirty="0" smtClean="0"/>
              <a:t>.</a:t>
            </a:r>
          </a:p>
          <a:p>
            <a:pPr marL="114300" indent="0">
              <a:buNone/>
            </a:pPr>
            <a:endParaRPr lang="id-ID" dirty="0"/>
          </a:p>
          <a:p>
            <a:pPr marL="114300" indent="0">
              <a:buNone/>
            </a:pPr>
            <a:r>
              <a:rPr lang="id-ID" dirty="0" smtClean="0"/>
              <a:t>Another definition :  “DP is bruteforce with some optimation”.</a:t>
            </a:r>
          </a:p>
          <a:p>
            <a:pPr marL="114300" indent="0">
              <a:buNone/>
            </a:pPr>
            <a:endParaRPr lang="id-ID" dirty="0"/>
          </a:p>
          <a:p>
            <a:pPr marL="114300" indent="0">
              <a:buNone/>
            </a:pPr>
            <a:r>
              <a:rPr lang="id-ID" dirty="0" smtClean="0"/>
              <a:t>DP is wide topic, so we need to practise, practise and practise to be master in this topic.</a:t>
            </a:r>
            <a:endParaRPr lang="en-US" dirty="0"/>
          </a:p>
          <a:p>
            <a:endParaRPr lang="id-ID" dirty="0"/>
          </a:p>
        </p:txBody>
      </p:sp>
    </p:spTree>
    <p:extLst>
      <p:ext uri="{BB962C8B-B14F-4D97-AF65-F5344CB8AC3E}">
        <p14:creationId xmlns:p14="http://schemas.microsoft.com/office/powerpoint/2010/main" val="222336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Longest Common Subsequence (LCS)</a:t>
            </a:r>
            <a:endParaRPr lang="id-ID" dirty="0"/>
          </a:p>
        </p:txBody>
      </p:sp>
      <p:sp>
        <p:nvSpPr>
          <p:cNvPr id="3" name="Text Placeholder 2"/>
          <p:cNvSpPr>
            <a:spLocks noGrp="1"/>
          </p:cNvSpPr>
          <p:nvPr>
            <p:ph type="body" idx="1"/>
          </p:nvPr>
        </p:nvSpPr>
        <p:spPr>
          <a:xfrm>
            <a:off x="482525" y="1093274"/>
            <a:ext cx="8178900" cy="3858869"/>
          </a:xfrm>
        </p:spPr>
        <p:txBody>
          <a:bodyPr/>
          <a:lstStyle/>
          <a:p>
            <a:r>
              <a:rPr lang="id-ID" dirty="0" smtClean="0"/>
              <a:t>Given two strings A and B. The length of these two strings are not necessary the same. How long is the longest string that is the </a:t>
            </a:r>
            <a:r>
              <a:rPr lang="id-ID" i="1" dirty="0" smtClean="0"/>
              <a:t>subsequence of A </a:t>
            </a:r>
            <a:r>
              <a:rPr lang="id-ID" dirty="0" smtClean="0"/>
              <a:t>and B?</a:t>
            </a:r>
          </a:p>
          <a:p>
            <a:pPr marL="114300" indent="0">
              <a:buNone/>
            </a:pPr>
            <a:endParaRPr lang="id-ID" dirty="0" smtClean="0"/>
          </a:p>
          <a:p>
            <a:r>
              <a:rPr lang="id-ID" dirty="0" smtClean="0"/>
              <a:t>Subsequence of a string is another string that is formed by deleting zero or more character from the original string without change the position. For example, “irf”, “ir”, “rfn” is a subsequence from string “irfan” while “na”, “fr”, and “ar” is not. </a:t>
            </a:r>
          </a:p>
          <a:p>
            <a:endParaRPr lang="id-ID" dirty="0"/>
          </a:p>
          <a:p>
            <a:r>
              <a:rPr lang="id-ID" dirty="0" smtClean="0"/>
              <a:t>For example,</a:t>
            </a:r>
          </a:p>
          <a:p>
            <a:pPr marL="114300" indent="0">
              <a:buNone/>
            </a:pPr>
            <a:r>
              <a:rPr lang="id-ID" dirty="0" smtClean="0"/>
              <a:t>A = “ajaib”</a:t>
            </a:r>
          </a:p>
          <a:p>
            <a:pPr marL="114300" indent="0">
              <a:buNone/>
            </a:pPr>
            <a:r>
              <a:rPr lang="id-ID" dirty="0" smtClean="0"/>
              <a:t>B = “badai”</a:t>
            </a:r>
          </a:p>
          <a:p>
            <a:pPr marL="114300" indent="0">
              <a:buNone/>
            </a:pPr>
            <a:r>
              <a:rPr lang="id-ID" dirty="0" smtClean="0"/>
              <a:t>LCS from A and B is “aai” with the length 3. </a:t>
            </a:r>
          </a:p>
          <a:p>
            <a:endParaRPr lang="id-ID" dirty="0"/>
          </a:p>
        </p:txBody>
      </p:sp>
    </p:spTree>
    <p:extLst>
      <p:ext uri="{BB962C8B-B14F-4D97-AF65-F5344CB8AC3E}">
        <p14:creationId xmlns:p14="http://schemas.microsoft.com/office/powerpoint/2010/main" val="342500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Solution</a:t>
            </a:r>
            <a:endParaRPr lang="id-ID"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p:txBody>
              <a:bodyPr/>
              <a:lstStyle/>
              <a:p>
                <a:r>
                  <a:rPr lang="id-ID" dirty="0" smtClean="0"/>
                  <a:t>We can call dp(i,j) is a function that denote the longest subsequence from first i character of A and  first j character of B. </a:t>
                </a:r>
              </a:p>
              <a:p>
                <a:r>
                  <a:rPr lang="id-ID" dirty="0" smtClean="0"/>
                  <a:t>If the i character from A is </a:t>
                </a:r>
                <a14:m>
                  <m:oMath xmlns:m="http://schemas.openxmlformats.org/officeDocument/2006/math">
                    <m:sSub>
                      <m:sSubPr>
                        <m:ctrlPr>
                          <a:rPr lang="id-ID" b="0" i="1" smtClean="0">
                            <a:latin typeface="Cambria Math" panose="02040503050406030204" pitchFamily="18" charset="0"/>
                          </a:rPr>
                        </m:ctrlPr>
                      </m:sSubPr>
                      <m:e>
                        <m:r>
                          <a:rPr lang="id-ID" b="0" i="1" smtClean="0">
                            <a:latin typeface="Cambria Math" panose="02040503050406030204" pitchFamily="18" charset="0"/>
                          </a:rPr>
                          <m:t>𝐴</m:t>
                        </m:r>
                      </m:e>
                      <m:sub>
                        <m:r>
                          <a:rPr lang="id-ID" b="0" i="1" smtClean="0">
                            <a:latin typeface="Cambria Math" panose="02040503050406030204" pitchFamily="18" charset="0"/>
                          </a:rPr>
                          <m:t>𝑖</m:t>
                        </m:r>
                      </m:sub>
                    </m:sSub>
                  </m:oMath>
                </a14:m>
                <a:r>
                  <a:rPr lang="id-ID" dirty="0" smtClean="0"/>
                  <a:t> and the j character from B is </a:t>
                </a:r>
                <a14:m>
                  <m:oMath xmlns:m="http://schemas.openxmlformats.org/officeDocument/2006/math">
                    <m:sSub>
                      <m:sSubPr>
                        <m:ctrlPr>
                          <a:rPr lang="id-ID" b="0" i="1" smtClean="0">
                            <a:latin typeface="Cambria Math" panose="02040503050406030204" pitchFamily="18" charset="0"/>
                          </a:rPr>
                        </m:ctrlPr>
                      </m:sSubPr>
                      <m:e>
                        <m:r>
                          <a:rPr lang="id-ID" b="0" i="1" smtClean="0">
                            <a:latin typeface="Cambria Math" panose="02040503050406030204" pitchFamily="18" charset="0"/>
                          </a:rPr>
                          <m:t>𝐵</m:t>
                        </m:r>
                      </m:e>
                      <m:sub>
                        <m:r>
                          <a:rPr lang="id-ID" b="0" i="1" smtClean="0">
                            <a:latin typeface="Cambria Math" panose="02040503050406030204" pitchFamily="18" charset="0"/>
                          </a:rPr>
                          <m:t>𝑗</m:t>
                        </m:r>
                      </m:sub>
                    </m:sSub>
                  </m:oMath>
                </a14:m>
                <a:r>
                  <a:rPr lang="id-ID" dirty="0" smtClean="0"/>
                  <a:t> . We have some possibilities:</a:t>
                </a:r>
              </a:p>
              <a:p>
                <a:pPr marL="114300" indent="0" algn="just">
                  <a:buNone/>
                </a:pPr>
                <a:r>
                  <a:rPr lang="id-ID" dirty="0"/>
                  <a:t> </a:t>
                </a:r>
                <a:r>
                  <a:rPr lang="id-ID" dirty="0" smtClean="0"/>
                  <a:t>       </a:t>
                </a:r>
                <a14:m>
                  <m:oMath xmlns:m="http://schemas.openxmlformats.org/officeDocument/2006/math">
                    <m:sSub>
                      <m:sSubPr>
                        <m:ctrlPr>
                          <a:rPr lang="id-ID" b="0" i="1" smtClean="0">
                            <a:latin typeface="Cambria Math" panose="02040503050406030204" pitchFamily="18" charset="0"/>
                          </a:rPr>
                        </m:ctrlPr>
                      </m:sSubPr>
                      <m:e>
                        <m:r>
                          <a:rPr lang="id-ID" b="0" i="1" smtClean="0">
                            <a:latin typeface="Cambria Math" panose="02040503050406030204" pitchFamily="18" charset="0"/>
                          </a:rPr>
                          <m:t>𝐴</m:t>
                        </m:r>
                      </m:e>
                      <m:sub>
                        <m:r>
                          <a:rPr lang="id-ID" b="0" i="1" smtClean="0">
                            <a:latin typeface="Cambria Math" panose="02040503050406030204" pitchFamily="18" charset="0"/>
                          </a:rPr>
                          <m:t>𝑖</m:t>
                        </m:r>
                      </m:sub>
                    </m:sSub>
                    <m:r>
                      <a:rPr lang="id-ID" b="0" i="1" smtClean="0">
                        <a:latin typeface="Cambria Math" panose="02040503050406030204" pitchFamily="18" charset="0"/>
                      </a:rPr>
                      <m:t>=</m:t>
                    </m:r>
                    <m:sSub>
                      <m:sSubPr>
                        <m:ctrlPr>
                          <a:rPr lang="id-ID" b="0" i="1" smtClean="0">
                            <a:latin typeface="Cambria Math" panose="02040503050406030204" pitchFamily="18" charset="0"/>
                          </a:rPr>
                        </m:ctrlPr>
                      </m:sSubPr>
                      <m:e>
                        <m:r>
                          <a:rPr lang="id-ID" b="0" i="1" smtClean="0">
                            <a:latin typeface="Cambria Math" panose="02040503050406030204" pitchFamily="18" charset="0"/>
                          </a:rPr>
                          <m:t>𝐵</m:t>
                        </m:r>
                      </m:e>
                      <m:sub>
                        <m:r>
                          <a:rPr lang="id-ID" b="0" i="1" smtClean="0">
                            <a:latin typeface="Cambria Math" panose="02040503050406030204" pitchFamily="18" charset="0"/>
                          </a:rPr>
                          <m:t>𝑗</m:t>
                        </m:r>
                      </m:sub>
                    </m:sSub>
                    <m:r>
                      <a:rPr lang="id-ID" b="0" i="1" smtClean="0">
                        <a:latin typeface="Cambria Math" panose="02040503050406030204" pitchFamily="18" charset="0"/>
                      </a:rPr>
                      <m:t> </m:t>
                    </m:r>
                  </m:oMath>
                </a14:m>
                <a:r>
                  <a:rPr lang="id-ID" dirty="0" smtClean="0"/>
                  <a:t>,  we can match these two characters to be a candidate subsequence</a:t>
                </a:r>
                <a:r>
                  <a:rPr lang="id-ID" dirty="0" smtClean="0"/>
                  <a:t>.</a:t>
                </a:r>
              </a:p>
              <a:p>
                <a:pPr marL="114300" indent="0" algn="just">
                  <a:buNone/>
                </a:pPr>
                <a:r>
                  <a:rPr lang="id-ID" dirty="0"/>
                  <a:t> </a:t>
                </a:r>
                <a:r>
                  <a:rPr lang="id-ID" dirty="0" smtClean="0"/>
                  <a:t>      </a:t>
                </a:r>
                <a14:m>
                  <m:oMath xmlns:m="http://schemas.openxmlformats.org/officeDocument/2006/math">
                    <m:sSub>
                      <m:sSubPr>
                        <m:ctrlPr>
                          <a:rPr lang="id-ID" b="0" i="1" smtClean="0">
                            <a:latin typeface="Cambria Math" panose="02040503050406030204" pitchFamily="18" charset="0"/>
                          </a:rPr>
                        </m:ctrlPr>
                      </m:sSubPr>
                      <m:e>
                        <m:r>
                          <a:rPr lang="id-ID" b="0" i="1" smtClean="0">
                            <a:latin typeface="Cambria Math" panose="02040503050406030204" pitchFamily="18" charset="0"/>
                          </a:rPr>
                          <m:t>𝐴</m:t>
                        </m:r>
                      </m:e>
                      <m:sub>
                        <m:r>
                          <a:rPr lang="id-ID" b="0" i="1" smtClean="0">
                            <a:latin typeface="Cambria Math" panose="02040503050406030204" pitchFamily="18" charset="0"/>
                          </a:rPr>
                          <m:t>𝑖</m:t>
                        </m:r>
                      </m:sub>
                    </m:sSub>
                    <m:r>
                      <a:rPr lang="id-ID" b="0" i="1" smtClean="0">
                        <a:latin typeface="Cambria Math" panose="02040503050406030204" pitchFamily="18" charset="0"/>
                      </a:rPr>
                      <m:t> </m:t>
                    </m:r>
                    <m:r>
                      <a:rPr lang="id-ID" b="0" i="1" smtClean="0">
                        <a:latin typeface="Cambria Math" panose="02040503050406030204" pitchFamily="18" charset="0"/>
                        <a:ea typeface="Cambria Math" panose="02040503050406030204" pitchFamily="18" charset="0"/>
                      </a:rPr>
                      <m:t>≠</m:t>
                    </m:r>
                    <m:sSub>
                      <m:sSubPr>
                        <m:ctrlPr>
                          <a:rPr lang="id-ID" b="0" i="1" smtClean="0">
                            <a:latin typeface="Cambria Math" panose="02040503050406030204" pitchFamily="18" charset="0"/>
                            <a:ea typeface="Cambria Math" panose="02040503050406030204" pitchFamily="18" charset="0"/>
                          </a:rPr>
                        </m:ctrlPr>
                      </m:sSubPr>
                      <m:e>
                        <m:r>
                          <a:rPr lang="id-ID" b="0" i="1" smtClean="0">
                            <a:latin typeface="Cambria Math" panose="02040503050406030204" pitchFamily="18" charset="0"/>
                            <a:ea typeface="Cambria Math" panose="02040503050406030204" pitchFamily="18" charset="0"/>
                          </a:rPr>
                          <m:t>𝐵</m:t>
                        </m:r>
                      </m:e>
                      <m:sub>
                        <m:r>
                          <a:rPr lang="id-ID" b="0" i="1" smtClean="0">
                            <a:latin typeface="Cambria Math" panose="02040503050406030204" pitchFamily="18" charset="0"/>
                            <a:ea typeface="Cambria Math" panose="02040503050406030204" pitchFamily="18" charset="0"/>
                          </a:rPr>
                          <m:t>𝑗</m:t>
                        </m:r>
                      </m:sub>
                    </m:sSub>
                  </m:oMath>
                </a14:m>
                <a:r>
                  <a:rPr lang="id-ID" dirty="0" smtClean="0"/>
                  <a:t>, we can’t match these two characters, so we need to find the maximal between LCS the first i character from A and the first j-1 character from B and LCS the first i-1 character from A and the first j character from B,  i.e maximal(dp(i, j-1), dp(i-1, j)). </a:t>
                </a:r>
                <a:endParaRPr lang="id-ID"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r="-671" b="-52022"/>
                </a:stretch>
              </a:blipFill>
            </p:spPr>
            <p:txBody>
              <a:bodyPr/>
              <a:lstStyle/>
              <a:p>
                <a:r>
                  <a:rPr lang="id-ID">
                    <a:noFill/>
                  </a:rPr>
                  <a:t> </a:t>
                </a:r>
              </a:p>
            </p:txBody>
          </p:sp>
        </mc:Fallback>
      </mc:AlternateContent>
    </p:spTree>
    <p:extLst>
      <p:ext uri="{BB962C8B-B14F-4D97-AF65-F5344CB8AC3E}">
        <p14:creationId xmlns:p14="http://schemas.microsoft.com/office/powerpoint/2010/main" val="20604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Solution</a:t>
            </a:r>
            <a:endParaRPr lang="id-ID" dirty="0"/>
          </a:p>
        </p:txBody>
      </p:sp>
      <p:sp>
        <p:nvSpPr>
          <p:cNvPr id="3" name="Text Placeholder 2"/>
          <p:cNvSpPr>
            <a:spLocks noGrp="1"/>
          </p:cNvSpPr>
          <p:nvPr>
            <p:ph type="body" idx="1"/>
          </p:nvPr>
        </p:nvSpPr>
        <p:spPr/>
        <p:txBody>
          <a:bodyPr/>
          <a:lstStyle/>
          <a:p>
            <a:r>
              <a:rPr lang="id-ID" dirty="0" smtClean="0"/>
              <a:t>What is the base case?</a:t>
            </a:r>
          </a:p>
          <a:p>
            <a:r>
              <a:rPr lang="id-ID" dirty="0" smtClean="0"/>
              <a:t>The base for this problem is when there is no character left in some string. This value will be 0. (i.e dp(0,j) = 0, dp(i, 0) = 0)</a:t>
            </a:r>
            <a:endParaRPr lang="id-ID" dirty="0"/>
          </a:p>
        </p:txBody>
      </p:sp>
    </p:spTree>
    <p:extLst>
      <p:ext uri="{BB962C8B-B14F-4D97-AF65-F5344CB8AC3E}">
        <p14:creationId xmlns:p14="http://schemas.microsoft.com/office/powerpoint/2010/main" val="381820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Solution</a:t>
            </a:r>
            <a:endParaRPr lang="id-ID" dirty="0"/>
          </a:p>
        </p:txBody>
      </p:sp>
      <p:sp>
        <p:nvSpPr>
          <p:cNvPr id="3" name="Text Placeholder 2"/>
          <p:cNvSpPr>
            <a:spLocks noGrp="1"/>
          </p:cNvSpPr>
          <p:nvPr>
            <p:ph type="body" idx="1"/>
          </p:nvPr>
        </p:nvSpPr>
        <p:spPr/>
        <p:txBody>
          <a:bodyPr/>
          <a:lstStyle/>
          <a:p>
            <a:r>
              <a:rPr lang="id-ID" dirty="0" smtClean="0"/>
              <a:t>So, the solution will be in the form </a:t>
            </a:r>
            <a:endParaRPr lang="id-ID" dirty="0"/>
          </a:p>
        </p:txBody>
      </p:sp>
      <p:pic>
        <p:nvPicPr>
          <p:cNvPr id="4" name="Picture 3"/>
          <p:cNvPicPr>
            <a:picLocks noChangeAspect="1"/>
          </p:cNvPicPr>
          <p:nvPr/>
        </p:nvPicPr>
        <p:blipFill>
          <a:blip r:embed="rId2"/>
          <a:stretch>
            <a:fillRect/>
          </a:stretch>
        </p:blipFill>
        <p:spPr>
          <a:xfrm>
            <a:off x="1073060" y="1639209"/>
            <a:ext cx="5614604" cy="1186184"/>
          </a:xfrm>
          <a:prstGeom prst="rect">
            <a:avLst/>
          </a:prstGeom>
        </p:spPr>
      </p:pic>
    </p:spTree>
    <p:extLst>
      <p:ext uri="{BB962C8B-B14F-4D97-AF65-F5344CB8AC3E}">
        <p14:creationId xmlns:p14="http://schemas.microsoft.com/office/powerpoint/2010/main" val="378213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Solution</a:t>
            </a:r>
            <a:endParaRPr lang="id-ID" dirty="0"/>
          </a:p>
        </p:txBody>
      </p:sp>
      <p:pic>
        <p:nvPicPr>
          <p:cNvPr id="4" name="Picture 3"/>
          <p:cNvPicPr>
            <a:picLocks noChangeAspect="1"/>
          </p:cNvPicPr>
          <p:nvPr/>
        </p:nvPicPr>
        <p:blipFill>
          <a:blip r:embed="rId2"/>
          <a:stretch>
            <a:fillRect/>
          </a:stretch>
        </p:blipFill>
        <p:spPr>
          <a:xfrm>
            <a:off x="482525" y="1089060"/>
            <a:ext cx="3887773" cy="3328828"/>
          </a:xfrm>
          <a:prstGeom prst="rect">
            <a:avLst/>
          </a:prstGeom>
        </p:spPr>
      </p:pic>
    </p:spTree>
    <p:extLst>
      <p:ext uri="{BB962C8B-B14F-4D97-AF65-F5344CB8AC3E}">
        <p14:creationId xmlns:p14="http://schemas.microsoft.com/office/powerpoint/2010/main" val="207144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id-ID" dirty="0" smtClean="0"/>
              <a:t>Conclusion</a:t>
            </a:r>
            <a:endParaRPr lang="id-ID" dirty="0"/>
          </a:p>
        </p:txBody>
      </p:sp>
      <p:sp>
        <p:nvSpPr>
          <p:cNvPr id="3" name="Text Placeholder 2"/>
          <p:cNvSpPr>
            <a:spLocks noGrp="1"/>
          </p:cNvSpPr>
          <p:nvPr>
            <p:ph type="body" idx="1"/>
          </p:nvPr>
        </p:nvSpPr>
        <p:spPr/>
        <p:txBody>
          <a:bodyPr/>
          <a:lstStyle/>
          <a:p>
            <a:r>
              <a:rPr lang="id-ID" dirty="0" smtClean="0"/>
              <a:t>Steps for solving the DP problems:</a:t>
            </a:r>
          </a:p>
          <a:p>
            <a:pPr>
              <a:buFont typeface="+mj-lt"/>
              <a:buAutoNum type="arabicPeriod"/>
            </a:pPr>
            <a:r>
              <a:rPr lang="id-ID" dirty="0" smtClean="0"/>
              <a:t>Define the </a:t>
            </a:r>
            <a:r>
              <a:rPr lang="id-ID" i="1" dirty="0" smtClean="0"/>
              <a:t>state </a:t>
            </a:r>
            <a:r>
              <a:rPr lang="id-ID" dirty="0" smtClean="0"/>
              <a:t>of the problems and the subproblem it self.</a:t>
            </a:r>
          </a:p>
          <a:p>
            <a:pPr>
              <a:buFont typeface="+mj-lt"/>
              <a:buAutoNum type="arabicPeriod"/>
            </a:pPr>
            <a:r>
              <a:rPr lang="id-ID" dirty="0" smtClean="0"/>
              <a:t>Write down what is the relationship between the subproblems.</a:t>
            </a:r>
          </a:p>
          <a:p>
            <a:pPr>
              <a:buFont typeface="+mj-lt"/>
              <a:buAutoNum type="arabicPeriod"/>
            </a:pPr>
            <a:r>
              <a:rPr lang="id-ID" dirty="0" smtClean="0"/>
              <a:t>Recognize and solve the best case.</a:t>
            </a:r>
            <a:endParaRPr lang="id-ID" dirty="0"/>
          </a:p>
        </p:txBody>
      </p:sp>
    </p:spTree>
    <p:extLst>
      <p:ext uri="{BB962C8B-B14F-4D97-AF65-F5344CB8AC3E}">
        <p14:creationId xmlns:p14="http://schemas.microsoft.com/office/powerpoint/2010/main" val="153003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Exercise</a:t>
            </a:r>
            <a:endParaRPr lang="id-ID" dirty="0"/>
          </a:p>
        </p:txBody>
      </p:sp>
      <p:sp>
        <p:nvSpPr>
          <p:cNvPr id="3" name="Text Placeholder 2"/>
          <p:cNvSpPr>
            <a:spLocks noGrp="1"/>
          </p:cNvSpPr>
          <p:nvPr>
            <p:ph type="body" idx="1"/>
          </p:nvPr>
        </p:nvSpPr>
        <p:spPr/>
        <p:txBody>
          <a:bodyPr/>
          <a:lstStyle/>
          <a:p>
            <a:pPr marL="114300" indent="0">
              <a:buNone/>
            </a:pPr>
            <a:r>
              <a:rPr lang="en-US" dirty="0" smtClean="0"/>
              <a:t>Problem</a:t>
            </a:r>
            <a:r>
              <a:rPr lang="en-US" dirty="0"/>
              <a:t>: given 𝑛, find the number of different ways to write 𝑛as the sum of 1, 3, </a:t>
            </a:r>
            <a:r>
              <a:rPr lang="en-US" dirty="0" smtClean="0"/>
              <a:t>4</a:t>
            </a:r>
            <a:endParaRPr lang="id-ID" dirty="0" smtClean="0"/>
          </a:p>
          <a:p>
            <a:pPr marL="114300" indent="0">
              <a:buNone/>
            </a:pPr>
            <a:endParaRPr lang="id-ID" dirty="0" smtClean="0"/>
          </a:p>
          <a:p>
            <a:pPr marL="114300" indent="0">
              <a:buNone/>
            </a:pPr>
            <a:r>
              <a:rPr lang="id-ID" dirty="0" smtClean="0"/>
              <a:t>Example: for n = 5, the answer is 6</a:t>
            </a:r>
          </a:p>
          <a:p>
            <a:pPr marL="114300" indent="0">
              <a:buNone/>
            </a:pPr>
            <a:r>
              <a:rPr lang="id-ID" dirty="0" smtClean="0"/>
              <a:t>5 = 1 + 1 + 1 + 1 + 1</a:t>
            </a:r>
          </a:p>
          <a:p>
            <a:pPr marL="114300" indent="0">
              <a:buNone/>
            </a:pPr>
            <a:r>
              <a:rPr lang="id-ID" dirty="0" smtClean="0"/>
              <a:t>5 = 1 + 1 + 3</a:t>
            </a:r>
          </a:p>
          <a:p>
            <a:pPr marL="114300" indent="0">
              <a:buNone/>
            </a:pPr>
            <a:r>
              <a:rPr lang="id-ID" dirty="0" smtClean="0"/>
              <a:t>5 = 1 + 3 + 1</a:t>
            </a:r>
          </a:p>
          <a:p>
            <a:pPr marL="114300" indent="0">
              <a:buNone/>
            </a:pPr>
            <a:r>
              <a:rPr lang="id-ID" dirty="0" smtClean="0"/>
              <a:t>5 = 3 + 1 + 1</a:t>
            </a:r>
          </a:p>
          <a:p>
            <a:pPr marL="114300" indent="0">
              <a:buNone/>
            </a:pPr>
            <a:r>
              <a:rPr lang="id-ID" dirty="0" smtClean="0"/>
              <a:t>5 = 1+4</a:t>
            </a:r>
          </a:p>
          <a:p>
            <a:pPr marL="114300" indent="0">
              <a:buNone/>
            </a:pPr>
            <a:r>
              <a:rPr lang="id-ID" dirty="0" smtClean="0"/>
              <a:t>5 = 4+1</a:t>
            </a:r>
            <a:endParaRPr lang="en-US" dirty="0"/>
          </a:p>
        </p:txBody>
      </p:sp>
    </p:spTree>
    <p:extLst>
      <p:ext uri="{BB962C8B-B14F-4D97-AF65-F5344CB8AC3E}">
        <p14:creationId xmlns:p14="http://schemas.microsoft.com/office/powerpoint/2010/main" val="142953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Exercise</a:t>
            </a:r>
            <a:endParaRPr lang="id-ID" dirty="0"/>
          </a:p>
        </p:txBody>
      </p:sp>
      <p:sp>
        <p:nvSpPr>
          <p:cNvPr id="3" name="Text Placeholder 2"/>
          <p:cNvSpPr>
            <a:spLocks noGrp="1"/>
          </p:cNvSpPr>
          <p:nvPr>
            <p:ph type="body" idx="1"/>
          </p:nvPr>
        </p:nvSpPr>
        <p:spPr/>
        <p:txBody>
          <a:bodyPr/>
          <a:lstStyle/>
          <a:p>
            <a:r>
              <a:rPr lang="id-ID" dirty="0" smtClean="0"/>
              <a:t>SPOJ RPLB</a:t>
            </a:r>
            <a:endParaRPr lang="id-ID" dirty="0"/>
          </a:p>
        </p:txBody>
      </p:sp>
    </p:spTree>
    <p:extLst>
      <p:ext uri="{BB962C8B-B14F-4D97-AF65-F5344CB8AC3E}">
        <p14:creationId xmlns:p14="http://schemas.microsoft.com/office/powerpoint/2010/main" val="378554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DP Concept</a:t>
            </a:r>
            <a:endParaRPr lang="id-ID" dirty="0"/>
          </a:p>
        </p:txBody>
      </p:sp>
      <p:sp>
        <p:nvSpPr>
          <p:cNvPr id="3" name="Text Placeholder 2"/>
          <p:cNvSpPr>
            <a:spLocks noGrp="1"/>
          </p:cNvSpPr>
          <p:nvPr>
            <p:ph type="body" idx="1"/>
          </p:nvPr>
        </p:nvSpPr>
        <p:spPr/>
        <p:txBody>
          <a:bodyPr/>
          <a:lstStyle/>
          <a:p>
            <a:r>
              <a:rPr lang="id-ID" dirty="0" smtClean="0"/>
              <a:t>DP is problem solving technique that involve decision making by utilizing information from resolving the same but smaller sub-problems.</a:t>
            </a:r>
          </a:p>
          <a:p>
            <a:r>
              <a:rPr lang="id-ID" dirty="0" smtClean="0"/>
              <a:t>Problem can be solved with DP if and only if the optimal solution can be determined from the optimal solution sub-problems.</a:t>
            </a:r>
            <a:endParaRPr lang="id-ID" dirty="0"/>
          </a:p>
        </p:txBody>
      </p:sp>
    </p:spTree>
    <p:extLst>
      <p:ext uri="{BB962C8B-B14F-4D97-AF65-F5344CB8AC3E}">
        <p14:creationId xmlns:p14="http://schemas.microsoft.com/office/powerpoint/2010/main" val="351886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DP Concept</a:t>
            </a:r>
            <a:endParaRPr lang="id-ID" dirty="0"/>
          </a:p>
        </p:txBody>
      </p:sp>
      <p:sp>
        <p:nvSpPr>
          <p:cNvPr id="3" name="Text Placeholder 2"/>
          <p:cNvSpPr>
            <a:spLocks noGrp="1"/>
          </p:cNvSpPr>
          <p:nvPr>
            <p:ph type="body" idx="1"/>
          </p:nvPr>
        </p:nvSpPr>
        <p:spPr/>
        <p:txBody>
          <a:bodyPr/>
          <a:lstStyle/>
          <a:p>
            <a:r>
              <a:rPr lang="id-ID" dirty="0" smtClean="0"/>
              <a:t>There are two ways to implements DP:</a:t>
            </a:r>
          </a:p>
          <a:p>
            <a:pPr>
              <a:buFont typeface="+mj-lt"/>
              <a:buAutoNum type="arabicPeriod"/>
            </a:pPr>
            <a:r>
              <a:rPr lang="id-ID" dirty="0" smtClean="0"/>
              <a:t>Top-Down : Recursive. Save the value that we have found (memoization)</a:t>
            </a:r>
          </a:p>
          <a:p>
            <a:pPr>
              <a:buFont typeface="+mj-lt"/>
              <a:buAutoNum type="arabicPeriod"/>
            </a:pPr>
            <a:r>
              <a:rPr lang="id-ID" dirty="0" smtClean="0"/>
              <a:t>Bottom-Up : Iterative. Count the value from smaller case to larger case.</a:t>
            </a:r>
            <a:endParaRPr lang="id-ID" dirty="0"/>
          </a:p>
        </p:txBody>
      </p:sp>
    </p:spTree>
    <p:extLst>
      <p:ext uri="{BB962C8B-B14F-4D97-AF65-F5344CB8AC3E}">
        <p14:creationId xmlns:p14="http://schemas.microsoft.com/office/powerpoint/2010/main" val="378833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 DP (Coin Change)</a:t>
            </a:r>
            <a:endParaRPr lang="id-ID" dirty="0"/>
          </a:p>
        </p:txBody>
      </p:sp>
      <p:pic>
        <p:nvPicPr>
          <p:cNvPr id="4" name="Picture 3"/>
          <p:cNvPicPr>
            <a:picLocks noChangeAspect="1"/>
          </p:cNvPicPr>
          <p:nvPr/>
        </p:nvPicPr>
        <p:blipFill>
          <a:blip r:embed="rId2"/>
          <a:stretch>
            <a:fillRect/>
          </a:stretch>
        </p:blipFill>
        <p:spPr>
          <a:xfrm>
            <a:off x="688369" y="1387011"/>
            <a:ext cx="6429375" cy="1285875"/>
          </a:xfrm>
          <a:prstGeom prst="rect">
            <a:avLst/>
          </a:prstGeom>
        </p:spPr>
      </p:pic>
    </p:spTree>
    <p:extLst>
      <p:ext uri="{BB962C8B-B14F-4D97-AF65-F5344CB8AC3E}">
        <p14:creationId xmlns:p14="http://schemas.microsoft.com/office/powerpoint/2010/main" val="368043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Top-Down Method</a:t>
            </a:r>
            <a:endParaRPr lang="id-ID"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id-ID" dirty="0" smtClean="0"/>
                  <a:t>Also called memoization. </a:t>
                </a:r>
              </a:p>
              <a:p>
                <a:r>
                  <a:rPr lang="id-ID" dirty="0" smtClean="0"/>
                  <a:t>In the coin change problem, suppose we need to pay N rupiah with one-by-one coin. If we use the coin of value </a:t>
                </a:r>
                <a14:m>
                  <m:oMath xmlns:m="http://schemas.openxmlformats.org/officeDocument/2006/math">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𝑘</m:t>
                        </m:r>
                      </m:sub>
                    </m:sSub>
                  </m:oMath>
                </a14:m>
                <a:r>
                  <a:rPr lang="id-ID" dirty="0" smtClean="0"/>
                  <a:t>, then we need to pay N-</a:t>
                </a:r>
                <a14:m>
                  <m:oMath xmlns:m="http://schemas.openxmlformats.org/officeDocument/2006/math">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𝑘</m:t>
                        </m:r>
                      </m:sub>
                    </m:sSub>
                  </m:oMath>
                </a14:m>
                <a:r>
                  <a:rPr lang="id-ID" dirty="0" smtClean="0"/>
                  <a:t> rupiah rest. Note that, </a:t>
                </a:r>
                <a:r>
                  <a:rPr lang="id-ID" b="1" dirty="0" smtClean="0"/>
                  <a:t>this is the sub-problem</a:t>
                </a:r>
                <a:r>
                  <a:rPr lang="id-ID" dirty="0" smtClean="0"/>
                  <a:t> similar to the original problem. Hence, the same way can be solve with recursive.</a:t>
                </a:r>
                <a:endParaRPr lang="id-ID"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95650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Recursive Solution</a:t>
            </a:r>
            <a:endParaRPr lang="id-ID"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id-ID" dirty="0" smtClean="0"/>
                  <a:t>Suppose we call f(x) as the minimum coin that needed to pay x rupiah. We can try one-by-one coin that we want to use. If we use 1 coin with value </a:t>
                </a:r>
                <a14:m>
                  <m:oMath xmlns:m="http://schemas.openxmlformats.org/officeDocument/2006/math">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𝑘</m:t>
                        </m:r>
                      </m:sub>
                    </m:sSub>
                  </m:oMath>
                </a14:m>
                <a:r>
                  <a:rPr lang="id-ID" dirty="0" smtClean="0"/>
                  <a:t>, then the minimum coin we need is </a:t>
                </a:r>
                <a14:m>
                  <m:oMath xmlns:m="http://schemas.openxmlformats.org/officeDocument/2006/math">
                    <m:r>
                      <a:rPr lang="id-ID" b="0" i="1" smtClean="0">
                        <a:latin typeface="Cambria Math" panose="02040503050406030204" pitchFamily="18" charset="0"/>
                      </a:rPr>
                      <m:t>𝑓</m:t>
                    </m:r>
                    <m:r>
                      <a:rPr lang="id-ID" b="0" i="1" smtClean="0">
                        <a:latin typeface="Cambria Math" panose="02040503050406030204" pitchFamily="18" charset="0"/>
                      </a:rPr>
                      <m:t>(</m:t>
                    </m:r>
                    <m:r>
                      <a:rPr lang="id-ID" b="0" i="1" smtClean="0">
                        <a:latin typeface="Cambria Math" panose="02040503050406030204" pitchFamily="18" charset="0"/>
                      </a:rPr>
                      <m:t>𝑥</m:t>
                    </m:r>
                    <m:r>
                      <a:rPr lang="id-ID" b="0" i="1" smtClean="0">
                        <a:latin typeface="Cambria Math" panose="02040503050406030204" pitchFamily="18" charset="0"/>
                      </a:rPr>
                      <m:t>−</m:t>
                    </m:r>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𝑘</m:t>
                        </m:r>
                      </m:sub>
                    </m:sSub>
                    <m:r>
                      <a:rPr lang="id-ID" b="0" i="1" smtClean="0">
                        <a:latin typeface="Cambria Math" panose="02040503050406030204" pitchFamily="18" charset="0"/>
                      </a:rPr>
                      <m:t>)</m:t>
                    </m:r>
                  </m:oMath>
                </a14:m>
                <a:r>
                  <a:rPr lang="id-ID" dirty="0" smtClean="0"/>
                  <a:t> + 1.  </a:t>
                </a:r>
              </a:p>
              <a:p>
                <a:r>
                  <a:rPr lang="id-ID" dirty="0" smtClean="0"/>
                  <a:t>The best choice gives the value </a:t>
                </a:r>
                <a14:m>
                  <m:oMath xmlns:m="http://schemas.openxmlformats.org/officeDocument/2006/math">
                    <m:r>
                      <a:rPr lang="id-ID" i="1">
                        <a:latin typeface="Cambria Math" panose="02040503050406030204" pitchFamily="18" charset="0"/>
                      </a:rPr>
                      <m:t>𝑓</m:t>
                    </m:r>
                    <m:r>
                      <a:rPr lang="id-ID" i="1">
                        <a:latin typeface="Cambria Math" panose="02040503050406030204" pitchFamily="18" charset="0"/>
                      </a:rPr>
                      <m:t>(</m:t>
                    </m:r>
                    <m:r>
                      <a:rPr lang="id-ID" i="1">
                        <a:latin typeface="Cambria Math" panose="02040503050406030204" pitchFamily="18" charset="0"/>
                      </a:rPr>
                      <m:t>𝑥</m:t>
                    </m:r>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𝑘</m:t>
                        </m:r>
                      </m:sub>
                    </m:sSub>
                    <m:r>
                      <a:rPr lang="id-ID" i="1">
                        <a:latin typeface="Cambria Math" panose="02040503050406030204" pitchFamily="18" charset="0"/>
                      </a:rPr>
                      <m:t>)</m:t>
                    </m:r>
                  </m:oMath>
                </a14:m>
                <a:r>
                  <a:rPr lang="id-ID" dirty="0"/>
                  <a:t> + </a:t>
                </a:r>
                <a:r>
                  <a:rPr lang="id-ID" dirty="0" smtClean="0"/>
                  <a:t>1 minimum as possible. So we need to try the coin that we want to choose. </a:t>
                </a:r>
              </a:p>
              <a:p>
                <a:r>
                  <a:rPr lang="id-ID" dirty="0" smtClean="0"/>
                  <a:t>Solution with recursive need a </a:t>
                </a:r>
                <a:r>
                  <a:rPr lang="id-ID" b="1" dirty="0" smtClean="0"/>
                  <a:t>base case.  </a:t>
                </a:r>
                <a:r>
                  <a:rPr lang="id-ID" dirty="0" smtClean="0"/>
                  <a:t>The smallest case/trivial case for this problem is f(0). f(0) is absolutely 0, because we dont need any coin to pay 0 rupiah.</a:t>
                </a:r>
                <a:endParaRPr lang="id-ID" b="1"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b="-20755"/>
                </a:stretch>
              </a:blipFill>
            </p:spPr>
            <p:txBody>
              <a:bodyPr/>
              <a:lstStyle/>
              <a:p>
                <a:r>
                  <a:rPr lang="id-ID">
                    <a:noFill/>
                  </a:rPr>
                  <a:t> </a:t>
                </a:r>
              </a:p>
            </p:txBody>
          </p:sp>
        </mc:Fallback>
      </mc:AlternateContent>
    </p:spTree>
    <p:extLst>
      <p:ext uri="{BB962C8B-B14F-4D97-AF65-F5344CB8AC3E}">
        <p14:creationId xmlns:p14="http://schemas.microsoft.com/office/powerpoint/2010/main" val="200544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Recursive Solution</a:t>
            </a:r>
            <a:endParaRPr lang="id-ID" dirty="0"/>
          </a:p>
        </p:txBody>
      </p:sp>
      <p:sp>
        <p:nvSpPr>
          <p:cNvPr id="3" name="Text Placeholder 2"/>
          <p:cNvSpPr>
            <a:spLocks noGrp="1"/>
          </p:cNvSpPr>
          <p:nvPr>
            <p:ph type="body" idx="1"/>
          </p:nvPr>
        </p:nvSpPr>
        <p:spPr>
          <a:xfrm>
            <a:off x="482525" y="1093274"/>
            <a:ext cx="8178900" cy="3745853"/>
          </a:xfrm>
        </p:spPr>
        <p:txBody>
          <a:bodyPr/>
          <a:lstStyle/>
          <a:p>
            <a:r>
              <a:rPr lang="id-ID" dirty="0" smtClean="0"/>
              <a:t>So the mathematical relationship for solving this problem is:</a:t>
            </a:r>
          </a:p>
          <a:p>
            <a:endParaRPr lang="id-ID" dirty="0"/>
          </a:p>
          <a:p>
            <a:endParaRPr lang="id-ID" dirty="0" smtClean="0"/>
          </a:p>
          <a:p>
            <a:endParaRPr lang="id-ID" dirty="0"/>
          </a:p>
          <a:p>
            <a:pPr marL="114300" indent="0">
              <a:buNone/>
            </a:pPr>
            <a:endParaRPr lang="id-ID" dirty="0" smtClean="0"/>
          </a:p>
          <a:p>
            <a:endParaRPr lang="id-ID" dirty="0" smtClean="0"/>
          </a:p>
        </p:txBody>
      </p:sp>
      <p:pic>
        <p:nvPicPr>
          <p:cNvPr id="4" name="Picture 3"/>
          <p:cNvPicPr>
            <a:picLocks noChangeAspect="1"/>
          </p:cNvPicPr>
          <p:nvPr/>
        </p:nvPicPr>
        <p:blipFill>
          <a:blip r:embed="rId2"/>
          <a:stretch>
            <a:fillRect/>
          </a:stretch>
        </p:blipFill>
        <p:spPr>
          <a:xfrm>
            <a:off x="2078215" y="1676241"/>
            <a:ext cx="3983628" cy="1467652"/>
          </a:xfrm>
          <a:prstGeom prst="rect">
            <a:avLst/>
          </a:prstGeom>
        </p:spPr>
      </p:pic>
    </p:spTree>
    <p:extLst>
      <p:ext uri="{BB962C8B-B14F-4D97-AF65-F5344CB8AC3E}">
        <p14:creationId xmlns:p14="http://schemas.microsoft.com/office/powerpoint/2010/main" val="287293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1264</Words>
  <Application>Microsoft Office PowerPoint</Application>
  <PresentationFormat>On-screen Show (16:9)</PresentationFormat>
  <Paragraphs>146</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Lato</vt:lpstr>
      <vt:lpstr>Raleway</vt:lpstr>
      <vt:lpstr>Wingdings</vt:lpstr>
      <vt:lpstr>Cambria Math</vt:lpstr>
      <vt:lpstr>Arial</vt:lpstr>
      <vt:lpstr>Streamline</vt:lpstr>
      <vt:lpstr>Dynamic Programming (DP)</vt:lpstr>
      <vt:lpstr>What Will We Discuss today?</vt:lpstr>
      <vt:lpstr>Dynamic Programming</vt:lpstr>
      <vt:lpstr>DP Concept</vt:lpstr>
      <vt:lpstr>DP Concept</vt:lpstr>
      <vt:lpstr>Example DP (Coin Change)</vt:lpstr>
      <vt:lpstr>Top-Down Method</vt:lpstr>
      <vt:lpstr>Recursive Solution</vt:lpstr>
      <vt:lpstr>Recursive Solution</vt:lpstr>
      <vt:lpstr>Recursive Solution</vt:lpstr>
      <vt:lpstr>Instance Problem</vt:lpstr>
      <vt:lpstr>Solution to Instance Problem</vt:lpstr>
      <vt:lpstr>BUT LOOK!</vt:lpstr>
      <vt:lpstr>Optimation With Memoization</vt:lpstr>
      <vt:lpstr>Recursive Solution DP</vt:lpstr>
      <vt:lpstr>Complexity</vt:lpstr>
      <vt:lpstr>Bottom-Up Method </vt:lpstr>
      <vt:lpstr>Bottom-Up Solution</vt:lpstr>
      <vt:lpstr>Description</vt:lpstr>
      <vt:lpstr>Some Classic DP</vt:lpstr>
      <vt:lpstr>Range Sum</vt:lpstr>
      <vt:lpstr>How to solve?</vt:lpstr>
      <vt:lpstr>Solution</vt:lpstr>
      <vt:lpstr>0/1 Knapsack</vt:lpstr>
      <vt:lpstr>Example</vt:lpstr>
      <vt:lpstr>Solution</vt:lpstr>
      <vt:lpstr>Solution</vt:lpstr>
      <vt:lpstr>Solution</vt:lpstr>
      <vt:lpstr>Solution</vt:lpstr>
      <vt:lpstr>Longest Common Subsequence (LCS)</vt:lpstr>
      <vt:lpstr>Solution</vt:lpstr>
      <vt:lpstr>Solution</vt:lpstr>
      <vt:lpstr>Solution</vt:lpstr>
      <vt:lpstr>Solution</vt:lpstr>
      <vt:lpstr>Conclusion</vt:lpstr>
      <vt:lpstr>Exercise</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Pembahasan Soal Math</dc:title>
  <cp:lastModifiedBy>hp</cp:lastModifiedBy>
  <cp:revision>43</cp:revision>
  <dcterms:modified xsi:type="dcterms:W3CDTF">2019-04-12T16:59:00Z</dcterms:modified>
</cp:coreProperties>
</file>