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5"/>
  </p:notesMasterIdLst>
  <p:sldIdLst>
    <p:sldId id="256" r:id="rId2"/>
    <p:sldId id="257" r:id="rId3"/>
    <p:sldId id="270" r:id="rId4"/>
    <p:sldId id="258" r:id="rId5"/>
    <p:sldId id="272" r:id="rId6"/>
    <p:sldId id="273" r:id="rId7"/>
    <p:sldId id="274" r:id="rId8"/>
    <p:sldId id="275" r:id="rId9"/>
    <p:sldId id="276" r:id="rId10"/>
    <p:sldId id="277" r:id="rId11"/>
    <p:sldId id="278" r:id="rId12"/>
    <p:sldId id="279" r:id="rId13"/>
    <p:sldId id="280"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Raleway"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523581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01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474430453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474430453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8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274fa14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274fa14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604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8C414"/>
        </a:solidFill>
        <a:effectLst/>
      </p:bgPr>
    </p:bg>
    <p:spTree>
      <p:nvGrpSpPr>
        <p:cNvPr id="1" name="Shape 9"/>
        <p:cNvGrpSpPr/>
        <p:nvPr/>
      </p:nvGrpSpPr>
      <p:grpSpPr>
        <a:xfrm>
          <a:off x="0" y="0"/>
          <a:ext cx="0" cy="0"/>
          <a:chOff x="0" y="0"/>
          <a:chExt cx="0" cy="0"/>
        </a:xfrm>
      </p:grpSpPr>
      <p:sp>
        <p:nvSpPr>
          <p:cNvPr id="10" name="Google Shape;10;p2"/>
          <p:cNvSpPr/>
          <p:nvPr/>
        </p:nvSpPr>
        <p:spPr>
          <a:xfrm rot="-5400000">
            <a:off x="1354816" y="666898"/>
            <a:ext cx="61200" cy="1110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SzPts val="4200"/>
              <a:buNone/>
              <a:defRPr sz="4200"/>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6878518" y="4749850"/>
            <a:ext cx="22065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rotWithShape="1">
          <a:blip r:embed="rId2">
            <a:alphaModFix/>
          </a:blip>
          <a:srcRect l="3824" t="6481" r="1281" b="4487"/>
          <a:stretch/>
        </p:blipFill>
        <p:spPr>
          <a:xfrm>
            <a:off x="7078325" y="3544250"/>
            <a:ext cx="1806900" cy="1205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0000"/>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rgbClr val="F8C414"/>
              </a:buClr>
              <a:buSzPts val="3600"/>
              <a:buNone/>
              <a:defRPr sz="3600">
                <a:solidFill>
                  <a:srgbClr val="F8C414"/>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9" name="Google Shape;19;p4"/>
          <p:cNvSpPr txBox="1">
            <a:spLocks noGrp="1"/>
          </p:cNvSpPr>
          <p:nvPr>
            <p:ph type="sldNum" idx="12"/>
          </p:nvPr>
        </p:nvSpPr>
        <p:spPr>
          <a:xfrm>
            <a:off x="6878518" y="4749850"/>
            <a:ext cx="22065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841850" y="1991700"/>
            <a:ext cx="934200" cy="71700"/>
          </a:xfrm>
          <a:prstGeom prst="rect">
            <a:avLst/>
          </a:prstGeom>
          <a:solidFill>
            <a:srgbClr val="F8C41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82525" y="384375"/>
            <a:ext cx="81789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3" name="Google Shape;23;p5"/>
          <p:cNvSpPr txBox="1">
            <a:spLocks noGrp="1"/>
          </p:cNvSpPr>
          <p:nvPr>
            <p:ph type="body" idx="1"/>
          </p:nvPr>
        </p:nvSpPr>
        <p:spPr>
          <a:xfrm>
            <a:off x="482525" y="1093275"/>
            <a:ext cx="8178900" cy="22611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sz="1800"/>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
        <p:nvSpPr>
          <p:cNvPr id="24" name="Google Shape;24;p5"/>
          <p:cNvSpPr txBox="1">
            <a:spLocks noGrp="1"/>
          </p:cNvSpPr>
          <p:nvPr>
            <p:ph type="sldNum" idx="12"/>
          </p:nvPr>
        </p:nvSpPr>
        <p:spPr>
          <a:xfrm>
            <a:off x="6878518" y="4749850"/>
            <a:ext cx="22065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p:nvPr/>
        </p:nvSpPr>
        <p:spPr>
          <a:xfrm>
            <a:off x="421327" y="384374"/>
            <a:ext cx="61200" cy="535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rgbClr val="F8C41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SzPts val="1300"/>
              <a:buFont typeface="Lato"/>
              <a:buChar char="●"/>
              <a:defRPr sz="1300">
                <a:latin typeface="Lato"/>
                <a:ea typeface="Lato"/>
                <a:cs typeface="Lato"/>
                <a:sym typeface="Lato"/>
              </a:defRPr>
            </a:lvl1pPr>
            <a:lvl2pPr marL="914400" lvl="1" indent="-298450">
              <a:lnSpc>
                <a:spcPct val="115000"/>
              </a:lnSpc>
              <a:spcBef>
                <a:spcPts val="1600"/>
              </a:spcBef>
              <a:spcAft>
                <a:spcPts val="0"/>
              </a:spcAft>
              <a:buSzPts val="1100"/>
              <a:buFont typeface="Lato"/>
              <a:buChar char="○"/>
              <a:defRPr sz="1100">
                <a:latin typeface="Lato"/>
                <a:ea typeface="Lato"/>
                <a:cs typeface="Lato"/>
                <a:sym typeface="Lato"/>
              </a:defRPr>
            </a:lvl2pPr>
            <a:lvl3pPr marL="1371600" lvl="2" indent="-298450">
              <a:lnSpc>
                <a:spcPct val="115000"/>
              </a:lnSpc>
              <a:spcBef>
                <a:spcPts val="1600"/>
              </a:spcBef>
              <a:spcAft>
                <a:spcPts val="0"/>
              </a:spcAft>
              <a:buSzPts val="1100"/>
              <a:buFont typeface="Lato"/>
              <a:buChar char="■"/>
              <a:defRPr sz="1100">
                <a:latin typeface="Lato"/>
                <a:ea typeface="Lato"/>
                <a:cs typeface="Lato"/>
                <a:sym typeface="Lato"/>
              </a:defRPr>
            </a:lvl3pPr>
            <a:lvl4pPr marL="1828800" lvl="3" indent="-298450">
              <a:lnSpc>
                <a:spcPct val="115000"/>
              </a:lnSpc>
              <a:spcBef>
                <a:spcPts val="1600"/>
              </a:spcBef>
              <a:spcAft>
                <a:spcPts val="0"/>
              </a:spcAft>
              <a:buSzPts val="1100"/>
              <a:buFont typeface="Lato"/>
              <a:buChar char="●"/>
              <a:defRPr sz="1100">
                <a:latin typeface="Lato"/>
                <a:ea typeface="Lato"/>
                <a:cs typeface="Lato"/>
                <a:sym typeface="Lato"/>
              </a:defRPr>
            </a:lvl4pPr>
            <a:lvl5pPr marL="2286000" lvl="4" indent="-298450">
              <a:lnSpc>
                <a:spcPct val="115000"/>
              </a:lnSpc>
              <a:spcBef>
                <a:spcPts val="1600"/>
              </a:spcBef>
              <a:spcAft>
                <a:spcPts val="0"/>
              </a:spcAft>
              <a:buSzPts val="1100"/>
              <a:buFont typeface="Lato"/>
              <a:buChar char="○"/>
              <a:defRPr sz="1100">
                <a:latin typeface="Lato"/>
                <a:ea typeface="Lato"/>
                <a:cs typeface="Lato"/>
                <a:sym typeface="Lato"/>
              </a:defRPr>
            </a:lvl5pPr>
            <a:lvl6pPr marL="2743200" lvl="5" indent="-298450">
              <a:lnSpc>
                <a:spcPct val="115000"/>
              </a:lnSpc>
              <a:spcBef>
                <a:spcPts val="1600"/>
              </a:spcBef>
              <a:spcAft>
                <a:spcPts val="0"/>
              </a:spcAft>
              <a:buSzPts val="1100"/>
              <a:buFont typeface="Lato"/>
              <a:buChar char="■"/>
              <a:defRPr sz="1100">
                <a:latin typeface="Lato"/>
                <a:ea typeface="Lato"/>
                <a:cs typeface="Lato"/>
                <a:sym typeface="Lato"/>
              </a:defRPr>
            </a:lvl6pPr>
            <a:lvl7pPr marL="3200400" lvl="6" indent="-298450">
              <a:lnSpc>
                <a:spcPct val="115000"/>
              </a:lnSpc>
              <a:spcBef>
                <a:spcPts val="1600"/>
              </a:spcBef>
              <a:spcAft>
                <a:spcPts val="0"/>
              </a:spcAft>
              <a:buSzPts val="1100"/>
              <a:buFont typeface="Lato"/>
              <a:buChar char="●"/>
              <a:defRPr sz="1100">
                <a:latin typeface="Lato"/>
                <a:ea typeface="Lato"/>
                <a:cs typeface="Lato"/>
                <a:sym typeface="Lato"/>
              </a:defRPr>
            </a:lvl7pPr>
            <a:lvl8pPr marL="3657600" lvl="7" indent="-298450">
              <a:lnSpc>
                <a:spcPct val="115000"/>
              </a:lnSpc>
              <a:spcBef>
                <a:spcPts val="1600"/>
              </a:spcBef>
              <a:spcAft>
                <a:spcPts val="0"/>
              </a:spcAft>
              <a:buSzPts val="1100"/>
              <a:buFont typeface="Lato"/>
              <a:buChar char="○"/>
              <a:defRPr sz="1100">
                <a:latin typeface="Lato"/>
                <a:ea typeface="Lato"/>
                <a:cs typeface="Lato"/>
                <a:sym typeface="Lato"/>
              </a:defRPr>
            </a:lvl8pPr>
            <a:lvl9pPr marL="4114800" lvl="8" indent="-298450">
              <a:lnSpc>
                <a:spcPct val="115000"/>
              </a:lnSpc>
              <a:spcBef>
                <a:spcPts val="1600"/>
              </a:spcBef>
              <a:spcAft>
                <a:spcPts val="1600"/>
              </a:spcAft>
              <a:buSzPts val="1100"/>
              <a:buFont typeface="Lato"/>
              <a:buChar char="■"/>
              <a:defRPr sz="1100">
                <a:latin typeface="Lato"/>
                <a:ea typeface="Lato"/>
                <a:cs typeface="Lato"/>
                <a:sym typeface="Lato"/>
              </a:defRPr>
            </a:lvl9pPr>
          </a:lstStyle>
          <a:p>
            <a:endParaRPr/>
          </a:p>
        </p:txBody>
      </p:sp>
      <p:sp>
        <p:nvSpPr>
          <p:cNvPr id="8" name="Google Shape;8;p1"/>
          <p:cNvSpPr txBox="1">
            <a:spLocks noGrp="1"/>
          </p:cNvSpPr>
          <p:nvPr>
            <p:ph type="sldNum" idx="12"/>
          </p:nvPr>
        </p:nvSpPr>
        <p:spPr>
          <a:xfrm>
            <a:off x="6878518" y="4749850"/>
            <a:ext cx="2206500" cy="393600"/>
          </a:xfrm>
          <a:prstGeom prst="rect">
            <a:avLst/>
          </a:prstGeom>
          <a:noFill/>
          <a:ln>
            <a:noFill/>
          </a:ln>
        </p:spPr>
        <p:txBody>
          <a:bodyPr spcFirstLastPara="1" wrap="square" lIns="91425" tIns="91425" rIns="91425" bIns="91425" anchor="ctr" anchorCtr="0">
            <a:noAutofit/>
          </a:bodyPr>
          <a:lstStyle>
            <a:lvl1pPr lvl="0" algn="r">
              <a:buNone/>
              <a:defRPr sz="1000">
                <a:latin typeface="Lato"/>
                <a:ea typeface="Lato"/>
                <a:cs typeface="Lato"/>
                <a:sym typeface="Lato"/>
              </a:defRPr>
            </a:lvl1pPr>
            <a:lvl2pPr lvl="1" algn="r">
              <a:buNone/>
              <a:defRPr sz="1000">
                <a:latin typeface="Lato"/>
                <a:ea typeface="Lato"/>
                <a:cs typeface="Lato"/>
                <a:sym typeface="Lato"/>
              </a:defRPr>
            </a:lvl2pPr>
            <a:lvl3pPr lvl="2" algn="r">
              <a:buNone/>
              <a:defRPr sz="1000">
                <a:latin typeface="Lato"/>
                <a:ea typeface="Lato"/>
                <a:cs typeface="Lato"/>
                <a:sym typeface="Lato"/>
              </a:defRPr>
            </a:lvl3pPr>
            <a:lvl4pPr lvl="3" algn="r">
              <a:buNone/>
              <a:defRPr sz="1000">
                <a:latin typeface="Lato"/>
                <a:ea typeface="Lato"/>
                <a:cs typeface="Lato"/>
                <a:sym typeface="Lato"/>
              </a:defRPr>
            </a:lvl4pPr>
            <a:lvl5pPr lvl="4" algn="r">
              <a:buNone/>
              <a:defRPr sz="1000">
                <a:latin typeface="Lato"/>
                <a:ea typeface="Lato"/>
                <a:cs typeface="Lato"/>
                <a:sym typeface="Lato"/>
              </a:defRPr>
            </a:lvl5pPr>
            <a:lvl6pPr lvl="5" algn="r">
              <a:buNone/>
              <a:defRPr sz="1000">
                <a:latin typeface="Lato"/>
                <a:ea typeface="Lato"/>
                <a:cs typeface="Lato"/>
                <a:sym typeface="Lato"/>
              </a:defRPr>
            </a:lvl6pPr>
            <a:lvl7pPr lvl="6" algn="r">
              <a:buNone/>
              <a:defRPr sz="1000">
                <a:latin typeface="Lato"/>
                <a:ea typeface="Lato"/>
                <a:cs typeface="Lato"/>
                <a:sym typeface="Lato"/>
              </a:defRPr>
            </a:lvl7pPr>
            <a:lvl8pPr lvl="7" algn="r">
              <a:buNone/>
              <a:defRPr sz="1000">
                <a:latin typeface="Lato"/>
                <a:ea typeface="Lato"/>
                <a:cs typeface="Lato"/>
                <a:sym typeface="Lato"/>
              </a:defRPr>
            </a:lvl8pPr>
            <a:lvl9pPr lvl="8" algn="r">
              <a:buNone/>
              <a:defRPr sz="1000">
                <a:latin typeface="Lato"/>
                <a:ea typeface="Lato"/>
                <a:cs typeface="Lato"/>
                <a:sym typeface="Lato"/>
              </a:defRPr>
            </a:lvl9pPr>
          </a:lstStyle>
          <a:p>
            <a:pPr marL="0" lvl="0" indent="0" algn="r" rtl="0">
              <a:spcBef>
                <a:spcPts val="0"/>
              </a:spcBef>
              <a:spcAft>
                <a:spcPts val="0"/>
              </a:spcAft>
              <a:buNone/>
            </a:pPr>
            <a:r>
              <a:rPr lang="en"/>
              <a:t>Komunitas CP ITB © 2018 </a:t>
            </a: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ideone.com/K7Tyb2"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ideone.com/mnnqX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ideone.com/Jh7IZ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ideone.com/exgC0F"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ideone.com/aAjYp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ideone.com/nHPZFU"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err="1" smtClean="0"/>
              <a:t>Pembahasan</a:t>
            </a:r>
            <a:r>
              <a:rPr dirty="0" smtClean="0"/>
              <a:t> </a:t>
            </a:r>
            <a:r>
              <a:rPr dirty="0" err="1" smtClean="0"/>
              <a:t>Soal</a:t>
            </a:r>
            <a:r>
              <a:rPr dirty="0"/>
              <a:t/>
            </a:r>
            <a:br>
              <a:rPr dirty="0"/>
            </a:br>
            <a:r>
              <a:rPr lang="x-none" dirty="0" smtClean="0"/>
              <a:t>Graf</a:t>
            </a:r>
            <a:endParaRPr dirty="0"/>
          </a:p>
        </p:txBody>
      </p:sp>
      <p:sp>
        <p:nvSpPr>
          <p:cNvPr id="48" name="Google Shape;48;p10"/>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Presentasi Template oleh Komunitas CP ITB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MST	</a:t>
            </a:r>
            <a:endParaRPr lang="id-ID" dirty="0"/>
          </a:p>
        </p:txBody>
      </p:sp>
      <p:sp>
        <p:nvSpPr>
          <p:cNvPr id="3" name="Text Placeholder 2"/>
          <p:cNvSpPr>
            <a:spLocks noGrp="1"/>
          </p:cNvSpPr>
          <p:nvPr>
            <p:ph type="body" idx="1"/>
          </p:nvPr>
        </p:nvSpPr>
        <p:spPr/>
        <p:txBody>
          <a:bodyPr/>
          <a:lstStyle/>
          <a:p>
            <a:r>
              <a:rPr lang="id-ID" dirty="0" smtClean="0"/>
              <a:t>Dikasih graf, tentukan MST nya!</a:t>
            </a:r>
            <a:endParaRPr lang="id-ID" dirty="0"/>
          </a:p>
        </p:txBody>
      </p:sp>
    </p:spTree>
    <p:extLst>
      <p:ext uri="{BB962C8B-B14F-4D97-AF65-F5344CB8AC3E}">
        <p14:creationId xmlns:p14="http://schemas.microsoft.com/office/powerpoint/2010/main" val="412047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	</a:t>
            </a:r>
            <a:endParaRPr lang="id-ID" dirty="0"/>
          </a:p>
        </p:txBody>
      </p:sp>
      <p:sp>
        <p:nvSpPr>
          <p:cNvPr id="3" name="Text Placeholder 2"/>
          <p:cNvSpPr>
            <a:spLocks noGrp="1"/>
          </p:cNvSpPr>
          <p:nvPr>
            <p:ph type="body" idx="1"/>
          </p:nvPr>
        </p:nvSpPr>
        <p:spPr/>
        <p:txBody>
          <a:bodyPr/>
          <a:lstStyle/>
          <a:p>
            <a:r>
              <a:rPr lang="id-ID" dirty="0" smtClean="0"/>
              <a:t>Cari mst nya aja biasa. Bisa pake algoritma prim/kruskal.</a:t>
            </a:r>
          </a:p>
          <a:p>
            <a:endParaRPr lang="id-ID" dirty="0"/>
          </a:p>
          <a:p>
            <a:pPr marL="114300" indent="0">
              <a:buNone/>
            </a:pPr>
            <a:r>
              <a:rPr lang="id-ID" dirty="0" smtClean="0"/>
              <a:t>Kode1 : </a:t>
            </a:r>
            <a:r>
              <a:rPr lang="id-ID" dirty="0">
                <a:hlinkClick r:id="rId2"/>
              </a:rPr>
              <a:t>https://</a:t>
            </a:r>
            <a:r>
              <a:rPr lang="id-ID" dirty="0" smtClean="0">
                <a:hlinkClick r:id="rId2"/>
              </a:rPr>
              <a:t>ideone.com/K7Tyb2</a:t>
            </a:r>
            <a:r>
              <a:rPr lang="id-ID" dirty="0" smtClean="0"/>
              <a:t> (</a:t>
            </a:r>
            <a:r>
              <a:rPr lang="id-ID" smtClean="0"/>
              <a:t>kruskal)</a:t>
            </a:r>
            <a:endParaRPr lang="id-ID" dirty="0"/>
          </a:p>
        </p:txBody>
      </p:sp>
    </p:spTree>
    <p:extLst>
      <p:ext uri="{BB962C8B-B14F-4D97-AF65-F5344CB8AC3E}">
        <p14:creationId xmlns:p14="http://schemas.microsoft.com/office/powerpoint/2010/main" val="22594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Floyd-Warshall	</a:t>
            </a:r>
            <a:endParaRPr lang="id-ID" dirty="0"/>
          </a:p>
        </p:txBody>
      </p:sp>
      <p:sp>
        <p:nvSpPr>
          <p:cNvPr id="3" name="Text Placeholder 2"/>
          <p:cNvSpPr>
            <a:spLocks noGrp="1"/>
          </p:cNvSpPr>
          <p:nvPr>
            <p:ph type="body" idx="1"/>
          </p:nvPr>
        </p:nvSpPr>
        <p:spPr/>
        <p:txBody>
          <a:bodyPr/>
          <a:lstStyle/>
          <a:p>
            <a:r>
              <a:rPr lang="id-ID" dirty="0" smtClean="0"/>
              <a:t>Kita dikasih matriks c[i][j] yang menyatakan cost untuk ngubah digit i menjadi j. </a:t>
            </a:r>
          </a:p>
          <a:p>
            <a:r>
              <a:rPr lang="id-ID" dirty="0" smtClean="0"/>
              <a:t>Kita juga dikasih matriks A. Kita pengen ngubah setiap bilangan di matriks itu yang tidak sama dengan -1 menjadi 1. Tentukan cost terkecilnya!</a:t>
            </a:r>
            <a:endParaRPr lang="id-ID" dirty="0"/>
          </a:p>
        </p:txBody>
      </p:sp>
    </p:spTree>
    <p:extLst>
      <p:ext uri="{BB962C8B-B14F-4D97-AF65-F5344CB8AC3E}">
        <p14:creationId xmlns:p14="http://schemas.microsoft.com/office/powerpoint/2010/main" val="43066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a:t>
            </a:r>
            <a:endParaRPr lang="id-ID" dirty="0"/>
          </a:p>
        </p:txBody>
      </p:sp>
      <p:sp>
        <p:nvSpPr>
          <p:cNvPr id="3" name="Text Placeholder 2"/>
          <p:cNvSpPr>
            <a:spLocks noGrp="1"/>
          </p:cNvSpPr>
          <p:nvPr>
            <p:ph type="body" idx="1"/>
          </p:nvPr>
        </p:nvSpPr>
        <p:spPr/>
        <p:txBody>
          <a:bodyPr/>
          <a:lstStyle/>
          <a:p>
            <a:r>
              <a:rPr lang="id-ID" dirty="0" smtClean="0"/>
              <a:t>Floyd Warshall biasa aja!</a:t>
            </a:r>
          </a:p>
          <a:p>
            <a:pPr marL="114300" indent="0">
              <a:buNone/>
            </a:pPr>
            <a:endParaRPr lang="id-ID" dirty="0"/>
          </a:p>
          <a:p>
            <a:pPr marL="114300" indent="0">
              <a:buNone/>
            </a:pPr>
            <a:r>
              <a:rPr lang="id-ID" dirty="0" smtClean="0"/>
              <a:t>Kode : </a:t>
            </a:r>
            <a:r>
              <a:rPr lang="id-ID" dirty="0">
                <a:hlinkClick r:id="rId2"/>
              </a:rPr>
              <a:t>https://ideone.com/mnnqXl</a:t>
            </a:r>
            <a:endParaRPr lang="id-ID" dirty="0"/>
          </a:p>
        </p:txBody>
      </p:sp>
    </p:spTree>
    <p:extLst>
      <p:ext uri="{BB962C8B-B14F-4D97-AF65-F5344CB8AC3E}">
        <p14:creationId xmlns:p14="http://schemas.microsoft.com/office/powerpoint/2010/main" val="379559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482525" y="384375"/>
            <a:ext cx="8178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DFS-1</a:t>
            </a:r>
            <a:endParaRPr dirty="0"/>
          </a:p>
        </p:txBody>
      </p:sp>
      <p:sp>
        <p:nvSpPr>
          <p:cNvPr id="54" name="Google Shape;54;p11"/>
          <p:cNvSpPr txBox="1">
            <a:spLocks noGrp="1"/>
          </p:cNvSpPr>
          <p:nvPr>
            <p:ph type="body" idx="1"/>
          </p:nvPr>
        </p:nvSpPr>
        <p:spPr>
          <a:xfrm>
            <a:off x="482525" y="1093274"/>
            <a:ext cx="8178900" cy="3745853"/>
          </a:xfrm>
          <a:prstGeom prst="rect">
            <a:avLst/>
          </a:prstGeom>
        </p:spPr>
        <p:txBody>
          <a:bodyPr spcFirstLastPara="1" wrap="square" lIns="91425" tIns="91425" rIns="91425" bIns="91425" anchor="t" anchorCtr="0">
            <a:noAutofit/>
          </a:bodyPr>
          <a:lstStyle/>
          <a:p>
            <a:pPr marL="0" lvl="0" indent="0" algn="l" rtl="0">
              <a:lnSpc>
                <a:spcPct val="100000"/>
              </a:lnSpc>
              <a:spcAft>
                <a:spcPts val="1600"/>
              </a:spcAft>
              <a:buNone/>
            </a:pPr>
            <a:r>
              <a:rPr sz="2000" dirty="0" smtClean="0"/>
              <a:t>Ada n </a:t>
            </a:r>
            <a:r>
              <a:rPr sz="2000" dirty="0" err="1" smtClean="0"/>
              <a:t>karyawan</a:t>
            </a:r>
            <a:r>
              <a:rPr sz="2000" dirty="0" smtClean="0"/>
              <a:t>. </a:t>
            </a:r>
            <a:r>
              <a:rPr sz="2000" dirty="0" err="1" smtClean="0"/>
              <a:t>Masing-masing</a:t>
            </a:r>
            <a:r>
              <a:rPr sz="2000" dirty="0" smtClean="0"/>
              <a:t> </a:t>
            </a:r>
            <a:r>
              <a:rPr sz="2000" dirty="0" err="1" smtClean="0"/>
              <a:t>karyawan</a:t>
            </a:r>
            <a:r>
              <a:rPr sz="2000" dirty="0" smtClean="0"/>
              <a:t> </a:t>
            </a:r>
            <a:r>
              <a:rPr sz="2000" dirty="0" err="1" smtClean="0"/>
              <a:t>bisa</a:t>
            </a:r>
            <a:r>
              <a:rPr sz="2000" dirty="0" smtClean="0"/>
              <a:t> </a:t>
            </a:r>
            <a:r>
              <a:rPr sz="2000" dirty="0" err="1" smtClean="0"/>
              <a:t>memiliki</a:t>
            </a:r>
            <a:r>
              <a:rPr sz="2000" dirty="0" smtClean="0"/>
              <a:t>/</a:t>
            </a:r>
            <a:r>
              <a:rPr sz="2000" dirty="0" err="1" smtClean="0"/>
              <a:t>tidak</a:t>
            </a:r>
            <a:r>
              <a:rPr sz="2000" dirty="0" smtClean="0"/>
              <a:t> </a:t>
            </a:r>
            <a:r>
              <a:rPr sz="2000" dirty="0" err="1" smtClean="0"/>
              <a:t>memiliki</a:t>
            </a:r>
            <a:r>
              <a:rPr sz="2000" dirty="0" smtClean="0"/>
              <a:t> manager (</a:t>
            </a:r>
            <a:r>
              <a:rPr sz="2000" dirty="0" err="1" smtClean="0"/>
              <a:t>karyawan</a:t>
            </a:r>
            <a:r>
              <a:rPr sz="2000" dirty="0" smtClean="0"/>
              <a:t> </a:t>
            </a:r>
            <a:r>
              <a:rPr sz="2000" dirty="0" err="1" smtClean="0"/>
              <a:t>juga</a:t>
            </a:r>
            <a:r>
              <a:rPr sz="2000" dirty="0" smtClean="0"/>
              <a:t>) </a:t>
            </a:r>
            <a:r>
              <a:rPr sz="2000" dirty="0" err="1" smtClean="0"/>
              <a:t>secara</a:t>
            </a:r>
            <a:r>
              <a:rPr sz="2000" dirty="0" smtClean="0"/>
              <a:t> </a:t>
            </a:r>
            <a:r>
              <a:rPr sz="2000" dirty="0" err="1" smtClean="0"/>
              <a:t>langsung</a:t>
            </a:r>
            <a:r>
              <a:rPr sz="2000" dirty="0" smtClean="0"/>
              <a:t>. </a:t>
            </a:r>
            <a:r>
              <a:rPr sz="2000" dirty="0" err="1" smtClean="0"/>
              <a:t>Karyawan</a:t>
            </a:r>
            <a:r>
              <a:rPr sz="2000" dirty="0" smtClean="0"/>
              <a:t> A </a:t>
            </a:r>
            <a:r>
              <a:rPr sz="2000" dirty="0" err="1" smtClean="0"/>
              <a:t>dikatakan</a:t>
            </a:r>
            <a:r>
              <a:rPr sz="2000" dirty="0" smtClean="0"/>
              <a:t> superior </a:t>
            </a:r>
            <a:r>
              <a:rPr sz="2000" dirty="0" err="1" smtClean="0"/>
              <a:t>terhadap</a:t>
            </a:r>
            <a:r>
              <a:rPr sz="2000" dirty="0" smtClean="0"/>
              <a:t> </a:t>
            </a:r>
            <a:r>
              <a:rPr sz="2000" dirty="0" err="1" smtClean="0"/>
              <a:t>karyawan</a:t>
            </a:r>
            <a:r>
              <a:rPr sz="2000" dirty="0" smtClean="0"/>
              <a:t> B </a:t>
            </a:r>
            <a:r>
              <a:rPr sz="2000" dirty="0" err="1" smtClean="0"/>
              <a:t>jika</a:t>
            </a:r>
            <a:r>
              <a:rPr sz="2000" dirty="0" smtClean="0"/>
              <a:t> :</a:t>
            </a:r>
            <a:endParaRPr sz="2000" dirty="0"/>
          </a:p>
          <a:p>
            <a:pPr marL="342900">
              <a:lnSpc>
                <a:spcPct val="100000"/>
              </a:lnSpc>
              <a:spcAft>
                <a:spcPts val="1600"/>
              </a:spcAft>
            </a:pPr>
            <a:r>
              <a:rPr lang="x-none" sz="2000" dirty="0" smtClean="0"/>
              <a:t>A adalah manager langsung karyawan B</a:t>
            </a:r>
          </a:p>
          <a:p>
            <a:pPr marL="342900">
              <a:lnSpc>
                <a:spcPct val="100000"/>
              </a:lnSpc>
              <a:spcAft>
                <a:spcPts val="1600"/>
              </a:spcAft>
            </a:pPr>
            <a:r>
              <a:rPr lang="x-none" sz="2000" dirty="0" smtClean="0"/>
              <a:t>B memiliki manager langsung C dan A superior terhadap C.</a:t>
            </a:r>
          </a:p>
          <a:p>
            <a:pPr marL="0" indent="0">
              <a:lnSpc>
                <a:spcPct val="100000"/>
              </a:lnSpc>
              <a:spcAft>
                <a:spcPts val="1600"/>
              </a:spcAft>
              <a:buNone/>
            </a:pPr>
            <a:endParaRPr lang="x-none" sz="2000" dirty="0"/>
          </a:p>
          <a:p>
            <a:pPr marL="0" indent="0">
              <a:lnSpc>
                <a:spcPct val="100000"/>
              </a:lnSpc>
              <a:spcAft>
                <a:spcPts val="1600"/>
              </a:spcAft>
              <a:buNone/>
            </a:pPr>
            <a:r>
              <a:rPr lang="x-none" sz="2000" dirty="0" smtClean="0"/>
              <a:t>Kita mau bikin party dan n karyawan itu dibagi jadi beberapa grup sehingga di masing-masing grup nggak ada dua karyawan A dan B dimana A superior terhadap B.  Minimum grup yang dibutuhkan?</a:t>
            </a:r>
            <a:endParaRPr lang="x-none"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a:t>
            </a:r>
            <a:endParaRPr lang="id-ID" dirty="0"/>
          </a:p>
        </p:txBody>
      </p:sp>
      <p:sp>
        <p:nvSpPr>
          <p:cNvPr id="3" name="Text Placeholder 2"/>
          <p:cNvSpPr>
            <a:spLocks noGrp="1"/>
          </p:cNvSpPr>
          <p:nvPr>
            <p:ph type="body" idx="1"/>
          </p:nvPr>
        </p:nvSpPr>
        <p:spPr/>
        <p:txBody>
          <a:bodyPr/>
          <a:lstStyle/>
          <a:p>
            <a:pPr marL="114300" indent="0">
              <a:buNone/>
            </a:pPr>
            <a:r>
              <a:rPr lang="id-ID" dirty="0" smtClean="0"/>
              <a:t>DFS aja. Nanti akan jadi graf yang berbentuk tree terus cari saja kedalaman terbesar dari semua tree yang ada. </a:t>
            </a:r>
          </a:p>
          <a:p>
            <a:pPr marL="114300" indent="0">
              <a:buNone/>
            </a:pPr>
            <a:endParaRPr lang="id-ID" dirty="0"/>
          </a:p>
          <a:p>
            <a:pPr marL="114300" indent="0">
              <a:buNone/>
            </a:pPr>
            <a:r>
              <a:rPr lang="id-ID" dirty="0" smtClean="0"/>
              <a:t>Kode: </a:t>
            </a:r>
            <a:r>
              <a:rPr lang="id-ID" dirty="0">
                <a:hlinkClick r:id="rId2"/>
              </a:rPr>
              <a:t>https://ideone.com/Jh7IZY</a:t>
            </a:r>
            <a:endParaRPr lang="id-ID" dirty="0"/>
          </a:p>
        </p:txBody>
      </p:sp>
    </p:spTree>
    <p:extLst>
      <p:ext uri="{BB962C8B-B14F-4D97-AF65-F5344CB8AC3E}">
        <p14:creationId xmlns:p14="http://schemas.microsoft.com/office/powerpoint/2010/main" val="253325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82525" y="384375"/>
            <a:ext cx="8178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smtClean="0"/>
              <a:t>DFS-2</a:t>
            </a:r>
            <a:endParaRPr dirty="0"/>
          </a:p>
        </p:txBody>
      </p:sp>
      <p:sp>
        <p:nvSpPr>
          <p:cNvPr id="60" name="Google Shape;60;p12"/>
          <p:cNvSpPr txBox="1">
            <a:spLocks noGrp="1"/>
          </p:cNvSpPr>
          <p:nvPr>
            <p:ph type="body" idx="1"/>
          </p:nvPr>
        </p:nvSpPr>
        <p:spPr>
          <a:xfrm>
            <a:off x="482525" y="1093275"/>
            <a:ext cx="8178900" cy="2261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dirty="0" err="1" smtClean="0"/>
              <a:t>Dikasih</a:t>
            </a:r>
            <a:r>
              <a:rPr dirty="0" smtClean="0"/>
              <a:t> tree </a:t>
            </a:r>
            <a:r>
              <a:rPr dirty="0" err="1" smtClean="0"/>
              <a:t>dengan</a:t>
            </a:r>
            <a:r>
              <a:rPr dirty="0" smtClean="0"/>
              <a:t> n </a:t>
            </a:r>
            <a:r>
              <a:rPr dirty="0" err="1" smtClean="0"/>
              <a:t>buah</a:t>
            </a:r>
            <a:r>
              <a:rPr dirty="0" smtClean="0"/>
              <a:t> </a:t>
            </a:r>
            <a:r>
              <a:rPr dirty="0" err="1" smtClean="0"/>
              <a:t>sim</a:t>
            </a:r>
            <a:r>
              <a:rPr dirty="0" err="1" smtClean="0"/>
              <a:t>pul</a:t>
            </a:r>
            <a:r>
              <a:rPr dirty="0" smtClean="0"/>
              <a:t>. Kita </a:t>
            </a:r>
            <a:r>
              <a:rPr dirty="0" err="1" smtClean="0"/>
              <a:t>pengen</a:t>
            </a:r>
            <a:r>
              <a:rPr dirty="0" smtClean="0"/>
              <a:t> </a:t>
            </a:r>
            <a:r>
              <a:rPr dirty="0" err="1" smtClean="0"/>
              <a:t>setiap</a:t>
            </a:r>
            <a:r>
              <a:rPr dirty="0" smtClean="0"/>
              <a:t> </a:t>
            </a:r>
            <a:r>
              <a:rPr dirty="0" err="1" smtClean="0"/>
              <a:t>simpul</a:t>
            </a:r>
            <a:r>
              <a:rPr dirty="0" smtClean="0"/>
              <a:t> </a:t>
            </a:r>
            <a:r>
              <a:rPr dirty="0" err="1" smtClean="0"/>
              <a:t>diwarnai</a:t>
            </a:r>
            <a:r>
              <a:rPr dirty="0" smtClean="0"/>
              <a:t> </a:t>
            </a:r>
            <a:r>
              <a:rPr dirty="0" err="1" smtClean="0"/>
              <a:t>dengan</a:t>
            </a:r>
            <a:r>
              <a:rPr dirty="0" smtClean="0"/>
              <a:t> </a:t>
            </a:r>
            <a:r>
              <a:rPr dirty="0" err="1" smtClean="0"/>
              <a:t>suatu</a:t>
            </a:r>
            <a:r>
              <a:rPr dirty="0" smtClean="0"/>
              <a:t> </a:t>
            </a:r>
            <a:r>
              <a:rPr dirty="0" err="1" smtClean="0"/>
              <a:t>warna</a:t>
            </a:r>
            <a:r>
              <a:rPr dirty="0" smtClean="0"/>
              <a:t>. </a:t>
            </a:r>
            <a:r>
              <a:rPr dirty="0" err="1" smtClean="0"/>
              <a:t>Terdapat</a:t>
            </a:r>
            <a:r>
              <a:rPr dirty="0" smtClean="0"/>
              <a:t> </a:t>
            </a:r>
            <a:r>
              <a:rPr dirty="0" err="1" smtClean="0"/>
              <a:t>aturan</a:t>
            </a:r>
            <a:r>
              <a:rPr dirty="0" smtClean="0"/>
              <a:t> </a:t>
            </a:r>
            <a:r>
              <a:rPr dirty="0" err="1" smtClean="0"/>
              <a:t>unik</a:t>
            </a:r>
            <a:r>
              <a:rPr dirty="0" smtClean="0"/>
              <a:t> </a:t>
            </a:r>
            <a:r>
              <a:rPr dirty="0" err="1" smtClean="0"/>
              <a:t>untuk</a:t>
            </a:r>
            <a:r>
              <a:rPr dirty="0" smtClean="0"/>
              <a:t> </a:t>
            </a:r>
            <a:r>
              <a:rPr dirty="0" err="1" smtClean="0"/>
              <a:t>mewarnai</a:t>
            </a:r>
            <a:r>
              <a:rPr dirty="0" smtClean="0"/>
              <a:t> </a:t>
            </a:r>
            <a:r>
              <a:rPr dirty="0" err="1" smtClean="0"/>
              <a:t>simpul</a:t>
            </a:r>
            <a:r>
              <a:rPr dirty="0" smtClean="0"/>
              <a:t> di </a:t>
            </a:r>
            <a:r>
              <a:rPr dirty="0" err="1" smtClean="0"/>
              <a:t>pohon</a:t>
            </a:r>
            <a:r>
              <a:rPr dirty="0" smtClean="0"/>
              <a:t> </a:t>
            </a:r>
            <a:r>
              <a:rPr dirty="0" err="1" smtClean="0"/>
              <a:t>tersebut</a:t>
            </a:r>
            <a:r>
              <a:rPr dirty="0" smtClean="0"/>
              <a:t>, </a:t>
            </a:r>
            <a:r>
              <a:rPr dirty="0" err="1" smtClean="0"/>
              <a:t>mis</a:t>
            </a:r>
            <a:r>
              <a:rPr lang="id-ID" dirty="0" smtClean="0"/>
              <a:t>al kita memberi warna x pada simpul A, maka seluruh simpul yang ada pada subtree simpul A akan otomatis diberi warna x juga. Berapa kali pemberian warna minimal yang diperlukan?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a:t>
            </a:r>
            <a:endParaRPr lang="id-ID" dirty="0"/>
          </a:p>
        </p:txBody>
      </p:sp>
      <p:sp>
        <p:nvSpPr>
          <p:cNvPr id="3" name="Text Placeholder 2"/>
          <p:cNvSpPr>
            <a:spLocks noGrp="1"/>
          </p:cNvSpPr>
          <p:nvPr>
            <p:ph type="body" idx="1"/>
          </p:nvPr>
        </p:nvSpPr>
        <p:spPr/>
        <p:txBody>
          <a:bodyPr/>
          <a:lstStyle/>
          <a:p>
            <a:r>
              <a:rPr lang="id-ID" dirty="0" smtClean="0"/>
              <a:t>Supaya langkahnya minimal maka kita ngewarnai simpul-simpul nya dari root terus ke simpul-simpul dibawah-bawahnya. Bisa dikerjakan pakai DFS dengan dua parameter yaitu posisi simpul kita sekarang, dan warna terakhir yang digunakan.</a:t>
            </a:r>
          </a:p>
          <a:p>
            <a:endParaRPr lang="id-ID" dirty="0"/>
          </a:p>
          <a:p>
            <a:pPr marL="114300" indent="0">
              <a:buNone/>
            </a:pPr>
            <a:r>
              <a:rPr lang="id-ID" dirty="0" smtClean="0"/>
              <a:t>Kode : </a:t>
            </a:r>
            <a:r>
              <a:rPr lang="id-ID" dirty="0">
                <a:hlinkClick r:id="rId2"/>
              </a:rPr>
              <a:t>https://ideone.com/exgC0F</a:t>
            </a:r>
            <a:endParaRPr lang="id-ID" dirty="0"/>
          </a:p>
          <a:p>
            <a:pPr marL="114300" indent="0">
              <a:buNone/>
            </a:pPr>
            <a:endParaRPr lang="id-ID" dirty="0" smtClean="0"/>
          </a:p>
        </p:txBody>
      </p:sp>
    </p:spTree>
    <p:extLst>
      <p:ext uri="{BB962C8B-B14F-4D97-AF65-F5344CB8AC3E}">
        <p14:creationId xmlns:p14="http://schemas.microsoft.com/office/powerpoint/2010/main" val="196618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BFS-1	</a:t>
            </a:r>
            <a:endParaRPr lang="id-ID" dirty="0"/>
          </a:p>
        </p:txBody>
      </p:sp>
      <p:sp>
        <p:nvSpPr>
          <p:cNvPr id="3" name="Text Placeholder 2"/>
          <p:cNvSpPr>
            <a:spLocks noGrp="1"/>
          </p:cNvSpPr>
          <p:nvPr>
            <p:ph type="body" idx="1"/>
          </p:nvPr>
        </p:nvSpPr>
        <p:spPr/>
        <p:txBody>
          <a:bodyPr/>
          <a:lstStyle/>
          <a:p>
            <a:pPr marL="114300" indent="0">
              <a:buNone/>
            </a:pPr>
            <a:r>
              <a:rPr lang="id-ID" dirty="0" smtClean="0">
                <a:sym typeface="Wingdings" panose="05000000000000000000" pitchFamily="2" charset="2"/>
              </a:rPr>
              <a:t>Dikasih undirected graph dimana weight dari setiap edge nya adalah 6. Kamu dikasih starting point s, terus yang harus dicari adalah semua shortest path dari simpul lain (selain s) ke titik s tersebut. Kalo ga bisa, outputin -1.</a:t>
            </a:r>
            <a:endParaRPr lang="id-ID" dirty="0" smtClean="0">
              <a:sym typeface="Wingdings" panose="05000000000000000000" pitchFamily="2" charset="2"/>
            </a:endParaRPr>
          </a:p>
        </p:txBody>
      </p:sp>
    </p:spTree>
    <p:extLst>
      <p:ext uri="{BB962C8B-B14F-4D97-AF65-F5344CB8AC3E}">
        <p14:creationId xmlns:p14="http://schemas.microsoft.com/office/powerpoint/2010/main" val="20082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a:t>
            </a:r>
            <a:endParaRPr lang="id-ID" dirty="0"/>
          </a:p>
        </p:txBody>
      </p:sp>
      <p:sp>
        <p:nvSpPr>
          <p:cNvPr id="3" name="Text Placeholder 2"/>
          <p:cNvSpPr>
            <a:spLocks noGrp="1"/>
          </p:cNvSpPr>
          <p:nvPr>
            <p:ph type="body" idx="1"/>
          </p:nvPr>
        </p:nvSpPr>
        <p:spPr/>
        <p:txBody>
          <a:bodyPr/>
          <a:lstStyle/>
          <a:p>
            <a:pPr marL="114300" indent="0">
              <a:buNone/>
            </a:pPr>
            <a:r>
              <a:rPr lang="id-ID" dirty="0" smtClean="0"/>
              <a:t>BFS aja!</a:t>
            </a:r>
          </a:p>
          <a:p>
            <a:pPr marL="114300" indent="0">
              <a:buNone/>
            </a:pPr>
            <a:endParaRPr lang="id-ID" dirty="0"/>
          </a:p>
          <a:p>
            <a:pPr marL="114300" indent="0">
              <a:buNone/>
            </a:pPr>
            <a:r>
              <a:rPr lang="id-ID" dirty="0" smtClean="0"/>
              <a:t>Kode : </a:t>
            </a:r>
            <a:r>
              <a:rPr lang="id-ID" dirty="0">
                <a:hlinkClick r:id="rId2"/>
              </a:rPr>
              <a:t>https://ideone.com/aAjYpn</a:t>
            </a:r>
            <a:endParaRPr lang="id-ID" dirty="0"/>
          </a:p>
        </p:txBody>
      </p:sp>
    </p:spTree>
    <p:extLst>
      <p:ext uri="{BB962C8B-B14F-4D97-AF65-F5344CB8AC3E}">
        <p14:creationId xmlns:p14="http://schemas.microsoft.com/office/powerpoint/2010/main" val="336150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Dijkstra	</a:t>
            </a:r>
            <a:endParaRPr lang="id-ID" dirty="0"/>
          </a:p>
        </p:txBody>
      </p:sp>
      <p:sp>
        <p:nvSpPr>
          <p:cNvPr id="3" name="Text Placeholder 2"/>
          <p:cNvSpPr>
            <a:spLocks noGrp="1"/>
          </p:cNvSpPr>
          <p:nvPr>
            <p:ph type="body" idx="1"/>
          </p:nvPr>
        </p:nvSpPr>
        <p:spPr/>
        <p:txBody>
          <a:bodyPr/>
          <a:lstStyle/>
          <a:p>
            <a:pPr marL="114300" indent="0">
              <a:buNone/>
            </a:pPr>
            <a:r>
              <a:rPr lang="id-ID" dirty="0" smtClean="0"/>
              <a:t>Dikasih weighted undirected graph. Tentukan shortest path dari simpul1 ke simpul n.  Yang dioutputkan adalah jalur-jalur yang dilewati.</a:t>
            </a:r>
          </a:p>
        </p:txBody>
      </p:sp>
    </p:spTree>
    <p:extLst>
      <p:ext uri="{BB962C8B-B14F-4D97-AF65-F5344CB8AC3E}">
        <p14:creationId xmlns:p14="http://schemas.microsoft.com/office/powerpoint/2010/main" val="331306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	</a:t>
            </a:r>
            <a:endParaRPr lang="id-ID" dirty="0"/>
          </a:p>
        </p:txBody>
      </p:sp>
      <p:sp>
        <p:nvSpPr>
          <p:cNvPr id="3" name="Text Placeholder 2"/>
          <p:cNvSpPr>
            <a:spLocks noGrp="1"/>
          </p:cNvSpPr>
          <p:nvPr>
            <p:ph type="body" idx="1"/>
          </p:nvPr>
        </p:nvSpPr>
        <p:spPr/>
        <p:txBody>
          <a:bodyPr/>
          <a:lstStyle/>
          <a:p>
            <a:r>
              <a:rPr lang="id-ID" dirty="0" smtClean="0"/>
              <a:t>Cukup dijkstra aja. Untuk nampilin jalurnya simpen parent untuk setiap node. (Pas dijkstra dijalanin). Nanti outputnya tinggal di backtrack.</a:t>
            </a:r>
          </a:p>
          <a:p>
            <a:pPr marL="114300" indent="0">
              <a:buNone/>
            </a:pPr>
            <a:endParaRPr lang="id-ID" dirty="0"/>
          </a:p>
          <a:p>
            <a:pPr marL="114300" indent="0">
              <a:buNone/>
            </a:pPr>
            <a:r>
              <a:rPr lang="id-ID" dirty="0" smtClean="0"/>
              <a:t>Kode : </a:t>
            </a:r>
            <a:r>
              <a:rPr lang="id-ID" dirty="0">
                <a:hlinkClick r:id="rId2"/>
              </a:rPr>
              <a:t>https://ideone.com/nHPZFU</a:t>
            </a:r>
            <a:endParaRPr lang="id-ID" dirty="0" smtClean="0"/>
          </a:p>
        </p:txBody>
      </p:sp>
    </p:spTree>
    <p:extLst>
      <p:ext uri="{BB962C8B-B14F-4D97-AF65-F5344CB8AC3E}">
        <p14:creationId xmlns:p14="http://schemas.microsoft.com/office/powerpoint/2010/main" val="351313104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406</Words>
  <Application>Microsoft Office PowerPoint</Application>
  <PresentationFormat>On-screen Show (16:9)</PresentationFormat>
  <Paragraphs>43</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Wingdings</vt:lpstr>
      <vt:lpstr>Arial</vt:lpstr>
      <vt:lpstr>Lato</vt:lpstr>
      <vt:lpstr>Raleway</vt:lpstr>
      <vt:lpstr>Streamline</vt:lpstr>
      <vt:lpstr>Pembahasan Soal Graf</vt:lpstr>
      <vt:lpstr>DFS-1</vt:lpstr>
      <vt:lpstr>Solusi</vt:lpstr>
      <vt:lpstr>DFS-2</vt:lpstr>
      <vt:lpstr>Solusi</vt:lpstr>
      <vt:lpstr>BFS-1 </vt:lpstr>
      <vt:lpstr>Solusi</vt:lpstr>
      <vt:lpstr>Dijkstra </vt:lpstr>
      <vt:lpstr>Solusi </vt:lpstr>
      <vt:lpstr>MST </vt:lpstr>
      <vt:lpstr>Solusi </vt:lpstr>
      <vt:lpstr>Floyd-Warshall </vt:lpstr>
      <vt:lpstr>Solusi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Pembahasan Soal Math</dc:title>
  <cp:lastModifiedBy>hp</cp:lastModifiedBy>
  <cp:revision>17</cp:revision>
  <dcterms:modified xsi:type="dcterms:W3CDTF">2019-04-12T07:21:20Z</dcterms:modified>
</cp:coreProperties>
</file>