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78" r:id="rId5"/>
    <p:sldId id="280" r:id="rId6"/>
    <p:sldId id="264" r:id="rId7"/>
    <p:sldId id="258" r:id="rId8"/>
    <p:sldId id="291" r:id="rId9"/>
    <p:sldId id="281" r:id="rId10"/>
    <p:sldId id="284" r:id="rId11"/>
    <p:sldId id="282" r:id="rId12"/>
    <p:sldId id="283" r:id="rId13"/>
    <p:sldId id="290" r:id="rId14"/>
    <p:sldId id="285" r:id="rId15"/>
    <p:sldId id="286" r:id="rId16"/>
    <p:sldId id="287" r:id="rId17"/>
    <p:sldId id="288" r:id="rId18"/>
    <p:sldId id="289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4591FB-369D-4F62-AA7A-22679A85C0F9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E8139A1-A3B5-484D-A2B8-1C063AA12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>
    <p:pull dir="u"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find/" TargetMode="External"/><Relationship Id="rId2" Type="http://schemas.openxmlformats.org/officeDocument/2006/relationships/hyperlink" Target="http://www.cplusplus.com/reference/string/string/er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string/string/compare/" TargetMode="External"/><Relationship Id="rId5" Type="http://schemas.openxmlformats.org/officeDocument/2006/relationships/hyperlink" Target="http://www.cplusplus.com/reference/string/string/length/" TargetMode="External"/><Relationship Id="rId4" Type="http://schemas.openxmlformats.org/officeDocument/2006/relationships/hyperlink" Target="http://www.cplusplus.com/reference/string/string/inser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problemset/problem/59/A" TargetMode="External"/><Relationship Id="rId2" Type="http://schemas.openxmlformats.org/officeDocument/2006/relationships/hyperlink" Target="http://codeforces.com/problemset/problem/376/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87249" y="1650531"/>
            <a:ext cx="5892114" cy="1204306"/>
          </a:xfrm>
        </p:spPr>
        <p:txBody>
          <a:bodyPr/>
          <a:lstStyle/>
          <a:p>
            <a:r>
              <a:rPr lang="id-ID" dirty="0" smtClean="0"/>
              <a:t>String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Basic instruction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638800"/>
            <a:ext cx="1067064" cy="10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77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534400" cy="3579849"/>
          </a:xfrm>
        </p:spPr>
        <p:txBody>
          <a:bodyPr>
            <a:normAutofit fontScale="70000" lnSpcReduction="20000"/>
          </a:bodyPr>
          <a:lstStyle/>
          <a:p>
            <a:r>
              <a:rPr lang="id-ID" sz="2800" b="0" dirty="0" smtClean="0">
                <a:latin typeface="+mj-lt"/>
                <a:cs typeface="Courier New" pitchFamily="49" charset="0"/>
              </a:rPr>
              <a:t>Untuk baca langsung satu baris, pake ini:</a:t>
            </a:r>
          </a:p>
          <a:p>
            <a:r>
              <a:rPr lang="id-ID" sz="2800" b="0" dirty="0" smtClean="0">
                <a:latin typeface="Courier New" pitchFamily="49" charset="0"/>
                <a:cs typeface="Courier New" pitchFamily="49" charset="0"/>
              </a:rPr>
              <a:t>cin.getline(s);</a:t>
            </a: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800" b="0" dirty="0" smtClean="0">
                <a:cs typeface="Courier New" pitchFamily="49" charset="0"/>
              </a:rPr>
              <a:t>Kalau pake cin.getline() kadang terjadi error. Khususnya pas kita juga pake scanf().</a:t>
            </a:r>
            <a:r>
              <a:rPr lang="id-ID" sz="2800" dirty="0" smtClean="0">
                <a:cs typeface="Courier New" pitchFamily="49" charset="0"/>
              </a:rPr>
              <a:t> Eror ini bakalan keliatan pas kita run program kita belum selesai masukin input, program udah keluar. </a:t>
            </a:r>
            <a:r>
              <a:rPr lang="id-ID" sz="2800" b="0" dirty="0" smtClean="0">
                <a:cs typeface="Courier New" pitchFamily="49" charset="0"/>
              </a:rPr>
              <a:t>Untuk nanggulangi pake ignore();</a:t>
            </a:r>
            <a:endParaRPr lang="id-ID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id-ID" sz="28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sz="2800" b="0" dirty="0" smtClean="0">
                <a:latin typeface="Courier New" pitchFamily="49" charset="0"/>
                <a:cs typeface="Courier New" pitchFamily="49" charset="0"/>
              </a:rPr>
              <a:t>cin.ignore();</a:t>
            </a: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800" b="0" dirty="0" smtClean="0">
                <a:latin typeface="+mj-lt"/>
                <a:cs typeface="Courier New" pitchFamily="49" charset="0"/>
              </a:rPr>
              <a:t>Cin.ignore ini ditulis tepat setelah scanf(); err tapi aku juga lupa, kadang juga ditulis tepat sebelum cin.getline(); kalian coba-coba aja :v</a:t>
            </a:r>
            <a:endParaRPr lang="en-US" sz="2800" b="0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3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534400" cy="3579849"/>
          </a:xfrm>
        </p:spPr>
        <p:txBody>
          <a:bodyPr>
            <a:normAutofit/>
          </a:bodyPr>
          <a:lstStyle/>
          <a:p>
            <a:r>
              <a:rPr lang="id-ID" sz="2800" b="0" dirty="0" smtClean="0">
                <a:latin typeface="+mj-lt"/>
                <a:cs typeface="Courier New" pitchFamily="49" charset="0"/>
              </a:rPr>
              <a:t>String terdiri dari beberapa karakter, untuk ngaksesnya baru pake [indeks]</a:t>
            </a: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cin &gt;&gt; s;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cout &lt;&lt; s[0];   /*untuk std::string biasa (bukan array 			of string) ini bakalan ngeoutputin 				karakter pertama string*/</a:t>
            </a:r>
          </a:p>
        </p:txBody>
      </p:sp>
    </p:spTree>
    <p:extLst>
      <p:ext uri="{BB962C8B-B14F-4D97-AF65-F5344CB8AC3E}">
        <p14:creationId xmlns:p14="http://schemas.microsoft.com/office/powerpoint/2010/main" val="362823375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534400" cy="3928572"/>
          </a:xfrm>
        </p:spPr>
        <p:txBody>
          <a:bodyPr>
            <a:normAutofit/>
          </a:bodyPr>
          <a:lstStyle/>
          <a:p>
            <a:r>
              <a:rPr lang="id-ID" sz="2800" b="0" dirty="0" smtClean="0">
                <a:latin typeface="+mj-lt"/>
                <a:cs typeface="Courier New" pitchFamily="49" charset="0"/>
              </a:rPr>
              <a:t>Untuk array of string stringnya jadi keanggep array 2 dimensi dari karakter, langsung cek deh:</a:t>
            </a: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s[3];</a:t>
            </a:r>
          </a:p>
          <a:p>
            <a:r>
              <a:rPr lang="en-US" sz="2000" b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s[0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]="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rian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2000" b="0" dirty="0">
                <a:latin typeface="Courier New" pitchFamily="49" charset="0"/>
                <a:cs typeface="Courier New" pitchFamily="49" charset="0"/>
              </a:rPr>
              <a:t>    s[1]="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adam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2000" b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cout&lt;&lt;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s[0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][1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    /*outputnya ‘i’ maksudnya dia 					nampilin karakter indeks 1 					pada string indeks 0 */</a:t>
            </a:r>
          </a:p>
        </p:txBody>
      </p:sp>
    </p:spTree>
    <p:extLst>
      <p:ext uri="{BB962C8B-B14F-4D97-AF65-F5344CB8AC3E}">
        <p14:creationId xmlns:p14="http://schemas.microsoft.com/office/powerpoint/2010/main" val="422771777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534400" cy="3928572"/>
          </a:xfrm>
        </p:spPr>
        <p:txBody>
          <a:bodyPr>
            <a:normAutofit fontScale="92500" lnSpcReduction="10000"/>
          </a:bodyPr>
          <a:lstStyle/>
          <a:p>
            <a:r>
              <a:rPr lang="id-ID" sz="2800" b="0" dirty="0" smtClean="0">
                <a:latin typeface="+mj-lt"/>
                <a:cs typeface="Courier New" pitchFamily="49" charset="0"/>
              </a:rPr>
              <a:t>Catatan tambahan, ketik kamu punya s yang merupakan std::string, maka untuk ngecek s adalah std::string, tapi s[i] adalah char, ini berpengaruh ketika di dalam if contohnya</a:t>
            </a: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string s;</a:t>
            </a:r>
            <a:endParaRPr lang="en-US" sz="20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s="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rian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2000" b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if(s==“rian”) cout &lt;&lt; “ini bener”;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if(s[0]==‘r’) </a:t>
            </a:r>
            <a:r>
              <a:rPr lang="id-ID" sz="2000" b="0" dirty="0">
                <a:latin typeface="Courier New" pitchFamily="49" charset="0"/>
                <a:cs typeface="Courier New" pitchFamily="49" charset="0"/>
              </a:rPr>
              <a:t>cout &lt;&lt; “ini 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juga”;</a:t>
            </a:r>
          </a:p>
          <a:p>
            <a:endParaRPr lang="id-ID" sz="20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// perhatikan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petiknya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7536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0" dirty="0" smtClean="0">
                <a:latin typeface="Courier New" pitchFamily="49" charset="0"/>
                <a:cs typeface="Courier New" pitchFamily="49" charset="0"/>
              </a:rPr>
              <a:t>s.find(“halo”);</a:t>
            </a:r>
          </a:p>
          <a:p>
            <a:endParaRPr lang="id-ID" dirty="0"/>
          </a:p>
          <a:p>
            <a:r>
              <a:rPr lang="id-ID" dirty="0" smtClean="0"/>
              <a:t>Ini akan ngehasilin posisi dimana “halo” ditemukan kalau dia ada di std::string s.</a:t>
            </a:r>
            <a:endParaRPr lang="id-ID" dirty="0"/>
          </a:p>
          <a:p>
            <a:r>
              <a:rPr lang="id-ID" dirty="0" smtClean="0"/>
              <a:t>bisa juga </a:t>
            </a:r>
            <a:r>
              <a:rPr lang="id-ID" b="0" dirty="0" smtClean="0">
                <a:latin typeface="Courier New" pitchFamily="49" charset="0"/>
                <a:cs typeface="Courier New" pitchFamily="49" charset="0"/>
              </a:rPr>
              <a:t>s.find(s2); </a:t>
            </a:r>
            <a:r>
              <a:rPr lang="id-ID" dirty="0" smtClean="0"/>
              <a:t>ini kalau kita nyari string yang ada di variabel s2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>
                <a:latin typeface="+mj-lt"/>
                <a:cs typeface="Courier New" pitchFamily="49" charset="0"/>
              </a:rPr>
              <a:t>Kalau mau ngecek apakah ada atau tidak bisa gini:</a:t>
            </a:r>
          </a:p>
          <a:p>
            <a:r>
              <a:rPr lang="id-ID" b="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d-ID" b="0" dirty="0" smtClean="0">
                <a:latin typeface="Courier New" pitchFamily="49" charset="0"/>
                <a:cs typeface="Courier New" pitchFamily="49" charset="0"/>
              </a:rPr>
              <a:t>f(s.find(“halo”)!=string::npos) cout &lt;&lt; “ditemukan!”;</a:t>
            </a:r>
          </a:p>
          <a:p>
            <a:r>
              <a:rPr lang="id-ID" b="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b="0" dirty="0" smtClean="0">
                <a:latin typeface="Courier New" pitchFamily="49" charset="0"/>
                <a:cs typeface="Courier New" pitchFamily="49" charset="0"/>
              </a:rPr>
              <a:t>lse cout &lt;&lt; “nggak ada”;</a:t>
            </a:r>
          </a:p>
          <a:p>
            <a:endParaRPr lang="id-ID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>
                <a:cs typeface="Courier New" pitchFamily="49" charset="0"/>
              </a:rPr>
              <a:t>Maksudnya “jika halo ada distring s print ditemukan dan nggak ada untuk sebaliknya”,</a:t>
            </a:r>
          </a:p>
          <a:p>
            <a:r>
              <a:rPr lang="id-ID" b="0" dirty="0" smtClean="0">
                <a:latin typeface="Courier New" pitchFamily="49" charset="0"/>
                <a:cs typeface="Courier New" pitchFamily="49" charset="0"/>
              </a:rPr>
              <a:t>string::npos </a:t>
            </a:r>
            <a:r>
              <a:rPr lang="id-ID" dirty="0" smtClean="0">
                <a:latin typeface="+mj-lt"/>
                <a:cs typeface="Courier New" pitchFamily="49" charset="0"/>
              </a:rPr>
              <a:t>itu gak usah dipikir dalem, itu wajib pokoknya</a:t>
            </a:r>
          </a:p>
        </p:txBody>
      </p:sp>
    </p:spTree>
    <p:extLst>
      <p:ext uri="{BB962C8B-B14F-4D97-AF65-F5344CB8AC3E}">
        <p14:creationId xmlns:p14="http://schemas.microsoft.com/office/powerpoint/2010/main" val="241792373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s.insert(pos,“halo”);</a:t>
            </a:r>
          </a:p>
          <a:p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s.insert(pos,s2);</a:t>
            </a:r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endParaRPr lang="id-ID" sz="2400" dirty="0"/>
          </a:p>
          <a:p>
            <a:r>
              <a:rPr lang="id-ID" sz="2400" dirty="0" smtClean="0"/>
              <a:t>Pos itu posisi string mau diinsert</a:t>
            </a:r>
          </a:p>
          <a:p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400" dirty="0" smtClean="0">
                <a:latin typeface="+mj-lt"/>
                <a:cs typeface="Courier New" pitchFamily="49" charset="0"/>
              </a:rPr>
              <a:t>Biar lebih sreg, langsung di coba deh</a:t>
            </a:r>
          </a:p>
        </p:txBody>
      </p:sp>
    </p:spTree>
    <p:extLst>
      <p:ext uri="{BB962C8B-B14F-4D97-AF65-F5344CB8AC3E}">
        <p14:creationId xmlns:p14="http://schemas.microsoft.com/office/powerpoint/2010/main" val="31141954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s.erase(pos,length);</a:t>
            </a:r>
          </a:p>
          <a:p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s.erase(pos awal,pos akhir);</a:t>
            </a:r>
          </a:p>
          <a:p>
            <a:endParaRPr lang="id-ID" sz="2400" dirty="0" smtClean="0"/>
          </a:p>
          <a:p>
            <a:r>
              <a:rPr lang="id-ID" sz="2400" dirty="0" smtClean="0"/>
              <a:t>Kalau pake yang pertama, nulisnya kayak gini:</a:t>
            </a:r>
          </a:p>
          <a:p>
            <a:r>
              <a:rPr lang="id-ID" sz="1800" b="0" dirty="0" smtClean="0">
                <a:latin typeface="Courier New" pitchFamily="49" charset="0"/>
                <a:cs typeface="Courier New" pitchFamily="49" charset="0"/>
              </a:rPr>
              <a:t>s.erase(10, 8);</a:t>
            </a:r>
            <a:r>
              <a:rPr lang="id-ID" sz="2400" dirty="0" smtClean="0"/>
              <a:t>  </a:t>
            </a:r>
            <a:r>
              <a:rPr lang="id-ID" sz="1800" b="0" dirty="0" smtClean="0"/>
              <a:t> // menghapus 8 karakter dari indeks ke 10</a:t>
            </a:r>
          </a:p>
          <a:p>
            <a:endParaRPr lang="id-ID" sz="1800" b="0" dirty="0" smtClean="0"/>
          </a:p>
          <a:p>
            <a:r>
              <a:rPr lang="id-ID" sz="2200" dirty="0"/>
              <a:t>Kalau pake yang </a:t>
            </a:r>
            <a:r>
              <a:rPr lang="id-ID" sz="2200" dirty="0" smtClean="0"/>
              <a:t>kedua, </a:t>
            </a:r>
            <a:r>
              <a:rPr lang="id-ID" sz="2200" dirty="0"/>
              <a:t>nulisnya kayak gini</a:t>
            </a:r>
            <a:r>
              <a:rPr lang="id-ID" sz="2200" dirty="0" smtClean="0"/>
              <a:t>:</a:t>
            </a:r>
            <a:endParaRPr lang="id-ID" sz="2200" b="0" dirty="0"/>
          </a:p>
          <a:p>
            <a:r>
              <a:rPr lang="id-ID" sz="1900" b="0" dirty="0" smtClean="0">
                <a:latin typeface="Courier New" pitchFamily="49" charset="0"/>
                <a:cs typeface="Courier New" pitchFamily="49" charset="0"/>
              </a:rPr>
              <a:t>s.erase(s.begin()+10, s.begin()+18);</a:t>
            </a:r>
            <a:r>
              <a:rPr lang="id-ID" sz="2600" dirty="0" smtClean="0"/>
              <a:t> </a:t>
            </a:r>
          </a:p>
          <a:p>
            <a:r>
              <a:rPr lang="id-ID" sz="1900" b="0" dirty="0" smtClean="0"/>
              <a:t>// </a:t>
            </a:r>
            <a:r>
              <a:rPr lang="id-ID" sz="1900" b="0" dirty="0"/>
              <a:t>menghapus 8</a:t>
            </a:r>
            <a:r>
              <a:rPr lang="id-ID" sz="1900" b="0" dirty="0" smtClean="0"/>
              <a:t> </a:t>
            </a:r>
            <a:r>
              <a:rPr lang="id-ID" sz="1900" b="0" dirty="0"/>
              <a:t>karakter dari indeks ke </a:t>
            </a:r>
            <a:r>
              <a:rPr lang="id-ID" sz="1900" b="0" dirty="0" smtClean="0"/>
              <a:t>10</a:t>
            </a:r>
            <a:endParaRPr lang="id-ID" sz="2600" b="0" dirty="0"/>
          </a:p>
          <a:p>
            <a:endParaRPr lang="id-ID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5608710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Concatenate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s=“rian”;</a:t>
            </a:r>
          </a:p>
          <a:p>
            <a:r>
              <a:rPr lang="id-ID" sz="2000" b="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2=“ “;</a:t>
            </a:r>
          </a:p>
          <a:p>
            <a:r>
              <a:rPr lang="id-ID" sz="2000" b="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3=“adam”;</a:t>
            </a:r>
          </a:p>
          <a:p>
            <a:endParaRPr lang="id-ID" sz="20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s=s+s2+s3;   //”rian adam”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ss=s3+s;     //”adamrian” urutan penjumlahan 			   berpengaruh</a:t>
            </a:r>
            <a:endParaRPr lang="id-ID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429108978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to integer – non 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Gunakan string stream, apa itu?</a:t>
            </a:r>
          </a:p>
          <a:p>
            <a:r>
              <a:rPr lang="id-ID" dirty="0" smtClean="0"/>
              <a:t>Yah, anggep saja itu adalah mesin pengubah string ke int atau long int :)</a:t>
            </a:r>
          </a:p>
          <a:p>
            <a:endParaRPr lang="id-ID" dirty="0"/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#include &lt;sstream&gt;   // s nya dua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stringstream sst;</a:t>
            </a:r>
            <a:endParaRPr lang="en-US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703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to integer – non 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Cara pake?</a:t>
            </a:r>
          </a:p>
          <a:p>
            <a:endParaRPr lang="id-ID" dirty="0"/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#include &lt;sstream&gt;   // s nya dua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.				   // dalam main()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stringstream sst;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sst &lt;&lt; s;		   // s string</a:t>
            </a:r>
          </a:p>
          <a:p>
            <a:r>
              <a:rPr lang="id-ID" sz="2000" b="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st &gt;&gt; i; 		   // i integer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sst.clear();	   // biar gak crash kalau di 				pakai lagi</a:t>
            </a:r>
            <a:endParaRPr lang="id-ID" sz="2000" b="0" dirty="0">
              <a:latin typeface="Courier New" pitchFamily="49" charset="0"/>
              <a:cs typeface="Courier New" pitchFamily="49" charset="0"/>
            </a:endParaRPr>
          </a:p>
          <a:p>
            <a:endParaRPr lang="en-US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8335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– Char vs std::string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00628"/>
            <a:ext cx="8382000" cy="3852372"/>
          </a:xfrm>
        </p:spPr>
        <p:txBody>
          <a:bodyPr>
            <a:noAutofit/>
          </a:bodyPr>
          <a:lstStyle/>
          <a:p>
            <a:pPr marL="237744" lvl="2" indent="0">
              <a:buNone/>
            </a:pPr>
            <a:r>
              <a:rPr lang="id-ID" sz="1800" dirty="0" smtClean="0"/>
              <a:t>Jadi sebenernya ada 2 cara permainan string di C++</a:t>
            </a:r>
          </a:p>
          <a:p>
            <a:pPr marL="237744" lvl="2" indent="0">
              <a:buNone/>
            </a:pPr>
            <a:endParaRPr lang="id-ID" sz="1800" dirty="0" smtClean="0"/>
          </a:p>
          <a:p>
            <a:pPr marL="237744" lvl="2" indent="0">
              <a:buNone/>
            </a:pPr>
            <a:r>
              <a:rPr lang="id-ID" sz="1800" dirty="0" smtClean="0"/>
              <a:t>Pak</a:t>
            </a:r>
            <a:r>
              <a:rPr lang="id-ID" sz="1800" dirty="0"/>
              <a:t>Pake array of char (char sendiri sebenernya cuma bisa nyimpen 1 karakter):</a:t>
            </a:r>
          </a:p>
          <a:p>
            <a:pPr marL="237744" lvl="2" indent="0">
              <a:buNone/>
            </a:pPr>
            <a:r>
              <a:rPr lang="id-ID" sz="1800" dirty="0"/>
              <a:t>char iniString[100];</a:t>
            </a:r>
          </a:p>
          <a:p>
            <a:pPr>
              <a:buFont typeface="+mj-lt"/>
              <a:buAutoNum type="arabicPeriod"/>
            </a:pPr>
            <a:r>
              <a:rPr lang="id-ID" sz="1800" dirty="0" smtClean="0"/>
              <a:t>Pake array of char (char sendiri sebenernya cuma bisa nyimpen 1 karakter), lebih cepet, tapi rumit pakainya</a:t>
            </a:r>
            <a:br>
              <a:rPr lang="id-ID" sz="1800" dirty="0" smtClean="0"/>
            </a:br>
            <a:r>
              <a:rPr lang="id-ID" sz="1800" b="0" dirty="0" smtClean="0">
                <a:latin typeface="Courier New" pitchFamily="49" charset="0"/>
                <a:cs typeface="Courier New" pitchFamily="49" charset="0"/>
              </a:rPr>
              <a:t>char iniString[100];</a:t>
            </a:r>
          </a:p>
          <a:p>
            <a:pPr>
              <a:buFont typeface="+mj-lt"/>
              <a:buAutoNum type="arabicPeriod"/>
            </a:pPr>
            <a:r>
              <a:rPr lang="id-ID" sz="1800" dirty="0" smtClean="0"/>
              <a:t>Pake std::string, ini bawaan C++ baru, lebih lambat, tapi lebih gampang makenya</a:t>
            </a:r>
            <a:br>
              <a:rPr lang="id-ID" sz="1800" dirty="0" smtClean="0"/>
            </a:br>
            <a:r>
              <a:rPr lang="id-ID" sz="1800" b="0" dirty="0" smtClean="0">
                <a:latin typeface="Courier New" pitchFamily="49" charset="0"/>
                <a:cs typeface="Courier New" pitchFamily="49" charset="0"/>
              </a:rPr>
              <a:t>include &lt;string&gt;</a:t>
            </a:r>
            <a:br>
              <a:rPr lang="id-ID" sz="1800" b="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1800" b="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  <a:br>
              <a:rPr lang="id-ID" sz="1800" b="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1800" b="0" dirty="0" smtClean="0">
                <a:latin typeface="Courier New" pitchFamily="49" charset="0"/>
                <a:cs typeface="Courier New" pitchFamily="49" charset="0"/>
              </a:rPr>
              <a:t>string iniString;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36677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to integer – non 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Contoh:</a:t>
            </a:r>
          </a:p>
          <a:p>
            <a:endParaRPr lang="id-ID" dirty="0"/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string s=“123”;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r>
              <a:rPr lang="id-ID" sz="2000" b="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tringstream sst;</a:t>
            </a:r>
          </a:p>
          <a:p>
            <a:r>
              <a:rPr lang="id-ID" sz="2000" b="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st &lt;&lt; s;</a:t>
            </a:r>
          </a:p>
          <a:p>
            <a:r>
              <a:rPr lang="id-ID" sz="2000" b="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st &gt;&gt; i;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sst.clear()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i+=24;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cout &lt;&lt; i;			// outputnya 147</a:t>
            </a:r>
            <a:endParaRPr lang="id-ID" sz="2000" b="0" dirty="0">
              <a:latin typeface="Courier New" pitchFamily="49" charset="0"/>
              <a:cs typeface="Courier New" pitchFamily="49" charset="0"/>
            </a:endParaRPr>
          </a:p>
          <a:p>
            <a:endParaRPr lang="en-US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482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to integer – 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8305800" cy="3776172"/>
          </a:xfrm>
        </p:spPr>
        <p:txBody>
          <a:bodyPr>
            <a:normAutofit fontScale="92500" lnSpcReduction="20000"/>
          </a:bodyPr>
          <a:lstStyle/>
          <a:p>
            <a:r>
              <a:rPr lang="id-ID" sz="2800" b="0" dirty="0" smtClean="0"/>
              <a:t>Ini mah pake ASCII aja, inget ASCII ‘0’ = 48</a:t>
            </a: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0" dirty="0">
                <a:latin typeface="Courier New" pitchFamily="49" charset="0"/>
                <a:cs typeface="Courier New" pitchFamily="49" charset="0"/>
              </a:rPr>
              <a:t>string s</a:t>
            </a:r>
            <a:r>
              <a:rPr lang="id-ID" sz="1800" b="0" dirty="0" smtClean="0">
                <a:latin typeface="Courier New" pitchFamily="49" charset="0"/>
                <a:cs typeface="Courier New" pitchFamily="49" charset="0"/>
              </a:rPr>
              <a:t>=“821”;</a:t>
            </a:r>
            <a:endParaRPr lang="id-ID" sz="18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0" dirty="0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i=s[0]-48			// ascii s[0]=‘8’=56, jadi 				 kalau 56-48 = 8 &lt; tapi ini     				 int</a:t>
            </a:r>
          </a:p>
          <a:p>
            <a:endParaRPr lang="id-ID" sz="20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sz="2200" b="0" dirty="0" smtClean="0">
                <a:latin typeface="+mj-lt"/>
                <a:cs typeface="Courier New" pitchFamily="49" charset="0"/>
              </a:rPr>
              <a:t>Untuk cek ascii bisa coba aja: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printf(“%d”,s[0]); </a:t>
            </a:r>
            <a:r>
              <a:rPr lang="id-ID" sz="2000" b="0" dirty="0" smtClean="0">
                <a:latin typeface="+mj-lt"/>
                <a:cs typeface="Courier New" pitchFamily="49" charset="0"/>
              </a:rPr>
              <a:t>atau</a:t>
            </a:r>
          </a:p>
          <a:p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cout &lt;&lt; (int)s[0];</a:t>
            </a:r>
            <a:endParaRPr lang="en-US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2597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Std::string – anything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8305800" cy="3776172"/>
          </a:xfrm>
        </p:spPr>
        <p:txBody>
          <a:bodyPr>
            <a:normAutofit/>
          </a:bodyPr>
          <a:lstStyle/>
          <a:p>
            <a:r>
              <a:rPr lang="id-ID" sz="2800" b="0" dirty="0" smtClean="0"/>
              <a:t>Untuk ngecek, langsung biasa aja</a:t>
            </a:r>
          </a:p>
          <a:p>
            <a:r>
              <a:rPr lang="id-ID" sz="2800" b="0" dirty="0" smtClean="0">
                <a:latin typeface="Courier New" pitchFamily="49" charset="0"/>
                <a:cs typeface="Courier New" pitchFamily="49" charset="0"/>
              </a:rPr>
              <a:t>if(s==s2) ...</a:t>
            </a:r>
          </a:p>
          <a:p>
            <a:endParaRPr lang="id-ID" sz="28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sz="2400" b="0" dirty="0"/>
              <a:t>Untuk </a:t>
            </a:r>
            <a:r>
              <a:rPr lang="id-ID" sz="2400" b="0" dirty="0" smtClean="0"/>
              <a:t>to lower/upper case, pake ASCII lagi, ‘a’=97, ‘A’=65</a:t>
            </a:r>
            <a:endParaRPr lang="id-ID" sz="2400" b="0" dirty="0"/>
          </a:p>
          <a:p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if(s[0]&lt;97)s[0]+=32   //toupper</a:t>
            </a:r>
          </a:p>
          <a:p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if(s[0]&gt;=97)s[0]-=</a:t>
            </a:r>
            <a:r>
              <a:rPr lang="id-ID" sz="2400" b="0" dirty="0">
                <a:latin typeface="Courier New" pitchFamily="49" charset="0"/>
                <a:cs typeface="Courier New" pitchFamily="49" charset="0"/>
              </a:rPr>
              <a:t>32   //</a:t>
            </a:r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tolower</a:t>
            </a:r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endParaRPr lang="en-US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870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Std::string – anything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8305800" cy="3776172"/>
          </a:xfrm>
        </p:spPr>
        <p:txBody>
          <a:bodyPr>
            <a:normAutofit/>
          </a:bodyPr>
          <a:lstStyle/>
          <a:p>
            <a:r>
              <a:rPr lang="id-ID" sz="2800" b="0" dirty="0" smtClean="0"/>
              <a:t>Untuk mbalik string, inget aja concatenate tadi, kalau urutan penjumlahan string dituker nanti string bisa kebalik</a:t>
            </a:r>
          </a:p>
          <a:p>
            <a:endParaRPr lang="id-ID" sz="28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sz="2400" b="0" dirty="0" smtClean="0"/>
              <a:t>Gak perlu konversi char to string, langsung bisa</a:t>
            </a:r>
            <a:endParaRPr lang="id-ID" sz="2400" b="0" dirty="0"/>
          </a:p>
          <a:p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char c=‘a’; string s; s=c;</a:t>
            </a:r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endParaRPr lang="en-US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598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Std::string – anything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8305800" cy="3776172"/>
          </a:xfrm>
        </p:spPr>
        <p:txBody>
          <a:bodyPr>
            <a:normAutofit/>
          </a:bodyPr>
          <a:lstStyle/>
          <a:p>
            <a:r>
              <a:rPr lang="id-ID" sz="2800" b="0" dirty="0" smtClean="0"/>
              <a:t>Char to string aku lupa-lupa inget, jarang pake juga soalnya, coba googling deh</a:t>
            </a:r>
          </a:p>
          <a:p>
            <a:endParaRPr lang="id-ID" sz="2800" b="0" dirty="0" smtClean="0">
              <a:latin typeface="Courier New" pitchFamily="49" charset="0"/>
              <a:cs typeface="Courier New" pitchFamily="49" charset="0"/>
            </a:endParaRPr>
          </a:p>
          <a:p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endParaRPr lang="en-US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914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 lanjut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8305800" cy="3776172"/>
          </a:xfrm>
        </p:spPr>
        <p:txBody>
          <a:bodyPr>
            <a:normAutofit/>
          </a:bodyPr>
          <a:lstStyle/>
          <a:p>
            <a:r>
              <a:rPr lang="id-ID" sz="2000" b="0" dirty="0">
                <a:cs typeface="Courier New" pitchFamily="49" charset="0"/>
                <a:hlinkClick r:id="rId2"/>
              </a:rPr>
              <a:t>http://www.cplusplus.com/reference/string/string/erase</a:t>
            </a:r>
            <a:r>
              <a:rPr lang="id-ID" sz="2000" b="0" dirty="0" smtClean="0">
                <a:cs typeface="Courier New" pitchFamily="49" charset="0"/>
                <a:hlinkClick r:id="rId2"/>
              </a:rPr>
              <a:t>/</a:t>
            </a:r>
            <a:endParaRPr lang="id-ID" sz="2000" b="0" dirty="0" smtClean="0">
              <a:cs typeface="Courier New" pitchFamily="49" charset="0"/>
            </a:endParaRPr>
          </a:p>
          <a:p>
            <a:r>
              <a:rPr lang="id-ID" sz="2000" b="0" dirty="0">
                <a:cs typeface="Courier New" pitchFamily="49" charset="0"/>
                <a:hlinkClick r:id="rId3"/>
              </a:rPr>
              <a:t>http://www.cplusplus.com/reference/string/string/find</a:t>
            </a:r>
            <a:r>
              <a:rPr lang="id-ID" sz="2000" b="0" dirty="0" smtClean="0">
                <a:cs typeface="Courier New" pitchFamily="49" charset="0"/>
                <a:hlinkClick r:id="rId3"/>
              </a:rPr>
              <a:t>/</a:t>
            </a:r>
            <a:endParaRPr lang="id-ID" sz="2000" b="0" dirty="0" smtClean="0">
              <a:cs typeface="Courier New" pitchFamily="49" charset="0"/>
            </a:endParaRPr>
          </a:p>
          <a:p>
            <a:r>
              <a:rPr lang="id-ID" sz="2000" b="0" dirty="0">
                <a:cs typeface="Courier New" pitchFamily="49" charset="0"/>
                <a:hlinkClick r:id="rId4"/>
              </a:rPr>
              <a:t>http://www.cplusplus.com/reference/string/string/insert</a:t>
            </a:r>
            <a:r>
              <a:rPr lang="id-ID" sz="2000" b="0" dirty="0" smtClean="0">
                <a:cs typeface="Courier New" pitchFamily="49" charset="0"/>
                <a:hlinkClick r:id="rId4"/>
              </a:rPr>
              <a:t>/</a:t>
            </a:r>
            <a:endParaRPr lang="id-ID" sz="2000" b="0" dirty="0" smtClean="0">
              <a:cs typeface="Courier New" pitchFamily="49" charset="0"/>
            </a:endParaRPr>
          </a:p>
          <a:p>
            <a:r>
              <a:rPr lang="id-ID" sz="2000" b="0" dirty="0">
                <a:cs typeface="Courier New" pitchFamily="49" charset="0"/>
                <a:hlinkClick r:id="rId5"/>
              </a:rPr>
              <a:t>http://www.cplusplus.com/reference/string/string/length</a:t>
            </a:r>
            <a:r>
              <a:rPr lang="id-ID" sz="2000" b="0" dirty="0" smtClean="0">
                <a:cs typeface="Courier New" pitchFamily="49" charset="0"/>
                <a:hlinkClick r:id="rId5"/>
              </a:rPr>
              <a:t>/</a:t>
            </a:r>
            <a:r>
              <a:rPr lang="id-ID" sz="2000" b="0" dirty="0" smtClean="0">
                <a:cs typeface="Courier New" pitchFamily="49" charset="0"/>
              </a:rPr>
              <a:t>  &lt;&lt; nyari panjang</a:t>
            </a:r>
          </a:p>
          <a:p>
            <a:r>
              <a:rPr lang="id-ID" sz="2000" b="0" dirty="0">
                <a:cs typeface="Courier New" pitchFamily="49" charset="0"/>
                <a:hlinkClick r:id="rId6"/>
              </a:rPr>
              <a:t>http://www.cplusplus.com/reference/string/string/compare</a:t>
            </a:r>
            <a:r>
              <a:rPr lang="id-ID" sz="2000" b="0" dirty="0" smtClean="0">
                <a:cs typeface="Courier New" pitchFamily="49" charset="0"/>
                <a:hlinkClick r:id="rId6"/>
              </a:rPr>
              <a:t>/</a:t>
            </a:r>
            <a:endParaRPr lang="id-ID" sz="2000" b="0" dirty="0" smtClean="0">
              <a:cs typeface="Courier New" pitchFamily="49" charset="0"/>
            </a:endParaRPr>
          </a:p>
          <a:p>
            <a:endParaRPr lang="id-ID" sz="2000" b="0" dirty="0">
              <a:cs typeface="Courier New" pitchFamily="49" charset="0"/>
            </a:endParaRPr>
          </a:p>
          <a:p>
            <a:r>
              <a:rPr lang="id-ID" sz="2400" b="0" dirty="0" smtClean="0">
                <a:cs typeface="Courier New" pitchFamily="49" charset="0"/>
              </a:rPr>
              <a:t>Informasi </a:t>
            </a:r>
            <a:r>
              <a:rPr lang="id-ID" sz="2400" b="0" dirty="0">
                <a:cs typeface="Courier New" pitchFamily="49" charset="0"/>
              </a:rPr>
              <a:t>lebih lanjut (aku saranin kalian baca, khususnya yang erase, insert, delete, find</a:t>
            </a:r>
            <a:r>
              <a:rPr lang="id-ID" sz="2400" b="0" dirty="0" smtClean="0">
                <a:cs typeface="Courier New" pitchFamily="49" charset="0"/>
              </a:rPr>
              <a:t>) disitu ada banyak contoh dan penjelasan yang lebih rumit</a:t>
            </a:r>
            <a:endParaRPr lang="id-ID" sz="2400" b="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0557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codeforces.com/problemset/problem/376/A</a:t>
            </a:r>
            <a:r>
              <a:rPr lang="id-ID" sz="2400" dirty="0" smtClean="0"/>
              <a:t> </a:t>
            </a:r>
            <a:endParaRPr lang="id-ID" sz="2400" dirty="0"/>
          </a:p>
          <a:p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codeforces.com/problemset/problem/59/A</a:t>
            </a:r>
            <a:endParaRPr lang="id-ID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80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– char vs stD::string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id-ID" sz="2000" dirty="0" smtClean="0"/>
              <a:t>Kapan pake char kapan pake string?</a:t>
            </a:r>
          </a:p>
          <a:p>
            <a:pPr marL="0" lvl="1" indent="0">
              <a:buNone/>
            </a:pPr>
            <a:r>
              <a:rPr lang="id-ID" sz="2000" dirty="0" smtClean="0"/>
              <a:t>Gunakan string, jika soal:</a:t>
            </a:r>
          </a:p>
          <a:p>
            <a:pPr marL="457200" lvl="1" indent="-457200">
              <a:buAutoNum type="arabicPeriod"/>
            </a:pPr>
            <a:r>
              <a:rPr lang="id-ID" sz="2000" dirty="0" smtClean="0"/>
              <a:t>Jumlah pembacaan input string kurang dari 10000 kali, ini karena kalau pake std::string pembacaan harus pake cin &gt;&gt; dan cout &lt;&lt;</a:t>
            </a:r>
          </a:p>
          <a:p>
            <a:pPr marL="457200" lvl="1" indent="-457200">
              <a:buAutoNum type="arabicPeriod"/>
            </a:pPr>
            <a:r>
              <a:rPr lang="id-ID" sz="2000" dirty="0" smtClean="0"/>
              <a:t>Sering terjadi manipulasi sederhana seperti insert, delete, find, concatenate (penyambungan), konversi ke integer non digit (bukan konversi dari “1” jadi 1, tapi dari “120” ke 120, nanti bakalan kerasa bedanya)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36059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– char vs stD::string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id-ID" sz="2000" dirty="0" smtClean="0"/>
              <a:t>Kapan pake char kapan pake string?</a:t>
            </a:r>
          </a:p>
          <a:p>
            <a:pPr marL="0" lvl="1" indent="0">
              <a:buNone/>
            </a:pPr>
            <a:r>
              <a:rPr lang="id-ID" sz="2000" dirty="0" smtClean="0"/>
              <a:t>Gunakan char, jika soal:</a:t>
            </a:r>
          </a:p>
          <a:p>
            <a:pPr marL="457200" lvl="1" indent="-457200">
              <a:buAutoNum type="arabicPeriod"/>
            </a:pPr>
            <a:r>
              <a:rPr lang="id-ID" sz="2000" dirty="0" smtClean="0"/>
              <a:t>Jumlah pembacaan input string lebih dari 10000 kali, ini karena kalau pake char pembacaan bisa pake scanf dan printf, dan ini kan jalan lebih cepet dibanding cin dan cout</a:t>
            </a:r>
          </a:p>
          <a:p>
            <a:pPr marL="457200" lvl="1" indent="-457200">
              <a:buAutoNum type="arabicPeriod"/>
            </a:pPr>
            <a:r>
              <a:rPr lang="id-ID" sz="2000" dirty="0" smtClean="0"/>
              <a:t>Terjadi manipulasi rumit, seperti tokenisasi (jarang muncul di soal, dan sebenernya masih bisa dihandle pake std::string)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71662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– char vs stD::string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id-ID" sz="2000" dirty="0" smtClean="0"/>
              <a:t>Kesimpulan?</a:t>
            </a:r>
          </a:p>
          <a:p>
            <a:pPr marL="0" lvl="1" indent="0">
              <a:buNone/>
            </a:pPr>
            <a:r>
              <a:rPr lang="id-ID" sz="2000" dirty="0" smtClean="0"/>
              <a:t>Kalau aku prefer pake std::string, aku belum pernah dapet masalah pake std::string.</a:t>
            </a:r>
          </a:p>
          <a:p>
            <a:pPr marL="0" lvl="1" indent="0">
              <a:buNone/>
            </a:pPr>
            <a:endParaRPr lang="id-ID" sz="2000" dirty="0"/>
          </a:p>
          <a:p>
            <a:pPr marL="0" lvl="1" indent="0">
              <a:buNone/>
            </a:pPr>
            <a:r>
              <a:rPr lang="id-ID" sz="2000" dirty="0" smtClean="0"/>
              <a:t>Aku cuma pake array of char, ketika string input dilakukan lebih dari 10000 kali (contoh: input berupa kata pada kamus, kan pasti kita ngelakuin proses input (cin &gt;&gt;) lebih dari 10000 kali)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12181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Std::string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296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Std::string - deklarasi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2400" dirty="0" smtClean="0"/>
              <a:t>Deklarasi:</a:t>
            </a:r>
          </a:p>
          <a:p>
            <a:pPr marL="457200" indent="-457200">
              <a:buAutoNum type="arabicPeriod"/>
            </a:pPr>
            <a:r>
              <a:rPr lang="id-ID" sz="2400" dirty="0" smtClean="0"/>
              <a:t>Harus pake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 include&lt;string&gt;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latin typeface="+mj-lt"/>
                <a:cs typeface="Courier New" pitchFamily="49" charset="0"/>
              </a:rPr>
              <a:t>Harus pake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 using namespace std;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id-ID" sz="2400" dirty="0" smtClean="0">
                <a:cs typeface="Courier New" pitchFamily="49" charset="0"/>
              </a:rPr>
              <a:t>Harus pake</a:t>
            </a:r>
            <a:r>
              <a:rPr lang="id-ID" sz="2000" b="0" dirty="0" smtClean="0">
                <a:latin typeface="Courier New" pitchFamily="49" charset="0"/>
                <a:cs typeface="Courier New" pitchFamily="49" charset="0"/>
              </a:rPr>
              <a:t> cin, cout </a:t>
            </a:r>
            <a:r>
              <a:rPr lang="id-ID" sz="2300" dirty="0" smtClean="0">
                <a:latin typeface="+mj-lt"/>
                <a:cs typeface="Courier New" pitchFamily="49" charset="0"/>
              </a:rPr>
              <a:t>khususnya ketika mbaca stringnya</a:t>
            </a:r>
            <a:endParaRPr lang="id-ID" sz="2000" dirty="0" smtClean="0">
              <a:latin typeface="+mj-lt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id-ID" sz="2400" dirty="0" smtClean="0">
                <a:cs typeface="Courier New" pitchFamily="49" charset="0"/>
              </a:rPr>
              <a:t>1 string, itu sudah bisa menyimpan banyak karakter jadi gak perlu deklarasi pake [] lagi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id-ID" sz="2400" b="0" dirty="0" smtClean="0">
                <a:latin typeface="+mj-lt"/>
                <a:cs typeface="Courier New" pitchFamily="49" charset="0"/>
              </a:rPr>
              <a:t>Contoh:</a:t>
            </a:r>
          </a:p>
          <a:p>
            <a:pPr marL="0" indent="0"/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string s;</a:t>
            </a:r>
          </a:p>
          <a:p>
            <a:pPr marL="0" indent="0"/>
            <a:r>
              <a:rPr lang="id-ID" sz="2400" b="0" dirty="0" smtClean="0">
                <a:latin typeface="Courier New" pitchFamily="49" charset="0"/>
                <a:cs typeface="Courier New" pitchFamily="49" charset="0"/>
              </a:rPr>
              <a:t>string kamus[100];   //ini berarti array of string</a:t>
            </a:r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id-ID" sz="2000" b="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id-ID" sz="2000" b="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id-ID" sz="2400" b="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endParaRPr lang="id-ID" sz="2400" b="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325633888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Std::string - deklarasi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Untuk membuat string kosong cukup seperti ini:</a:t>
            </a:r>
          </a:p>
          <a:p>
            <a:endParaRPr lang="id-ID" sz="2400" dirty="0"/>
          </a:p>
          <a:p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S=“”;</a:t>
            </a:r>
          </a:p>
        </p:txBody>
      </p:sp>
    </p:spTree>
    <p:extLst>
      <p:ext uri="{BB962C8B-B14F-4D97-AF65-F5344CB8AC3E}">
        <p14:creationId xmlns:p14="http://schemas.microsoft.com/office/powerpoint/2010/main" val="179512723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534400" cy="3579849"/>
          </a:xfrm>
        </p:spPr>
        <p:txBody>
          <a:bodyPr>
            <a:normAutofit/>
          </a:bodyPr>
          <a:lstStyle/>
          <a:p>
            <a:r>
              <a:rPr lang="id-ID" sz="2800" b="0" dirty="0" smtClean="0">
                <a:latin typeface="Courier New" pitchFamily="49" charset="0"/>
                <a:cs typeface="Courier New" pitchFamily="49" charset="0"/>
              </a:rPr>
              <a:t>cin &gt;&gt; s;</a:t>
            </a:r>
          </a:p>
          <a:p>
            <a:r>
              <a:rPr lang="id-ID" sz="2800" b="0" dirty="0" smtClean="0">
                <a:latin typeface="Courier New" pitchFamily="49" charset="0"/>
                <a:cs typeface="Courier New" pitchFamily="49" charset="0"/>
              </a:rPr>
              <a:t>cout &lt;&lt; s;</a:t>
            </a:r>
            <a:endParaRPr lang="id-ID" sz="2800" b="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800" b="0" dirty="0" smtClean="0">
                <a:latin typeface="Courier New" pitchFamily="49" charset="0"/>
                <a:cs typeface="Courier New" pitchFamily="49" charset="0"/>
              </a:rPr>
              <a:t>for(i=0;i&lt;n;i++)  </a:t>
            </a:r>
            <a:r>
              <a:rPr lang="id-ID" b="0" dirty="0" smtClean="0">
                <a:latin typeface="Courier New" pitchFamily="49" charset="0"/>
                <a:cs typeface="Courier New" pitchFamily="49" charset="0"/>
              </a:rPr>
              <a:t>//ini kalau array of string</a:t>
            </a:r>
            <a:endParaRPr lang="id-ID" sz="28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sz="2800" b="0" dirty="0" smtClean="0">
                <a:latin typeface="Courier New" pitchFamily="49" charset="0"/>
                <a:cs typeface="Courier New" pitchFamily="49" charset="0"/>
              </a:rPr>
              <a:t>	cin&gt;&gt;s[i];</a:t>
            </a:r>
            <a:endParaRPr lang="en-US" sz="28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2162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769</TotalTime>
  <Words>1032</Words>
  <Application>Microsoft Office PowerPoint</Application>
  <PresentationFormat>On-screen Show (4:3)</PresentationFormat>
  <Paragraphs>179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Angles</vt:lpstr>
      <vt:lpstr>String manipulation</vt:lpstr>
      <vt:lpstr>String – Char vs std::string</vt:lpstr>
      <vt:lpstr>String – char vs stD::string</vt:lpstr>
      <vt:lpstr>String – char vs stD::string</vt:lpstr>
      <vt:lpstr>String – char vs stD::string</vt:lpstr>
      <vt:lpstr>Std::string</vt:lpstr>
      <vt:lpstr>Std::string - deklarasi</vt:lpstr>
      <vt:lpstr>Std::string - deklarasi</vt:lpstr>
      <vt:lpstr>Input - output</vt:lpstr>
      <vt:lpstr>Input - output</vt:lpstr>
      <vt:lpstr>Character</vt:lpstr>
      <vt:lpstr>Character</vt:lpstr>
      <vt:lpstr>Character</vt:lpstr>
      <vt:lpstr>Find</vt:lpstr>
      <vt:lpstr>Insert</vt:lpstr>
      <vt:lpstr>Delete</vt:lpstr>
      <vt:lpstr>Concatenate</vt:lpstr>
      <vt:lpstr>String to integer – non digit</vt:lpstr>
      <vt:lpstr>String to integer – non digit</vt:lpstr>
      <vt:lpstr>String to integer – non digit</vt:lpstr>
      <vt:lpstr>String to integer – Digit</vt:lpstr>
      <vt:lpstr>Std::string – anything else</vt:lpstr>
      <vt:lpstr>Std::string – anything else</vt:lpstr>
      <vt:lpstr>Std::string – anything else</vt:lpstr>
      <vt:lpstr>Referensi lanjut</vt:lpstr>
      <vt:lpstr>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paradigm</dc:title>
  <dc:creator>RianAdam</dc:creator>
  <cp:lastModifiedBy>RianAdam</cp:lastModifiedBy>
  <cp:revision>30</cp:revision>
  <dcterms:created xsi:type="dcterms:W3CDTF">2014-04-18T07:03:58Z</dcterms:created>
  <dcterms:modified xsi:type="dcterms:W3CDTF">2014-11-20T03:41:42Z</dcterms:modified>
</cp:coreProperties>
</file>