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66" r:id="rId7"/>
    <p:sldId id="271" r:id="rId8"/>
    <p:sldId id="267" r:id="rId9"/>
    <p:sldId id="261" r:id="rId10"/>
    <p:sldId id="269" r:id="rId11"/>
    <p:sldId id="272" r:id="rId12"/>
    <p:sldId id="268" r:id="rId13"/>
    <p:sldId id="270" r:id="rId14"/>
    <p:sldId id="262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4430453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4430453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152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744304533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744304533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23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4430453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4430453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6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4430453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4430453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6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61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74430453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74430453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06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97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4430453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4430453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44304533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44304533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29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C41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5400000">
            <a:off x="1354816" y="666898"/>
            <a:ext cx="61200" cy="111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3824" t="6481" r="1281" b="4487"/>
          <a:stretch/>
        </p:blipFill>
        <p:spPr>
          <a:xfrm>
            <a:off x="7078325" y="3544250"/>
            <a:ext cx="1806900" cy="12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liner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3600"/>
              <a:buNone/>
              <a:defRPr sz="3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41850" y="1991700"/>
            <a:ext cx="934200" cy="71700"/>
          </a:xfrm>
          <a:prstGeom prst="rect">
            <a:avLst/>
          </a:prstGeom>
          <a:solidFill>
            <a:srgbClr val="F8C41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82525" y="384375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82525" y="1093275"/>
            <a:ext cx="817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21327" y="384374"/>
            <a:ext cx="61200" cy="5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2600"/>
              <a:buNone/>
              <a:defRPr sz="2600">
                <a:solidFill>
                  <a:srgbClr val="F8C41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C414"/>
              </a:buClr>
              <a:buSzPts val="1600"/>
              <a:buNone/>
              <a:defRPr sz="1600">
                <a:solidFill>
                  <a:srgbClr val="F8C414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1254391" y="1806473"/>
            <a:ext cx="61200" cy="1110000"/>
          </a:xfrm>
          <a:prstGeom prst="rect">
            <a:avLst/>
          </a:prstGeom>
          <a:solidFill>
            <a:srgbClr val="F8C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8C41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  <a:defRPr sz="1300"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●"/>
              <a:defRPr sz="1100"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Lato"/>
              <a:buChar char="○"/>
              <a:defRPr sz="1100"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Lato"/>
              <a:buChar char="■"/>
              <a:defRPr sz="11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878518" y="4749850"/>
            <a:ext cx="220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Komunitas CP ITB © 2018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Chinese Remainder Theorem</a:t>
            </a:r>
            <a:br>
              <a:rPr lang="en" dirty="0" smtClean="0"/>
            </a:br>
            <a:r>
              <a:rPr lang="en" dirty="0" smtClean="0"/>
              <a:t>(CRT)</a:t>
            </a:r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Adakah cara lain yang lebih cepat</a:t>
            </a:r>
            <a:r>
              <a:rPr lang="en-ID" sz="3500" dirty="0" smtClean="0"/>
              <a:t>?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21097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855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Adakah Cara Lain yang Lebih Cepat?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Bruteforce vs </a:t>
            </a:r>
            <a:r>
              <a:rPr lang="en" dirty="0" smtClean="0"/>
              <a:t>Inverse </a:t>
            </a:r>
            <a:r>
              <a:rPr lang="en" dirty="0" smtClean="0"/>
              <a:t>Modulo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Google Shape;66;p13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832254" y="473726"/>
                <a:ext cx="4103590" cy="452945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400" dirty="0" smtClean="0"/>
                  <a:t>Ternyata CRT dapat kita selesaikan dengan menggunakan inverse modulo. Dalam mencari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sehingga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dengan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D" sz="1400" dirty="0" smtClean="0"/>
                  <a:t>. Kita </a:t>
                </a:r>
                <a:r>
                  <a:rPr lang="en-ID" sz="1400" dirty="0" err="1" smtClean="0"/>
                  <a:t>dapat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langsung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mendapatkan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400" dirty="0" smtClean="0"/>
                  <a:t> dari </a:t>
                </a:r>
                <a:r>
                  <a:rPr lang="en-ID" sz="1400" dirty="0" err="1" smtClean="0"/>
                  <a:t>rumus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berikut</a:t>
                </a:r>
                <a:r>
                  <a:rPr lang="en-ID" sz="1400" dirty="0" smtClean="0"/>
                  <a:t>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ar-AE" sz="1600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ID" sz="16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ID" sz="1600" dirty="0" err="1" smtClean="0"/>
                  <a:t>Dengan</a:t>
                </a:r>
                <a:endParaRPr lang="en-ID" sz="1600" dirty="0"/>
              </a:p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ID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16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1600" b="0" i="1" smtClean="0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ID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600" dirty="0" smtClean="0"/>
                  <a:t>.</a:t>
                </a:r>
              </a:p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D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sz="1600" dirty="0" smtClean="0"/>
              </a:p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6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sz="1600" dirty="0"/>
              </a:p>
            </p:txBody>
          </p:sp>
        </mc:Choice>
        <mc:Fallback xmlns="">
          <p:sp>
            <p:nvSpPr>
              <p:cNvPr id="66" name="Google Shape;66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832254" y="473726"/>
                <a:ext cx="4103590" cy="4529454"/>
              </a:xfrm>
              <a:prstGeom prst="rect">
                <a:avLst/>
              </a:prstGeom>
              <a:blipFill>
                <a:blip r:embed="rId3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3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Google Shape;7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89756" y="239164"/>
                <a:ext cx="3620429" cy="431053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 smtClean="0"/>
                  <a:t>Contoh Kode : Chinese Remainder Theroem versi Inverse Modulo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b="1" dirty="0"/>
              </a:p>
              <a:p>
                <a:pPr marL="0" lvl="0" indent="0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ar-AE" sz="1400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ID" sz="1400" dirty="0"/>
              </a:p>
              <a:p>
                <a:pPr marL="0" lvl="0" indent="0">
                  <a:spcAft>
                    <a:spcPts val="1600"/>
                  </a:spcAft>
                </a:pPr>
                <a:r>
                  <a:rPr lang="en-ID" sz="1400" dirty="0" err="1"/>
                  <a:t>Dengan</a:t>
                </a:r>
                <a:endParaRPr lang="en-ID" sz="1400" dirty="0"/>
              </a:p>
              <a:p>
                <a:pPr marL="0" lvl="0" indent="0" algn="ctr"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en-ID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sz="1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1400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ID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1400" dirty="0"/>
                  <a:t>.</a:t>
                </a:r>
              </a:p>
              <a:p>
                <a:pPr marL="0" lvl="0" indent="0" algn="ctr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sz="1400" dirty="0"/>
              </a:p>
              <a:p>
                <a:pPr marL="0" lvl="0" indent="0" algn="ctr"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D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ID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77" name="Google Shape;7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89756" y="239164"/>
                <a:ext cx="3620429" cy="431053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00" y="169022"/>
            <a:ext cx="4737442" cy="48819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525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Definisi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smtClean="0"/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 smtClean="0"/>
                  <a:t> </a:t>
                </a:r>
                <a:r>
                  <a:rPr lang="en-ID" dirty="0" err="1" smtClean="0"/>
                  <a:t>adalah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bilangan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asli</a:t>
                </a:r>
                <a:r>
                  <a:rPr lang="en-ID" dirty="0" smtClean="0"/>
                  <a:t> yang </a:t>
                </a:r>
                <a:r>
                  <a:rPr lang="en-ID" dirty="0" err="1" smtClean="0"/>
                  <a:t>saling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relatif</a:t>
                </a:r>
                <a:r>
                  <a:rPr lang="en-ID" dirty="0" smtClean="0"/>
                  <a:t> prima </a:t>
                </a:r>
                <a:r>
                  <a:rPr lang="en-ID" dirty="0" err="1" smtClean="0"/>
                  <a:t>dan</a:t>
                </a:r>
                <a:r>
                  <a:rPr lang="en-ID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 smtClean="0"/>
                  <a:t> </a:t>
                </a:r>
                <a:r>
                  <a:rPr lang="en-ID" dirty="0" err="1" smtClean="0"/>
                  <a:t>adalah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bilangan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bulat</a:t>
                </a:r>
                <a:r>
                  <a:rPr lang="en-ID" dirty="0" smtClean="0"/>
                  <a:t>, </a:t>
                </a:r>
                <a:r>
                  <a:rPr lang="en-ID" dirty="0" err="1" smtClean="0"/>
                  <a:t>maka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ada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bilangan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bulat</a:t>
                </a:r>
                <a:r>
                  <a:rPr lang="en-ID" dirty="0" smtClean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 smtClean="0"/>
                  <a:t> yang </a:t>
                </a:r>
                <a:r>
                  <a:rPr lang="en-ID" dirty="0" err="1" smtClean="0"/>
                  <a:t>memenuhi</a:t>
                </a:r>
                <a:endParaRPr lang="en-ID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b="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ID" b="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err="1" smtClean="0"/>
                  <a:t>Selanjutnya</a:t>
                </a:r>
                <a:r>
                  <a:rPr lang="en-ID" dirty="0" smtClean="0"/>
                  <a:t>, </a:t>
                </a:r>
                <a:r>
                  <a:rPr lang="en-ID" dirty="0" err="1" smtClean="0"/>
                  <a:t>nilai</a:t>
                </a:r>
                <a:r>
                  <a:rPr lang="en-ID" dirty="0" smtClean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×…×</m:t>
                        </m:r>
                        <m:sSub>
                          <m:sSubPr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 smtClean="0"/>
                  <a:t> </a:t>
                </a:r>
                <a:r>
                  <a:rPr lang="en-ID" dirty="0" err="1" smtClean="0"/>
                  <a:t>adalah</a:t>
                </a:r>
                <a:r>
                  <a:rPr lang="en-ID" dirty="0" smtClean="0"/>
                  <a:t> </a:t>
                </a:r>
                <a:r>
                  <a:rPr lang="en-ID" dirty="0" err="1" smtClean="0"/>
                  <a:t>unik</a:t>
                </a:r>
                <a:r>
                  <a:rPr lang="en-ID" dirty="0" smtClean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Soal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Contoh Soal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Carilah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hasil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dari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16518012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15)</m:t>
                    </m:r>
                  </m:oMath>
                </a14:m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Tentukan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tiga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digit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terakhir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dari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126</m:t>
                        </m:r>
                      </m:e>
                      <m:sup>
                        <m:sSup>
                          <m:sSupPr>
                            <m:ctrlP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345789</m:t>
                            </m:r>
                          </m:e>
                          <m:sup>
                            <m:r>
                              <a:rPr lang="en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13518001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Pak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Nurhadi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Aldo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menyukai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bilangan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𝑠𝑚𝑐𝑞𝑢𝑒𝑒𝑛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𝑦𝑐𝑞𝑢𝑒𝑒𝑛</m:t>
                    </m:r>
                  </m:oMath>
                </a14:m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yaitu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bilangan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yang 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dibagi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bersisa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dibagi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3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bersisa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dibagi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5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bersisa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4,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jika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dibagi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7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bersisa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4,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karena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pak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Nurhadi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Aldo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berencana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menjadi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wakil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presiden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Nomor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10.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Maka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pak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Nurhadi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Aldo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meminta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bantuan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Anda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untuk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mencari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bilangan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𝑠𝑚𝑐𝑞𝑢𝑒𝑒𝑛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𝑦𝑐𝑞𝑢𝑒𝑒𝑛</m:t>
                    </m:r>
                  </m:oMath>
                </a14:m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terkecil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ke-10,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bantulah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pak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Nurhadi</a:t>
                </a:r>
                <a:r>
                  <a:rPr lang="en-ID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Aldo!</a:t>
                </a:r>
                <a:endParaRPr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2525" y="981762"/>
                <a:ext cx="8178900" cy="3783525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2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Google Shape;53;p1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 smtClean="0"/>
                  <a:t>Hasil </a:t>
                </a:r>
                <a:r>
                  <a:rPr lang="en-ID" dirty="0" err="1" smtClean="0"/>
                  <a:t>dari</a:t>
                </a:r>
                <a:r>
                  <a:rPr lang="en-ID" dirty="0" smtClean="0"/>
                  <a:t> </a:t>
                </a:r>
                <a14:m>
                  <m:oMath xmlns:m="http://schemas.openxmlformats.org/officeDocument/2006/math">
                    <m:r>
                      <a:rPr lang="en-ID" b="1" i="1" smtClean="0">
                        <a:latin typeface="Cambria Math" panose="02040503050406030204" pitchFamily="18" charset="0"/>
                      </a:rPr>
                      <m:t>𝟐𝟎𝟏</m:t>
                    </m:r>
                    <m:sSup>
                      <m:sSupPr>
                        <m:ctrlPr>
                          <a:rPr lang="en-ID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  <m:sup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𝟏𝟔𝟓𝟏𝟖𝟎𝟏𝟐</m:t>
                        </m:r>
                      </m:sup>
                    </m:sSup>
                    <m:d>
                      <m:dPr>
                        <m:ctrlPr>
                          <a:rPr lang="en-ID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</m:oMath>
                </a14:m>
                <a:r>
                  <a:rPr lang="en-ID" dirty="0" smtClean="0"/>
                  <a:t> ? </a:t>
                </a:r>
                <a:endParaRPr dirty="0"/>
              </a:p>
            </p:txBody>
          </p:sp>
        </mc:Choice>
        <mc:Fallback xmlns="">
          <p:sp>
            <p:nvSpPr>
              <p:cNvPr id="53" name="Google Shape;53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2525" y="362073"/>
                <a:ext cx="8178900" cy="535200"/>
              </a:xfrm>
              <a:prstGeom prst="rect">
                <a:avLst/>
              </a:prstGeom>
              <a:blipFill>
                <a:blip r:embed="rId3"/>
                <a:stretch>
                  <a:fillRect l="-1341" b="-318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70" y="930946"/>
                <a:ext cx="8178900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smtClean="0"/>
                  <a:t>Perhatikan </a:t>
                </a:r>
                <a:r>
                  <a:rPr lang="en-ID" sz="1300" dirty="0" err="1" smtClean="0"/>
                  <a:t>bahwa</a:t>
                </a:r>
                <a:r>
                  <a:rPr lang="en-ID" sz="1300" dirty="0" smtClean="0"/>
                  <a:t>, 15 = 3 x 5, </a:t>
                </a:r>
                <a:r>
                  <a:rPr lang="en-ID" sz="1300" dirty="0" err="1" smtClean="0"/>
                  <a:t>dan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karena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gcd</a:t>
                </a:r>
                <a:r>
                  <a:rPr lang="en-ID" sz="1300" dirty="0" smtClean="0"/>
                  <a:t>(3,5) = 1. </a:t>
                </a:r>
                <a:r>
                  <a:rPr lang="en-ID" sz="1300" dirty="0" err="1" smtClean="0"/>
                  <a:t>Maka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berdasarkan</a:t>
                </a:r>
                <a:r>
                  <a:rPr lang="en-ID" sz="1300" dirty="0" smtClean="0"/>
                  <a:t> CRT </a:t>
                </a:r>
                <a:r>
                  <a:rPr lang="en-ID" sz="1300" dirty="0" err="1" smtClean="0"/>
                  <a:t>kita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dapat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mencari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hasil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1651802</m:t>
                        </m:r>
                      </m:sup>
                    </m:sSup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300" dirty="0" smtClean="0"/>
                  <a:t> </a:t>
                </a:r>
                <a:r>
                  <a:rPr lang="en-ID" sz="1300" dirty="0" err="1" smtClean="0"/>
                  <a:t>dengan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mencari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suatu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bilangan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300" dirty="0" smtClean="0"/>
                  <a:t> dengan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1651802</m:t>
                        </m:r>
                      </m:sup>
                    </m:sSup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300" dirty="0" smtClean="0"/>
                  <a:t> </a:t>
                </a:r>
                <a:r>
                  <a:rPr lang="en-ID" sz="1300" dirty="0" err="1" smtClean="0"/>
                  <a:t>dan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ID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16518012</m:t>
                        </m:r>
                      </m:sup>
                    </m:sSup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2019</m:t>
                          </m:r>
                        </m:e>
                        <m:sup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16518012</m:t>
                          </m:r>
                        </m:sup>
                      </m:sSup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smtClean="0"/>
                  <a:t>Kita </a:t>
                </a:r>
                <a:r>
                  <a:rPr lang="en-ID" sz="1300" dirty="0" err="1" smtClean="0"/>
                  <a:t>dapat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nyatakan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D" sz="1300" dirty="0" smtClean="0"/>
                  <a:t>, </a:t>
                </a:r>
                <a:r>
                  <a:rPr lang="en-ID" sz="1300" dirty="0" err="1" smtClean="0"/>
                  <a:t>dengan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D" sz="1300" dirty="0" smtClean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2019</m:t>
                          </m:r>
                        </m:e>
                        <m:sup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16518012</m:t>
                          </m:r>
                        </m:sup>
                      </m:sSup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D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16518012</m:t>
                          </m:r>
                        </m:sup>
                      </m:sSup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err="1" smtClean="0"/>
                  <a:t>Artinya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kita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mencari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300" dirty="0" smtClean="0"/>
                  <a:t>, </a:t>
                </a:r>
                <a:r>
                  <a:rPr lang="en-ID" sz="1300" dirty="0" err="1" smtClean="0"/>
                  <a:t>kita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coba-coba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D" sz="1300" dirty="0" err="1" smtClean="0"/>
                  <a:t>nya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didapat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err="1" smtClean="0"/>
                  <a:t>maka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kita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dapat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nyatakan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D" sz="1300" dirty="0" smtClean="0"/>
                  <a:t>, </a:t>
                </a:r>
                <a:r>
                  <a:rPr lang="en-ID" sz="1300" dirty="0" err="1" smtClean="0"/>
                  <a:t>dengan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 sz="13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ID" sz="13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300" dirty="0" err="1" smtClean="0"/>
                  <a:t>Sehingga</a:t>
                </a:r>
                <a:r>
                  <a:rPr lang="en-ID" sz="1300" dirty="0" smtClean="0"/>
                  <a:t> </a:t>
                </a:r>
                <a:r>
                  <a:rPr lang="en-ID" sz="1300" dirty="0" err="1" smtClean="0"/>
                  <a:t>didapat</a:t>
                </a:r>
                <a:r>
                  <a:rPr lang="en-ID" sz="1300" dirty="0" smtClean="0"/>
                  <a:t> </a:t>
                </a:r>
                <a14:m>
                  <m:oMath xmlns:m="http://schemas.openxmlformats.org/officeDocument/2006/math"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ID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3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ID" sz="1300" dirty="0" smtClean="0"/>
                  <a:t>.  </a:t>
                </a:r>
                <a:r>
                  <a:rPr lang="en-ID" sz="1300" dirty="0" err="1" smtClean="0"/>
                  <a:t>Didapat</a:t>
                </a:r>
                <a:endParaRPr lang="en-ID" sz="13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2019</m:t>
                          </m:r>
                        </m:e>
                        <m:sup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16518012</m:t>
                          </m:r>
                        </m:sup>
                      </m:sSup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3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3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D" sz="1300" dirty="0" smtClean="0"/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70" y="930946"/>
                <a:ext cx="8178900" cy="4246227"/>
              </a:xfrm>
              <a:prstGeom prst="rect">
                <a:avLst/>
              </a:prstGeom>
              <a:blipFill>
                <a:blip r:embed="rId4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82525" y="362073"/>
            <a:ext cx="8178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Tiga</a:t>
            </a:r>
            <a:r>
              <a:rPr lang="en-ID" dirty="0" smtClean="0"/>
              <a:t> digit </a:t>
            </a:r>
            <a:r>
              <a:rPr lang="en-ID" dirty="0" err="1" smtClean="0"/>
              <a:t>terakhir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126^345789^13518001 </a:t>
            </a:r>
            <a:r>
              <a:rPr lang="en-ID" dirty="0"/>
              <a:t>?</a:t>
            </a:r>
            <a:r>
              <a:rPr lang="en-ID" dirty="0" smtClean="0"/>
              <a:t>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Google Shape;54;p1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1803" y="897273"/>
                <a:ext cx="8178900" cy="42462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400" dirty="0" smtClean="0"/>
                  <a:t>Perhatikan </a:t>
                </a:r>
                <a:r>
                  <a:rPr lang="en-ID" sz="1400" dirty="0" err="1" smtClean="0"/>
                  <a:t>bahwa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soal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ini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sama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saja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kita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mencari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126</m:t>
                        </m:r>
                      </m:e>
                      <m:sup>
                        <m:sSup>
                          <m:sSupPr>
                            <m:ctrlP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345789</m:t>
                            </m:r>
                          </m:e>
                          <m:sup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13518001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d>
                  </m:oMath>
                </a14:m>
                <a:endParaRPr lang="en-ID" sz="1400" b="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ID" sz="1400" dirty="0" smtClean="0"/>
                  <a:t>karena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ID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dan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dengan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125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relatif</a:t>
                </a:r>
                <a:r>
                  <a:rPr lang="en-ID" sz="1400" dirty="0" smtClean="0"/>
                  <a:t> prima. </a:t>
                </a:r>
                <a:r>
                  <a:rPr lang="en-ID" sz="1400" dirty="0" err="1" smtClean="0"/>
                  <a:t>Maka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berdasarkan</a:t>
                </a:r>
                <a:r>
                  <a:rPr lang="en-ID" sz="1400" dirty="0" smtClean="0"/>
                  <a:t> </a:t>
                </a:r>
                <a:r>
                  <a:rPr lang="en-ID" sz="1400" i="1" dirty="0" smtClean="0"/>
                  <a:t>CRT</a:t>
                </a:r>
                <a:r>
                  <a:rPr lang="en-ID" sz="1400" dirty="0" smtClean="0"/>
                  <a:t>  </a:t>
                </a:r>
                <a:r>
                  <a:rPr lang="en-ID" sz="1400" dirty="0" err="1" smtClean="0"/>
                  <a:t>hasil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tersebut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sama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saja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kita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mencari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suatu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bilangan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400" dirty="0" smtClean="0"/>
                  <a:t> </a:t>
                </a:r>
                <a:r>
                  <a:rPr lang="en-ID" sz="1400" dirty="0" err="1" smtClean="0"/>
                  <a:t>dengan</a:t>
                </a:r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ID" sz="1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125</m:t>
                          </m:r>
                        </m:e>
                      </m:d>
                    </m:oMath>
                  </m:oMathPara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125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125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125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ID" sz="1400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ID" sz="1400" dirty="0" err="1" smtClean="0"/>
                  <a:t>Maka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125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376</m:t>
                    </m:r>
                  </m:oMath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126</m:t>
                          </m:r>
                        </m:e>
                        <m:sup>
                          <m:sSup>
                            <m:sSupPr>
                              <m:ctrlPr>
                                <a:rPr lang="en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345789</m:t>
                              </m:r>
                            </m:e>
                            <m:sup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13518001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376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376</m:t>
                      </m:r>
                    </m:oMath>
                  </m:oMathPara>
                </a14:m>
                <a:endParaRPr lang="en-ID" sz="1400" dirty="0" smtClean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ID" sz="1300" dirty="0" smtClean="0"/>
                  <a:t> 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endParaRPr lang="en-ID" sz="1300" dirty="0" smtClean="0"/>
              </a:p>
            </p:txBody>
          </p:sp>
        </mc:Choice>
        <mc:Fallback xmlns="">
          <p:sp>
            <p:nvSpPr>
              <p:cNvPr id="54" name="Google Shape;54;p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1803" y="897273"/>
                <a:ext cx="8178900" cy="4246227"/>
              </a:xfrm>
              <a:prstGeom prst="rect">
                <a:avLst/>
              </a:prstGeom>
              <a:blipFill>
                <a:blip r:embed="rId3"/>
                <a:stretch>
                  <a:fillRect l="-2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3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Bilangan</a:t>
            </a:r>
            <a:r>
              <a:rPr lang="en-ID" dirty="0" smtClean="0"/>
              <a:t> </a:t>
            </a:r>
            <a:r>
              <a:rPr lang="en-ID" dirty="0" err="1" smtClean="0"/>
              <a:t>Smcqueen</a:t>
            </a:r>
            <a:r>
              <a:rPr lang="en-ID" dirty="0" smtClean="0"/>
              <a:t> </a:t>
            </a:r>
            <a:r>
              <a:rPr lang="en-ID" dirty="0" err="1" smtClean="0"/>
              <a:t>Ycqueen</a:t>
            </a:r>
            <a:r>
              <a:rPr lang="en-ID" dirty="0" smtClean="0"/>
              <a:t> </a:t>
            </a:r>
            <a:r>
              <a:rPr lang="en-ID" dirty="0" err="1" smtClean="0"/>
              <a:t>terkecil</a:t>
            </a:r>
            <a:r>
              <a:rPr lang="en-ID" dirty="0" smtClean="0"/>
              <a:t> ke-10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2736" y="919575"/>
                <a:ext cx="8638478" cy="3820696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ID" sz="1400" dirty="0" smtClean="0"/>
                  <a:t>Karena 2,3,5,7 </a:t>
                </a:r>
                <a:r>
                  <a:rPr lang="en-ID" sz="1400" dirty="0" err="1" smtClean="0"/>
                  <a:t>relatif</a:t>
                </a:r>
                <a:r>
                  <a:rPr lang="en-ID" sz="1400" dirty="0" smtClean="0"/>
                  <a:t> prima </a:t>
                </a:r>
                <a:r>
                  <a:rPr lang="en-ID" sz="1400" dirty="0" err="1" smtClean="0"/>
                  <a:t>maka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kita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dapat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gunakan</a:t>
                </a:r>
                <a:r>
                  <a:rPr lang="en-ID" sz="1400" dirty="0" smtClean="0"/>
                  <a:t> CRT </a:t>
                </a:r>
                <a:r>
                  <a:rPr lang="en-ID" sz="1400" dirty="0" err="1" smtClean="0"/>
                  <a:t>yaitu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kita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akan</a:t>
                </a:r>
                <a:r>
                  <a:rPr lang="en-ID" sz="1400" dirty="0" smtClean="0"/>
                  <a:t> </a:t>
                </a:r>
                <a:r>
                  <a:rPr lang="en-ID" sz="1400" dirty="0" err="1" smtClean="0"/>
                  <a:t>mencari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1400" dirty="0" smtClean="0"/>
                  <a:t> sehingga</a:t>
                </a:r>
              </a:p>
              <a:p>
                <a:pPr marL="114300" indent="0" algn="ctr">
                  <a:buNone/>
                </a:pP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400" dirty="0" smtClean="0"/>
                  <a:t>, </a:t>
                </a:r>
                <a14:m>
                  <m:oMath xmlns:m="http://schemas.openxmlformats.org/officeDocument/2006/math"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D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ID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400" dirty="0" smtClean="0"/>
                  <a:t>, </a:t>
                </a:r>
                <a14:m>
                  <m:oMath xmlns:m="http://schemas.openxmlformats.org/officeDocument/2006/math"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ID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1400" dirty="0" smtClean="0"/>
                  <a:t>.</a:t>
                </a:r>
              </a:p>
              <a:p>
                <a:pPr marL="114300" indent="0">
                  <a:buNone/>
                </a:pPr>
                <a:endParaRPr lang="en-ID" sz="14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b="0" dirty="0" smtClean="0"/>
              </a:p>
              <a:p>
                <a:pPr marL="114300" indent="0">
                  <a:buNone/>
                </a:pPr>
                <a:endParaRPr lang="en-ID" sz="1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 smtClean="0"/>
              </a:p>
              <a:p>
                <a:pPr marL="114300" indent="0">
                  <a:buNone/>
                </a:pPr>
                <a:endParaRPr lang="en-ID" sz="1400" dirty="0" smtClean="0"/>
              </a:p>
              <a:p>
                <a:pPr marL="114300" indent="0">
                  <a:buNone/>
                </a:pPr>
                <a:r>
                  <a:rPr lang="en-ID" sz="1400" b="0" dirty="0" err="1" smtClean="0"/>
                  <a:t>Didapat</a:t>
                </a:r>
                <a:r>
                  <a:rPr lang="en-ID" sz="1400" b="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ID" sz="1400" dirty="0" smtClean="0"/>
              </a:p>
              <a:p>
                <a:pPr marL="114300" indent="0">
                  <a:buNone/>
                </a:pPr>
                <a:endParaRPr lang="en-ID" sz="1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 smtClean="0"/>
              </a:p>
              <a:p>
                <a:pPr marL="114300" indent="0">
                  <a:buNone/>
                </a:pPr>
                <a:endParaRPr lang="en-ID" sz="1400" dirty="0"/>
              </a:p>
              <a:p>
                <a:pPr marL="114300" indent="0">
                  <a:buNone/>
                </a:pPr>
                <a:r>
                  <a:rPr lang="en-ID" sz="1400" dirty="0"/>
                  <a:t>Didapat </a:t>
                </a:r>
                <a14:m>
                  <m:oMath xmlns:m="http://schemas.openxmlformats.org/officeDocument/2006/math">
                    <m:r>
                      <a:rPr lang="en-ID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endParaRPr lang="en-ID" sz="1400" dirty="0" smtClean="0"/>
              </a:p>
              <a:p>
                <a:pPr marL="114300" indent="0">
                  <a:buNone/>
                </a:pPr>
                <a:endParaRPr lang="en-ID" sz="14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30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29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ID" sz="14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7</m:t>
                      </m:r>
                      <m:sSub>
                        <m:sSubPr>
                          <m:ctrlPr>
                            <a:rPr lang="en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D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D" sz="1400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ID" sz="1400" dirty="0"/>
              </a:p>
              <a:p>
                <a:pPr marL="114300" indent="0">
                  <a:buNone/>
                </a:pPr>
                <a:endParaRPr lang="en-ID" sz="1400" dirty="0" smtClean="0"/>
              </a:p>
              <a:p>
                <a:pPr marL="114300" indent="0">
                  <a:buNone/>
                </a:pPr>
                <a:r>
                  <a:rPr lang="en-ID" sz="1400" dirty="0" err="1" smtClean="0"/>
                  <a:t>Maka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30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sSub>
                          <m:sSubPr>
                            <m:ctrlP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D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29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210</m:t>
                    </m:r>
                    <m:sSub>
                      <m:sSub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179</m:t>
                    </m:r>
                  </m:oMath>
                </a14:m>
                <a:r>
                  <a:rPr lang="en-ID" sz="1400" dirty="0" smtClean="0"/>
                  <a:t>, </a:t>
                </a:r>
                <a:r>
                  <a:rPr lang="en-ID" sz="1400" dirty="0" err="1" smtClean="0"/>
                  <a:t>bilangan</a:t>
                </a:r>
                <a:r>
                  <a:rPr lang="en-ID" sz="1400" dirty="0" smtClean="0"/>
                  <a:t> ke-10 </a:t>
                </a:r>
                <a:r>
                  <a:rPr lang="en-ID" sz="1400" dirty="0" err="1" smtClean="0"/>
                  <a:t>terkecil</a:t>
                </a:r>
                <a:r>
                  <a:rPr lang="en-ID" sz="1400" dirty="0" smtClean="0"/>
                  <a:t> </a:t>
                </a:r>
                <a14:m>
                  <m:oMath xmlns:m="http://schemas.openxmlformats.org/officeDocument/2006/math">
                    <m:r>
                      <a:rPr lang="en-ID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210</m:t>
                    </m:r>
                    <m:d>
                      <m:dPr>
                        <m:ctrlPr>
                          <a:rPr lang="en-ID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179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2069</m:t>
                    </m:r>
                    <m:r>
                      <a:rPr lang="en-ID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D" sz="1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2736" y="919575"/>
                <a:ext cx="8638478" cy="3820696"/>
              </a:xfrm>
              <a:blipFill>
                <a:blip r:embed="rId2"/>
                <a:stretch>
                  <a:fillRect b="-73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Source Code CRT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0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7542062" y="320940"/>
            <a:ext cx="1445821" cy="4310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Contoh Kode : Chinese Remainder Theroem versi Bruteforce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9" y="178418"/>
            <a:ext cx="6980662" cy="47988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142</Words>
  <Application>Microsoft Office PowerPoint</Application>
  <PresentationFormat>On-screen Show (16:9)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Lato</vt:lpstr>
      <vt:lpstr>Raleway</vt:lpstr>
      <vt:lpstr>Arial</vt:lpstr>
      <vt:lpstr>Cambria Math</vt:lpstr>
      <vt:lpstr>Streamline</vt:lpstr>
      <vt:lpstr>Chinese Remainder Theorem (CRT)</vt:lpstr>
      <vt:lpstr>Definisi</vt:lpstr>
      <vt:lpstr>Contoh Soal</vt:lpstr>
      <vt:lpstr>Contoh Soal</vt:lpstr>
      <vt:lpstr>Hasil dari 2019^16518012 (mod 15) ? </vt:lpstr>
      <vt:lpstr>Tiga digit terakhir dari 126^345789^13518001 ? </vt:lpstr>
      <vt:lpstr>Bilangan Smcqueen Ycqueen terkecil ke-10</vt:lpstr>
      <vt:lpstr>Source Code CRT</vt:lpstr>
      <vt:lpstr>PowerPoint Presentation</vt:lpstr>
      <vt:lpstr>Adakah cara lain yang lebih cepat?</vt:lpstr>
      <vt:lpstr>PowerPoint Presentation</vt:lpstr>
      <vt:lpstr>Adakah Cara Lain yang Lebih Cepat?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Remainder Theorem (CRT)</dc:title>
  <dc:creator>Muhammad Hasan</dc:creator>
  <cp:lastModifiedBy>Muhammad Hasan</cp:lastModifiedBy>
  <cp:revision>17</cp:revision>
  <dcterms:modified xsi:type="dcterms:W3CDTF">2019-03-10T12:52:24Z</dcterms:modified>
</cp:coreProperties>
</file>