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62"/>
  </p:notesMasterIdLst>
  <p:sldIdLst>
    <p:sldId id="256" r:id="rId2"/>
    <p:sldId id="257" r:id="rId3"/>
    <p:sldId id="258" r:id="rId4"/>
    <p:sldId id="26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7" r:id="rId18"/>
    <p:sldId id="285" r:id="rId19"/>
    <p:sldId id="286" r:id="rId20"/>
    <p:sldId id="288" r:id="rId21"/>
    <p:sldId id="290" r:id="rId22"/>
    <p:sldId id="291" r:id="rId23"/>
    <p:sldId id="293" r:id="rId24"/>
    <p:sldId id="294" r:id="rId25"/>
    <p:sldId id="295" r:id="rId26"/>
    <p:sldId id="292" r:id="rId27"/>
    <p:sldId id="296" r:id="rId28"/>
    <p:sldId id="297" r:id="rId29"/>
    <p:sldId id="289" r:id="rId30"/>
    <p:sldId id="299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8" r:id="rId40"/>
    <p:sldId id="307" r:id="rId41"/>
    <p:sldId id="309" r:id="rId42"/>
    <p:sldId id="311" r:id="rId43"/>
    <p:sldId id="310" r:id="rId44"/>
    <p:sldId id="312" r:id="rId45"/>
    <p:sldId id="313" r:id="rId46"/>
    <p:sldId id="314" r:id="rId47"/>
    <p:sldId id="317" r:id="rId48"/>
    <p:sldId id="316" r:id="rId49"/>
    <p:sldId id="318" r:id="rId50"/>
    <p:sldId id="277" r:id="rId51"/>
    <p:sldId id="260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271" r:id="rId61"/>
  </p:sldIdLst>
  <p:sldSz cx="9144000" cy="5143500" type="screen16x9"/>
  <p:notesSz cx="6858000" cy="9144000"/>
  <p:embeddedFontLst>
    <p:embeddedFont>
      <p:font typeface="Raleway" panose="020B0604020202020204" charset="0"/>
      <p:regular r:id="rId63"/>
      <p:bold r:id="rId64"/>
      <p:italic r:id="rId65"/>
      <p:boldItalic r:id="rId66"/>
    </p:embeddedFont>
    <p:embeddedFont>
      <p:font typeface="Lato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6" autoAdjust="0"/>
  </p:normalViewPr>
  <p:slideViewPr>
    <p:cSldViewPr snapToGrid="0">
      <p:cViewPr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9818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648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03413558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03413558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635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03413558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03413558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200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03413558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03413558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070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4430453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44304533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25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4430453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4430453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594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4430453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4430453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679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4430453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4430453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16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8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034135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034135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17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0341355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20341355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26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034135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034135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50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034135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034135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72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20341355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20341355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51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0341355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0341355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55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03413558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03413558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13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C41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354816" y="666898"/>
            <a:ext cx="61200" cy="111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3824" t="6481" r="1281" b="4487"/>
          <a:stretch/>
        </p:blipFill>
        <p:spPr>
          <a:xfrm>
            <a:off x="7078325" y="3544250"/>
            <a:ext cx="1806900" cy="1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liner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3600"/>
              <a:buNone/>
              <a:defRPr sz="3600">
                <a:solidFill>
                  <a:srgbClr val="F8C4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41850" y="1991700"/>
            <a:ext cx="934200" cy="71700"/>
          </a:xfrm>
          <a:prstGeom prst="rect">
            <a:avLst/>
          </a:prstGeom>
          <a:solidFill>
            <a:srgbClr val="F8C41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21327" y="384374"/>
            <a:ext cx="61200" cy="53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>
  <p:cSld name="TITLE_AND_BOD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82525" y="1093275"/>
            <a:ext cx="8178900" cy="3656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1254391" y="1806473"/>
            <a:ext cx="61200" cy="1110000"/>
          </a:xfrm>
          <a:prstGeom prst="rect">
            <a:avLst/>
          </a:prstGeom>
          <a:solidFill>
            <a:srgbClr val="F8C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F8C41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Komunitas CP ITB © 2018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Introduction </a:t>
            </a:r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Komunitas</a:t>
            </a:r>
            <a:r>
              <a:rPr dirty="0" smtClean="0"/>
              <a:t> CP ITB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STL C++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10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C++ Library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100" dirty="0"/>
              <a:t>#include &lt;cstdio&gt;</a:t>
            </a:r>
          </a:p>
          <a:p>
            <a:r>
              <a:rPr lang="id-ID" sz="1100" dirty="0"/>
              <a:t>#include &lt;iostream&gt;</a:t>
            </a:r>
          </a:p>
          <a:p>
            <a:r>
              <a:rPr lang="id-ID" sz="1100" dirty="0"/>
              <a:t>#include &lt;cstring&gt;</a:t>
            </a:r>
          </a:p>
          <a:p>
            <a:r>
              <a:rPr lang="id-ID" sz="1100" dirty="0"/>
              <a:t>#include &lt;cstdlib&gt;</a:t>
            </a:r>
          </a:p>
          <a:p>
            <a:r>
              <a:rPr lang="id-ID" sz="1100" dirty="0"/>
              <a:t>#include &lt;cmath&gt;</a:t>
            </a:r>
          </a:p>
          <a:p>
            <a:r>
              <a:rPr lang="id-ID" sz="1100" dirty="0"/>
              <a:t>#include &lt;vector&gt;</a:t>
            </a:r>
          </a:p>
          <a:p>
            <a:r>
              <a:rPr lang="id-ID" sz="1100" dirty="0"/>
              <a:t>#include &lt;stack&gt;</a:t>
            </a:r>
          </a:p>
          <a:p>
            <a:r>
              <a:rPr lang="id-ID" sz="1100" dirty="0"/>
              <a:t>#include &lt;queue&gt;</a:t>
            </a:r>
          </a:p>
          <a:p>
            <a:r>
              <a:rPr lang="id-ID" sz="1100" dirty="0"/>
              <a:t>#include &lt;deque&gt;</a:t>
            </a:r>
          </a:p>
          <a:p>
            <a:r>
              <a:rPr lang="id-ID" sz="1100" dirty="0"/>
              <a:t>#include &lt;string&gt;</a:t>
            </a:r>
          </a:p>
          <a:p>
            <a:r>
              <a:rPr lang="id-ID" sz="1100" dirty="0"/>
              <a:t>#include &lt;algorithm&gt;</a:t>
            </a:r>
          </a:p>
          <a:p>
            <a:r>
              <a:rPr lang="id-ID" sz="1100" dirty="0"/>
              <a:t>#include &lt;set&gt;</a:t>
            </a:r>
          </a:p>
          <a:p>
            <a:r>
              <a:rPr lang="id-ID" sz="1100" dirty="0"/>
              <a:t>#include &lt;map&gt;</a:t>
            </a:r>
          </a:p>
          <a:p>
            <a:r>
              <a:rPr lang="id-ID" sz="1100" dirty="0"/>
              <a:t>#include &lt;list&gt;</a:t>
            </a:r>
          </a:p>
          <a:p>
            <a:r>
              <a:rPr lang="id-ID" sz="1100" dirty="0"/>
              <a:t>#include &lt;cctype&gt;</a:t>
            </a:r>
          </a:p>
          <a:p>
            <a:r>
              <a:rPr lang="id-ID" sz="1100" dirty="0"/>
              <a:t>#include &lt;bitset&gt;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36105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#include &lt;cstdio&gt;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600" dirty="0"/>
              <a:t>Misalkan ada input yang memiliki format: ‘Tes#5 : ‘3.</a:t>
            </a:r>
          </a:p>
          <a:p>
            <a:r>
              <a:rPr lang="fr-FR" sz="1600" dirty="0" err="1"/>
              <a:t>scanf</a:t>
            </a:r>
            <a:r>
              <a:rPr lang="fr-FR" sz="1600" dirty="0"/>
              <a:t>(“Tes #%d: %d”, &amp;i, &amp;j);</a:t>
            </a:r>
          </a:p>
          <a:p>
            <a:endParaRPr lang="id-ID" sz="1600" dirty="0" smtClean="0"/>
          </a:p>
          <a:p>
            <a:r>
              <a:rPr lang="pt-BR" sz="1600" dirty="0" smtClean="0"/>
              <a:t>printf</a:t>
            </a:r>
            <a:r>
              <a:rPr lang="pt-BR" sz="1600" dirty="0"/>
              <a:t>(“Hasil tes %d: %.3lf\n”, i, p);</a:t>
            </a:r>
          </a:p>
          <a:p>
            <a:r>
              <a:rPr lang="nn-NO" sz="1600" dirty="0"/>
              <a:t>//print 3 angka dibelakang koma.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41549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Dalam Scanf Printf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8189"/>
              </p:ext>
            </p:extLst>
          </p:nvPr>
        </p:nvGraphicFramePr>
        <p:xfrm>
          <a:off x="482525" y="942975"/>
          <a:ext cx="60960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81400">
                <a:tc>
                  <a:txBody>
                    <a:bodyPr/>
                    <a:lstStyle/>
                    <a:p>
                      <a:r>
                        <a:rPr lang="id-ID" dirty="0" smtClean="0"/>
                        <a:t>Tipe Data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Lambang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%d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Unsigned 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%u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Long long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%lld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Unsigned long long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%llu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Char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%c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Cstring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%c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Float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Float desimal dibulatkan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Double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%lf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Double desimal dibulatkan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%lg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#include &lt;iostream&gt;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cin&gt;&gt;”tes #”&gt;&gt;i&gt;&gt;”:”&gt;&gt;j;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cout&lt;&lt;“tes “&lt;&lt;i&lt;&lt;“:”&lt;&lt;p;</a:t>
            </a:r>
          </a:p>
          <a:p>
            <a:pPr marL="114300" indent="0">
              <a:buNone/>
            </a:pPr>
            <a:endParaRPr lang="id-ID" sz="1600" dirty="0" smtClean="0"/>
          </a:p>
          <a:p>
            <a:pPr marL="114300" indent="0">
              <a:buNone/>
            </a:pPr>
            <a:r>
              <a:rPr lang="id-ID" sz="1600" dirty="0" smtClean="0"/>
              <a:t>Operasi </a:t>
            </a:r>
            <a:r>
              <a:rPr lang="id-ID" sz="1600" dirty="0"/>
              <a:t>pada iostream sangat lambat, sehingga </a:t>
            </a:r>
            <a:r>
              <a:rPr lang="id-ID" sz="1600" dirty="0" smtClean="0"/>
              <a:t>sebisa mungkin </a:t>
            </a:r>
            <a:r>
              <a:rPr lang="id-ID" sz="1600" dirty="0"/>
              <a:t>hindari penggunaannya untuk input </a:t>
            </a:r>
            <a:r>
              <a:rPr lang="id-ID" sz="1600" dirty="0" smtClean="0"/>
              <a:t>yang sangat </a:t>
            </a:r>
            <a:r>
              <a:rPr lang="id-ID" sz="1600" dirty="0"/>
              <a:t>banyak.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7833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&lt;cstring&gt;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//</a:t>
            </a:r>
            <a:r>
              <a:rPr lang="id-ID" dirty="0"/>
              <a:t>deklarasi cstring (seperti deklarasi array of char)</a:t>
            </a:r>
          </a:p>
          <a:p>
            <a:r>
              <a:rPr lang="id-ID" dirty="0"/>
              <a:t>char s[1000</a:t>
            </a:r>
            <a:r>
              <a:rPr lang="id-ID" dirty="0" smtClean="0"/>
              <a:t>];</a:t>
            </a:r>
          </a:p>
          <a:p>
            <a:endParaRPr lang="id-ID" dirty="0"/>
          </a:p>
          <a:p>
            <a:r>
              <a:rPr lang="fi-FI" dirty="0"/>
              <a:t>//memasukan nilai s2 ke s1</a:t>
            </a:r>
          </a:p>
          <a:p>
            <a:r>
              <a:rPr lang="id-ID" dirty="0"/>
              <a:t>strcpy(s1, s2);</a:t>
            </a:r>
          </a:p>
          <a:p>
            <a:endParaRPr lang="id-ID" dirty="0" smtClean="0"/>
          </a:p>
          <a:p>
            <a:r>
              <a:rPr lang="nn-NO" dirty="0" smtClean="0"/>
              <a:t>//</a:t>
            </a:r>
            <a:r>
              <a:rPr lang="nn-NO" dirty="0"/>
              <a:t>membandingkan 2 string, mengembalikan nilai 0 bila</a:t>
            </a:r>
          </a:p>
          <a:p>
            <a:r>
              <a:rPr lang="id-ID" dirty="0"/>
              <a:t>kedua string sama</a:t>
            </a:r>
          </a:p>
          <a:p>
            <a:r>
              <a:rPr lang="id-ID" dirty="0"/>
              <a:t>i = strcmp(s1, s2);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mengembalikan panjang string (kompleksitas O(n) )</a:t>
            </a:r>
          </a:p>
          <a:p>
            <a:r>
              <a:rPr lang="id-ID" dirty="0"/>
              <a:t>i = strlen(s1);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84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25" y="460575"/>
            <a:ext cx="8178900" cy="535200"/>
          </a:xfrm>
        </p:spPr>
        <p:txBody>
          <a:bodyPr/>
          <a:lstStyle/>
          <a:p>
            <a:r>
              <a:rPr lang="id-ID" dirty="0"/>
              <a:t>#include &lt;cstdlib&gt;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//mengembalikan nilai absolute.</a:t>
            </a:r>
          </a:p>
          <a:p>
            <a:r>
              <a:rPr lang="id-ID" dirty="0"/>
              <a:t>j = abs(i);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menterminasi program</a:t>
            </a:r>
          </a:p>
          <a:p>
            <a:r>
              <a:rPr lang="id-ID" dirty="0"/>
              <a:t>exit(0);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menghasilkan nilai random</a:t>
            </a:r>
          </a:p>
          <a:p>
            <a:r>
              <a:rPr lang="id-ID" dirty="0"/>
              <a:t>i = rand();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69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&lt;cmath&gt;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//cos, sin, tan</a:t>
            </a:r>
          </a:p>
          <a:p>
            <a:r>
              <a:rPr lang="pt-BR" dirty="0"/>
              <a:t>i = cos(60 * PI / 180); //menghasilkan cos </a:t>
            </a:r>
            <a:r>
              <a:rPr lang="pt-BR" dirty="0" smtClean="0"/>
              <a:t>60</a:t>
            </a:r>
            <a:r>
              <a:rPr lang="id-ID" dirty="0" smtClean="0"/>
              <a:t> derajat</a:t>
            </a:r>
          </a:p>
          <a:p>
            <a:endParaRPr lang="pt-BR" dirty="0"/>
          </a:p>
          <a:p>
            <a:r>
              <a:rPr lang="id-ID" dirty="0"/>
              <a:t>//acos, asin, atan</a:t>
            </a:r>
          </a:p>
          <a:p>
            <a:r>
              <a:rPr lang="id-ID" dirty="0"/>
              <a:t>i = acos(1);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mengasilkan nilai PI</a:t>
            </a:r>
          </a:p>
          <a:p>
            <a:r>
              <a:rPr lang="id-ID" dirty="0"/>
              <a:t>PI = 2*acos(0</a:t>
            </a:r>
            <a:r>
              <a:rPr lang="id-ID" dirty="0" smtClean="0"/>
              <a:t>);</a:t>
            </a:r>
          </a:p>
          <a:p>
            <a:r>
              <a:rPr lang="id-ID" dirty="0" smtClean="0"/>
              <a:t>Pi = acos(-1);</a:t>
            </a:r>
            <a:endParaRPr lang="id-ID" dirty="0"/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akar dari suatu bilangan</a:t>
            </a:r>
          </a:p>
          <a:p>
            <a:r>
              <a:rPr lang="id-ID" dirty="0"/>
              <a:t>i = sqrt(j);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210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&lt;cmath&gt;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//menghasilkan i^j</a:t>
            </a:r>
          </a:p>
          <a:p>
            <a:r>
              <a:rPr lang="id-ID" dirty="0"/>
              <a:t>k = pow(i, j</a:t>
            </a:r>
            <a:r>
              <a:rPr lang="id-ID" dirty="0" smtClean="0"/>
              <a:t>);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//menghasilkan jarak phytagoras</a:t>
            </a:r>
          </a:p>
          <a:p>
            <a:r>
              <a:rPr lang="id-ID" dirty="0"/>
              <a:t>d = hypot(dx, dy</a:t>
            </a:r>
            <a:r>
              <a:rPr lang="id-ID" dirty="0" smtClean="0"/>
              <a:t>);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fr-FR" dirty="0"/>
              <a:t>//</a:t>
            </a:r>
            <a:r>
              <a:rPr lang="fr-FR" dirty="0" err="1"/>
              <a:t>absolute</a:t>
            </a:r>
            <a:r>
              <a:rPr lang="fr-FR" dirty="0"/>
              <a:t> dari </a:t>
            </a:r>
            <a:r>
              <a:rPr lang="fr-FR" dirty="0" err="1"/>
              <a:t>float</a:t>
            </a:r>
            <a:r>
              <a:rPr lang="fr-FR" dirty="0"/>
              <a:t> </a:t>
            </a:r>
            <a:r>
              <a:rPr lang="fr-FR" dirty="0" err="1"/>
              <a:t>atau</a:t>
            </a:r>
            <a:r>
              <a:rPr lang="fr-FR" dirty="0"/>
              <a:t> double</a:t>
            </a:r>
          </a:p>
          <a:p>
            <a:r>
              <a:rPr lang="id-ID" dirty="0"/>
              <a:t>f = fabs(p</a:t>
            </a:r>
            <a:r>
              <a:rPr lang="id-ID" dirty="0" smtClean="0"/>
              <a:t>);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//floor &amp; ceil</a:t>
            </a:r>
          </a:p>
          <a:p>
            <a:r>
              <a:rPr lang="id-ID" dirty="0"/>
              <a:t>i = floor(p);</a:t>
            </a:r>
          </a:p>
          <a:p>
            <a:r>
              <a:rPr lang="id-ID" dirty="0"/>
              <a:t>i = ceil(p);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715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&lt;vector&gt;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Vector dapat dianalogikan sebagai tipe data array yang ukurannya bisa</a:t>
            </a:r>
          </a:p>
          <a:p>
            <a:pPr>
              <a:lnSpc>
                <a:spcPct val="100000"/>
              </a:lnSpc>
            </a:pPr>
            <a:r>
              <a:rPr lang="id-ID" dirty="0"/>
              <a:t>berubah-ubah.</a:t>
            </a:r>
          </a:p>
          <a:p>
            <a:pPr>
              <a:lnSpc>
                <a:spcPct val="100000"/>
              </a:lnSpc>
            </a:pPr>
            <a:endParaRPr lang="id-ID" dirty="0" smtClean="0"/>
          </a:p>
          <a:p>
            <a:pPr>
              <a:lnSpc>
                <a:spcPct val="100000"/>
              </a:lnSpc>
            </a:pPr>
            <a:r>
              <a:rPr lang="id-ID" dirty="0" smtClean="0"/>
              <a:t>//</a:t>
            </a:r>
            <a:r>
              <a:rPr lang="id-ID" dirty="0"/>
              <a:t>deklarasi</a:t>
            </a:r>
          </a:p>
          <a:p>
            <a:pPr>
              <a:lnSpc>
                <a:spcPct val="100000"/>
              </a:lnSpc>
            </a:pPr>
            <a:r>
              <a:rPr lang="id-ID" dirty="0"/>
              <a:t>vector&lt;int&gt; vi;</a:t>
            </a:r>
          </a:p>
          <a:p>
            <a:pPr>
              <a:lnSpc>
                <a:spcPct val="100000"/>
              </a:lnSpc>
            </a:pPr>
            <a:endParaRPr lang="id-ID" dirty="0" smtClean="0"/>
          </a:p>
          <a:p>
            <a:pPr>
              <a:lnSpc>
                <a:spcPct val="100000"/>
              </a:lnSpc>
            </a:pPr>
            <a:r>
              <a:rPr lang="id-ID" dirty="0" smtClean="0"/>
              <a:t>//</a:t>
            </a:r>
            <a:r>
              <a:rPr lang="id-ID" dirty="0"/>
              <a:t>memasukkan data ke belakang vector</a:t>
            </a:r>
          </a:p>
          <a:p>
            <a:pPr>
              <a:lnSpc>
                <a:spcPct val="100000"/>
              </a:lnSpc>
            </a:pPr>
            <a:r>
              <a:rPr lang="id-ID" dirty="0"/>
              <a:t>vi.push_back(i);</a:t>
            </a:r>
          </a:p>
          <a:p>
            <a:pPr>
              <a:lnSpc>
                <a:spcPct val="100000"/>
              </a:lnSpc>
            </a:pPr>
            <a:endParaRPr lang="id-ID" dirty="0" smtClean="0"/>
          </a:p>
          <a:p>
            <a:pPr>
              <a:lnSpc>
                <a:spcPct val="100000"/>
              </a:lnSpc>
            </a:pPr>
            <a:r>
              <a:rPr lang="id-ID" dirty="0" smtClean="0"/>
              <a:t>//</a:t>
            </a:r>
            <a:r>
              <a:rPr lang="id-ID" dirty="0"/>
              <a:t>mendapatkan ukuran vector sekarang (kompleksitas O(n))</a:t>
            </a:r>
          </a:p>
          <a:p>
            <a:pPr>
              <a:lnSpc>
                <a:spcPct val="100000"/>
              </a:lnSpc>
            </a:pPr>
            <a:r>
              <a:rPr lang="id-ID" dirty="0"/>
              <a:t>i = vi.size</a:t>
            </a:r>
            <a:r>
              <a:rPr lang="id-ID" dirty="0" smtClean="0"/>
              <a:t>();</a:t>
            </a:r>
          </a:p>
          <a:p>
            <a:pPr marL="114300" indent="0">
              <a:lnSpc>
                <a:spcPct val="100000"/>
              </a:lnSpc>
              <a:buNone/>
            </a:pPr>
            <a:endParaRPr lang="id-ID" dirty="0"/>
          </a:p>
          <a:p>
            <a:pPr>
              <a:lnSpc>
                <a:spcPct val="100000"/>
              </a:lnSpc>
            </a:pPr>
            <a:r>
              <a:rPr lang="id-ID" dirty="0"/>
              <a:t>//mengosongkan vector</a:t>
            </a:r>
          </a:p>
          <a:p>
            <a:pPr>
              <a:lnSpc>
                <a:spcPct val="100000"/>
              </a:lnSpc>
            </a:pPr>
            <a:r>
              <a:rPr lang="id-ID" dirty="0"/>
              <a:t>vi.clear();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86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What you will learn today?</a:t>
            </a:r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dirty="0" smtClean="0"/>
              <a:t>About Competitive Programming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x-none" dirty="0" smtClean="0"/>
              <a:t>STL C++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x-none" dirty="0" smtClean="0"/>
              <a:t>Bruteforce Algorithm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x-none" dirty="0" smtClean="0"/>
              <a:t>Greedy Algorithm</a:t>
            </a:r>
            <a:endParaRPr dirty="0" smtClean="0"/>
          </a:p>
          <a:p>
            <a:pPr marL="2857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&lt;stack&gt;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//deklarasi stack</a:t>
            </a:r>
          </a:p>
          <a:p>
            <a:r>
              <a:rPr lang="id-ID" dirty="0"/>
              <a:t>stack&lt;int&gt; st</a:t>
            </a:r>
            <a:r>
              <a:rPr lang="id-ID" dirty="0" smtClean="0"/>
              <a:t>;</a:t>
            </a:r>
          </a:p>
          <a:p>
            <a:endParaRPr lang="id-ID" dirty="0"/>
          </a:p>
          <a:p>
            <a:r>
              <a:rPr lang="sv-SE" dirty="0"/>
              <a:t>//memasukkan variabel ke (atas) stack</a:t>
            </a:r>
          </a:p>
          <a:p>
            <a:r>
              <a:rPr lang="id-ID" dirty="0"/>
              <a:t>st.push(1</a:t>
            </a:r>
            <a:r>
              <a:rPr lang="id-ID" dirty="0" smtClean="0"/>
              <a:t>);</a:t>
            </a:r>
          </a:p>
          <a:p>
            <a:endParaRPr lang="id-ID" dirty="0"/>
          </a:p>
          <a:p>
            <a:r>
              <a:rPr lang="sv-SE" dirty="0"/>
              <a:t>//mengeluarkan bilangan dari (atas) stack</a:t>
            </a:r>
          </a:p>
          <a:p>
            <a:r>
              <a:rPr lang="id-ID" dirty="0"/>
              <a:t>st.pop</a:t>
            </a:r>
            <a:r>
              <a:rPr lang="id-ID" dirty="0" smtClean="0"/>
              <a:t>();</a:t>
            </a:r>
          </a:p>
          <a:p>
            <a:endParaRPr lang="id-ID" dirty="0"/>
          </a:p>
          <a:p>
            <a:r>
              <a:rPr lang="id-ID" dirty="0"/>
              <a:t>//mengetahui apakah stack kosong</a:t>
            </a:r>
          </a:p>
          <a:p>
            <a:r>
              <a:rPr lang="id-ID" dirty="0"/>
              <a:t>if(st.empty())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502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&lt;stack&gt;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//Mengetahui nilai di atas stack</a:t>
            </a:r>
          </a:p>
          <a:p>
            <a:r>
              <a:rPr lang="id-ID" dirty="0"/>
              <a:t>i = st.top</a:t>
            </a:r>
            <a:r>
              <a:rPr lang="id-ID" dirty="0" smtClean="0"/>
              <a:t>();</a:t>
            </a:r>
          </a:p>
          <a:p>
            <a:endParaRPr lang="id-ID" dirty="0"/>
          </a:p>
          <a:p>
            <a:r>
              <a:rPr lang="id-ID" dirty="0"/>
              <a:t>//Mengetahui ukuran stack</a:t>
            </a:r>
          </a:p>
          <a:p>
            <a:r>
              <a:rPr lang="id-ID" dirty="0"/>
              <a:t>si = st.size();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29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&lt;queue&gt;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//deklarasi</a:t>
            </a:r>
          </a:p>
          <a:p>
            <a:r>
              <a:rPr lang="id-ID" dirty="0"/>
              <a:t>queue&lt;int&gt; q</a:t>
            </a:r>
            <a:r>
              <a:rPr lang="id-ID" dirty="0" smtClean="0"/>
              <a:t>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sv-SE" dirty="0"/>
              <a:t>//memasukkan variabel ke (belakang) queue</a:t>
            </a:r>
          </a:p>
          <a:p>
            <a:r>
              <a:rPr lang="id-ID" dirty="0"/>
              <a:t>q.push(i</a:t>
            </a:r>
            <a:r>
              <a:rPr lang="id-ID" dirty="0" smtClean="0"/>
              <a:t>);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//mengeluarkan variabel dari (depan) queue</a:t>
            </a:r>
          </a:p>
          <a:p>
            <a:r>
              <a:rPr lang="id-ID" dirty="0"/>
              <a:t>q.pop</a:t>
            </a:r>
            <a:r>
              <a:rPr lang="id-ID" dirty="0" smtClean="0"/>
              <a:t>();</a:t>
            </a:r>
          </a:p>
          <a:p>
            <a:endParaRPr lang="id-ID" dirty="0"/>
          </a:p>
          <a:p>
            <a:r>
              <a:rPr lang="it-IT" dirty="0"/>
              <a:t>//mengambil nilai di depan queue</a:t>
            </a:r>
          </a:p>
          <a:p>
            <a:r>
              <a:rPr lang="id-ID" dirty="0"/>
              <a:t>i = q.front();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65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&lt;queue&gt;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//Mengetahui nilai di depan queue</a:t>
            </a:r>
          </a:p>
          <a:p>
            <a:r>
              <a:rPr lang="id-ID" dirty="0"/>
              <a:t>i = q.front</a:t>
            </a:r>
            <a:r>
              <a:rPr lang="id-ID" dirty="0" smtClean="0"/>
              <a:t>();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//Mengetahui ukuran queue</a:t>
            </a:r>
          </a:p>
          <a:p>
            <a:r>
              <a:rPr lang="id-ID" dirty="0"/>
              <a:t>si = q.size();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24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&lt;deque&gt;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d-ID" sz="1600" dirty="0"/>
              <a:t>Double ended queue (deque) adalah tipe data mirip queue </a:t>
            </a:r>
            <a:r>
              <a:rPr lang="id-ID" sz="1600" dirty="0" smtClean="0"/>
              <a:t>dimana operasi </a:t>
            </a:r>
            <a:r>
              <a:rPr lang="id-ID" sz="1600" dirty="0"/>
              <a:t>insersi dan delesi dapat dilakukan di kedua ujungnya. </a:t>
            </a:r>
            <a:r>
              <a:rPr lang="id-ID" sz="1600" dirty="0" smtClean="0"/>
              <a:t>Operasi yang </a:t>
            </a:r>
            <a:r>
              <a:rPr lang="id-ID" sz="1600" dirty="0"/>
              <a:t>mungkin</a:t>
            </a:r>
            <a:r>
              <a:rPr lang="id-ID" sz="1600" dirty="0" smtClean="0"/>
              <a:t>:</a:t>
            </a:r>
          </a:p>
          <a:p>
            <a:pPr marL="114300" indent="0" algn="just">
              <a:buNone/>
            </a:pPr>
            <a:endParaRPr lang="id-ID" sz="1600" dirty="0"/>
          </a:p>
          <a:p>
            <a:r>
              <a:rPr lang="id-ID" sz="1600" dirty="0"/>
              <a:t>deque&lt;int&gt; dq;</a:t>
            </a:r>
          </a:p>
          <a:p>
            <a:r>
              <a:rPr lang="id-ID" sz="1600" dirty="0"/>
              <a:t>dq.push_back(i); //operator []</a:t>
            </a:r>
          </a:p>
          <a:p>
            <a:r>
              <a:rPr lang="id-ID" sz="1600" dirty="0"/>
              <a:t>dq.push_front(i); dq[3] = i;</a:t>
            </a:r>
          </a:p>
          <a:p>
            <a:r>
              <a:rPr lang="id-ID" sz="1600" dirty="0"/>
              <a:t>dq.pop_back();</a:t>
            </a:r>
          </a:p>
          <a:p>
            <a:r>
              <a:rPr lang="id-ID" sz="1600" dirty="0"/>
              <a:t>dq.pop_front();</a:t>
            </a:r>
          </a:p>
          <a:p>
            <a:r>
              <a:rPr lang="id-ID" sz="1600" dirty="0"/>
              <a:t>i = dq.front();</a:t>
            </a:r>
          </a:p>
          <a:p>
            <a:r>
              <a:rPr lang="id-ID" sz="1600" dirty="0"/>
              <a:t>i = dq.back();</a:t>
            </a:r>
          </a:p>
          <a:p>
            <a:r>
              <a:rPr lang="id-ID" sz="1600" dirty="0"/>
              <a:t>if(dq.empty())</a:t>
            </a:r>
          </a:p>
          <a:p>
            <a:r>
              <a:rPr lang="id-ID" sz="1600" dirty="0"/>
              <a:t>i = dq.size();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2995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&lt;string&gt;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Dalam implementasi penyimpanannya, string sebenarnya </a:t>
            </a:r>
            <a:r>
              <a:rPr lang="id-ID" dirty="0" smtClean="0"/>
              <a:t>adalah vector </a:t>
            </a:r>
            <a:r>
              <a:rPr lang="id-ID" dirty="0"/>
              <a:t>of char. Yang berarti karakteristik vector seperti </a:t>
            </a:r>
            <a:r>
              <a:rPr lang="id-ID" dirty="0" smtClean="0"/>
              <a:t>mengambil nilai </a:t>
            </a:r>
            <a:r>
              <a:rPr lang="id-ID" dirty="0"/>
              <a:t>array of char (cstring) juga berlaku di string. Karena </a:t>
            </a:r>
            <a:r>
              <a:rPr lang="id-ID" dirty="0" smtClean="0"/>
              <a:t>string berasal </a:t>
            </a:r>
            <a:r>
              <a:rPr lang="id-ID" dirty="0"/>
              <a:t>dari C++, string harus dibaca dengan iostream, tidak </a:t>
            </a:r>
            <a:r>
              <a:rPr lang="id-ID" dirty="0" smtClean="0"/>
              <a:t>bisa dengan </a:t>
            </a:r>
            <a:r>
              <a:rPr lang="id-ID" dirty="0"/>
              <a:t>scanf/printf</a:t>
            </a:r>
            <a:r>
              <a:rPr lang="id-ID" dirty="0" smtClean="0"/>
              <a:t>.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//deklarasi</a:t>
            </a:r>
          </a:p>
          <a:p>
            <a:r>
              <a:rPr lang="id-ID" dirty="0"/>
              <a:t>string s1,s2</a:t>
            </a:r>
            <a:r>
              <a:rPr lang="id-ID" dirty="0" smtClean="0"/>
              <a:t>;</a:t>
            </a:r>
          </a:p>
          <a:p>
            <a:endParaRPr lang="id-ID" dirty="0"/>
          </a:p>
          <a:p>
            <a:r>
              <a:rPr lang="id-ID" dirty="0"/>
              <a:t>//baca dan tulis</a:t>
            </a:r>
          </a:p>
          <a:p>
            <a:r>
              <a:rPr lang="id-ID" dirty="0"/>
              <a:t>cin&gt;&gt;s1;</a:t>
            </a:r>
          </a:p>
          <a:p>
            <a:r>
              <a:rPr lang="id-ID" dirty="0"/>
              <a:t>cout&lt;&lt;s2;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13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Operasi Dasar String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//operasi dasar pada string</a:t>
            </a:r>
          </a:p>
          <a:p>
            <a:r>
              <a:rPr lang="id-ID" dirty="0"/>
              <a:t>string s1,s2;</a:t>
            </a:r>
          </a:p>
          <a:p>
            <a:r>
              <a:rPr lang="id-ID" dirty="0"/>
              <a:t>char c;</a:t>
            </a:r>
          </a:p>
          <a:p>
            <a:r>
              <a:rPr lang="id-ID" dirty="0"/>
              <a:t>s1 = s2;</a:t>
            </a:r>
          </a:p>
          <a:p>
            <a:r>
              <a:rPr lang="id-ID" dirty="0"/>
              <a:t>s1 = s1+s2;</a:t>
            </a:r>
          </a:p>
          <a:p>
            <a:r>
              <a:rPr lang="id-ID" dirty="0"/>
              <a:t>s1 = “abc” + s2;</a:t>
            </a:r>
          </a:p>
          <a:p>
            <a:r>
              <a:rPr lang="id-ID" dirty="0"/>
              <a:t>s1 = s2 + c;</a:t>
            </a:r>
          </a:p>
          <a:p>
            <a:r>
              <a:rPr lang="nn-NO" dirty="0"/>
              <a:t>//mengetahui panjang dari sebuah string</a:t>
            </a:r>
          </a:p>
          <a:p>
            <a:r>
              <a:rPr lang="id-ID" dirty="0"/>
              <a:t>len = s1.length();</a:t>
            </a:r>
          </a:p>
          <a:p>
            <a:r>
              <a:rPr lang="id-ID" dirty="0"/>
              <a:t>//mengosongkan string</a:t>
            </a:r>
          </a:p>
          <a:p>
            <a:r>
              <a:rPr lang="id-ID" dirty="0"/>
              <a:t>s1.clear(); //atau</a:t>
            </a:r>
          </a:p>
          <a:p>
            <a:r>
              <a:rPr lang="id-ID" dirty="0"/>
              <a:t>s1 = “”;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62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Cstring dan String Lanjutan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25" y="845625"/>
            <a:ext cx="8178900" cy="2261100"/>
          </a:xfrm>
        </p:spPr>
        <p:txBody>
          <a:bodyPr/>
          <a:lstStyle/>
          <a:p>
            <a:r>
              <a:rPr lang="id-ID" sz="1600" dirty="0"/>
              <a:t>//variabel</a:t>
            </a:r>
          </a:p>
          <a:p>
            <a:r>
              <a:rPr lang="id-ID" sz="1600" dirty="0"/>
              <a:t>char str1[50],str2[50];</a:t>
            </a:r>
          </a:p>
          <a:p>
            <a:r>
              <a:rPr lang="id-ID" sz="1600" dirty="0"/>
              <a:t>string s1,s2</a:t>
            </a:r>
            <a:r>
              <a:rPr lang="id-ID" sz="1600" dirty="0" smtClean="0"/>
              <a:t>;</a:t>
            </a:r>
          </a:p>
          <a:p>
            <a:endParaRPr lang="id-ID" sz="1600" dirty="0"/>
          </a:p>
          <a:p>
            <a:r>
              <a:rPr lang="en-US" sz="1600" dirty="0"/>
              <a:t>//</a:t>
            </a:r>
            <a:r>
              <a:rPr lang="en-US" sz="1600" dirty="0" err="1"/>
              <a:t>Membaca</a:t>
            </a:r>
            <a:r>
              <a:rPr lang="en-US" sz="1600" dirty="0"/>
              <a:t> string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line</a:t>
            </a:r>
          </a:p>
          <a:p>
            <a:r>
              <a:rPr lang="id-ID" sz="1600" dirty="0"/>
              <a:t>gets(str1); //cstring</a:t>
            </a:r>
          </a:p>
          <a:p>
            <a:r>
              <a:rPr lang="id-ID" sz="1600" dirty="0"/>
              <a:t>getline(cin, s1); //</a:t>
            </a:r>
            <a:r>
              <a:rPr lang="id-ID" sz="1600" dirty="0" smtClean="0"/>
              <a:t>string</a:t>
            </a:r>
          </a:p>
          <a:p>
            <a:endParaRPr lang="id-ID" sz="1600" dirty="0"/>
          </a:p>
          <a:p>
            <a:r>
              <a:rPr lang="id-ID" sz="1600" dirty="0"/>
              <a:t>//operasi membaca merupakan operasi yang sangat lambat sehingga</a:t>
            </a:r>
          </a:p>
          <a:p>
            <a:r>
              <a:rPr lang="id-ID" sz="1600" dirty="0"/>
              <a:t>//lebih baik membaca lewat cstring, baru memasukannya ke string</a:t>
            </a:r>
          </a:p>
          <a:p>
            <a:r>
              <a:rPr lang="id-ID" sz="1600" dirty="0"/>
              <a:t>gets(str1);</a:t>
            </a:r>
          </a:p>
          <a:p>
            <a:r>
              <a:rPr lang="id-ID" sz="1600" dirty="0"/>
              <a:t>s1 = str1</a:t>
            </a:r>
            <a:r>
              <a:rPr lang="id-ID" sz="1600" dirty="0" smtClean="0"/>
              <a:t>;</a:t>
            </a:r>
          </a:p>
          <a:p>
            <a:endParaRPr lang="id-ID" sz="1600" dirty="0"/>
          </a:p>
          <a:p>
            <a:r>
              <a:rPr lang="nn-NO" sz="1600" dirty="0"/>
              <a:t>//memasukkan nilai string ke cstring</a:t>
            </a:r>
          </a:p>
          <a:p>
            <a:r>
              <a:rPr lang="id-ID" sz="1600" dirty="0"/>
              <a:t>strcpy(str1, s1.c_str());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9786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//membaca string seperti pada stdin</a:t>
            </a:r>
          </a:p>
          <a:p>
            <a:r>
              <a:rPr lang="id-ID" dirty="0"/>
              <a:t>char str1[50];</a:t>
            </a:r>
          </a:p>
          <a:p>
            <a:r>
              <a:rPr lang="id-ID" dirty="0"/>
              <a:t>strcpy(str1, “Tes #4: 5”);</a:t>
            </a:r>
          </a:p>
          <a:p>
            <a:r>
              <a:rPr lang="id-ID" dirty="0"/>
              <a:t>sscanf(str1, “Tes #%d: %d”, &amp;i, &amp;j</a:t>
            </a:r>
            <a:r>
              <a:rPr lang="id-ID" dirty="0" smtClean="0"/>
              <a:t>);</a:t>
            </a:r>
          </a:p>
          <a:p>
            <a:endParaRPr lang="id-ID" dirty="0"/>
          </a:p>
          <a:p>
            <a:r>
              <a:rPr lang="id-ID" dirty="0"/>
              <a:t>//nilai i=4 dan j=5;</a:t>
            </a:r>
          </a:p>
          <a:p>
            <a:r>
              <a:rPr lang="id-ID" dirty="0"/>
              <a:t>//menulus seperti pada stdout</a:t>
            </a:r>
          </a:p>
          <a:p>
            <a:r>
              <a:rPr lang="id-ID" dirty="0"/>
              <a:t>sprintf(str1, “Jawab: %d”, i);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35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&lt;algorithm&gt;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int m[50];</a:t>
            </a:r>
          </a:p>
          <a:p>
            <a:r>
              <a:rPr lang="id-ID" dirty="0"/>
              <a:t>vector&lt;int&gt; vi</a:t>
            </a:r>
            <a:r>
              <a:rPr lang="id-ID" dirty="0" smtClean="0"/>
              <a:t>;</a:t>
            </a:r>
          </a:p>
          <a:p>
            <a:endParaRPr lang="id-ID" dirty="0"/>
          </a:p>
          <a:p>
            <a:r>
              <a:rPr lang="nn-NO" dirty="0"/>
              <a:t>//semua fungsi yang memiliki parameter array atau</a:t>
            </a:r>
          </a:p>
          <a:p>
            <a:r>
              <a:rPr lang="id-ID" dirty="0"/>
              <a:t>//vector, parameternya ditulis dalam bentuk iterator</a:t>
            </a:r>
          </a:p>
          <a:p>
            <a:r>
              <a:rPr lang="pt-BR" dirty="0"/>
              <a:t>reverse(m, m+n); //membalik indeks ke-0 sampai ke-(n-1)</a:t>
            </a:r>
          </a:p>
          <a:p>
            <a:r>
              <a:rPr lang="id-ID" dirty="0"/>
              <a:t>reverse(vi.begin(), vi.end()); //membalik seluruh </a:t>
            </a:r>
            <a:r>
              <a:rPr lang="id-ID" dirty="0" smtClean="0"/>
              <a:t>isi</a:t>
            </a:r>
          </a:p>
          <a:p>
            <a:endParaRPr lang="id-ID" dirty="0"/>
          </a:p>
          <a:p>
            <a:r>
              <a:rPr lang="id-ID" dirty="0"/>
              <a:t>//vektor</a:t>
            </a:r>
          </a:p>
          <a:p>
            <a:r>
              <a:rPr lang="en-US" dirty="0"/>
              <a:t>//binary search, array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tersort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  <a:p>
            <a:r>
              <a:rPr lang="en-US" dirty="0"/>
              <a:t>if(</a:t>
            </a:r>
            <a:r>
              <a:rPr lang="en-US" dirty="0" err="1"/>
              <a:t>binary_search</a:t>
            </a:r>
            <a:r>
              <a:rPr lang="en-US" dirty="0"/>
              <a:t>(m, </a:t>
            </a:r>
            <a:r>
              <a:rPr lang="en-US" dirty="0" err="1"/>
              <a:t>m+n</a:t>
            </a:r>
            <a:r>
              <a:rPr lang="en-US" dirty="0"/>
              <a:t>, 6)) //true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6 di m</a:t>
            </a:r>
          </a:p>
          <a:p>
            <a:r>
              <a:rPr lang="id-ID" dirty="0"/>
              <a:t>//kompleksitas O(log(n))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03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About Competitive </a:t>
            </a:r>
            <a:r>
              <a:rPr dirty="0" err="1" smtClean="0"/>
              <a:t>Progamming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400" dirty="0"/>
              <a:t>//untuk memprint semua permutation</a:t>
            </a:r>
          </a:p>
          <a:p>
            <a:r>
              <a:rPr lang="id-ID" sz="1400" dirty="0"/>
              <a:t>//asumsikan array m sudah ter-sort telebih </a:t>
            </a:r>
            <a:r>
              <a:rPr lang="id-ID" sz="1400" dirty="0" smtClean="0"/>
              <a:t>dahulu</a:t>
            </a:r>
          </a:p>
          <a:p>
            <a:pPr marL="114300" indent="0">
              <a:buNone/>
            </a:pPr>
            <a:endParaRPr lang="id-ID" sz="1400" dirty="0"/>
          </a:p>
          <a:p>
            <a:r>
              <a:rPr lang="id-ID" sz="1400" dirty="0"/>
              <a:t>do {</a:t>
            </a:r>
          </a:p>
          <a:p>
            <a:r>
              <a:rPr lang="id-ID" sz="1400" dirty="0" smtClean="0"/>
              <a:t>for(int </a:t>
            </a:r>
            <a:r>
              <a:rPr lang="id-ID" sz="1400" dirty="0"/>
              <a:t>i=0 ; i&lt;n ; i++) {</a:t>
            </a:r>
          </a:p>
          <a:p>
            <a:r>
              <a:rPr lang="id-ID" sz="1400" dirty="0"/>
              <a:t>printf(“%d ”, m[i]);</a:t>
            </a:r>
          </a:p>
          <a:p>
            <a:r>
              <a:rPr lang="id-ID" sz="1400" dirty="0"/>
              <a:t>}</a:t>
            </a:r>
          </a:p>
          <a:p>
            <a:r>
              <a:rPr lang="id-ID" sz="1400" dirty="0"/>
              <a:t>} while(next_permutation(m, m+n</a:t>
            </a:r>
            <a:r>
              <a:rPr lang="id-ID" sz="1400" dirty="0" smtClean="0"/>
              <a:t>));</a:t>
            </a:r>
          </a:p>
          <a:p>
            <a:endParaRPr lang="id-ID" sz="1400" dirty="0"/>
          </a:p>
          <a:p>
            <a:r>
              <a:rPr lang="id-ID" sz="1400" dirty="0"/>
              <a:t>//mencari nilai maksimal dan minimal dari array</a:t>
            </a:r>
          </a:p>
          <a:p>
            <a:r>
              <a:rPr lang="id-ID" sz="1400" dirty="0"/>
              <a:t>i = *min_element(m, m+n);</a:t>
            </a:r>
          </a:p>
          <a:p>
            <a:r>
              <a:rPr lang="id-ID" sz="1400" dirty="0"/>
              <a:t>i = *max_element(m, m+n);</a:t>
            </a:r>
          </a:p>
          <a:p>
            <a:r>
              <a:rPr lang="id-ID" sz="1400" dirty="0"/>
              <a:t>//fungsi-fungsi lainnya</a:t>
            </a:r>
          </a:p>
          <a:p>
            <a:r>
              <a:rPr lang="id-ID" sz="1400" dirty="0"/>
              <a:t>i = min(j, k);</a:t>
            </a:r>
          </a:p>
          <a:p>
            <a:r>
              <a:rPr lang="id-ID" sz="1400" dirty="0"/>
              <a:t>i = max(j, k);</a:t>
            </a:r>
          </a:p>
          <a:p>
            <a:r>
              <a:rPr lang="id-ID" sz="1400" dirty="0"/>
              <a:t>swap(i, j);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6745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SORT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400" dirty="0"/>
              <a:t>//syntax dasar</a:t>
            </a:r>
          </a:p>
          <a:p>
            <a:r>
              <a:rPr lang="id-ID" sz="1400" dirty="0"/>
              <a:t>sort(m, m+n</a:t>
            </a:r>
            <a:r>
              <a:rPr lang="id-ID" sz="1400" dirty="0" smtClean="0"/>
              <a:t>);</a:t>
            </a:r>
          </a:p>
          <a:p>
            <a:endParaRPr lang="id-ID" sz="1400" dirty="0"/>
          </a:p>
          <a:p>
            <a:r>
              <a:rPr lang="fi-FI" sz="1400" dirty="0"/>
              <a:t>//sort menggunakan fungsi sendiri, misalkan kita ingin</a:t>
            </a:r>
          </a:p>
          <a:p>
            <a:r>
              <a:rPr lang="id-ID" sz="1400" dirty="0"/>
              <a:t>//mensort array, dengan semua bilangan ganjil berada di</a:t>
            </a:r>
          </a:p>
          <a:p>
            <a:r>
              <a:rPr lang="id-ID" sz="1400" dirty="0"/>
              <a:t>//depan terlebih dahulu</a:t>
            </a:r>
          </a:p>
          <a:p>
            <a:r>
              <a:rPr lang="id-ID" sz="1400" dirty="0"/>
              <a:t>bool cmp(int n1, int n2) {</a:t>
            </a:r>
          </a:p>
          <a:p>
            <a:r>
              <a:rPr lang="id-ID" sz="1400" dirty="0" smtClean="0"/>
              <a:t>      </a:t>
            </a:r>
            <a:r>
              <a:rPr lang="fi-FI" sz="1400" dirty="0" smtClean="0"/>
              <a:t>if(n1%2 </a:t>
            </a:r>
            <a:r>
              <a:rPr lang="fi-FI" sz="1400" dirty="0"/>
              <a:t>== n2%2) { //kalau paritasnya sama</a:t>
            </a:r>
          </a:p>
          <a:p>
            <a:r>
              <a:rPr lang="id-ID" sz="1400" dirty="0" smtClean="0"/>
              <a:t>      return </a:t>
            </a:r>
            <a:r>
              <a:rPr lang="id-ID" sz="1400" dirty="0"/>
              <a:t>(n1&gt;n2);</a:t>
            </a:r>
          </a:p>
          <a:p>
            <a:r>
              <a:rPr lang="id-ID" sz="1400" dirty="0"/>
              <a:t>} else {</a:t>
            </a:r>
          </a:p>
          <a:p>
            <a:r>
              <a:rPr lang="id-ID" sz="1400" dirty="0" smtClean="0"/>
              <a:t>      return </a:t>
            </a:r>
            <a:r>
              <a:rPr lang="id-ID" sz="1400" dirty="0"/>
              <a:t>(n1%2 == 0);</a:t>
            </a:r>
          </a:p>
          <a:p>
            <a:r>
              <a:rPr lang="id-ID" sz="1400" dirty="0" smtClean="0"/>
              <a:t>  }</a:t>
            </a:r>
            <a:endParaRPr lang="id-ID" sz="1400" dirty="0"/>
          </a:p>
          <a:p>
            <a:r>
              <a:rPr lang="id-ID" sz="1400" dirty="0" smtClean="0"/>
              <a:t>}</a:t>
            </a:r>
          </a:p>
          <a:p>
            <a:endParaRPr lang="id-ID" sz="1400" dirty="0"/>
          </a:p>
          <a:p>
            <a:r>
              <a:rPr lang="id-ID" sz="1400" dirty="0"/>
              <a:t>//pemanggilannya</a:t>
            </a:r>
          </a:p>
          <a:p>
            <a:r>
              <a:rPr lang="id-ID" sz="1400" dirty="0"/>
              <a:t>sort(m, m+n, cmp);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0263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&lt;set&gt;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/>
              <a:t>//set adalah tipe data yang menggunakan sruktur data</a:t>
            </a:r>
          </a:p>
          <a:p>
            <a:r>
              <a:rPr lang="id-ID" dirty="0"/>
              <a:t>// red-black tree</a:t>
            </a:r>
          </a:p>
          <a:p>
            <a:r>
              <a:rPr lang="id-ID" dirty="0"/>
              <a:t>//deklarasi</a:t>
            </a:r>
          </a:p>
          <a:p>
            <a:r>
              <a:rPr lang="id-ID" dirty="0"/>
              <a:t>set&lt;int&gt; mySet</a:t>
            </a:r>
            <a:r>
              <a:rPr lang="id-ID" dirty="0" smtClean="0"/>
              <a:t>;</a:t>
            </a:r>
          </a:p>
          <a:p>
            <a:endParaRPr lang="id-ID" dirty="0"/>
          </a:p>
          <a:p>
            <a:r>
              <a:rPr lang="nn-NO" dirty="0"/>
              <a:t>//memasukkan data ke dalam set</a:t>
            </a:r>
          </a:p>
          <a:p>
            <a:r>
              <a:rPr lang="id-ID" dirty="0"/>
              <a:t>mySet.insert(5);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menghapus data dari set</a:t>
            </a:r>
          </a:p>
          <a:p>
            <a:r>
              <a:rPr lang="id-ID" dirty="0"/>
              <a:t>mySet.erase(5);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71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//mengetahui ukuran set</a:t>
            </a:r>
          </a:p>
          <a:p>
            <a:r>
              <a:rPr lang="id-ID" dirty="0"/>
              <a:t>si = mySet.size</a:t>
            </a:r>
            <a:r>
              <a:rPr lang="id-ID" dirty="0" smtClean="0"/>
              <a:t>();</a:t>
            </a:r>
          </a:p>
          <a:p>
            <a:endParaRPr lang="id-ID" dirty="0"/>
          </a:p>
          <a:p>
            <a:r>
              <a:rPr lang="id-ID" dirty="0"/>
              <a:t>//mengosongkan set</a:t>
            </a:r>
          </a:p>
          <a:p>
            <a:r>
              <a:rPr lang="id-ID" dirty="0"/>
              <a:t>mySet.clear();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mengecek apakah sebuah bilangan berada dalam set</a:t>
            </a:r>
          </a:p>
          <a:p>
            <a:r>
              <a:rPr lang="id-ID" dirty="0"/>
              <a:t>if(mySet.count(5))</a:t>
            </a:r>
          </a:p>
          <a:p>
            <a:endParaRPr lang="id-ID" dirty="0" smtClean="0"/>
          </a:p>
          <a:p>
            <a:r>
              <a:rPr lang="nn-NO" dirty="0" smtClean="0"/>
              <a:t>//</a:t>
            </a:r>
            <a:r>
              <a:rPr lang="nn-NO" dirty="0"/>
              <a:t>mencetak semua bilangan dalam set</a:t>
            </a:r>
          </a:p>
          <a:p>
            <a:r>
              <a:rPr lang="en-US" dirty="0"/>
              <a:t>for(set&lt;</a:t>
            </a:r>
            <a:r>
              <a:rPr lang="en-US" dirty="0" err="1"/>
              <a:t>int</a:t>
            </a:r>
            <a:r>
              <a:rPr lang="en-US" dirty="0"/>
              <a:t>&gt;::iterator it=</a:t>
            </a:r>
            <a:r>
              <a:rPr lang="en-US" dirty="0" err="1"/>
              <a:t>mySet.begin</a:t>
            </a:r>
            <a:r>
              <a:rPr lang="en-US" dirty="0"/>
              <a:t>(); it!=</a:t>
            </a:r>
            <a:r>
              <a:rPr lang="en-US" dirty="0" err="1"/>
              <a:t>mySet.end</a:t>
            </a:r>
            <a:r>
              <a:rPr lang="en-US" dirty="0"/>
              <a:t>() ; it++)</a:t>
            </a:r>
          </a:p>
          <a:p>
            <a:r>
              <a:rPr lang="id-ID" dirty="0"/>
              <a:t>printf(“%d”, (*it));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85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&lt;map&gt;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//Map merupakan tipe data yang juga memakai struktur</a:t>
            </a:r>
          </a:p>
          <a:p>
            <a:r>
              <a:rPr lang="id-ID" dirty="0"/>
              <a:t>//red-black tree</a:t>
            </a:r>
          </a:p>
          <a:p>
            <a:r>
              <a:rPr lang="id-ID" dirty="0"/>
              <a:t>//perbedaannya dengan set ialah setiap index pada map</a:t>
            </a:r>
          </a:p>
          <a:p>
            <a:r>
              <a:rPr lang="id-ID" dirty="0"/>
              <a:t>//memiliki nilai</a:t>
            </a:r>
          </a:p>
          <a:p>
            <a:r>
              <a:rPr lang="id-ID" dirty="0"/>
              <a:t>//Deklarasi</a:t>
            </a:r>
          </a:p>
          <a:p>
            <a:r>
              <a:rPr lang="id-ID" dirty="0"/>
              <a:t>map&lt;string, int&gt; myMap;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memasukkan data ke dalam map</a:t>
            </a:r>
          </a:p>
          <a:p>
            <a:r>
              <a:rPr lang="id-ID" dirty="0"/>
              <a:t>myMap[“nomor”] = 1;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mengganti nilai index</a:t>
            </a:r>
          </a:p>
          <a:p>
            <a:r>
              <a:rPr lang="id-ID" dirty="0"/>
              <a:t>myMap[“nomor”] = 1;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68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400" dirty="0"/>
              <a:t>//menghapus elemen dari map</a:t>
            </a:r>
          </a:p>
          <a:p>
            <a:r>
              <a:rPr lang="id-ID" sz="1400" dirty="0"/>
              <a:t>myMap.erase(“nomor</a:t>
            </a:r>
            <a:r>
              <a:rPr lang="id-ID" sz="1400" dirty="0" smtClean="0"/>
              <a:t>”);</a:t>
            </a:r>
          </a:p>
          <a:p>
            <a:endParaRPr lang="id-ID" sz="1400" dirty="0"/>
          </a:p>
          <a:p>
            <a:r>
              <a:rPr lang="id-ID" sz="1400" dirty="0"/>
              <a:t>//mengecek apakah sebuah indeks pernah di-assign</a:t>
            </a:r>
          </a:p>
          <a:p>
            <a:r>
              <a:rPr lang="id-ID" sz="1400" dirty="0"/>
              <a:t>if(myMap.count(“nomor”))</a:t>
            </a:r>
          </a:p>
          <a:p>
            <a:endParaRPr lang="id-ID" sz="1400" dirty="0" smtClean="0"/>
          </a:p>
          <a:p>
            <a:r>
              <a:rPr lang="id-ID" sz="1400" dirty="0" smtClean="0"/>
              <a:t>//</a:t>
            </a:r>
            <a:r>
              <a:rPr lang="id-ID" sz="1400" dirty="0"/>
              <a:t>mengambil ukuran map</a:t>
            </a:r>
          </a:p>
          <a:p>
            <a:r>
              <a:rPr lang="id-ID" sz="1400" dirty="0"/>
              <a:t>si = myMap.size();</a:t>
            </a:r>
          </a:p>
          <a:p>
            <a:endParaRPr lang="id-ID" sz="1400" dirty="0" smtClean="0"/>
          </a:p>
          <a:p>
            <a:r>
              <a:rPr lang="id-ID" sz="1400" dirty="0" smtClean="0"/>
              <a:t>//</a:t>
            </a:r>
            <a:r>
              <a:rPr lang="id-ID" sz="1400" dirty="0"/>
              <a:t>mengosongkan map</a:t>
            </a:r>
          </a:p>
          <a:p>
            <a:r>
              <a:rPr lang="id-ID" sz="1400" dirty="0"/>
              <a:t>myMap.clear();</a:t>
            </a:r>
          </a:p>
          <a:p>
            <a:endParaRPr lang="id-ID" sz="1400" dirty="0" smtClean="0"/>
          </a:p>
          <a:p>
            <a:r>
              <a:rPr lang="id-ID" sz="1400" dirty="0" smtClean="0"/>
              <a:t>//</a:t>
            </a:r>
            <a:r>
              <a:rPr lang="id-ID" sz="1400" dirty="0"/>
              <a:t>Mencetak isi map</a:t>
            </a:r>
          </a:p>
          <a:p>
            <a:r>
              <a:rPr lang="en-US" sz="1400" dirty="0"/>
              <a:t>for(map&lt;</a:t>
            </a:r>
            <a:r>
              <a:rPr lang="en-US" sz="1400" dirty="0" err="1"/>
              <a:t>string,int</a:t>
            </a:r>
            <a:r>
              <a:rPr lang="en-US" sz="1400" dirty="0"/>
              <a:t>&gt;::iterator it=</a:t>
            </a:r>
            <a:r>
              <a:rPr lang="en-US" sz="1400" dirty="0" err="1"/>
              <a:t>myMap.begin</a:t>
            </a:r>
            <a:r>
              <a:rPr lang="en-US" sz="1400" dirty="0"/>
              <a:t>() ; it!=</a:t>
            </a:r>
            <a:r>
              <a:rPr lang="en-US" sz="1400" dirty="0" err="1"/>
              <a:t>myMap.end</a:t>
            </a:r>
            <a:r>
              <a:rPr lang="en-US" sz="1400" dirty="0"/>
              <a:t>() ; it++)</a:t>
            </a:r>
          </a:p>
          <a:p>
            <a:r>
              <a:rPr lang="en-US" sz="1400" dirty="0" err="1"/>
              <a:t>printf</a:t>
            </a:r>
            <a:r>
              <a:rPr lang="en-US" sz="1400" dirty="0"/>
              <a:t>(“%d %d”, it-&gt;first, it-&gt;second);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6181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&lt;list&gt;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//list adalah tipe data yang memungkinkan untuk insersi</a:t>
            </a:r>
          </a:p>
          <a:p>
            <a:r>
              <a:rPr lang="it-IT" dirty="0"/>
              <a:t>//nilai di tengah data secara cepat</a:t>
            </a:r>
          </a:p>
          <a:p>
            <a:r>
              <a:rPr lang="id-ID" dirty="0"/>
              <a:t>//deklarasi</a:t>
            </a:r>
          </a:p>
          <a:p>
            <a:r>
              <a:rPr lang="id-ID" dirty="0"/>
              <a:t>list&lt;int&gt; l</a:t>
            </a:r>
            <a:r>
              <a:rPr lang="id-ID" dirty="0" smtClean="0"/>
              <a:t>;</a:t>
            </a:r>
          </a:p>
          <a:p>
            <a:endParaRPr lang="id-ID" dirty="0"/>
          </a:p>
          <a:p>
            <a:r>
              <a:rPr lang="fi-FI" dirty="0"/>
              <a:t>//memasukkan nilai ke belakang list</a:t>
            </a:r>
          </a:p>
          <a:p>
            <a:r>
              <a:rPr lang="id-ID" dirty="0"/>
              <a:t>l.push_back(5);</a:t>
            </a:r>
          </a:p>
          <a:p>
            <a:endParaRPr lang="id-ID" dirty="0" smtClean="0"/>
          </a:p>
          <a:p>
            <a:r>
              <a:rPr lang="nl-NL" dirty="0" smtClean="0"/>
              <a:t>//</a:t>
            </a:r>
            <a:r>
              <a:rPr lang="nl-NL" dirty="0"/>
              <a:t>mengakses, memasukkan, dan menghapus nilai di tengah</a:t>
            </a:r>
          </a:p>
          <a:p>
            <a:r>
              <a:rPr lang="id-ID" dirty="0"/>
              <a:t>//list dilakukan dengan menggunakan iterator</a:t>
            </a:r>
          </a:p>
          <a:p>
            <a:r>
              <a:rPr lang="id-ID" dirty="0"/>
              <a:t>list&lt;int&gt;::iterator it;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56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//mengakses elemen ke lima</a:t>
            </a:r>
          </a:p>
          <a:p>
            <a:r>
              <a:rPr lang="id-ID" dirty="0"/>
              <a:t>it = l.begin</a:t>
            </a:r>
            <a:r>
              <a:rPr lang="id-ID" dirty="0" smtClean="0"/>
              <a:t>();</a:t>
            </a:r>
          </a:p>
          <a:p>
            <a:endParaRPr lang="id-ID" dirty="0"/>
          </a:p>
          <a:p>
            <a:r>
              <a:rPr lang="id-ID" dirty="0"/>
              <a:t>for(i=0 ; i&lt;4 ; i++) it++;</a:t>
            </a:r>
          </a:p>
          <a:p>
            <a:r>
              <a:rPr lang="id-ID" dirty="0"/>
              <a:t>cout&lt;&lt;*it;</a:t>
            </a:r>
          </a:p>
          <a:p>
            <a:endParaRPr lang="id-ID" dirty="0" smtClean="0"/>
          </a:p>
          <a:p>
            <a:r>
              <a:rPr lang="fi-FI" dirty="0" smtClean="0"/>
              <a:t>//</a:t>
            </a:r>
            <a:r>
              <a:rPr lang="fi-FI" dirty="0"/>
              <a:t>memasukkan nilai sebelum ke elemen lima</a:t>
            </a:r>
          </a:p>
          <a:p>
            <a:r>
              <a:rPr lang="id-ID" dirty="0"/>
              <a:t>l.insert(it, 4);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menghapus elemen ke lima</a:t>
            </a:r>
          </a:p>
          <a:p>
            <a:r>
              <a:rPr lang="id-ID" dirty="0"/>
              <a:t>l.erase(it);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39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Priority Queue (Heap)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//Priority Queue adalah STL yang mengimplementasikan</a:t>
            </a:r>
          </a:p>
          <a:p>
            <a:r>
              <a:rPr lang="it-IT" dirty="0"/>
              <a:t>//penggunaan heap, priority queue termasuk dalam</a:t>
            </a:r>
          </a:p>
          <a:p>
            <a:r>
              <a:rPr lang="id-ID" dirty="0"/>
              <a:t>//include &lt;queue</a:t>
            </a:r>
            <a:r>
              <a:rPr lang="id-ID" dirty="0" smtClean="0"/>
              <a:t>&gt;</a:t>
            </a:r>
          </a:p>
          <a:p>
            <a:endParaRPr lang="id-ID" dirty="0"/>
          </a:p>
          <a:p>
            <a:r>
              <a:rPr lang="id-ID" dirty="0"/>
              <a:t>//deklarasi</a:t>
            </a:r>
          </a:p>
          <a:p>
            <a:r>
              <a:rPr lang="id-ID" dirty="0"/>
              <a:t>priority_queue&lt;int&gt; pq;</a:t>
            </a:r>
          </a:p>
          <a:p>
            <a:endParaRPr lang="id-ID" dirty="0" smtClean="0"/>
          </a:p>
          <a:p>
            <a:r>
              <a:rPr lang="id-ID" dirty="0" smtClean="0"/>
              <a:t>//</a:t>
            </a:r>
            <a:r>
              <a:rPr lang="id-ID" dirty="0"/>
              <a:t>memasukkan nilai ke pq</a:t>
            </a:r>
          </a:p>
          <a:p>
            <a:r>
              <a:rPr lang="id-ID" dirty="0"/>
              <a:t>pq.push(5);</a:t>
            </a:r>
          </a:p>
          <a:p>
            <a:endParaRPr lang="id-ID" dirty="0" smtClean="0"/>
          </a:p>
          <a:p>
            <a:r>
              <a:rPr lang="pt-BR" dirty="0" smtClean="0"/>
              <a:t>//</a:t>
            </a:r>
            <a:r>
              <a:rPr lang="pt-BR" dirty="0"/>
              <a:t>mengakses nilai di atas heap</a:t>
            </a:r>
          </a:p>
          <a:p>
            <a:r>
              <a:rPr lang="id-ID" dirty="0"/>
              <a:t>i = pq.top();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57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25" y="731325"/>
            <a:ext cx="8178900" cy="2261100"/>
          </a:xfrm>
        </p:spPr>
        <p:txBody>
          <a:bodyPr/>
          <a:lstStyle/>
          <a:p>
            <a:r>
              <a:rPr lang="id-ID" dirty="0" smtClean="0"/>
              <a:t>//Mengeluarkan diatas heap</a:t>
            </a:r>
          </a:p>
          <a:p>
            <a:r>
              <a:rPr lang="id-ID" dirty="0" smtClean="0"/>
              <a:t>pq.pop();</a:t>
            </a:r>
          </a:p>
          <a:p>
            <a:endParaRPr lang="id-ID" dirty="0"/>
          </a:p>
          <a:p>
            <a:r>
              <a:rPr lang="id-ID" dirty="0"/>
              <a:t>//mengecek apakah pq </a:t>
            </a:r>
            <a:r>
              <a:rPr lang="id-ID" dirty="0" smtClean="0"/>
              <a:t>kosong</a:t>
            </a:r>
          </a:p>
          <a:p>
            <a:r>
              <a:rPr lang="id-ID" dirty="0" smtClean="0"/>
              <a:t>if(pq.empty())</a:t>
            </a:r>
          </a:p>
          <a:p>
            <a:endParaRPr lang="id-ID" dirty="0"/>
          </a:p>
          <a:p>
            <a:r>
              <a:rPr lang="it-IT" dirty="0"/>
              <a:t>//secara default priority queue mensort data dengan</a:t>
            </a:r>
          </a:p>
          <a:p>
            <a:r>
              <a:rPr lang="sv-SE" dirty="0"/>
              <a:t>//bilangan paling di atas adalah bilangan paling besar</a:t>
            </a:r>
          </a:p>
          <a:p>
            <a:r>
              <a:rPr lang="id-ID" dirty="0"/>
              <a:t>//untuk membuat priority queue memiliki bilangan</a:t>
            </a:r>
          </a:p>
          <a:p>
            <a:r>
              <a:rPr lang="sv-SE" dirty="0"/>
              <a:t>//paling kecil di atas gunakan deklarasi berikut</a:t>
            </a:r>
          </a:p>
          <a:p>
            <a:endParaRPr lang="id-ID" dirty="0" smtClean="0"/>
          </a:p>
          <a:p>
            <a:r>
              <a:rPr lang="id-ID" dirty="0" smtClean="0"/>
              <a:t>priority_queue&lt;int</a:t>
            </a:r>
            <a:r>
              <a:rPr lang="id-ID" dirty="0"/>
              <a:t>, vector&lt;int&gt;, greater&lt;int&gt; &gt; pq;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08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Competitive Programming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82525" y="1093274"/>
            <a:ext cx="8178900" cy="3622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Competitive programming combines two topics</a:t>
            </a:r>
            <a:r>
              <a:rPr lang="en-US" dirty="0" smtClean="0"/>
              <a:t>:</a:t>
            </a:r>
            <a:endParaRPr lang="id-ID" dirty="0" smtClean="0"/>
          </a:p>
          <a:p>
            <a:pPr lvl="1">
              <a:lnSpc>
                <a:spcPct val="100000"/>
              </a:lnSpc>
            </a:pPr>
            <a:r>
              <a:rPr lang="id-ID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design of </a:t>
            </a:r>
            <a:r>
              <a:rPr lang="en-US" dirty="0" smtClean="0"/>
              <a:t>algorithm</a:t>
            </a:r>
            <a:r>
              <a:rPr lang="id-ID" dirty="0" smtClean="0"/>
              <a:t>s.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id-ID" dirty="0"/>
              <a:t>T</a:t>
            </a:r>
            <a:r>
              <a:rPr lang="en-US" dirty="0" smtClean="0"/>
              <a:t>he implementation </a:t>
            </a:r>
            <a:r>
              <a:rPr lang="en-US" dirty="0"/>
              <a:t>of </a:t>
            </a:r>
            <a:r>
              <a:rPr lang="en-US" dirty="0" smtClean="0"/>
              <a:t>algorithms.</a:t>
            </a:r>
            <a:endParaRPr lang="id-ID" dirty="0"/>
          </a:p>
          <a:p>
            <a:pPr marL="571500" lvl="1" indent="0">
              <a:lnSpc>
                <a:spcPct val="100000"/>
              </a:lnSpc>
              <a:buNone/>
            </a:pPr>
            <a:endParaRPr lang="id-ID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design of algorithms </a:t>
            </a:r>
            <a:r>
              <a:rPr lang="en-US" dirty="0"/>
              <a:t>consists of problem solving and </a:t>
            </a:r>
            <a:r>
              <a:rPr lang="en-US" dirty="0" smtClean="0"/>
              <a:t>mathematical</a:t>
            </a:r>
            <a:r>
              <a:rPr lang="id-ID" dirty="0" smtClean="0"/>
              <a:t> </a:t>
            </a:r>
            <a:r>
              <a:rPr lang="en-US" dirty="0" smtClean="0"/>
              <a:t>thinking</a:t>
            </a:r>
            <a:r>
              <a:rPr lang="en-US" dirty="0"/>
              <a:t>. Skills for analyzing problems and solving them creatively are needed.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&lt;cctype&gt;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//cctype adalah STL yang memudahkan dalam pengecekan</a:t>
            </a:r>
          </a:p>
          <a:p>
            <a:r>
              <a:rPr lang="id-ID" dirty="0"/>
              <a:t>//tipe sebuah character misalkan untuk mengecek</a:t>
            </a:r>
          </a:p>
          <a:p>
            <a:r>
              <a:rPr lang="id-ID" dirty="0"/>
              <a:t>//apakah sebuah karakter adalah angka</a:t>
            </a:r>
          </a:p>
          <a:p>
            <a:r>
              <a:rPr lang="id-ID" dirty="0"/>
              <a:t>if(isdigit(ch</a:t>
            </a:r>
            <a:r>
              <a:rPr lang="id-ID" dirty="0" smtClean="0"/>
              <a:t>))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//library yang ada</a:t>
            </a:r>
          </a:p>
          <a:p>
            <a:r>
              <a:rPr lang="id-ID" dirty="0"/>
              <a:t>isalnum() isxdigit()</a:t>
            </a:r>
          </a:p>
          <a:p>
            <a:r>
              <a:rPr lang="id-ID" dirty="0"/>
              <a:t>isalpha() isprint()</a:t>
            </a:r>
          </a:p>
          <a:p>
            <a:r>
              <a:rPr lang="id-ID" dirty="0"/>
              <a:t>isdigit() isspace()</a:t>
            </a:r>
          </a:p>
          <a:p>
            <a:r>
              <a:rPr lang="id-ID" dirty="0"/>
              <a:t>islower()</a:t>
            </a:r>
          </a:p>
          <a:p>
            <a:r>
              <a:rPr lang="id-ID" dirty="0"/>
              <a:t>isupper()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24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#include &lt;bitset&gt;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//bitset adalah struktur data berisi kumpulan bit-bit</a:t>
            </a:r>
          </a:p>
          <a:p>
            <a:r>
              <a:rPr lang="id-ID" dirty="0"/>
              <a:t>//(1 atau 0). Keunggulan bitset adalah semua operasi</a:t>
            </a:r>
          </a:p>
          <a:p>
            <a:r>
              <a:rPr lang="id-ID" dirty="0"/>
              <a:t>//Boolean dapat digunakan</a:t>
            </a:r>
          </a:p>
          <a:p>
            <a:r>
              <a:rPr lang="id-ID" dirty="0"/>
              <a:t>//deklarasi</a:t>
            </a:r>
          </a:p>
          <a:p>
            <a:r>
              <a:rPr lang="id-ID" dirty="0"/>
              <a:t>bitset&lt;40&gt; b1,b2,b3</a:t>
            </a:r>
            <a:r>
              <a:rPr lang="id-ID" dirty="0" smtClean="0"/>
              <a:t>;</a:t>
            </a:r>
          </a:p>
          <a:p>
            <a:pPr marL="114300" indent="0">
              <a:buNone/>
            </a:pPr>
            <a:endParaRPr lang="id-ID" dirty="0"/>
          </a:p>
          <a:p>
            <a:r>
              <a:rPr lang="id-ID" dirty="0"/>
              <a:t>//operasi operasi</a:t>
            </a:r>
          </a:p>
          <a:p>
            <a:r>
              <a:rPr lang="id-ID" dirty="0"/>
              <a:t>b3 = b1&amp;b2; b3 = b1&lt;&lt;2;</a:t>
            </a:r>
          </a:p>
          <a:p>
            <a:r>
              <a:rPr lang="id-ID" dirty="0"/>
              <a:t>b3 = b1|b2; b3 = b1&gt;&gt;1;</a:t>
            </a:r>
          </a:p>
          <a:p>
            <a:r>
              <a:rPr lang="id-ID" dirty="0"/>
              <a:t>b3 = b1^b2; b3 = ~b1;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58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Bruteforce</a:t>
            </a:r>
            <a:r>
              <a:rPr dirty="0" smtClean="0"/>
              <a:t> / Complete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91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/>
              <a:t>Complete search </a:t>
            </a:r>
            <a:r>
              <a:rPr lang="en-US" dirty="0"/>
              <a:t>is a general method that can be used to solve almost </a:t>
            </a:r>
            <a:r>
              <a:rPr lang="en-US" dirty="0" smtClean="0"/>
              <a:t>any</a:t>
            </a:r>
            <a:r>
              <a:rPr lang="id-ID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problem. The idea is to generate all possible solutions to the </a:t>
            </a:r>
            <a:r>
              <a:rPr lang="en-US" dirty="0" smtClean="0"/>
              <a:t>problem</a:t>
            </a:r>
            <a:r>
              <a:rPr lang="id-ID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brute force, and then select the best solution or count the number </a:t>
            </a:r>
            <a:r>
              <a:rPr lang="en-US" dirty="0" smtClean="0"/>
              <a:t>of</a:t>
            </a:r>
            <a:r>
              <a:rPr lang="id-ID" dirty="0" smtClean="0"/>
              <a:t> </a:t>
            </a:r>
            <a:r>
              <a:rPr lang="en-US" dirty="0" smtClean="0"/>
              <a:t>solutions</a:t>
            </a:r>
            <a:r>
              <a:rPr lang="en-US" dirty="0"/>
              <a:t>, depending on the problem</a:t>
            </a:r>
            <a:r>
              <a:rPr lang="en-US" dirty="0" smtClean="0"/>
              <a:t>.</a:t>
            </a:r>
            <a:endParaRPr lang="id-ID" dirty="0" smtClean="0"/>
          </a:p>
          <a:p>
            <a:pPr marL="114300" indent="0" algn="just">
              <a:buNone/>
            </a:pPr>
            <a:endParaRPr lang="id-ID" dirty="0" smtClean="0"/>
          </a:p>
          <a:p>
            <a:r>
              <a:rPr lang="en-US" b="1" dirty="0"/>
              <a:t>Complete search</a:t>
            </a:r>
            <a:r>
              <a:rPr lang="en-US" dirty="0"/>
              <a:t> is a good technique if there is enough time to go </a:t>
            </a:r>
            <a:r>
              <a:rPr lang="en-US" dirty="0" err="1" smtClean="0"/>
              <a:t>throug</a:t>
            </a:r>
            <a:r>
              <a:rPr lang="id-ID" dirty="0" smtClean="0"/>
              <a:t>h </a:t>
            </a:r>
            <a:r>
              <a:rPr lang="en-US" dirty="0" smtClean="0"/>
              <a:t>all </a:t>
            </a:r>
            <a:r>
              <a:rPr lang="en-US" dirty="0"/>
              <a:t>the solutions, because the search is usually easy to implement and it </a:t>
            </a:r>
            <a:r>
              <a:rPr lang="en-US" dirty="0" smtClean="0"/>
              <a:t>always</a:t>
            </a:r>
            <a:r>
              <a:rPr lang="id-ID" dirty="0" smtClean="0"/>
              <a:t> </a:t>
            </a:r>
            <a:r>
              <a:rPr lang="en-US" dirty="0" smtClean="0"/>
              <a:t>gives </a:t>
            </a:r>
            <a:r>
              <a:rPr lang="en-US" dirty="0"/>
              <a:t>the correct answer. If complete search is too slow, other techniques, such </a:t>
            </a:r>
            <a:r>
              <a:rPr lang="en-US" dirty="0" err="1" smtClean="0"/>
              <a:t>asgreedy</a:t>
            </a:r>
            <a:r>
              <a:rPr lang="en-US" dirty="0" smtClean="0"/>
              <a:t> </a:t>
            </a:r>
            <a:r>
              <a:rPr lang="en-US" dirty="0"/>
              <a:t>algorithms or dynamic programming, may be needed.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01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Generating Subset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first consider the problem of generating all subsets of a set of n elements. </a:t>
            </a:r>
            <a:r>
              <a:rPr lang="en-US" dirty="0" smtClean="0"/>
              <a:t>For</a:t>
            </a:r>
            <a:r>
              <a:rPr lang="id-ID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, the subsets of {1,2,3} are ;, {1}, {2}, {3}, {1,2}, {1,3}, {2,3} and {1,2,3}.</a:t>
            </a:r>
          </a:p>
          <a:p>
            <a:endParaRPr lang="id-ID" dirty="0" smtClean="0"/>
          </a:p>
          <a:p>
            <a:r>
              <a:rPr lang="en-US" dirty="0" smtClean="0"/>
              <a:t>There </a:t>
            </a:r>
            <a:r>
              <a:rPr lang="en-US" dirty="0"/>
              <a:t>are two common methods for this: we can either implement a </a:t>
            </a:r>
            <a:r>
              <a:rPr lang="en-US" dirty="0" smtClean="0"/>
              <a:t>recursive</a:t>
            </a:r>
            <a:r>
              <a:rPr lang="id-ID" dirty="0" smtClean="0"/>
              <a:t> </a:t>
            </a:r>
            <a:r>
              <a:rPr lang="en-US" dirty="0" smtClean="0"/>
              <a:t>search </a:t>
            </a:r>
            <a:r>
              <a:rPr lang="en-US" dirty="0"/>
              <a:t>or use bit operations of integers.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66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Recursive Way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7750" y="1219200"/>
            <a:ext cx="5810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void gen(int k) 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if (k == n+1) 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// process subset v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lvl="1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gen(k+1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v.push_back(k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gen(k+1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v.pop_back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1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Iterative Way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723900" y="1504950"/>
            <a:ext cx="7562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for (int b = 0; b &lt; (1&lt;&lt;n); b++)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vector&lt;int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n; i++)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(b&amp;(1&lt;&lt;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(i+1);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Generating Permutation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Next we will consider the problem of generating all permutations of a set of </a:t>
            </a:r>
            <a:r>
              <a:rPr lang="en-US" dirty="0" smtClean="0"/>
              <a:t>n</a:t>
            </a:r>
            <a:r>
              <a:rPr lang="id-ID" dirty="0" smtClean="0"/>
              <a:t> </a:t>
            </a:r>
            <a:r>
              <a:rPr lang="en-US" dirty="0" smtClean="0"/>
              <a:t>elements</a:t>
            </a:r>
            <a:r>
              <a:rPr lang="en-US" dirty="0"/>
              <a:t>. For example, the permutations of {1,2,3} are (1,2,3), (1,3,2), (2,1,3</a:t>
            </a:r>
            <a:r>
              <a:rPr lang="en-US" dirty="0" smtClean="0"/>
              <a:t>),</a:t>
            </a:r>
            <a:r>
              <a:rPr lang="id-ID" dirty="0" smtClean="0"/>
              <a:t> </a:t>
            </a:r>
            <a:r>
              <a:rPr lang="en-US" dirty="0" smtClean="0"/>
              <a:t>(</a:t>
            </a:r>
            <a:r>
              <a:rPr lang="en-US" dirty="0"/>
              <a:t>2,3,1), (3,1,2) and (3,2,1). Again, there are two approaches: we can either </a:t>
            </a:r>
            <a:r>
              <a:rPr lang="en-US" dirty="0" smtClean="0"/>
              <a:t>use</a:t>
            </a:r>
            <a:r>
              <a:rPr lang="id-ID" dirty="0" smtClean="0"/>
              <a:t> </a:t>
            </a:r>
            <a:r>
              <a:rPr lang="en-US" dirty="0" smtClean="0"/>
              <a:t>recursion </a:t>
            </a:r>
            <a:r>
              <a:rPr lang="en-US" dirty="0"/>
              <a:t>or go through the permutations iteratively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07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Recursive Way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581025" y="1409700"/>
            <a:ext cx="808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void gen() 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if (v.size() == n) {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// process permutation v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(int i = 1; i &lt;= n; i++)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(p[i]) continue;</a:t>
            </a:r>
          </a:p>
          <a:p>
            <a:pPr lvl="2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p[i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] = 1;</a:t>
            </a:r>
          </a:p>
          <a:p>
            <a:pPr lvl="2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v.push_back(i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gen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p[i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lvl="2"/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v.pop_back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Iterative 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600075" y="1466850"/>
            <a:ext cx="73247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vector&lt;int&gt; v;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1; i &lt;= n; i++)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v.push_back(i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process permutation v</a:t>
            </a:r>
          </a:p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 while (next_permutation(v.begin(),v.end()));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Competitive Programming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implementation of algorithms </a:t>
            </a:r>
            <a:r>
              <a:rPr lang="en-US" dirty="0"/>
              <a:t>requires good programming skills. </a:t>
            </a:r>
            <a:r>
              <a:rPr lang="en-US" dirty="0" err="1" smtClean="0"/>
              <a:t>Incompetitive</a:t>
            </a:r>
            <a:r>
              <a:rPr lang="en-US" dirty="0" smtClean="0"/>
              <a:t> </a:t>
            </a:r>
            <a:r>
              <a:rPr lang="en-US" dirty="0"/>
              <a:t>programming, the solutions are graded by testing an </a:t>
            </a:r>
            <a:r>
              <a:rPr lang="en-US" dirty="0" smtClean="0"/>
              <a:t>implemented</a:t>
            </a:r>
            <a:r>
              <a:rPr lang="id-ID" dirty="0" smtClean="0"/>
              <a:t> A</a:t>
            </a:r>
            <a:r>
              <a:rPr lang="en-US" dirty="0" err="1" smtClean="0"/>
              <a:t>lgorithm</a:t>
            </a:r>
            <a:r>
              <a:rPr lang="en-US" dirty="0" smtClean="0"/>
              <a:t> </a:t>
            </a:r>
            <a:r>
              <a:rPr lang="en-US" dirty="0"/>
              <a:t>using a set of test cases. Thus, it is not enough that the idea of </a:t>
            </a:r>
            <a:r>
              <a:rPr lang="en-US" dirty="0" smtClean="0"/>
              <a:t>the</a:t>
            </a:r>
            <a:r>
              <a:rPr lang="id-ID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is correct, but the implementation also has to be correct.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502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67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Apakah anda masih dapat mencari nilai F(n) tersebut dengan menggunakan cara mencari fibonacci biasa? (DP Misalnya). Tentu tidak, karena DP untuk Fibonacci berjalan dengan kompleksitas O(N). sementara 0 &lt;= N &lt;= 10^18!. Bagaimana cara mencari F(N) dengan efisien dengan constraint yang begitu besar?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82550" y="430250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Bentuk Matriks!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325" y="1236375"/>
            <a:ext cx="4961150" cy="30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C4587"/>
                </a:solidFill>
              </a:rPr>
              <a:t>typedef vector&lt;vector&lt;ll&gt;&gt; matrix;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/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matrix mul(matrix A, matrix B){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matrix C;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for(int i=0;i&lt;m;i++){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vector&lt;ll&gt; g;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for(int j=0;j&lt;m;j++){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    g.push_back(0);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}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C.push_back(g);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}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for(int i=0;i&lt;m;i++){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for(int j=0;j&lt;m;j++){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    for(int k=0;k&lt;m;k++){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        C[i][j] += ((A[i][k]%MOD)*(B[k][j]%MOD)) % MOD;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    }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}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}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return C;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}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C4587"/>
                </a:solidFill>
              </a:rPr>
              <a:t>matrix mpow(matrix A, ll p){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if(p==1){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return A;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}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if(p%2==1){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    return mul(A, mpow(A, p-1));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}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matrix X = mpow(A, p/2);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    return mul(X, X);</a:t>
            </a:r>
            <a:br>
              <a:rPr lang="en" sz="1050">
                <a:solidFill>
                  <a:srgbClr val="1C4587"/>
                </a:solidFill>
              </a:rPr>
            </a:br>
            <a:r>
              <a:rPr lang="en" sz="1050">
                <a:solidFill>
                  <a:srgbClr val="1C4587"/>
                </a:solidFill>
              </a:rPr>
              <a:t>}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C4587"/>
                </a:solidFill>
              </a:rPr>
              <a:t>ll fibo(int K, matrix T){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C4587"/>
                </a:solidFill>
              </a:rPr>
              <a:t>    Int f0=1;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C4587"/>
                </a:solidFill>
              </a:rPr>
              <a:t>    int f1=1;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C4587"/>
                </a:solidFill>
              </a:rPr>
              <a:t>    if(K==0){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C4587"/>
                </a:solidFill>
              </a:rPr>
              <a:t>	Return f0;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C4587"/>
                </a:solidFill>
              </a:rPr>
              <a:t>    }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C4587"/>
                </a:solidFill>
              </a:rPr>
              <a:t>    if(K==1){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C4587"/>
                </a:solidFill>
              </a:rPr>
              <a:t>     Return f1;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C4587"/>
                </a:solidFill>
              </a:rPr>
              <a:t>    }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C4587"/>
                </a:solidFill>
              </a:rPr>
              <a:t>    Matrix G = mpow(T, K);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C4587"/>
                </a:solidFill>
              </a:rPr>
              <a:t>    Return (T[0][0]*f0+T[0][1]*f1)%MOD;</a:t>
            </a:r>
            <a:endParaRPr sz="105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C4587"/>
                </a:solidFill>
              </a:rPr>
              <a:t>}</a:t>
            </a:r>
            <a:endParaRPr sz="105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Refleksi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Bagaimana kompleksitas program diatas? Kompleksitasnya O(m^3log(N)) dimana m adalah panjang/lebar matriks. Karena tiap perkalian perlu tiga nested-loop maka kompleksitasnya m^3. Lalu karena dilakukan sebanyak log(N) kali (binary expo) maka total kompleksitasnya O(m^3log(N)).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kode: fastpow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MOD 1000000007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ll long long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 fastpow(ll base, ll top)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ll ans = 1LL;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(int i=0; i&lt;64; i++)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 (top &amp; (1 &lt;&lt; i))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ans *= base;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ans %= MOD;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base *= base;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base %= MOD;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ans;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Caption Gambar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l="3768" t="7113" r="1534" b="4296"/>
          <a:stretch/>
        </p:blipFill>
        <p:spPr>
          <a:xfrm>
            <a:off x="805475" y="1254225"/>
            <a:ext cx="3701125" cy="24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Online Judges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It’s a place to practise Competitive Programming.</a:t>
            </a:r>
          </a:p>
          <a:p>
            <a:r>
              <a:rPr lang="id-ID" dirty="0" smtClean="0"/>
              <a:t>There are a lot of good Online Judges.</a:t>
            </a:r>
          </a:p>
          <a:p>
            <a:r>
              <a:rPr lang="id-ID" dirty="0" smtClean="0"/>
              <a:t>Example good Online judge: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d-ID" dirty="0" smtClean="0"/>
              <a:t>Toki Learning (TLX)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d-ID" dirty="0" smtClean="0"/>
              <a:t>Codeforces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d-ID" dirty="0" smtClean="0"/>
              <a:t>SPOJ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d-ID" dirty="0" smtClean="0"/>
              <a:t>Uva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d-ID" dirty="0" smtClean="0"/>
              <a:t>Hackerrank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73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BOOKS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Tim Olimpiade Komputer Indonesia : Pemrograman Kompetitif Dasar</a:t>
            </a:r>
          </a:p>
          <a:p>
            <a:r>
              <a:rPr lang="en-US" dirty="0" smtClean="0"/>
              <a:t>S</a:t>
            </a:r>
            <a:r>
              <a:rPr lang="en-US" dirty="0"/>
              <a:t>. Halim and F. Halim: Competitive Programming 3: The New Lower </a:t>
            </a:r>
            <a:r>
              <a:rPr lang="en-US" dirty="0" smtClean="0"/>
              <a:t>Bound</a:t>
            </a:r>
            <a:r>
              <a:rPr lang="id-ID" dirty="0" smtClean="0"/>
              <a:t> of </a:t>
            </a:r>
            <a:r>
              <a:rPr lang="id-ID" dirty="0"/>
              <a:t>Programming Contests [</a:t>
            </a:r>
            <a:r>
              <a:rPr lang="id-ID" dirty="0" smtClean="0"/>
              <a:t>30] </a:t>
            </a:r>
          </a:p>
          <a:p>
            <a:r>
              <a:rPr lang="en-US" dirty="0" smtClean="0"/>
              <a:t>S</a:t>
            </a:r>
            <a:r>
              <a:rPr lang="en-US" dirty="0"/>
              <a:t>. S. </a:t>
            </a:r>
            <a:r>
              <a:rPr lang="en-US" dirty="0" err="1"/>
              <a:t>Skiena</a:t>
            </a:r>
            <a:r>
              <a:rPr lang="en-US" dirty="0"/>
              <a:t> and M. A. Revilla: Programming Challenges: The </a:t>
            </a:r>
            <a:r>
              <a:rPr lang="en-US" dirty="0" smtClean="0"/>
              <a:t>Programming</a:t>
            </a:r>
            <a:r>
              <a:rPr lang="id-ID" dirty="0" smtClean="0"/>
              <a:t> Contest </a:t>
            </a:r>
            <a:r>
              <a:rPr lang="id-ID" dirty="0"/>
              <a:t>Training Manual [53</a:t>
            </a:r>
            <a:r>
              <a:rPr lang="id-ID" dirty="0" smtClean="0"/>
              <a:t>]</a:t>
            </a:r>
          </a:p>
          <a:p>
            <a:r>
              <a:rPr lang="id-ID" dirty="0" smtClean="0"/>
              <a:t>Antti Laaksonen :  Competitive Programmer’s Handbook</a:t>
            </a:r>
          </a:p>
          <a:p>
            <a:r>
              <a:rPr lang="en-US" dirty="0"/>
              <a:t>T. H. </a:t>
            </a:r>
            <a:r>
              <a:rPr lang="en-US" dirty="0" err="1"/>
              <a:t>Cormen</a:t>
            </a:r>
            <a:r>
              <a:rPr lang="en-US" dirty="0"/>
              <a:t>, C. E. </a:t>
            </a:r>
            <a:r>
              <a:rPr lang="en-US" dirty="0" err="1"/>
              <a:t>Leiserson</a:t>
            </a:r>
            <a:r>
              <a:rPr lang="en-US" dirty="0"/>
              <a:t>, R. L. </a:t>
            </a:r>
            <a:r>
              <a:rPr lang="en-US" dirty="0" err="1"/>
              <a:t>Rivest</a:t>
            </a:r>
            <a:r>
              <a:rPr lang="en-US" dirty="0"/>
              <a:t> and C. Stein: Introduction </a:t>
            </a:r>
            <a:r>
              <a:rPr lang="en-US" dirty="0" smtClean="0"/>
              <a:t>to</a:t>
            </a:r>
            <a:r>
              <a:rPr lang="id-ID" dirty="0" smtClean="0"/>
              <a:t> Algorithms </a:t>
            </a:r>
            <a:r>
              <a:rPr lang="id-ID" dirty="0"/>
              <a:t>[11]</a:t>
            </a:r>
          </a:p>
          <a:p>
            <a:r>
              <a:rPr lang="de-DE" dirty="0" smtClean="0"/>
              <a:t>J</a:t>
            </a:r>
            <a:r>
              <a:rPr lang="de-DE" dirty="0"/>
              <a:t>. Kleinberg and É. Tardos: Algorithm Design [40]</a:t>
            </a:r>
          </a:p>
          <a:p>
            <a:r>
              <a:rPr lang="en-US" dirty="0" smtClean="0"/>
              <a:t>S</a:t>
            </a:r>
            <a:r>
              <a:rPr lang="en-US" dirty="0"/>
              <a:t>. S. </a:t>
            </a:r>
            <a:r>
              <a:rPr lang="en-US" dirty="0" err="1"/>
              <a:t>Skiena</a:t>
            </a:r>
            <a:r>
              <a:rPr lang="en-US" dirty="0"/>
              <a:t>: The Algorithm Design Manual [52]</a:t>
            </a:r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403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Languages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Here are the popular languages for Competitive Programming:</a:t>
            </a:r>
          </a:p>
          <a:p>
            <a:pPr lvl="1">
              <a:spcBef>
                <a:spcPts val="0"/>
              </a:spcBef>
            </a:pPr>
            <a:r>
              <a:rPr lang="id-ID" dirty="0" smtClean="0"/>
              <a:t>C++</a:t>
            </a:r>
          </a:p>
          <a:p>
            <a:pPr lvl="1">
              <a:spcBef>
                <a:spcPts val="0"/>
              </a:spcBef>
            </a:pPr>
            <a:r>
              <a:rPr lang="id-ID" dirty="0" smtClean="0"/>
              <a:t>C</a:t>
            </a:r>
          </a:p>
          <a:p>
            <a:pPr lvl="1">
              <a:spcBef>
                <a:spcPts val="0"/>
              </a:spcBef>
            </a:pPr>
            <a:r>
              <a:rPr lang="id-ID" dirty="0" smtClean="0"/>
              <a:t>Java</a:t>
            </a:r>
          </a:p>
          <a:p>
            <a:pPr lvl="1">
              <a:spcBef>
                <a:spcPts val="0"/>
              </a:spcBef>
            </a:pPr>
            <a:r>
              <a:rPr lang="id-ID" dirty="0" smtClean="0"/>
              <a:t>Python</a:t>
            </a:r>
          </a:p>
          <a:p>
            <a:pPr lvl="1">
              <a:spcBef>
                <a:spcPts val="0"/>
              </a:spcBef>
            </a:pPr>
            <a:endParaRPr lang="id-ID" dirty="0"/>
          </a:p>
          <a:p>
            <a:r>
              <a:rPr lang="id-ID" dirty="0" smtClean="0"/>
              <a:t>What is the best Language among all?</a:t>
            </a:r>
          </a:p>
          <a:p>
            <a:pPr marL="571500" lvl="1" indent="0" algn="ctr">
              <a:buNone/>
            </a:pPr>
            <a:r>
              <a:rPr lang="id-ID" sz="4400" dirty="0" smtClean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54630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Why C++ is the best?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It’s faster than java and python</a:t>
            </a:r>
          </a:p>
          <a:p>
            <a:r>
              <a:rPr lang="id-ID" dirty="0" smtClean="0"/>
              <a:t>It’s also has a fast library called </a:t>
            </a:r>
            <a:r>
              <a:rPr lang="id-ID" b="1" dirty="0" smtClean="0"/>
              <a:t>STL</a:t>
            </a:r>
            <a:endParaRPr lang="id-ID" dirty="0" smtClean="0"/>
          </a:p>
          <a:p>
            <a:r>
              <a:rPr lang="id-ID" dirty="0" smtClean="0"/>
              <a:t>It’s almost available in any contest.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56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2459</Words>
  <Application>Microsoft Office PowerPoint</Application>
  <PresentationFormat>On-screen Show (16:9)</PresentationFormat>
  <Paragraphs>517</Paragraphs>
  <Slides>60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Raleway</vt:lpstr>
      <vt:lpstr>Lato</vt:lpstr>
      <vt:lpstr>Courier New</vt:lpstr>
      <vt:lpstr>Streamline</vt:lpstr>
      <vt:lpstr>Introduction </vt:lpstr>
      <vt:lpstr>What you will learn today?</vt:lpstr>
      <vt:lpstr>About Competitive Progamming</vt:lpstr>
      <vt:lpstr>Competitive Programming</vt:lpstr>
      <vt:lpstr>Competitive Programming</vt:lpstr>
      <vt:lpstr>Online Judges</vt:lpstr>
      <vt:lpstr>BOOKS</vt:lpstr>
      <vt:lpstr>Languages</vt:lpstr>
      <vt:lpstr>Why C++ is the best?</vt:lpstr>
      <vt:lpstr>STL C++</vt:lpstr>
      <vt:lpstr>C++ Library</vt:lpstr>
      <vt:lpstr>#include &lt;cstdio&gt;</vt:lpstr>
      <vt:lpstr>Tipe Data Dalam Scanf Printf</vt:lpstr>
      <vt:lpstr>#include &lt;iostream&gt;</vt:lpstr>
      <vt:lpstr>#include &lt;cstring&gt;</vt:lpstr>
      <vt:lpstr>#include &lt;cstdlib&gt;</vt:lpstr>
      <vt:lpstr>#include &lt;cmath&gt;</vt:lpstr>
      <vt:lpstr>#include &lt;cmath&gt;</vt:lpstr>
      <vt:lpstr>#include &lt;vector&gt;</vt:lpstr>
      <vt:lpstr>#include &lt;stack&gt;</vt:lpstr>
      <vt:lpstr>#include &lt;stack&gt;</vt:lpstr>
      <vt:lpstr>#include &lt;queue&gt;</vt:lpstr>
      <vt:lpstr>#include &lt;queue&gt;</vt:lpstr>
      <vt:lpstr>#include &lt;deque&gt;</vt:lpstr>
      <vt:lpstr>#include &lt;string&gt;</vt:lpstr>
      <vt:lpstr>Operasi Dasar String</vt:lpstr>
      <vt:lpstr>Cstring dan String Lanjutan</vt:lpstr>
      <vt:lpstr>PowerPoint Presentation</vt:lpstr>
      <vt:lpstr>#include &lt;algorithm&gt;</vt:lpstr>
      <vt:lpstr>PowerPoint Presentation</vt:lpstr>
      <vt:lpstr>SORT</vt:lpstr>
      <vt:lpstr>#include &lt;set&gt;</vt:lpstr>
      <vt:lpstr>PowerPoint Presentation</vt:lpstr>
      <vt:lpstr>#include &lt;map&gt;</vt:lpstr>
      <vt:lpstr>PowerPoint Presentation</vt:lpstr>
      <vt:lpstr>#include &lt;list&gt;</vt:lpstr>
      <vt:lpstr>PowerPoint Presentation</vt:lpstr>
      <vt:lpstr>Priority Queue (Heap)</vt:lpstr>
      <vt:lpstr>PowerPoint Presentation</vt:lpstr>
      <vt:lpstr>#include &lt;cctype&gt;</vt:lpstr>
      <vt:lpstr>#include &lt;bitset&gt;</vt:lpstr>
      <vt:lpstr>Bruteforce / Complete Search</vt:lpstr>
      <vt:lpstr>Definition</vt:lpstr>
      <vt:lpstr>Generating Subset</vt:lpstr>
      <vt:lpstr>Recursive Way</vt:lpstr>
      <vt:lpstr>Iterative Way</vt:lpstr>
      <vt:lpstr>Generating Permutation</vt:lpstr>
      <vt:lpstr>Recursive Way</vt:lpstr>
      <vt:lpstr>Iterative </vt:lpstr>
      <vt:lpstr>PowerPoint Presentation</vt:lpstr>
      <vt:lpstr>Fibonacci</vt:lpstr>
      <vt:lpstr>PowerPoint Presentation</vt:lpstr>
      <vt:lpstr>Implementasi</vt:lpstr>
      <vt:lpstr>Implementasi</vt:lpstr>
      <vt:lpstr>Implementasi</vt:lpstr>
      <vt:lpstr>Refleksi</vt:lpstr>
      <vt:lpstr>Contoh kode: fastpow</vt:lpstr>
      <vt:lpstr>PowerPoint Presentation</vt:lpstr>
      <vt:lpstr>Thank You!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Exponentiation</dc:title>
  <cp:lastModifiedBy>hp</cp:lastModifiedBy>
  <cp:revision>23</cp:revision>
  <dcterms:modified xsi:type="dcterms:W3CDTF">2019-03-22T11:31:15Z</dcterms:modified>
</cp:coreProperties>
</file>