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82"/>
  </p:notesMasterIdLst>
  <p:sldIdLst>
    <p:sldId id="256" r:id="rId2"/>
    <p:sldId id="276" r:id="rId3"/>
    <p:sldId id="257" r:id="rId4"/>
    <p:sldId id="283" r:id="rId5"/>
    <p:sldId id="258" r:id="rId6"/>
    <p:sldId id="259" r:id="rId7"/>
    <p:sldId id="260" r:id="rId8"/>
    <p:sldId id="275" r:id="rId9"/>
    <p:sldId id="261" r:id="rId10"/>
    <p:sldId id="284" r:id="rId11"/>
    <p:sldId id="262" r:id="rId12"/>
    <p:sldId id="264" r:id="rId13"/>
    <p:sldId id="263" r:id="rId14"/>
    <p:sldId id="265" r:id="rId15"/>
    <p:sldId id="267" r:id="rId16"/>
    <p:sldId id="268" r:id="rId17"/>
    <p:sldId id="269" r:id="rId18"/>
    <p:sldId id="270" r:id="rId19"/>
    <p:sldId id="271" r:id="rId20"/>
    <p:sldId id="272" r:id="rId21"/>
    <p:sldId id="273" r:id="rId22"/>
    <p:sldId id="274" r:id="rId23"/>
    <p:sldId id="277" r:id="rId24"/>
    <p:sldId id="278" r:id="rId25"/>
    <p:sldId id="287" r:id="rId26"/>
    <p:sldId id="286" r:id="rId27"/>
    <p:sldId id="288" r:id="rId28"/>
    <p:sldId id="289" r:id="rId29"/>
    <p:sldId id="290" r:id="rId30"/>
    <p:sldId id="291" r:id="rId31"/>
    <p:sldId id="292" r:id="rId32"/>
    <p:sldId id="279" r:id="rId33"/>
    <p:sldId id="302" r:id="rId34"/>
    <p:sldId id="280" r:id="rId35"/>
    <p:sldId id="282" r:id="rId36"/>
    <p:sldId id="281"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10" r:id="rId53"/>
    <p:sldId id="311" r:id="rId54"/>
    <p:sldId id="312" r:id="rId55"/>
    <p:sldId id="313" r:id="rId56"/>
    <p:sldId id="309"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Lst>
  <p:sldSz cx="9144000" cy="5143500" type="screen16x9"/>
  <p:notesSz cx="6858000" cy="9144000"/>
  <p:embeddedFontLst>
    <p:embeddedFont>
      <p:font typeface="Lato" panose="020B0604020202020204" charset="0"/>
      <p:regular r:id="rId83"/>
      <p:bold r:id="rId84"/>
      <p:italic r:id="rId85"/>
      <p:boldItalic r:id="rId86"/>
    </p:embeddedFont>
    <p:embeddedFont>
      <p:font typeface="Cambria Math" panose="02040503050406030204" pitchFamily="18" charset="0"/>
      <p:regular r:id="rId87"/>
    </p:embeddedFont>
    <p:embeddedFont>
      <p:font typeface="Raleway" panose="020B060402020202020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5C76482-7340-4030-8266-D07DB15323D5}">
          <p14:sldIdLst>
            <p14:sldId id="256"/>
            <p14:sldId id="276"/>
            <p14:sldId id="257"/>
            <p14:sldId id="283"/>
            <p14:sldId id="258"/>
            <p14:sldId id="259"/>
            <p14:sldId id="260"/>
            <p14:sldId id="275"/>
            <p14:sldId id="261"/>
            <p14:sldId id="284"/>
            <p14:sldId id="262"/>
            <p14:sldId id="264"/>
            <p14:sldId id="263"/>
            <p14:sldId id="265"/>
            <p14:sldId id="267"/>
            <p14:sldId id="268"/>
            <p14:sldId id="269"/>
            <p14:sldId id="270"/>
            <p14:sldId id="271"/>
            <p14:sldId id="272"/>
            <p14:sldId id="273"/>
            <p14:sldId id="274"/>
            <p14:sldId id="277"/>
            <p14:sldId id="278"/>
            <p14:sldId id="287"/>
            <p14:sldId id="286"/>
            <p14:sldId id="288"/>
            <p14:sldId id="289"/>
            <p14:sldId id="290"/>
            <p14:sldId id="291"/>
            <p14:sldId id="292"/>
            <p14:sldId id="279"/>
            <p14:sldId id="302"/>
            <p14:sldId id="280"/>
            <p14:sldId id="282"/>
            <p14:sldId id="281"/>
            <p14:sldId id="293"/>
            <p14:sldId id="294"/>
            <p14:sldId id="295"/>
            <p14:sldId id="296"/>
            <p14:sldId id="297"/>
            <p14:sldId id="298"/>
            <p14:sldId id="299"/>
            <p14:sldId id="300"/>
            <p14:sldId id="301"/>
            <p14:sldId id="303"/>
            <p14:sldId id="304"/>
            <p14:sldId id="305"/>
            <p14:sldId id="306"/>
            <p14:sldId id="307"/>
            <p14:sldId id="308"/>
            <p14:sldId id="310"/>
            <p14:sldId id="311"/>
            <p14:sldId id="312"/>
            <p14:sldId id="313"/>
            <p14:sldId id="309"/>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8.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3581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0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474430453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474430453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8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2936321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8C414"/>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1354816" y="666898"/>
            <a:ext cx="61200" cy="1110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SzPts val="4200"/>
              <a:buNone/>
              <a:defRPr sz="4200"/>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l="3824" t="6481" r="1281" b="4487"/>
          <a:stretch/>
        </p:blipFill>
        <p:spPr>
          <a:xfrm>
            <a:off x="7078325" y="3544250"/>
            <a:ext cx="1806900" cy="120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3" name="Google Shape;23;p5"/>
          <p:cNvSpPr txBox="1">
            <a:spLocks noGrp="1"/>
          </p:cNvSpPr>
          <p:nvPr>
            <p:ph type="body" idx="1"/>
          </p:nvPr>
        </p:nvSpPr>
        <p:spPr>
          <a:xfrm>
            <a:off x="482525" y="1093275"/>
            <a:ext cx="8178900" cy="2261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sz="1800"/>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4" name="Google Shape;24;p5"/>
          <p:cNvSpPr txBox="1">
            <a:spLocks noGrp="1"/>
          </p:cNvSpPr>
          <p:nvPr>
            <p:ph type="sldNum" idx="12"/>
          </p:nvPr>
        </p:nvSpPr>
        <p:spPr>
          <a:xfrm>
            <a:off x="6878518" y="4749850"/>
            <a:ext cx="22065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p:nvPr/>
        </p:nvSpPr>
        <p:spPr>
          <a:xfrm>
            <a:off x="421327" y="384374"/>
            <a:ext cx="61200" cy="535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F8C41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SzPts val="1300"/>
              <a:buFont typeface="Lato"/>
              <a:buChar char="●"/>
              <a:defRPr sz="1300">
                <a:latin typeface="Lato"/>
                <a:ea typeface="Lato"/>
                <a:cs typeface="Lato"/>
                <a:sym typeface="Lato"/>
              </a:defRPr>
            </a:lvl1pPr>
            <a:lvl2pPr marL="914400" lvl="1" indent="-298450">
              <a:lnSpc>
                <a:spcPct val="115000"/>
              </a:lnSpc>
              <a:spcBef>
                <a:spcPts val="1600"/>
              </a:spcBef>
              <a:spcAft>
                <a:spcPts val="0"/>
              </a:spcAft>
              <a:buSzPts val="1100"/>
              <a:buFont typeface="Lato"/>
              <a:buChar char="○"/>
              <a:defRPr sz="1100">
                <a:latin typeface="Lato"/>
                <a:ea typeface="Lato"/>
                <a:cs typeface="Lato"/>
                <a:sym typeface="Lato"/>
              </a:defRPr>
            </a:lvl2pPr>
            <a:lvl3pPr marL="1371600" lvl="2" indent="-298450">
              <a:lnSpc>
                <a:spcPct val="115000"/>
              </a:lnSpc>
              <a:spcBef>
                <a:spcPts val="1600"/>
              </a:spcBef>
              <a:spcAft>
                <a:spcPts val="0"/>
              </a:spcAft>
              <a:buSzPts val="1100"/>
              <a:buFont typeface="Lato"/>
              <a:buChar char="■"/>
              <a:defRPr sz="1100">
                <a:latin typeface="Lato"/>
                <a:ea typeface="Lato"/>
                <a:cs typeface="Lato"/>
                <a:sym typeface="Lato"/>
              </a:defRPr>
            </a:lvl3pPr>
            <a:lvl4pPr marL="1828800" lvl="3" indent="-298450">
              <a:lnSpc>
                <a:spcPct val="115000"/>
              </a:lnSpc>
              <a:spcBef>
                <a:spcPts val="1600"/>
              </a:spcBef>
              <a:spcAft>
                <a:spcPts val="0"/>
              </a:spcAft>
              <a:buSzPts val="1100"/>
              <a:buFont typeface="Lato"/>
              <a:buChar char="●"/>
              <a:defRPr sz="1100">
                <a:latin typeface="Lato"/>
                <a:ea typeface="Lato"/>
                <a:cs typeface="Lato"/>
                <a:sym typeface="Lato"/>
              </a:defRPr>
            </a:lvl4pPr>
            <a:lvl5pPr marL="2286000" lvl="4" indent="-298450">
              <a:lnSpc>
                <a:spcPct val="115000"/>
              </a:lnSpc>
              <a:spcBef>
                <a:spcPts val="1600"/>
              </a:spcBef>
              <a:spcAft>
                <a:spcPts val="0"/>
              </a:spcAft>
              <a:buSzPts val="1100"/>
              <a:buFont typeface="Lato"/>
              <a:buChar char="○"/>
              <a:defRPr sz="1100">
                <a:latin typeface="Lato"/>
                <a:ea typeface="Lato"/>
                <a:cs typeface="Lato"/>
                <a:sym typeface="Lato"/>
              </a:defRPr>
            </a:lvl5pPr>
            <a:lvl6pPr marL="2743200" lvl="5" indent="-298450">
              <a:lnSpc>
                <a:spcPct val="115000"/>
              </a:lnSpc>
              <a:spcBef>
                <a:spcPts val="1600"/>
              </a:spcBef>
              <a:spcAft>
                <a:spcPts val="0"/>
              </a:spcAft>
              <a:buSzPts val="1100"/>
              <a:buFont typeface="Lato"/>
              <a:buChar char="■"/>
              <a:defRPr sz="1100">
                <a:latin typeface="Lato"/>
                <a:ea typeface="Lato"/>
                <a:cs typeface="Lato"/>
                <a:sym typeface="Lato"/>
              </a:defRPr>
            </a:lvl6pPr>
            <a:lvl7pPr marL="3200400" lvl="6" indent="-298450">
              <a:lnSpc>
                <a:spcPct val="115000"/>
              </a:lnSpc>
              <a:spcBef>
                <a:spcPts val="1600"/>
              </a:spcBef>
              <a:spcAft>
                <a:spcPts val="0"/>
              </a:spcAft>
              <a:buSzPts val="1100"/>
              <a:buFont typeface="Lato"/>
              <a:buChar char="●"/>
              <a:defRPr sz="1100">
                <a:latin typeface="Lato"/>
                <a:ea typeface="Lato"/>
                <a:cs typeface="Lato"/>
                <a:sym typeface="Lato"/>
              </a:defRPr>
            </a:lvl7pPr>
            <a:lvl8pPr marL="3657600" lvl="7" indent="-298450">
              <a:lnSpc>
                <a:spcPct val="115000"/>
              </a:lnSpc>
              <a:spcBef>
                <a:spcPts val="1600"/>
              </a:spcBef>
              <a:spcAft>
                <a:spcPts val="0"/>
              </a:spcAft>
              <a:buSzPts val="1100"/>
              <a:buFont typeface="Lato"/>
              <a:buChar char="○"/>
              <a:defRPr sz="1100">
                <a:latin typeface="Lato"/>
                <a:ea typeface="Lato"/>
                <a:cs typeface="Lato"/>
                <a:sym typeface="Lato"/>
              </a:defRPr>
            </a:lvl8pPr>
            <a:lvl9pPr marL="4114800" lvl="8" indent="-298450">
              <a:lnSpc>
                <a:spcPct val="115000"/>
              </a:lnSpc>
              <a:spcBef>
                <a:spcPts val="1600"/>
              </a:spcBef>
              <a:spcAft>
                <a:spcPts val="1600"/>
              </a:spcAft>
              <a:buSzPts val="1100"/>
              <a:buFont typeface="Lato"/>
              <a:buChar char="■"/>
              <a:defRPr sz="1100">
                <a:latin typeface="Lato"/>
                <a:ea typeface="Lato"/>
                <a:cs typeface="Lato"/>
                <a:sym typeface="Lato"/>
              </a:defRPr>
            </a:lvl9pPr>
          </a:lstStyle>
          <a:p>
            <a:endParaRPr/>
          </a:p>
        </p:txBody>
      </p:sp>
      <p:sp>
        <p:nvSpPr>
          <p:cNvPr id="8" name="Google Shape;8;p1"/>
          <p:cNvSpPr txBox="1">
            <a:spLocks noGrp="1"/>
          </p:cNvSpPr>
          <p:nvPr>
            <p:ph type="sldNum" idx="12"/>
          </p:nvPr>
        </p:nvSpPr>
        <p:spPr>
          <a:xfrm>
            <a:off x="6878518" y="4749850"/>
            <a:ext cx="2206500" cy="393600"/>
          </a:xfrm>
          <a:prstGeom prst="rect">
            <a:avLst/>
          </a:prstGeom>
          <a:noFill/>
          <a:ln>
            <a:noFill/>
          </a:ln>
        </p:spPr>
        <p:txBody>
          <a:bodyPr spcFirstLastPara="1" wrap="square" lIns="91425" tIns="91425" rIns="91425" bIns="91425" anchor="ctr" anchorCtr="0">
            <a:noAutofit/>
          </a:bodyPr>
          <a:lstStyle>
            <a:lvl1pPr lvl="0" algn="r">
              <a:buNone/>
              <a:defRPr sz="1000">
                <a:latin typeface="Lato"/>
                <a:ea typeface="Lato"/>
                <a:cs typeface="Lato"/>
                <a:sym typeface="Lato"/>
              </a:defRPr>
            </a:lvl1pPr>
            <a:lvl2pPr lvl="1" algn="r">
              <a:buNone/>
              <a:defRPr sz="1000">
                <a:latin typeface="Lato"/>
                <a:ea typeface="Lato"/>
                <a:cs typeface="Lato"/>
                <a:sym typeface="Lato"/>
              </a:defRPr>
            </a:lvl2pPr>
            <a:lvl3pPr lvl="2" algn="r">
              <a:buNone/>
              <a:defRPr sz="1000">
                <a:latin typeface="Lato"/>
                <a:ea typeface="Lato"/>
                <a:cs typeface="Lato"/>
                <a:sym typeface="Lato"/>
              </a:defRPr>
            </a:lvl3pPr>
            <a:lvl4pPr lvl="3" algn="r">
              <a:buNone/>
              <a:defRPr sz="1000">
                <a:latin typeface="Lato"/>
                <a:ea typeface="Lato"/>
                <a:cs typeface="Lato"/>
                <a:sym typeface="Lato"/>
              </a:defRPr>
            </a:lvl4pPr>
            <a:lvl5pPr lvl="4" algn="r">
              <a:buNone/>
              <a:defRPr sz="1000">
                <a:latin typeface="Lato"/>
                <a:ea typeface="Lato"/>
                <a:cs typeface="Lato"/>
                <a:sym typeface="Lato"/>
              </a:defRPr>
            </a:lvl5pPr>
            <a:lvl6pPr lvl="5" algn="r">
              <a:buNone/>
              <a:defRPr sz="1000">
                <a:latin typeface="Lato"/>
                <a:ea typeface="Lato"/>
                <a:cs typeface="Lato"/>
                <a:sym typeface="Lato"/>
              </a:defRPr>
            </a:lvl6pPr>
            <a:lvl7pPr lvl="6" algn="r">
              <a:buNone/>
              <a:defRPr sz="1000">
                <a:latin typeface="Lato"/>
                <a:ea typeface="Lato"/>
                <a:cs typeface="Lato"/>
                <a:sym typeface="Lato"/>
              </a:defRPr>
            </a:lvl7pPr>
            <a:lvl8pPr lvl="7" algn="r">
              <a:buNone/>
              <a:defRPr sz="1000">
                <a:latin typeface="Lato"/>
                <a:ea typeface="Lato"/>
                <a:cs typeface="Lato"/>
                <a:sym typeface="Lato"/>
              </a:defRPr>
            </a:lvl8pPr>
            <a:lvl9pPr lvl="8" algn="r">
              <a:buNone/>
              <a:defRPr sz="1000">
                <a:latin typeface="Lato"/>
                <a:ea typeface="Lato"/>
                <a:cs typeface="Lato"/>
                <a:sym typeface="Lato"/>
              </a:defRPr>
            </a:lvl9pPr>
          </a:lstStyle>
          <a:p>
            <a:pPr marL="0" lvl="0" indent="0" algn="r" rtl="0">
              <a:spcBef>
                <a:spcPts val="0"/>
              </a:spcBef>
              <a:spcAft>
                <a:spcPts val="0"/>
              </a:spcAft>
              <a:buNone/>
            </a:pPr>
            <a:r>
              <a:rPr lang="en"/>
              <a:t>Komunitas CP ITB © 2018 </a:t>
            </a: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Graph</a:t>
            </a:r>
            <a:endParaRPr dirty="0"/>
          </a:p>
        </p:txBody>
      </p:sp>
      <p:sp>
        <p:nvSpPr>
          <p:cNvPr id="48" name="Google Shape;48;p10"/>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Prepared by : </a:t>
            </a:r>
            <a:r>
              <a:rPr dirty="0" err="1" smtClean="0"/>
              <a:t>Irfan</a:t>
            </a:r>
            <a:r>
              <a:rPr dirty="0" smtClean="0"/>
              <a:t> </a:t>
            </a:r>
            <a:r>
              <a:rPr dirty="0" err="1" smtClean="0"/>
              <a:t>Sofyana</a:t>
            </a:r>
            <a:r>
              <a:rPr dirty="0" smtClean="0"/>
              <a:t> Putra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Undirected Graph</a:t>
            </a:r>
            <a:endParaRPr lang="id-ID" dirty="0"/>
          </a:p>
        </p:txBody>
      </p:sp>
      <p:sp>
        <p:nvSpPr>
          <p:cNvPr id="3" name="Text Placeholder 2"/>
          <p:cNvSpPr>
            <a:spLocks noGrp="1"/>
          </p:cNvSpPr>
          <p:nvPr>
            <p:ph type="body" idx="1"/>
          </p:nvPr>
        </p:nvSpPr>
        <p:spPr/>
        <p:txBody>
          <a:bodyPr/>
          <a:lstStyle/>
          <a:p>
            <a:pPr algn="just"/>
            <a:r>
              <a:rPr lang="en-US" dirty="0"/>
              <a:t>An undirected graph is </a:t>
            </a:r>
            <a:r>
              <a:rPr lang="en-US" dirty="0" smtClean="0"/>
              <a:t>gr</a:t>
            </a:r>
            <a:r>
              <a:rPr lang="id-ID" dirty="0" smtClean="0"/>
              <a:t>aph</a:t>
            </a:r>
            <a:r>
              <a:rPr lang="en-US" dirty="0" smtClean="0"/>
              <a:t>, </a:t>
            </a:r>
            <a:r>
              <a:rPr lang="en-US" dirty="0"/>
              <a:t>i.e., a set of objects (called vertices or nodes) that are connected together, where all the edges are </a:t>
            </a:r>
            <a:r>
              <a:rPr lang="en-US" dirty="0" smtClean="0"/>
              <a:t>bidirectional</a:t>
            </a:r>
            <a:r>
              <a:rPr lang="id-ID" dirty="0" smtClean="0"/>
              <a:t>.</a:t>
            </a:r>
          </a:p>
          <a:p>
            <a:pPr algn="just"/>
            <a:r>
              <a:rPr lang="id-ID" dirty="0" smtClean="0"/>
              <a:t>Example;</a:t>
            </a:r>
            <a:endParaRPr lang="id-ID" dirty="0"/>
          </a:p>
        </p:txBody>
      </p:sp>
      <p:pic>
        <p:nvPicPr>
          <p:cNvPr id="4" name="Picture 3"/>
          <p:cNvPicPr>
            <a:picLocks noChangeAspect="1"/>
          </p:cNvPicPr>
          <p:nvPr/>
        </p:nvPicPr>
        <p:blipFill>
          <a:blip r:embed="rId2"/>
          <a:stretch>
            <a:fillRect/>
          </a:stretch>
        </p:blipFill>
        <p:spPr>
          <a:xfrm>
            <a:off x="1035419" y="2223825"/>
            <a:ext cx="3886200" cy="2600325"/>
          </a:xfrm>
          <a:prstGeom prst="rect">
            <a:avLst/>
          </a:prstGeom>
        </p:spPr>
      </p:pic>
    </p:spTree>
    <p:extLst>
      <p:ext uri="{BB962C8B-B14F-4D97-AF65-F5344CB8AC3E}">
        <p14:creationId xmlns:p14="http://schemas.microsoft.com/office/powerpoint/2010/main" val="242644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Degree</a:t>
            </a:r>
            <a:endParaRPr lang="id-ID" dirty="0"/>
          </a:p>
        </p:txBody>
      </p:sp>
      <p:sp>
        <p:nvSpPr>
          <p:cNvPr id="3" name="Text Placeholder 2"/>
          <p:cNvSpPr>
            <a:spLocks noGrp="1"/>
          </p:cNvSpPr>
          <p:nvPr>
            <p:ph type="body" idx="1"/>
          </p:nvPr>
        </p:nvSpPr>
        <p:spPr/>
        <p:txBody>
          <a:bodyPr/>
          <a:lstStyle/>
          <a:p>
            <a:r>
              <a:rPr lang="id-ID" dirty="0" smtClean="0"/>
              <a:t>Degree of a node is a number of edge incident to that node.</a:t>
            </a:r>
          </a:p>
          <a:p>
            <a:endParaRPr lang="id-ID" dirty="0"/>
          </a:p>
        </p:txBody>
      </p:sp>
      <p:pic>
        <p:nvPicPr>
          <p:cNvPr id="4" name="Picture 3"/>
          <p:cNvPicPr>
            <a:picLocks noChangeAspect="1"/>
          </p:cNvPicPr>
          <p:nvPr/>
        </p:nvPicPr>
        <p:blipFill>
          <a:blip r:embed="rId2"/>
          <a:stretch>
            <a:fillRect/>
          </a:stretch>
        </p:blipFill>
        <p:spPr>
          <a:xfrm>
            <a:off x="1014154" y="1713462"/>
            <a:ext cx="3886200" cy="2600325"/>
          </a:xfrm>
          <a:prstGeom prst="rect">
            <a:avLst/>
          </a:prstGeom>
        </p:spPr>
      </p:pic>
      <p:sp>
        <p:nvSpPr>
          <p:cNvPr id="5" name="TextBox 4"/>
          <p:cNvSpPr txBox="1"/>
          <p:nvPr/>
        </p:nvSpPr>
        <p:spPr>
          <a:xfrm>
            <a:off x="5029200" y="1913860"/>
            <a:ext cx="2275367" cy="738664"/>
          </a:xfrm>
          <a:prstGeom prst="rect">
            <a:avLst/>
          </a:prstGeom>
          <a:noFill/>
        </p:spPr>
        <p:txBody>
          <a:bodyPr wrap="square" rtlCol="0">
            <a:spAutoFit/>
          </a:bodyPr>
          <a:lstStyle/>
          <a:p>
            <a:r>
              <a:rPr lang="id-ID" dirty="0" smtClean="0"/>
              <a:t>Degree of node 3 is 3</a:t>
            </a:r>
          </a:p>
          <a:p>
            <a:r>
              <a:rPr lang="id-ID" dirty="0" smtClean="0"/>
              <a:t>Degree of node 0 is 1</a:t>
            </a:r>
          </a:p>
          <a:p>
            <a:r>
              <a:rPr lang="id-ID" dirty="0" smtClean="0"/>
              <a:t>Degree of node 5 is 2</a:t>
            </a:r>
            <a:endParaRPr lang="id-ID" dirty="0"/>
          </a:p>
        </p:txBody>
      </p:sp>
    </p:spTree>
    <p:extLst>
      <p:ext uri="{BB962C8B-B14F-4D97-AF65-F5344CB8AC3E}">
        <p14:creationId xmlns:p14="http://schemas.microsoft.com/office/powerpoint/2010/main" val="359187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Path</a:t>
            </a:r>
            <a:endParaRPr lang="id-ID" dirty="0"/>
          </a:p>
        </p:txBody>
      </p:sp>
      <p:sp>
        <p:nvSpPr>
          <p:cNvPr id="3" name="Text Placeholder 2"/>
          <p:cNvSpPr>
            <a:spLocks noGrp="1"/>
          </p:cNvSpPr>
          <p:nvPr>
            <p:ph type="body" idx="1"/>
          </p:nvPr>
        </p:nvSpPr>
        <p:spPr/>
        <p:txBody>
          <a:bodyPr/>
          <a:lstStyle/>
          <a:p>
            <a:pPr algn="just"/>
            <a:r>
              <a:rPr lang="en-US" dirty="0"/>
              <a:t>a </a:t>
            </a:r>
            <a:r>
              <a:rPr lang="en-US" b="1" dirty="0"/>
              <a:t>path</a:t>
            </a:r>
            <a:r>
              <a:rPr lang="en-US" dirty="0"/>
              <a:t> in </a:t>
            </a:r>
            <a:r>
              <a:rPr lang="en-US" dirty="0" smtClean="0"/>
              <a:t>a</a:t>
            </a:r>
            <a:r>
              <a:rPr lang="id-ID" dirty="0" smtClean="0"/>
              <a:t> graph</a:t>
            </a:r>
            <a:r>
              <a:rPr lang="en-US" dirty="0"/>
              <a:t> is a finite or infinite </a:t>
            </a:r>
            <a:r>
              <a:rPr lang="id-ID" dirty="0" smtClean="0"/>
              <a:t>sequences </a:t>
            </a:r>
            <a:r>
              <a:rPr lang="en-US" dirty="0"/>
              <a:t> of </a:t>
            </a:r>
            <a:r>
              <a:rPr lang="id-ID" dirty="0" smtClean="0"/>
              <a:t>edges</a:t>
            </a:r>
            <a:r>
              <a:rPr lang="en-US" dirty="0"/>
              <a:t> which connect a sequence of </a:t>
            </a:r>
            <a:r>
              <a:rPr lang="id-ID" dirty="0" smtClean="0"/>
              <a:t>vertices / node </a:t>
            </a:r>
            <a:r>
              <a:rPr lang="en-US" dirty="0" smtClean="0"/>
              <a:t>which</a:t>
            </a:r>
            <a:r>
              <a:rPr lang="en-US" dirty="0"/>
              <a:t>, by most definitions, are all distinct from one </a:t>
            </a:r>
            <a:r>
              <a:rPr lang="en-US" dirty="0" smtClean="0"/>
              <a:t>another</a:t>
            </a:r>
            <a:endParaRPr lang="id-ID" dirty="0" smtClean="0"/>
          </a:p>
          <a:p>
            <a:pPr marL="114300" indent="0" algn="just">
              <a:buNone/>
            </a:pPr>
            <a:endParaRPr lang="id-ID" dirty="0"/>
          </a:p>
        </p:txBody>
      </p:sp>
      <p:pic>
        <p:nvPicPr>
          <p:cNvPr id="4" name="Picture 3"/>
          <p:cNvPicPr>
            <a:picLocks noChangeAspect="1"/>
          </p:cNvPicPr>
          <p:nvPr/>
        </p:nvPicPr>
        <p:blipFill>
          <a:blip r:embed="rId2"/>
          <a:stretch>
            <a:fillRect/>
          </a:stretch>
        </p:blipFill>
        <p:spPr>
          <a:xfrm>
            <a:off x="939726" y="2227912"/>
            <a:ext cx="3886200" cy="2600325"/>
          </a:xfrm>
          <a:prstGeom prst="rect">
            <a:avLst/>
          </a:prstGeom>
        </p:spPr>
      </p:pic>
      <p:sp>
        <p:nvSpPr>
          <p:cNvPr id="5" name="TextBox 4"/>
          <p:cNvSpPr txBox="1"/>
          <p:nvPr/>
        </p:nvSpPr>
        <p:spPr>
          <a:xfrm>
            <a:off x="4912242" y="2402958"/>
            <a:ext cx="3444949" cy="954107"/>
          </a:xfrm>
          <a:prstGeom prst="rect">
            <a:avLst/>
          </a:prstGeom>
          <a:noFill/>
        </p:spPr>
        <p:txBody>
          <a:bodyPr wrap="square" rtlCol="0">
            <a:spAutoFit/>
          </a:bodyPr>
          <a:lstStyle/>
          <a:p>
            <a:r>
              <a:rPr lang="id-ID" dirty="0" smtClean="0"/>
              <a:t>Example path : </a:t>
            </a:r>
          </a:p>
          <a:p>
            <a:pPr marL="285750" indent="-285750">
              <a:buFont typeface="Arial" panose="020B0604020202020204" pitchFamily="34" charset="0"/>
              <a:buChar char="•"/>
            </a:pPr>
            <a:r>
              <a:rPr lang="id-ID" dirty="0" smtClean="0"/>
              <a:t>0, 2, 3, 4</a:t>
            </a:r>
          </a:p>
          <a:p>
            <a:pPr marL="285750" indent="-285750">
              <a:buFont typeface="Arial" panose="020B0604020202020204" pitchFamily="34" charset="0"/>
              <a:buChar char="•"/>
            </a:pPr>
            <a:r>
              <a:rPr lang="id-ID" dirty="0" smtClean="0"/>
              <a:t>3, 1, 5, 4</a:t>
            </a:r>
          </a:p>
          <a:p>
            <a:endParaRPr lang="id-ID" dirty="0"/>
          </a:p>
        </p:txBody>
      </p:sp>
    </p:spTree>
    <p:extLst>
      <p:ext uri="{BB962C8B-B14F-4D97-AF65-F5344CB8AC3E}">
        <p14:creationId xmlns:p14="http://schemas.microsoft.com/office/powerpoint/2010/main" val="319741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Cycle</a:t>
            </a:r>
            <a:endParaRPr lang="id-ID" dirty="0"/>
          </a:p>
        </p:txBody>
      </p:sp>
      <p:sp>
        <p:nvSpPr>
          <p:cNvPr id="3" name="Text Placeholder 2"/>
          <p:cNvSpPr>
            <a:spLocks noGrp="1"/>
          </p:cNvSpPr>
          <p:nvPr>
            <p:ph type="body" idx="1"/>
          </p:nvPr>
        </p:nvSpPr>
        <p:spPr/>
        <p:txBody>
          <a:bodyPr/>
          <a:lstStyle/>
          <a:p>
            <a:r>
              <a:rPr lang="en-US" dirty="0"/>
              <a:t>a </a:t>
            </a:r>
            <a:r>
              <a:rPr lang="en-US" b="1" dirty="0"/>
              <a:t>cycle</a:t>
            </a:r>
            <a:r>
              <a:rPr lang="en-US" dirty="0"/>
              <a:t> is a path of edges and vertices wherein a </a:t>
            </a:r>
            <a:r>
              <a:rPr lang="id-ID" dirty="0" smtClean="0"/>
              <a:t>vertex</a:t>
            </a:r>
            <a:r>
              <a:rPr lang="en-US" dirty="0"/>
              <a:t> is </a:t>
            </a:r>
            <a:r>
              <a:rPr lang="id-ID" dirty="0" smtClean="0"/>
              <a:t>reachable </a:t>
            </a:r>
            <a:r>
              <a:rPr lang="en-US" dirty="0" smtClean="0"/>
              <a:t>from </a:t>
            </a:r>
            <a:r>
              <a:rPr lang="en-US" dirty="0"/>
              <a:t>itself</a:t>
            </a:r>
            <a:endParaRPr lang="id-ID" dirty="0"/>
          </a:p>
        </p:txBody>
      </p:sp>
      <p:pic>
        <p:nvPicPr>
          <p:cNvPr id="4" name="Picture 3"/>
          <p:cNvPicPr>
            <a:picLocks noChangeAspect="1"/>
          </p:cNvPicPr>
          <p:nvPr/>
        </p:nvPicPr>
        <p:blipFill>
          <a:blip r:embed="rId2"/>
          <a:stretch>
            <a:fillRect/>
          </a:stretch>
        </p:blipFill>
        <p:spPr>
          <a:xfrm>
            <a:off x="939726" y="1951466"/>
            <a:ext cx="3886200" cy="2600325"/>
          </a:xfrm>
          <a:prstGeom prst="rect">
            <a:avLst/>
          </a:prstGeom>
        </p:spPr>
      </p:pic>
      <p:sp>
        <p:nvSpPr>
          <p:cNvPr id="5" name="TextBox 4"/>
          <p:cNvSpPr txBox="1"/>
          <p:nvPr/>
        </p:nvSpPr>
        <p:spPr>
          <a:xfrm>
            <a:off x="4912241" y="2064337"/>
            <a:ext cx="2753833" cy="1169551"/>
          </a:xfrm>
          <a:prstGeom prst="rect">
            <a:avLst/>
          </a:prstGeom>
          <a:noFill/>
        </p:spPr>
        <p:txBody>
          <a:bodyPr wrap="square" rtlCol="0">
            <a:spAutoFit/>
          </a:bodyPr>
          <a:lstStyle/>
          <a:p>
            <a:r>
              <a:rPr lang="id-ID" dirty="0" smtClean="0"/>
              <a:t>Example cycle:</a:t>
            </a:r>
          </a:p>
          <a:p>
            <a:pPr marL="285750" indent="-285750">
              <a:buFont typeface="Arial" panose="020B0604020202020204" pitchFamily="34" charset="0"/>
              <a:buChar char="•"/>
            </a:pPr>
            <a:r>
              <a:rPr lang="id-ID" dirty="0" smtClean="0"/>
              <a:t>2, 4, 3, 2</a:t>
            </a:r>
          </a:p>
          <a:p>
            <a:pPr marL="285750" indent="-285750">
              <a:buFont typeface="Arial" panose="020B0604020202020204" pitchFamily="34" charset="0"/>
              <a:buChar char="•"/>
            </a:pPr>
            <a:r>
              <a:rPr lang="id-ID" dirty="0" smtClean="0"/>
              <a:t>2, 4, 5, 1, 3, 2</a:t>
            </a:r>
          </a:p>
          <a:p>
            <a:pPr marL="285750" indent="-285750">
              <a:buFont typeface="Arial" panose="020B0604020202020204" pitchFamily="34" charset="0"/>
              <a:buChar char="•"/>
            </a:pPr>
            <a:r>
              <a:rPr lang="id-ID" dirty="0" smtClean="0"/>
              <a:t>3, 4, 5, 1, 3</a:t>
            </a:r>
          </a:p>
          <a:p>
            <a:pPr marL="285750" indent="-285750">
              <a:buFont typeface="Arial" panose="020B0604020202020204" pitchFamily="34" charset="0"/>
              <a:buChar char="•"/>
            </a:pPr>
            <a:endParaRPr lang="id-ID" dirty="0"/>
          </a:p>
        </p:txBody>
      </p:sp>
    </p:spTree>
    <p:extLst>
      <p:ext uri="{BB962C8B-B14F-4D97-AF65-F5344CB8AC3E}">
        <p14:creationId xmlns:p14="http://schemas.microsoft.com/office/powerpoint/2010/main" val="74018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Tree</a:t>
            </a:r>
            <a:endParaRPr lang="id-ID" dirty="0"/>
          </a:p>
        </p:txBody>
      </p:sp>
      <p:sp>
        <p:nvSpPr>
          <p:cNvPr id="3" name="Text Placeholder 2"/>
          <p:cNvSpPr>
            <a:spLocks noGrp="1"/>
          </p:cNvSpPr>
          <p:nvPr>
            <p:ph type="body" idx="1"/>
          </p:nvPr>
        </p:nvSpPr>
        <p:spPr/>
        <p:txBody>
          <a:bodyPr/>
          <a:lstStyle/>
          <a:p>
            <a:r>
              <a:rPr lang="id-ID" dirty="0" smtClean="0"/>
              <a:t>Tree is an undirected graph in which any two vertices are connected by exactly one path. </a:t>
            </a:r>
          </a:p>
          <a:p>
            <a:r>
              <a:rPr lang="id-ID" dirty="0" smtClean="0"/>
              <a:t>Because of that, Tree will not contain any </a:t>
            </a:r>
            <a:r>
              <a:rPr lang="id-ID" b="1" dirty="0" smtClean="0"/>
              <a:t>cycle</a:t>
            </a:r>
            <a:r>
              <a:rPr lang="id-ID" dirty="0" smtClean="0"/>
              <a:t>.</a:t>
            </a:r>
          </a:p>
          <a:p>
            <a:pPr marL="114300" indent="0">
              <a:buNone/>
            </a:pPr>
            <a:endParaRPr lang="id-ID" dirty="0"/>
          </a:p>
        </p:txBody>
      </p:sp>
      <p:pic>
        <p:nvPicPr>
          <p:cNvPr id="4" name="Picture 3"/>
          <p:cNvPicPr>
            <a:picLocks noChangeAspect="1"/>
          </p:cNvPicPr>
          <p:nvPr/>
        </p:nvPicPr>
        <p:blipFill>
          <a:blip r:embed="rId2"/>
          <a:stretch>
            <a:fillRect/>
          </a:stretch>
        </p:blipFill>
        <p:spPr>
          <a:xfrm>
            <a:off x="812136" y="2227913"/>
            <a:ext cx="2409530" cy="2323496"/>
          </a:xfrm>
          <a:prstGeom prst="rect">
            <a:avLst/>
          </a:prstGeom>
        </p:spPr>
      </p:pic>
      <p:pic>
        <p:nvPicPr>
          <p:cNvPr id="5" name="Picture 4"/>
          <p:cNvPicPr>
            <a:picLocks noChangeAspect="1"/>
          </p:cNvPicPr>
          <p:nvPr/>
        </p:nvPicPr>
        <p:blipFill>
          <a:blip r:embed="rId3"/>
          <a:stretch>
            <a:fillRect/>
          </a:stretch>
        </p:blipFill>
        <p:spPr>
          <a:xfrm>
            <a:off x="3671777" y="2244712"/>
            <a:ext cx="2438400" cy="2219325"/>
          </a:xfrm>
          <a:prstGeom prst="rect">
            <a:avLst/>
          </a:prstGeom>
        </p:spPr>
      </p:pic>
      <p:sp>
        <p:nvSpPr>
          <p:cNvPr id="6" name="TextBox 5"/>
          <p:cNvSpPr txBox="1"/>
          <p:nvPr/>
        </p:nvSpPr>
        <p:spPr>
          <a:xfrm>
            <a:off x="1325784" y="4551409"/>
            <a:ext cx="1382233" cy="307777"/>
          </a:xfrm>
          <a:prstGeom prst="rect">
            <a:avLst/>
          </a:prstGeom>
          <a:noFill/>
        </p:spPr>
        <p:txBody>
          <a:bodyPr wrap="square" rtlCol="0">
            <a:spAutoFit/>
          </a:bodyPr>
          <a:lstStyle/>
          <a:p>
            <a:r>
              <a:rPr lang="id-ID" dirty="0" smtClean="0"/>
              <a:t>Not a tree</a:t>
            </a:r>
            <a:endParaRPr lang="id-ID" dirty="0"/>
          </a:p>
        </p:txBody>
      </p:sp>
      <p:sp>
        <p:nvSpPr>
          <p:cNvPr id="7" name="TextBox 6"/>
          <p:cNvSpPr txBox="1"/>
          <p:nvPr/>
        </p:nvSpPr>
        <p:spPr>
          <a:xfrm>
            <a:off x="4479609" y="4551409"/>
            <a:ext cx="551754" cy="307777"/>
          </a:xfrm>
          <a:prstGeom prst="rect">
            <a:avLst/>
          </a:prstGeom>
          <a:noFill/>
        </p:spPr>
        <p:txBody>
          <a:bodyPr wrap="none" rtlCol="0">
            <a:spAutoFit/>
          </a:bodyPr>
          <a:lstStyle/>
          <a:p>
            <a:r>
              <a:rPr lang="id-ID" dirty="0" smtClean="0"/>
              <a:t>Tree</a:t>
            </a:r>
            <a:endParaRPr lang="id-ID" dirty="0"/>
          </a:p>
        </p:txBody>
      </p:sp>
    </p:spTree>
    <p:extLst>
      <p:ext uri="{BB962C8B-B14F-4D97-AF65-F5344CB8AC3E}">
        <p14:creationId xmlns:p14="http://schemas.microsoft.com/office/powerpoint/2010/main" val="23769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to Represent Graph?</a:t>
            </a:r>
            <a:endParaRPr lang="id-ID" dirty="0"/>
          </a:p>
        </p:txBody>
      </p:sp>
      <p:sp>
        <p:nvSpPr>
          <p:cNvPr id="3" name="Text Placeholder 2"/>
          <p:cNvSpPr>
            <a:spLocks noGrp="1"/>
          </p:cNvSpPr>
          <p:nvPr>
            <p:ph type="body" idx="1"/>
          </p:nvPr>
        </p:nvSpPr>
        <p:spPr/>
        <p:txBody>
          <a:bodyPr/>
          <a:lstStyle/>
          <a:p>
            <a:pPr marL="114300" indent="0">
              <a:buNone/>
            </a:pPr>
            <a:r>
              <a:rPr lang="id-ID" dirty="0" smtClean="0"/>
              <a:t>In competitive programming, there are 3 ways that are usually used to store a graph.  They are:</a:t>
            </a:r>
          </a:p>
          <a:p>
            <a:r>
              <a:rPr lang="id-ID" dirty="0" smtClean="0"/>
              <a:t>Adjacency Matrix</a:t>
            </a:r>
          </a:p>
          <a:p>
            <a:r>
              <a:rPr lang="id-ID" dirty="0" smtClean="0"/>
              <a:t>Edge list</a:t>
            </a:r>
          </a:p>
          <a:p>
            <a:r>
              <a:rPr lang="id-ID" dirty="0" smtClean="0"/>
              <a:t>Adjacency List</a:t>
            </a:r>
            <a:endParaRPr lang="id-ID" dirty="0"/>
          </a:p>
        </p:txBody>
      </p:sp>
    </p:spTree>
    <p:extLst>
      <p:ext uri="{BB962C8B-B14F-4D97-AF65-F5344CB8AC3E}">
        <p14:creationId xmlns:p14="http://schemas.microsoft.com/office/powerpoint/2010/main" val="2131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Adjacency Matrix</a:t>
            </a:r>
            <a:endParaRPr lang="id-ID"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114300" indent="0">
                  <a:buNone/>
                </a:pPr>
                <a:r>
                  <a:rPr lang="id-ID" dirty="0" smtClean="0"/>
                  <a:t>We </a:t>
                </a:r>
                <a:r>
                  <a:rPr lang="id-ID" dirty="0"/>
                  <a:t>represent graph in matrix M.</a:t>
                </a:r>
              </a:p>
              <a:p>
                <a:r>
                  <a:rPr lang="id-ID" dirty="0"/>
                  <a:t>M[a][b] = 1 means that there is an edge that connect node a and b</a:t>
                </a:r>
              </a:p>
              <a:p>
                <a:r>
                  <a:rPr lang="id-ID" dirty="0"/>
                  <a:t>M[a][b] = 0 means that there is no edge that connect node a and b</a:t>
                </a:r>
              </a:p>
              <a:p>
                <a:pPr marL="114300" indent="0">
                  <a:buNone/>
                </a:pPr>
                <a:r>
                  <a:rPr lang="id-ID" dirty="0" smtClean="0"/>
                  <a:t>Memory Complexity: </a:t>
                </a:r>
                <a:r>
                  <a:rPr lang="id-ID" dirty="0"/>
                  <a:t>O(</a:t>
                </a:r>
                <a14:m>
                  <m:oMath xmlns:m="http://schemas.openxmlformats.org/officeDocument/2006/math">
                    <m:sSup>
                      <m:sSupPr>
                        <m:ctrlPr>
                          <a:rPr lang="id-ID" i="1">
                            <a:latin typeface="Cambria Math" panose="02040503050406030204" pitchFamily="18" charset="0"/>
                          </a:rPr>
                        </m:ctrlPr>
                      </m:sSupPr>
                      <m:e>
                        <m:r>
                          <a:rPr lang="id-ID" i="1">
                            <a:latin typeface="Cambria Math" panose="02040503050406030204" pitchFamily="18" charset="0"/>
                          </a:rPr>
                          <m:t>𝑛</m:t>
                        </m:r>
                      </m:e>
                      <m:sup>
                        <m:r>
                          <a:rPr lang="id-ID" i="1">
                            <a:latin typeface="Cambria Math" panose="02040503050406030204" pitchFamily="18" charset="0"/>
                          </a:rPr>
                          <m:t>2</m:t>
                        </m:r>
                      </m:sup>
                    </m:sSup>
                  </m:oMath>
                </a14:m>
                <a:r>
                  <a:rPr lang="id-ID" dirty="0"/>
                  <a:t>)</a:t>
                </a:r>
              </a:p>
              <a:p>
                <a:pPr marL="114300" indent="0">
                  <a:buNone/>
                </a:pPr>
                <a:r>
                  <a:rPr lang="id-ID" dirty="0"/>
                  <a:t>This way is better for small graph.</a:t>
                </a:r>
              </a:p>
              <a:p>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81726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Adjacency Matrix</a:t>
            </a:r>
            <a:endParaRPr lang="id-ID" dirty="0"/>
          </a:p>
        </p:txBody>
      </p:sp>
      <p:sp>
        <p:nvSpPr>
          <p:cNvPr id="3" name="Text Placeholder 2"/>
          <p:cNvSpPr>
            <a:spLocks noGrp="1"/>
          </p:cNvSpPr>
          <p:nvPr>
            <p:ph type="body" idx="1"/>
          </p:nvPr>
        </p:nvSpPr>
        <p:spPr>
          <a:xfrm>
            <a:off x="482525" y="3232298"/>
            <a:ext cx="7151652" cy="1366086"/>
          </a:xfrm>
        </p:spPr>
        <p:txBody>
          <a:bodyPr/>
          <a:lstStyle/>
          <a:p>
            <a:pPr marL="114300" indent="0">
              <a:buNone/>
            </a:pPr>
            <a:r>
              <a:rPr lang="id-ID" sz="1200" dirty="0" smtClean="0"/>
              <a:t>Matrix M:</a:t>
            </a:r>
          </a:p>
          <a:p>
            <a:pPr marL="114300" indent="0">
              <a:buNone/>
            </a:pPr>
            <a:endParaRPr lang="id-ID" sz="1200" dirty="0" smtClean="0"/>
          </a:p>
          <a:p>
            <a:pPr marL="114300" indent="0">
              <a:buNone/>
            </a:pPr>
            <a:r>
              <a:rPr lang="id-ID" sz="1200" dirty="0" smtClean="0"/>
              <a:t>Index from 0</a:t>
            </a:r>
            <a:endParaRPr lang="id-ID" sz="1200" dirty="0"/>
          </a:p>
        </p:txBody>
      </p:sp>
      <p:pic>
        <p:nvPicPr>
          <p:cNvPr id="4" name="Picture 3"/>
          <p:cNvPicPr>
            <a:picLocks noChangeAspect="1"/>
          </p:cNvPicPr>
          <p:nvPr/>
        </p:nvPicPr>
        <p:blipFill>
          <a:blip r:embed="rId2"/>
          <a:stretch>
            <a:fillRect/>
          </a:stretch>
        </p:blipFill>
        <p:spPr>
          <a:xfrm>
            <a:off x="482525" y="919574"/>
            <a:ext cx="2579652" cy="217974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497361289"/>
              </p:ext>
            </p:extLst>
          </p:nvPr>
        </p:nvGraphicFramePr>
        <p:xfrm>
          <a:off x="1658678" y="3232298"/>
          <a:ext cx="2806998" cy="1828800"/>
        </p:xfrm>
        <a:graphic>
          <a:graphicData uri="http://schemas.openxmlformats.org/drawingml/2006/table">
            <a:tbl>
              <a:tblPr firstRow="1" bandRow="1">
                <a:tableStyleId>{306799F8-075E-4A3A-A7F6-7FBC6576F1A4}</a:tableStyleId>
              </a:tblPr>
              <a:tblGrid>
                <a:gridCol w="467833"/>
                <a:gridCol w="467833"/>
                <a:gridCol w="467833"/>
                <a:gridCol w="446567"/>
                <a:gridCol w="489099"/>
                <a:gridCol w="467833"/>
              </a:tblGrid>
              <a:tr h="297711">
                <a:tc>
                  <a:txBody>
                    <a:bodyPr/>
                    <a:lstStyle/>
                    <a:p>
                      <a:r>
                        <a:rPr lang="id-ID" dirty="0" smtClean="0"/>
                        <a:t>0</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0</a:t>
                      </a:r>
                      <a:endParaRPr lang="id-ID" dirty="0"/>
                    </a:p>
                  </a:txBody>
                  <a:tcPr/>
                </a:tc>
              </a:tr>
              <a:tr h="295940">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r>
              <a:tr h="295940">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r>
              <a:tr h="295940">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r>
              <a:tr h="295940">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r>
              <a:tr h="295940">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smtClean="0"/>
                        <a:t>0</a:t>
                      </a:r>
                      <a:endParaRPr lang="id-ID" dirty="0"/>
                    </a:p>
                  </a:txBody>
                  <a:tcPr/>
                </a:tc>
                <a:tc>
                  <a:txBody>
                    <a:bodyPr/>
                    <a:lstStyle/>
                    <a:p>
                      <a:r>
                        <a:rPr lang="id-ID" smtClean="0"/>
                        <a:t>0</a:t>
                      </a:r>
                      <a:endParaRPr lang="id-ID" dirty="0"/>
                    </a:p>
                  </a:txBody>
                  <a:tcPr/>
                </a:tc>
                <a:tc>
                  <a:txBody>
                    <a:bodyPr/>
                    <a:lstStyle/>
                    <a:p>
                      <a:r>
                        <a:rPr lang="id-ID" smtClean="0"/>
                        <a:t>1</a:t>
                      </a:r>
                      <a:endParaRPr lang="id-ID" dirty="0"/>
                    </a:p>
                  </a:txBody>
                  <a:tcPr/>
                </a:tc>
                <a:tc>
                  <a:txBody>
                    <a:bodyPr/>
                    <a:lstStyle/>
                    <a:p>
                      <a:r>
                        <a:rPr lang="id-ID" dirty="0" smtClean="0"/>
                        <a:t>0</a:t>
                      </a:r>
                      <a:endParaRPr lang="id-ID" dirty="0"/>
                    </a:p>
                  </a:txBody>
                  <a:tcPr/>
                </a:tc>
              </a:tr>
            </a:tbl>
          </a:graphicData>
        </a:graphic>
      </p:graphicFrame>
    </p:spTree>
    <p:extLst>
      <p:ext uri="{BB962C8B-B14F-4D97-AF65-F5344CB8AC3E}">
        <p14:creationId xmlns:p14="http://schemas.microsoft.com/office/powerpoint/2010/main" val="123060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Edge List</a:t>
            </a:r>
            <a:endParaRPr lang="id-ID" dirty="0"/>
          </a:p>
        </p:txBody>
      </p:sp>
      <p:sp>
        <p:nvSpPr>
          <p:cNvPr id="3" name="Text Placeholder 2"/>
          <p:cNvSpPr>
            <a:spLocks noGrp="1"/>
          </p:cNvSpPr>
          <p:nvPr>
            <p:ph type="body" idx="1"/>
          </p:nvPr>
        </p:nvSpPr>
        <p:spPr/>
        <p:txBody>
          <a:bodyPr/>
          <a:lstStyle/>
          <a:p>
            <a:pPr algn="just"/>
            <a:r>
              <a:rPr lang="en-US" dirty="0"/>
              <a:t>An </a:t>
            </a:r>
            <a:r>
              <a:rPr lang="en-US" b="1" dirty="0"/>
              <a:t>edge list </a:t>
            </a:r>
            <a:r>
              <a:rPr lang="en-US" dirty="0"/>
              <a:t>contains all edges of a graph in some </a:t>
            </a:r>
            <a:r>
              <a:rPr lang="en-US" dirty="0" smtClean="0"/>
              <a:t>order</a:t>
            </a:r>
            <a:r>
              <a:rPr lang="id-ID" dirty="0" smtClean="0"/>
              <a:t>.</a:t>
            </a:r>
          </a:p>
          <a:p>
            <a:pPr algn="just"/>
            <a:r>
              <a:rPr lang="id-ID" dirty="0"/>
              <a:t>This is a </a:t>
            </a:r>
            <a:r>
              <a:rPr lang="id-ID" dirty="0" smtClean="0"/>
              <a:t>convenient </a:t>
            </a:r>
            <a:r>
              <a:rPr lang="en-US" dirty="0" smtClean="0"/>
              <a:t>way </a:t>
            </a:r>
            <a:r>
              <a:rPr lang="en-US" dirty="0"/>
              <a:t>to represent a graph if the algorithm processes all edges of the graph and </a:t>
            </a:r>
            <a:r>
              <a:rPr lang="en-US" dirty="0" smtClean="0"/>
              <a:t>it</a:t>
            </a:r>
            <a:r>
              <a:rPr lang="id-ID" dirty="0" smtClean="0"/>
              <a:t> </a:t>
            </a:r>
            <a:r>
              <a:rPr lang="en-US" dirty="0" smtClean="0"/>
              <a:t>is </a:t>
            </a:r>
            <a:r>
              <a:rPr lang="en-US" dirty="0"/>
              <a:t>not needed to find edges that start at a given node.</a:t>
            </a:r>
          </a:p>
          <a:p>
            <a:pPr algn="just"/>
            <a:r>
              <a:rPr lang="en-US" dirty="0"/>
              <a:t>The edge list can be stored in a </a:t>
            </a:r>
            <a:r>
              <a:rPr lang="en-US" dirty="0" smtClean="0"/>
              <a:t>vector</a:t>
            </a:r>
            <a:endParaRPr lang="id-ID" dirty="0" smtClean="0"/>
          </a:p>
          <a:p>
            <a:pPr marL="114300" indent="0" algn="just">
              <a:buNone/>
            </a:pPr>
            <a:r>
              <a:rPr lang="id-ID" dirty="0"/>
              <a:t> </a:t>
            </a:r>
            <a:r>
              <a:rPr lang="id-ID" dirty="0" smtClean="0"/>
              <a:t>    </a:t>
            </a:r>
          </a:p>
          <a:p>
            <a:pPr algn="just"/>
            <a:endParaRPr lang="id-ID" dirty="0"/>
          </a:p>
        </p:txBody>
      </p:sp>
      <p:sp>
        <p:nvSpPr>
          <p:cNvPr id="4" name="TextBox 3"/>
          <p:cNvSpPr txBox="1"/>
          <p:nvPr/>
        </p:nvSpPr>
        <p:spPr>
          <a:xfrm>
            <a:off x="1116419" y="2828260"/>
            <a:ext cx="2762295" cy="307777"/>
          </a:xfrm>
          <a:prstGeom prst="rect">
            <a:avLst/>
          </a:prstGeom>
          <a:noFill/>
        </p:spPr>
        <p:txBody>
          <a:bodyPr wrap="none" rtlCol="0">
            <a:spAutoFit/>
          </a:bodyPr>
          <a:lstStyle/>
          <a:p>
            <a:r>
              <a:rPr lang="id-ID" dirty="0" smtClean="0">
                <a:latin typeface="Courier New" panose="02070309020205020404" pitchFamily="49" charset="0"/>
                <a:cs typeface="Courier New" panose="02070309020205020404" pitchFamily="49" charset="0"/>
              </a:rPr>
              <a:t>vector&lt;pair&lt;int,int&gt;&gt; v;</a:t>
            </a:r>
            <a:endParaRPr lang="id-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606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Edge List</a:t>
            </a:r>
            <a:endParaRPr lang="id-ID" dirty="0"/>
          </a:p>
        </p:txBody>
      </p:sp>
      <p:pic>
        <p:nvPicPr>
          <p:cNvPr id="4" name="Picture 3"/>
          <p:cNvPicPr>
            <a:picLocks noChangeAspect="1"/>
          </p:cNvPicPr>
          <p:nvPr/>
        </p:nvPicPr>
        <p:blipFill>
          <a:blip r:embed="rId2"/>
          <a:stretch>
            <a:fillRect/>
          </a:stretch>
        </p:blipFill>
        <p:spPr>
          <a:xfrm>
            <a:off x="712381" y="1318437"/>
            <a:ext cx="2181225" cy="1533525"/>
          </a:xfrm>
          <a:prstGeom prst="rect">
            <a:avLst/>
          </a:prstGeom>
        </p:spPr>
      </p:pic>
      <p:sp>
        <p:nvSpPr>
          <p:cNvPr id="6" name="TextBox 5"/>
          <p:cNvSpPr txBox="1"/>
          <p:nvPr/>
        </p:nvSpPr>
        <p:spPr>
          <a:xfrm>
            <a:off x="3046203" y="1318437"/>
            <a:ext cx="3051544" cy="954107"/>
          </a:xfrm>
          <a:prstGeom prst="rect">
            <a:avLst/>
          </a:prstGeom>
          <a:noFill/>
        </p:spPr>
        <p:txBody>
          <a:bodyPr wrap="square" rtlCol="0">
            <a:spAutoFit/>
          </a:bodyPr>
          <a:lstStyle/>
          <a:p>
            <a:r>
              <a:rPr lang="id-ID" dirty="0" smtClean="0">
                <a:latin typeface="Courier New" panose="02070309020205020404" pitchFamily="49" charset="0"/>
                <a:cs typeface="Courier New" panose="02070309020205020404" pitchFamily="49" charset="0"/>
              </a:rPr>
              <a:t>v.push_back({0, 2})</a:t>
            </a:r>
          </a:p>
          <a:p>
            <a:r>
              <a:rPr lang="id-ID" dirty="0">
                <a:latin typeface="Courier New" panose="02070309020205020404" pitchFamily="49" charset="0"/>
                <a:cs typeface="Courier New" panose="02070309020205020404" pitchFamily="49" charset="0"/>
              </a:rPr>
              <a:t>v.push_back({0, </a:t>
            </a:r>
            <a:r>
              <a:rPr lang="id-ID" dirty="0" smtClean="0">
                <a:latin typeface="Courier New" panose="02070309020205020404" pitchFamily="49" charset="0"/>
                <a:cs typeface="Courier New" panose="02070309020205020404" pitchFamily="49" charset="0"/>
              </a:rPr>
              <a:t>1})</a:t>
            </a:r>
          </a:p>
          <a:p>
            <a:r>
              <a:rPr lang="id-ID" dirty="0">
                <a:latin typeface="Courier New" panose="02070309020205020404" pitchFamily="49" charset="0"/>
                <a:cs typeface="Courier New" panose="02070309020205020404" pitchFamily="49" charset="0"/>
              </a:rPr>
              <a:t>v.push_back</a:t>
            </a:r>
            <a:r>
              <a:rPr lang="id-ID" dirty="0" smtClean="0">
                <a:latin typeface="Courier New" panose="02070309020205020404" pitchFamily="49" charset="0"/>
                <a:cs typeface="Courier New" panose="02070309020205020404" pitchFamily="49" charset="0"/>
              </a:rPr>
              <a:t>({2, 1})</a:t>
            </a:r>
          </a:p>
          <a:p>
            <a:r>
              <a:rPr lang="id-ID" dirty="0">
                <a:latin typeface="Courier New" panose="02070309020205020404" pitchFamily="49" charset="0"/>
                <a:cs typeface="Courier New" panose="02070309020205020404" pitchFamily="49" charset="0"/>
              </a:rPr>
              <a:t>v.push_back</a:t>
            </a:r>
            <a:r>
              <a:rPr lang="id-ID" dirty="0" smtClean="0">
                <a:latin typeface="Courier New" panose="02070309020205020404" pitchFamily="49" charset="0"/>
                <a:cs typeface="Courier New" panose="02070309020205020404" pitchFamily="49" charset="0"/>
              </a:rPr>
              <a:t>({3, 1})</a:t>
            </a:r>
            <a:endParaRPr lang="id-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21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will we discuss today?</a:t>
            </a:r>
            <a:endParaRPr lang="id-ID" dirty="0"/>
          </a:p>
        </p:txBody>
      </p:sp>
      <p:sp>
        <p:nvSpPr>
          <p:cNvPr id="3" name="Text Placeholder 2"/>
          <p:cNvSpPr>
            <a:spLocks noGrp="1"/>
          </p:cNvSpPr>
          <p:nvPr>
            <p:ph type="body" idx="1"/>
          </p:nvPr>
        </p:nvSpPr>
        <p:spPr/>
        <p:txBody>
          <a:bodyPr/>
          <a:lstStyle/>
          <a:p>
            <a:r>
              <a:rPr lang="id-ID" dirty="0" smtClean="0"/>
              <a:t>Graph (definition and terminology)</a:t>
            </a:r>
          </a:p>
          <a:p>
            <a:r>
              <a:rPr lang="id-ID" dirty="0" smtClean="0"/>
              <a:t>Graph (representation)</a:t>
            </a:r>
          </a:p>
          <a:p>
            <a:r>
              <a:rPr lang="id-ID" dirty="0" smtClean="0"/>
              <a:t>Graph Traversal Algorithm (DFS and BFS)</a:t>
            </a:r>
          </a:p>
          <a:p>
            <a:r>
              <a:rPr lang="id-ID" dirty="0" smtClean="0"/>
              <a:t>Topological Sort</a:t>
            </a:r>
          </a:p>
          <a:p>
            <a:r>
              <a:rPr lang="id-ID" dirty="0" smtClean="0"/>
              <a:t>Minimum Spanning Tree</a:t>
            </a:r>
          </a:p>
          <a:p>
            <a:r>
              <a:rPr lang="id-ID" dirty="0" smtClean="0"/>
              <a:t>Shortest Path Algorithm</a:t>
            </a:r>
          </a:p>
          <a:p>
            <a:endParaRPr lang="id-ID" dirty="0"/>
          </a:p>
        </p:txBody>
      </p:sp>
    </p:spTree>
    <p:extLst>
      <p:ext uri="{BB962C8B-B14F-4D97-AF65-F5344CB8AC3E}">
        <p14:creationId xmlns:p14="http://schemas.microsoft.com/office/powerpoint/2010/main" val="1276424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Adjacency List</a:t>
            </a:r>
            <a:endParaRPr lang="id-ID" dirty="0"/>
          </a:p>
        </p:txBody>
      </p:sp>
      <p:sp>
        <p:nvSpPr>
          <p:cNvPr id="3" name="Text Placeholder 2"/>
          <p:cNvSpPr>
            <a:spLocks noGrp="1"/>
          </p:cNvSpPr>
          <p:nvPr>
            <p:ph type="body" idx="1"/>
          </p:nvPr>
        </p:nvSpPr>
        <p:spPr/>
        <p:txBody>
          <a:bodyPr/>
          <a:lstStyle/>
          <a:p>
            <a:r>
              <a:rPr lang="id-ID" dirty="0" smtClean="0"/>
              <a:t>The best way to store a </a:t>
            </a:r>
            <a:r>
              <a:rPr lang="id-ID" dirty="0" smtClean="0"/>
              <a:t>graph</a:t>
            </a:r>
          </a:p>
          <a:p>
            <a:r>
              <a:rPr lang="en-US" dirty="0"/>
              <a:t>In the adjacency list representation, each node x in the graph is assigned </a:t>
            </a:r>
            <a:r>
              <a:rPr lang="en-US" dirty="0" smtClean="0"/>
              <a:t>an</a:t>
            </a:r>
            <a:r>
              <a:rPr lang="id-ID" dirty="0" smtClean="0"/>
              <a:t> </a:t>
            </a:r>
            <a:r>
              <a:rPr lang="en-US" b="1" dirty="0" smtClean="0"/>
              <a:t>adjacency </a:t>
            </a:r>
            <a:r>
              <a:rPr lang="en-US" b="1" dirty="0"/>
              <a:t>list </a:t>
            </a:r>
            <a:r>
              <a:rPr lang="en-US" dirty="0"/>
              <a:t>that consists of nodes to which there is an edge from </a:t>
            </a:r>
            <a:r>
              <a:rPr lang="en-US" dirty="0" smtClean="0"/>
              <a:t>x</a:t>
            </a:r>
            <a:r>
              <a:rPr lang="id-ID" dirty="0" smtClean="0"/>
              <a:t>.</a:t>
            </a:r>
          </a:p>
          <a:p>
            <a:r>
              <a:rPr lang="id-ID" dirty="0" smtClean="0"/>
              <a:t>It use a vector to store the adjacency list.</a:t>
            </a:r>
          </a:p>
          <a:p>
            <a:pPr marL="114300" indent="0">
              <a:buNone/>
            </a:pPr>
            <a:endParaRPr lang="id-ID" dirty="0" smtClean="0"/>
          </a:p>
        </p:txBody>
      </p:sp>
      <p:sp>
        <p:nvSpPr>
          <p:cNvPr id="4" name="TextBox 3"/>
          <p:cNvSpPr txBox="1"/>
          <p:nvPr/>
        </p:nvSpPr>
        <p:spPr>
          <a:xfrm>
            <a:off x="2020185" y="2509284"/>
            <a:ext cx="4480714" cy="738664"/>
          </a:xfrm>
          <a:prstGeom prst="rect">
            <a:avLst/>
          </a:prstGeom>
          <a:noFill/>
        </p:spPr>
        <p:txBody>
          <a:bodyPr wrap="none" rtlCol="0">
            <a:spAutoFit/>
          </a:bodyPr>
          <a:lstStyle/>
          <a:p>
            <a:r>
              <a:rPr lang="id-ID" dirty="0" smtClean="0">
                <a:latin typeface="Courier New" panose="02070309020205020404" pitchFamily="49" charset="0"/>
                <a:cs typeface="Courier New" panose="02070309020205020404" pitchFamily="49" charset="0"/>
              </a:rPr>
              <a:t>vector&lt;int&gt; v[N];</a:t>
            </a:r>
          </a:p>
          <a:p>
            <a:endParaRPr lang="id-ID" dirty="0">
              <a:latin typeface="Courier New" panose="02070309020205020404" pitchFamily="49" charset="0"/>
              <a:cs typeface="Courier New" panose="02070309020205020404" pitchFamily="49" charset="0"/>
            </a:endParaRPr>
          </a:p>
          <a:p>
            <a:r>
              <a:rPr lang="id-ID" dirty="0" smtClean="0">
                <a:latin typeface="Courier New" panose="02070309020205020404" pitchFamily="49" charset="0"/>
                <a:cs typeface="Courier New" panose="02070309020205020404" pitchFamily="49" charset="0"/>
              </a:rPr>
              <a:t>N : the number of vertices/node in graph</a:t>
            </a:r>
            <a:endParaRPr lang="id-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55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Adjacency List</a:t>
            </a:r>
            <a:endParaRPr lang="id-ID" dirty="0"/>
          </a:p>
        </p:txBody>
      </p:sp>
      <p:pic>
        <p:nvPicPr>
          <p:cNvPr id="4" name="Picture 3"/>
          <p:cNvPicPr>
            <a:picLocks noChangeAspect="1"/>
          </p:cNvPicPr>
          <p:nvPr/>
        </p:nvPicPr>
        <p:blipFill>
          <a:blip r:embed="rId3"/>
          <a:stretch>
            <a:fillRect/>
          </a:stretch>
        </p:blipFill>
        <p:spPr>
          <a:xfrm>
            <a:off x="482525" y="1093275"/>
            <a:ext cx="2905125" cy="1657350"/>
          </a:xfrm>
          <a:prstGeom prst="rect">
            <a:avLst/>
          </a:prstGeom>
        </p:spPr>
      </p:pic>
      <p:sp>
        <p:nvSpPr>
          <p:cNvPr id="5" name="TextBox 4"/>
          <p:cNvSpPr txBox="1"/>
          <p:nvPr/>
        </p:nvSpPr>
        <p:spPr>
          <a:xfrm>
            <a:off x="760226" y="3838353"/>
            <a:ext cx="5560828" cy="1169551"/>
          </a:xfrm>
          <a:prstGeom prst="rect">
            <a:avLst/>
          </a:prstGeom>
          <a:noFill/>
        </p:spPr>
        <p:txBody>
          <a:bodyPr wrap="square" rtlCol="0">
            <a:spAutoFit/>
          </a:bodyPr>
          <a:lstStyle/>
          <a:p>
            <a:r>
              <a:rPr lang="id-ID" dirty="0" smtClean="0">
                <a:latin typeface="Courier New" panose="02070309020205020404" pitchFamily="49" charset="0"/>
                <a:cs typeface="Courier New" panose="02070309020205020404" pitchFamily="49" charset="0"/>
              </a:rPr>
              <a:t>To check all edge from node a we use:</a:t>
            </a:r>
          </a:p>
          <a:p>
            <a:r>
              <a:rPr lang="id-ID" dirty="0" smtClean="0">
                <a:latin typeface="Courier New" panose="02070309020205020404" pitchFamily="49" charset="0"/>
                <a:cs typeface="Courier New" panose="02070309020205020404" pitchFamily="49" charset="0"/>
              </a:rPr>
              <a:t>for (int i = 0; i &lt; v[a].size(); i++){</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int adjacent_node_a = v[a][i];</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//process</a:t>
            </a:r>
          </a:p>
          <a:p>
            <a:r>
              <a:rPr lang="id-ID" dirty="0">
                <a:latin typeface="Courier New" panose="02070309020205020404" pitchFamily="49" charset="0"/>
                <a:cs typeface="Courier New" panose="02070309020205020404" pitchFamily="49" charset="0"/>
              </a:rPr>
              <a:t>}</a:t>
            </a:r>
          </a:p>
        </p:txBody>
      </p:sp>
      <p:sp>
        <p:nvSpPr>
          <p:cNvPr id="6" name="TextBox 5"/>
          <p:cNvSpPr txBox="1"/>
          <p:nvPr/>
        </p:nvSpPr>
        <p:spPr>
          <a:xfrm>
            <a:off x="3678865" y="1093275"/>
            <a:ext cx="4784652" cy="2893100"/>
          </a:xfrm>
          <a:prstGeom prst="rect">
            <a:avLst/>
          </a:prstGeom>
          <a:noFill/>
        </p:spPr>
        <p:txBody>
          <a:bodyPr wrap="square" rtlCol="0">
            <a:spAutoFit/>
          </a:bodyPr>
          <a:lstStyle/>
          <a:p>
            <a:pPr marL="114300"/>
            <a:r>
              <a:rPr lang="id-ID" dirty="0">
                <a:latin typeface="Courier New" panose="02070309020205020404" pitchFamily="49" charset="0"/>
                <a:cs typeface="Courier New" panose="02070309020205020404" pitchFamily="49" charset="0"/>
              </a:rPr>
              <a:t>To  declare that there is an edge connect node a and b we use v[a].push_back(b)</a:t>
            </a:r>
          </a:p>
          <a:p>
            <a:pPr marL="114300"/>
            <a:endParaRPr lang="id-ID" dirty="0">
              <a:latin typeface="Courier New" panose="02070309020205020404" pitchFamily="49" charset="0"/>
              <a:cs typeface="Courier New" panose="02070309020205020404" pitchFamily="49" charset="0"/>
            </a:endParaRPr>
          </a:p>
          <a:p>
            <a:pPr marL="114300"/>
            <a:r>
              <a:rPr lang="id-ID" dirty="0">
                <a:latin typeface="Courier New" panose="02070309020205020404" pitchFamily="49" charset="0"/>
                <a:cs typeface="Courier New" panose="02070309020205020404" pitchFamily="49" charset="0"/>
              </a:rPr>
              <a:t>So for the graph beside,</a:t>
            </a:r>
          </a:p>
          <a:p>
            <a:pPr marL="114300"/>
            <a:r>
              <a:rPr lang="id-ID" dirty="0">
                <a:latin typeface="Courier New" panose="02070309020205020404" pitchFamily="49" charset="0"/>
                <a:cs typeface="Courier New" panose="02070309020205020404" pitchFamily="49" charset="0"/>
              </a:rPr>
              <a:t>V[0].push_back(1)</a:t>
            </a:r>
          </a:p>
          <a:p>
            <a:pPr marL="114300"/>
            <a:r>
              <a:rPr lang="id-ID" dirty="0">
                <a:latin typeface="Courier New" panose="02070309020205020404" pitchFamily="49" charset="0"/>
                <a:cs typeface="Courier New" panose="02070309020205020404" pitchFamily="49" charset="0"/>
              </a:rPr>
              <a:t>V[0].push_back(2)</a:t>
            </a:r>
          </a:p>
          <a:p>
            <a:pPr marL="114300"/>
            <a:r>
              <a:rPr lang="id-ID" dirty="0">
                <a:latin typeface="Courier New" panose="02070309020205020404" pitchFamily="49" charset="0"/>
                <a:cs typeface="Courier New" panose="02070309020205020404" pitchFamily="49" charset="0"/>
              </a:rPr>
              <a:t>V[2].push_back(1)</a:t>
            </a:r>
          </a:p>
          <a:p>
            <a:pPr marL="114300"/>
            <a:r>
              <a:rPr lang="id-ID" dirty="0">
                <a:latin typeface="Courier New" panose="02070309020205020404" pitchFamily="49" charset="0"/>
                <a:cs typeface="Courier New" panose="02070309020205020404" pitchFamily="49" charset="0"/>
              </a:rPr>
              <a:t>V[2].push_back(5)</a:t>
            </a:r>
          </a:p>
          <a:p>
            <a:pPr marL="114300"/>
            <a:r>
              <a:rPr lang="id-ID" dirty="0">
                <a:latin typeface="Courier New" panose="02070309020205020404" pitchFamily="49" charset="0"/>
                <a:cs typeface="Courier New" panose="02070309020205020404" pitchFamily="49" charset="0"/>
              </a:rPr>
              <a:t>V[3].push_back(1)</a:t>
            </a:r>
          </a:p>
          <a:p>
            <a:pPr marL="114300"/>
            <a:r>
              <a:rPr lang="id-ID" dirty="0">
                <a:latin typeface="Courier New" panose="02070309020205020404" pitchFamily="49" charset="0"/>
                <a:cs typeface="Courier New" panose="02070309020205020404" pitchFamily="49" charset="0"/>
              </a:rPr>
              <a:t>V[3].push_back(4)</a:t>
            </a:r>
          </a:p>
          <a:p>
            <a:pPr marL="114300"/>
            <a:r>
              <a:rPr lang="id-ID" dirty="0">
                <a:latin typeface="Courier New" panose="02070309020205020404" pitchFamily="49" charset="0"/>
                <a:cs typeface="Courier New" panose="02070309020205020404" pitchFamily="49" charset="0"/>
              </a:rPr>
              <a:t>V[5].push_back(4)</a:t>
            </a:r>
          </a:p>
          <a:p>
            <a:pPr marL="114300"/>
            <a:endParaRPr lang="id-ID" dirty="0">
              <a:latin typeface="Courier New" panose="02070309020205020404" pitchFamily="49" charset="0"/>
              <a:cs typeface="Courier New" panose="02070309020205020404" pitchFamily="49" charset="0"/>
            </a:endParaRPr>
          </a:p>
          <a:p>
            <a:endParaRPr lang="id-ID" dirty="0"/>
          </a:p>
        </p:txBody>
      </p:sp>
    </p:spTree>
    <p:extLst>
      <p:ext uri="{BB962C8B-B14F-4D97-AF65-F5344CB8AC3E}">
        <p14:creationId xmlns:p14="http://schemas.microsoft.com/office/powerpoint/2010/main" val="354957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Graph Traversal</a:t>
            </a:r>
            <a:endParaRPr lang="id-ID" dirty="0"/>
          </a:p>
        </p:txBody>
      </p:sp>
      <p:sp>
        <p:nvSpPr>
          <p:cNvPr id="3" name="Text Placeholder 2"/>
          <p:cNvSpPr>
            <a:spLocks noGrp="1"/>
          </p:cNvSpPr>
          <p:nvPr>
            <p:ph type="body" idx="1"/>
          </p:nvPr>
        </p:nvSpPr>
        <p:spPr/>
        <p:txBody>
          <a:bodyPr/>
          <a:lstStyle/>
          <a:p>
            <a:r>
              <a:rPr lang="id-ID" dirty="0" smtClean="0"/>
              <a:t>Suppose we need to traverse a graph. Then we can use two general algorithms to do that. </a:t>
            </a:r>
          </a:p>
          <a:p>
            <a:r>
              <a:rPr lang="id-ID" dirty="0" smtClean="0"/>
              <a:t>They are </a:t>
            </a:r>
            <a:r>
              <a:rPr lang="id-ID" b="1" dirty="0" smtClean="0"/>
              <a:t>DFS </a:t>
            </a:r>
            <a:r>
              <a:rPr lang="id-ID" dirty="0" smtClean="0"/>
              <a:t>and </a:t>
            </a:r>
            <a:r>
              <a:rPr lang="id-ID" b="1" dirty="0" smtClean="0"/>
              <a:t>BFS.</a:t>
            </a:r>
            <a:endParaRPr lang="id-ID" dirty="0"/>
          </a:p>
        </p:txBody>
      </p:sp>
    </p:spTree>
    <p:extLst>
      <p:ext uri="{BB962C8B-B14F-4D97-AF65-F5344CB8AC3E}">
        <p14:creationId xmlns:p14="http://schemas.microsoft.com/office/powerpoint/2010/main" val="347094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DFS</a:t>
            </a:r>
            <a:endParaRPr lang="id-ID" dirty="0"/>
          </a:p>
        </p:txBody>
      </p:sp>
      <p:sp>
        <p:nvSpPr>
          <p:cNvPr id="3" name="Text Placeholder 2"/>
          <p:cNvSpPr>
            <a:spLocks noGrp="1"/>
          </p:cNvSpPr>
          <p:nvPr>
            <p:ph type="body" idx="1"/>
          </p:nvPr>
        </p:nvSpPr>
        <p:spPr/>
        <p:txBody>
          <a:bodyPr/>
          <a:lstStyle/>
          <a:p>
            <a:pPr algn="just"/>
            <a:r>
              <a:rPr lang="id-ID" dirty="0" smtClean="0"/>
              <a:t>DFS stands for Depth First Search</a:t>
            </a:r>
          </a:p>
          <a:p>
            <a:pPr algn="just"/>
            <a:r>
              <a:rPr lang="id-ID" dirty="0" smtClean="0"/>
              <a:t>Simple algorithm for traversing a graph. It’s start from a distinguished source vertex, DFS will traverse the graph “Depth First”.</a:t>
            </a:r>
          </a:p>
          <a:p>
            <a:pPr algn="just"/>
            <a:r>
              <a:rPr lang="id-ID" dirty="0" smtClean="0"/>
              <a:t>Every</a:t>
            </a:r>
            <a:r>
              <a:rPr lang="en-US" dirty="0" smtClean="0"/>
              <a:t>time </a:t>
            </a:r>
            <a:r>
              <a:rPr lang="en-US" dirty="0"/>
              <a:t>DFS hits a branching point (a vertex with more than one neighbors), DFS will </a:t>
            </a:r>
            <a:r>
              <a:rPr lang="en-US" dirty="0" smtClean="0"/>
              <a:t>choose</a:t>
            </a:r>
            <a:r>
              <a:rPr lang="id-ID" dirty="0" smtClean="0"/>
              <a:t> </a:t>
            </a:r>
            <a:r>
              <a:rPr lang="en-US" dirty="0" smtClean="0"/>
              <a:t>one </a:t>
            </a:r>
            <a:r>
              <a:rPr lang="en-US" dirty="0"/>
              <a:t>of the unvisited neighbor(s) and visit this neighbor </a:t>
            </a:r>
            <a:r>
              <a:rPr lang="en-US" dirty="0" smtClean="0"/>
              <a:t>vertex</a:t>
            </a:r>
            <a:r>
              <a:rPr lang="id-ID" dirty="0" smtClean="0"/>
              <a:t>.</a:t>
            </a:r>
          </a:p>
          <a:p>
            <a:r>
              <a:rPr lang="en-US" dirty="0"/>
              <a:t>DFS repeats this process </a:t>
            </a:r>
            <a:r>
              <a:rPr lang="en-US" dirty="0" smtClean="0"/>
              <a:t>and</a:t>
            </a:r>
            <a:r>
              <a:rPr lang="id-ID" dirty="0" smtClean="0"/>
              <a:t> </a:t>
            </a:r>
            <a:r>
              <a:rPr lang="en-US" dirty="0" smtClean="0"/>
              <a:t>goes </a:t>
            </a:r>
            <a:r>
              <a:rPr lang="en-US" dirty="0"/>
              <a:t>deeper until it reaches a vertex where it cannot go any deeper</a:t>
            </a:r>
            <a:r>
              <a:rPr lang="en-US" dirty="0" smtClean="0"/>
              <a:t>.</a:t>
            </a:r>
            <a:endParaRPr lang="id-ID" dirty="0" smtClean="0"/>
          </a:p>
          <a:p>
            <a:r>
              <a:rPr lang="id-ID" dirty="0"/>
              <a:t>When this </a:t>
            </a:r>
            <a:r>
              <a:rPr lang="id-ID" dirty="0" smtClean="0"/>
              <a:t>happens, </a:t>
            </a:r>
            <a:r>
              <a:rPr lang="en-US" dirty="0" smtClean="0"/>
              <a:t>DFS </a:t>
            </a:r>
            <a:r>
              <a:rPr lang="en-US" dirty="0"/>
              <a:t>will ‘backtrack’ and explore another unvisited neighbor(s), if any.</a:t>
            </a:r>
            <a:endParaRPr lang="id-ID" dirty="0"/>
          </a:p>
        </p:txBody>
      </p:sp>
    </p:spTree>
    <p:extLst>
      <p:ext uri="{BB962C8B-B14F-4D97-AF65-F5344CB8AC3E}">
        <p14:creationId xmlns:p14="http://schemas.microsoft.com/office/powerpoint/2010/main" val="22143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pic>
        <p:nvPicPr>
          <p:cNvPr id="6" name="Picture 5"/>
          <p:cNvPicPr>
            <a:picLocks noChangeAspect="1"/>
          </p:cNvPicPr>
          <p:nvPr/>
        </p:nvPicPr>
        <p:blipFill>
          <a:blip r:embed="rId2"/>
          <a:stretch>
            <a:fillRect/>
          </a:stretch>
        </p:blipFill>
        <p:spPr>
          <a:xfrm>
            <a:off x="482525" y="1215434"/>
            <a:ext cx="1990725" cy="2457450"/>
          </a:xfrm>
          <a:prstGeom prst="rect">
            <a:avLst/>
          </a:prstGeom>
        </p:spPr>
      </p:pic>
      <p:sp>
        <p:nvSpPr>
          <p:cNvPr id="7" name="TextBox 6"/>
          <p:cNvSpPr txBox="1"/>
          <p:nvPr/>
        </p:nvSpPr>
        <p:spPr>
          <a:xfrm>
            <a:off x="2700670" y="1318437"/>
            <a:ext cx="4263656" cy="307777"/>
          </a:xfrm>
          <a:prstGeom prst="rect">
            <a:avLst/>
          </a:prstGeom>
          <a:noFill/>
        </p:spPr>
        <p:txBody>
          <a:bodyPr wrap="square" rtlCol="0">
            <a:spAutoFit/>
          </a:bodyPr>
          <a:lstStyle/>
          <a:p>
            <a:r>
              <a:rPr lang="id-ID" dirty="0" smtClean="0"/>
              <a:t>DFS start from 1</a:t>
            </a:r>
          </a:p>
        </p:txBody>
      </p:sp>
    </p:spTree>
    <p:extLst>
      <p:ext uri="{BB962C8B-B14F-4D97-AF65-F5344CB8AC3E}">
        <p14:creationId xmlns:p14="http://schemas.microsoft.com/office/powerpoint/2010/main" val="1638441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pPr marL="1485900" lvl="3" indent="0">
              <a:buNone/>
            </a:pPr>
            <a:r>
              <a:rPr lang="id-ID" dirty="0" smtClean="0"/>
              <a:t> </a:t>
            </a:r>
            <a:endParaRPr lang="id-ID" dirty="0"/>
          </a:p>
        </p:txBody>
      </p:sp>
      <p:pic>
        <p:nvPicPr>
          <p:cNvPr id="4" name="Picture 3"/>
          <p:cNvPicPr>
            <a:picLocks noChangeAspect="1"/>
          </p:cNvPicPr>
          <p:nvPr/>
        </p:nvPicPr>
        <p:blipFill>
          <a:blip r:embed="rId2"/>
          <a:stretch>
            <a:fillRect/>
          </a:stretch>
        </p:blipFill>
        <p:spPr>
          <a:xfrm>
            <a:off x="482525" y="919575"/>
            <a:ext cx="1590675" cy="2695575"/>
          </a:xfrm>
          <a:prstGeom prst="rect">
            <a:avLst/>
          </a:prstGeom>
        </p:spPr>
      </p:pic>
    </p:spTree>
    <p:extLst>
      <p:ext uri="{BB962C8B-B14F-4D97-AF65-F5344CB8AC3E}">
        <p14:creationId xmlns:p14="http://schemas.microsoft.com/office/powerpoint/2010/main" val="3532735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482525" y="919575"/>
            <a:ext cx="1590675" cy="2695575"/>
          </a:xfrm>
          <a:prstGeom prst="rect">
            <a:avLst/>
          </a:prstGeom>
        </p:spPr>
      </p:pic>
    </p:spTree>
    <p:extLst>
      <p:ext uri="{BB962C8B-B14F-4D97-AF65-F5344CB8AC3E}">
        <p14:creationId xmlns:p14="http://schemas.microsoft.com/office/powerpoint/2010/main" val="3127047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81150" cy="2676525"/>
          </a:xfrm>
          <a:prstGeom prst="rect">
            <a:avLst/>
          </a:prstGeom>
        </p:spPr>
      </p:pic>
    </p:spTree>
    <p:extLst>
      <p:ext uri="{BB962C8B-B14F-4D97-AF65-F5344CB8AC3E}">
        <p14:creationId xmlns:p14="http://schemas.microsoft.com/office/powerpoint/2010/main" val="3573313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37661" cy="2695575"/>
          </a:xfrm>
          <a:prstGeom prst="rect">
            <a:avLst/>
          </a:prstGeom>
        </p:spPr>
      </p:pic>
    </p:spTree>
    <p:extLst>
      <p:ext uri="{BB962C8B-B14F-4D97-AF65-F5344CB8AC3E}">
        <p14:creationId xmlns:p14="http://schemas.microsoft.com/office/powerpoint/2010/main" val="4039573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52575" cy="2695575"/>
          </a:xfrm>
          <a:prstGeom prst="rect">
            <a:avLst/>
          </a:prstGeom>
        </p:spPr>
      </p:pic>
    </p:spTree>
    <p:extLst>
      <p:ext uri="{BB962C8B-B14F-4D97-AF65-F5344CB8AC3E}">
        <p14:creationId xmlns:p14="http://schemas.microsoft.com/office/powerpoint/2010/main" val="400421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482525" y="384375"/>
            <a:ext cx="8178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Graph</a:t>
            </a:r>
            <a:endParaRPr dirty="0"/>
          </a:p>
        </p:txBody>
      </p:sp>
      <p:sp>
        <p:nvSpPr>
          <p:cNvPr id="54" name="Google Shape;54;p11"/>
          <p:cNvSpPr txBox="1">
            <a:spLocks noGrp="1"/>
          </p:cNvSpPr>
          <p:nvPr>
            <p:ph type="body" idx="1"/>
          </p:nvPr>
        </p:nvSpPr>
        <p:spPr>
          <a:xfrm>
            <a:off x="482525" y="1093275"/>
            <a:ext cx="8178900" cy="2261100"/>
          </a:xfrm>
          <a:prstGeom prst="rect">
            <a:avLst/>
          </a:prstGeom>
        </p:spPr>
        <p:txBody>
          <a:bodyPr spcFirstLastPara="1" wrap="square" lIns="91425" tIns="91425" rIns="91425" bIns="91425" anchor="t" anchorCtr="0">
            <a:noAutofit/>
          </a:bodyPr>
          <a:lstStyle/>
          <a:p>
            <a:pPr marL="342900" algn="just">
              <a:lnSpc>
                <a:spcPct val="100000"/>
              </a:lnSpc>
              <a:spcAft>
                <a:spcPts val="1600"/>
              </a:spcAft>
            </a:pPr>
            <a:r>
              <a:rPr sz="2000" dirty="0" smtClean="0"/>
              <a:t>Graph </a:t>
            </a:r>
            <a:r>
              <a:rPr lang="id-ID" sz="2000" dirty="0" smtClean="0"/>
              <a:t>is use for representing discrete objects and the relation of it.</a:t>
            </a:r>
          </a:p>
          <a:p>
            <a:pPr marL="342900" algn="just">
              <a:lnSpc>
                <a:spcPct val="100000"/>
              </a:lnSpc>
              <a:spcAft>
                <a:spcPts val="1600"/>
              </a:spcAft>
            </a:pPr>
            <a:r>
              <a:rPr lang="en-US" sz="2000" dirty="0" smtClean="0"/>
              <a:t>Typically</a:t>
            </a:r>
            <a:r>
              <a:rPr lang="en-US" sz="2000" dirty="0"/>
              <a:t>, a graph is depicted in </a:t>
            </a:r>
            <a:r>
              <a:rPr lang="id-ID" sz="2000" dirty="0" smtClean="0"/>
              <a:t>diagrammatic form </a:t>
            </a:r>
            <a:r>
              <a:rPr lang="en-US" sz="2000" dirty="0" smtClean="0"/>
              <a:t>as </a:t>
            </a:r>
            <a:r>
              <a:rPr lang="en-US" sz="2000" dirty="0"/>
              <a:t>a set of dots or circles for the vertices, joined by lines or curves for the </a:t>
            </a:r>
            <a:r>
              <a:rPr lang="en-US" sz="2000" dirty="0" smtClean="0"/>
              <a:t>edges</a:t>
            </a:r>
            <a:r>
              <a:rPr lang="id-ID" sz="2000" dirty="0" smtClean="0"/>
              <a:t>.</a:t>
            </a:r>
            <a:endParaRPr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 calcmode="lin" valueType="num">
                                      <p:cBhvr additive="base">
                                        <p:cTn id="13"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
                                            <p:txEl>
                                              <p:pRg st="1" end="1"/>
                                            </p:txEl>
                                          </p:spTgt>
                                        </p:tgtEl>
                                        <p:attrNameLst>
                                          <p:attrName>style.visibility</p:attrName>
                                        </p:attrNameLst>
                                      </p:cBhvr>
                                      <p:to>
                                        <p:strVal val="visible"/>
                                      </p:to>
                                    </p:set>
                                    <p:anim calcmode="lin" valueType="num">
                                      <p:cBhvr additive="base">
                                        <p:cTn id="19" dur="500" fill="hold"/>
                                        <p:tgtEl>
                                          <p:spTgt spid="5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62100" cy="2733675"/>
          </a:xfrm>
          <a:prstGeom prst="rect">
            <a:avLst/>
          </a:prstGeom>
        </p:spPr>
      </p:pic>
    </p:spTree>
    <p:extLst>
      <p:ext uri="{BB962C8B-B14F-4D97-AF65-F5344CB8AC3E}">
        <p14:creationId xmlns:p14="http://schemas.microsoft.com/office/powerpoint/2010/main" val="2050243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DFS</a:t>
            </a:r>
            <a:endParaRPr lang="id-ID" dirty="0"/>
          </a:p>
        </p:txBody>
      </p:sp>
      <p:pic>
        <p:nvPicPr>
          <p:cNvPr id="4" name="Picture 3"/>
          <p:cNvPicPr>
            <a:picLocks noChangeAspect="1"/>
          </p:cNvPicPr>
          <p:nvPr/>
        </p:nvPicPr>
        <p:blipFill>
          <a:blip r:embed="rId2"/>
          <a:stretch>
            <a:fillRect/>
          </a:stretch>
        </p:blipFill>
        <p:spPr>
          <a:xfrm>
            <a:off x="482525" y="1215434"/>
            <a:ext cx="1990725" cy="2457450"/>
          </a:xfrm>
          <a:prstGeom prst="rect">
            <a:avLst/>
          </a:prstGeom>
        </p:spPr>
      </p:pic>
      <p:sp>
        <p:nvSpPr>
          <p:cNvPr id="5" name="TextBox 4"/>
          <p:cNvSpPr txBox="1"/>
          <p:nvPr/>
        </p:nvSpPr>
        <p:spPr>
          <a:xfrm>
            <a:off x="2473250" y="1215434"/>
            <a:ext cx="4040372" cy="523220"/>
          </a:xfrm>
          <a:prstGeom prst="rect">
            <a:avLst/>
          </a:prstGeom>
          <a:noFill/>
        </p:spPr>
        <p:txBody>
          <a:bodyPr wrap="square" rtlCol="0">
            <a:spAutoFit/>
          </a:bodyPr>
          <a:lstStyle/>
          <a:p>
            <a:r>
              <a:rPr lang="id-ID" dirty="0" smtClean="0"/>
              <a:t>So the traversal order from 1 with DFS algorithm is : 1, 2, 4, 6, 5, 3</a:t>
            </a:r>
            <a:endParaRPr lang="id-ID" dirty="0"/>
          </a:p>
        </p:txBody>
      </p:sp>
    </p:spTree>
    <p:extLst>
      <p:ext uri="{BB962C8B-B14F-4D97-AF65-F5344CB8AC3E}">
        <p14:creationId xmlns:p14="http://schemas.microsoft.com/office/powerpoint/2010/main" val="1730061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3" name="Text Placeholder 2"/>
          <p:cNvSpPr>
            <a:spLocks noGrp="1"/>
          </p:cNvSpPr>
          <p:nvPr>
            <p:ph type="body" idx="1"/>
          </p:nvPr>
        </p:nvSpPr>
        <p:spPr>
          <a:xfrm>
            <a:off x="482525" y="1093275"/>
            <a:ext cx="8178900" cy="2708164"/>
          </a:xfrm>
        </p:spPr>
        <p:txBody>
          <a:bodyPr/>
          <a:lstStyle/>
          <a:p>
            <a:pPr marL="114300" indent="0">
              <a:buNone/>
            </a:pPr>
            <a:r>
              <a:rPr lang="id-ID" sz="1400" dirty="0" smtClean="0">
                <a:latin typeface="Courier New" panose="02070309020205020404" pitchFamily="49" charset="0"/>
                <a:cs typeface="Courier New" panose="02070309020205020404" pitchFamily="49" charset="0"/>
              </a:rPr>
              <a:t>void dfs(int node){</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visited[node] = true;</a:t>
            </a:r>
            <a:endParaRPr lang="id-ID" sz="1400" dirty="0">
              <a:latin typeface="Courier New" panose="02070309020205020404" pitchFamily="49" charset="0"/>
              <a:cs typeface="Courier New" panose="02070309020205020404" pitchFamily="49" charset="0"/>
            </a:endParaRP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/*check all neighbours of current node */</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for (int i = 0; i &lt; adjacent[node].size(); i++){</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int neighbour = adjacent[node][i];</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 if we haven’t visit the neighbour, visit that node!*/</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if (!visited[neighbour])</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dfs(neighbour);</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a:t>
            </a:r>
          </a:p>
          <a:p>
            <a:pPr marL="114300" indent="0">
              <a:buNone/>
            </a:pPr>
            <a:r>
              <a:rPr lang="id-ID" sz="1400" dirty="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4" name="TextBox 3"/>
              <p:cNvSpPr txBox="1"/>
              <p:nvPr/>
            </p:nvSpPr>
            <p:spPr>
              <a:xfrm>
                <a:off x="606175" y="3801439"/>
                <a:ext cx="7962472" cy="1169551"/>
              </a:xfrm>
              <a:prstGeom prst="rect">
                <a:avLst/>
              </a:prstGeom>
              <a:noFill/>
            </p:spPr>
            <p:txBody>
              <a:bodyPr wrap="square" rtlCol="0">
                <a:spAutoFit/>
              </a:bodyPr>
              <a:lstStyle/>
              <a:p>
                <a:pPr marL="285750" indent="-285750">
                  <a:buFont typeface="Arial" panose="020B0604020202020204" pitchFamily="34" charset="0"/>
                  <a:buChar char="•"/>
                </a:pPr>
                <a:r>
                  <a:rPr lang="id-ID" dirty="0" smtClean="0"/>
                  <a:t>We use array of boolean visited to distinguish a visited and an unvisited node.</a:t>
                </a:r>
              </a:p>
              <a:p>
                <a:pPr marL="285750" indent="-285750">
                  <a:buFont typeface="Arial" panose="020B0604020202020204" pitchFamily="34" charset="0"/>
                  <a:buChar char="•"/>
                </a:pPr>
                <a:r>
                  <a:rPr lang="id-ID" dirty="0" smtClean="0"/>
                  <a:t>Complexity : O</a:t>
                </a:r>
                <a14:m>
                  <m:oMath xmlns:m="http://schemas.openxmlformats.org/officeDocument/2006/math">
                    <m:r>
                      <a:rPr lang="id-ID" b="0" i="0" smtClean="0">
                        <a:latin typeface="Cambria Math" panose="02040503050406030204" pitchFamily="18" charset="0"/>
                      </a:rPr>
                      <m:t>(</m:t>
                    </m:r>
                    <m:sSup>
                      <m:sSupPr>
                        <m:ctrlPr>
                          <a:rPr lang="id-ID" b="0" i="1" smtClean="0">
                            <a:latin typeface="Cambria Math" panose="02040503050406030204" pitchFamily="18" charset="0"/>
                          </a:rPr>
                        </m:ctrlPr>
                      </m:sSupPr>
                      <m:e>
                        <m:r>
                          <a:rPr lang="id-ID" b="0" i="1" smtClean="0">
                            <a:latin typeface="Cambria Math" panose="02040503050406030204" pitchFamily="18" charset="0"/>
                          </a:rPr>
                          <m:t>𝑛</m:t>
                        </m:r>
                      </m:e>
                      <m:sup>
                        <m:r>
                          <a:rPr lang="id-ID" b="0" i="1" smtClean="0">
                            <a:latin typeface="Cambria Math" panose="02040503050406030204" pitchFamily="18" charset="0"/>
                          </a:rPr>
                          <m:t>2</m:t>
                        </m:r>
                      </m:sup>
                    </m:sSup>
                    <m:r>
                      <a:rPr lang="id-ID" b="0" i="1" smtClean="0">
                        <a:latin typeface="Cambria Math" panose="02040503050406030204" pitchFamily="18" charset="0"/>
                      </a:rPr>
                      <m:t>)</m:t>
                    </m:r>
                  </m:oMath>
                </a14:m>
                <a:r>
                  <a:rPr lang="id-ID" dirty="0" smtClean="0"/>
                  <a:t> if we store the graph in adjacency matrix or edge list and O(V + E) if we store in adjacency list.</a:t>
                </a:r>
              </a:p>
              <a:p>
                <a:pPr marL="285750" indent="-285750">
                  <a:buFont typeface="Arial" panose="020B0604020202020204" pitchFamily="34" charset="0"/>
                  <a:buChar char="•"/>
                </a:pPr>
                <a:r>
                  <a:rPr lang="id-ID" dirty="0" smtClean="0"/>
                  <a:t>DFS usually implemented recursively, but it can also implemented iteratively using stack data structure. </a:t>
                </a:r>
                <a:endParaRPr lang="id-ID" dirty="0"/>
              </a:p>
            </p:txBody>
          </p:sp>
        </mc:Choice>
        <mc:Fallback xmlns="">
          <p:sp>
            <p:nvSpPr>
              <p:cNvPr id="4" name="TextBox 3"/>
              <p:cNvSpPr txBox="1">
                <a:spLocks noRot="1" noChangeAspect="1" noMove="1" noResize="1" noEditPoints="1" noAdjustHandles="1" noChangeArrowheads="1" noChangeShapeType="1" noTextEdit="1"/>
              </p:cNvSpPr>
              <p:nvPr/>
            </p:nvSpPr>
            <p:spPr>
              <a:xfrm>
                <a:off x="606175" y="3801439"/>
                <a:ext cx="7962472" cy="1169551"/>
              </a:xfrm>
              <a:prstGeom prst="rect">
                <a:avLst/>
              </a:prstGeom>
              <a:blipFill rotWithShape="0">
                <a:blip r:embed="rId2"/>
                <a:stretch>
                  <a:fillRect l="-77" t="-1047" b="-4712"/>
                </a:stretch>
              </a:blipFill>
            </p:spPr>
            <p:txBody>
              <a:bodyPr/>
              <a:lstStyle/>
              <a:p>
                <a:r>
                  <a:rPr lang="id-ID">
                    <a:noFill/>
                  </a:rPr>
                  <a:t> </a:t>
                </a:r>
              </a:p>
            </p:txBody>
          </p:sp>
        </mc:Fallback>
      </mc:AlternateContent>
    </p:spTree>
    <p:extLst>
      <p:ext uri="{BB962C8B-B14F-4D97-AF65-F5344CB8AC3E}">
        <p14:creationId xmlns:p14="http://schemas.microsoft.com/office/powerpoint/2010/main" val="27621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Application</a:t>
            </a:r>
            <a:endParaRPr lang="id-ID" dirty="0"/>
          </a:p>
        </p:txBody>
      </p:sp>
      <p:sp>
        <p:nvSpPr>
          <p:cNvPr id="3" name="Text Placeholder 2"/>
          <p:cNvSpPr>
            <a:spLocks noGrp="1"/>
          </p:cNvSpPr>
          <p:nvPr>
            <p:ph type="body" idx="1"/>
          </p:nvPr>
        </p:nvSpPr>
        <p:spPr/>
        <p:txBody>
          <a:bodyPr/>
          <a:lstStyle/>
          <a:p>
            <a:r>
              <a:rPr lang="id-ID" dirty="0" smtClean="0"/>
              <a:t>Find Connected Component</a:t>
            </a:r>
          </a:p>
          <a:p>
            <a:r>
              <a:rPr lang="id-ID" dirty="0" smtClean="0"/>
              <a:t>Flood Fill</a:t>
            </a:r>
          </a:p>
          <a:p>
            <a:r>
              <a:rPr lang="id-ID" dirty="0" smtClean="0"/>
              <a:t>Topological Sort</a:t>
            </a:r>
          </a:p>
          <a:p>
            <a:r>
              <a:rPr lang="id-ID" dirty="0" smtClean="0"/>
              <a:t>And many other problems ....</a:t>
            </a:r>
            <a:endParaRPr lang="id-ID" dirty="0"/>
          </a:p>
        </p:txBody>
      </p:sp>
    </p:spTree>
    <p:extLst>
      <p:ext uri="{BB962C8B-B14F-4D97-AF65-F5344CB8AC3E}">
        <p14:creationId xmlns:p14="http://schemas.microsoft.com/office/powerpoint/2010/main" val="11487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BFS</a:t>
            </a:r>
            <a:endParaRPr lang="id-ID" dirty="0"/>
          </a:p>
        </p:txBody>
      </p:sp>
      <p:sp>
        <p:nvSpPr>
          <p:cNvPr id="3" name="Text Placeholder 2"/>
          <p:cNvSpPr>
            <a:spLocks noGrp="1"/>
          </p:cNvSpPr>
          <p:nvPr>
            <p:ph type="body" idx="1"/>
          </p:nvPr>
        </p:nvSpPr>
        <p:spPr/>
        <p:txBody>
          <a:bodyPr/>
          <a:lstStyle/>
          <a:p>
            <a:pPr algn="just"/>
            <a:r>
              <a:rPr lang="id-ID" dirty="0" smtClean="0"/>
              <a:t>BFS stands for breadth first search.</a:t>
            </a:r>
          </a:p>
          <a:p>
            <a:pPr algn="just"/>
            <a:r>
              <a:rPr lang="id-ID" dirty="0" smtClean="0"/>
              <a:t>Starting </a:t>
            </a:r>
            <a:r>
              <a:rPr lang="en-US" dirty="0" smtClean="0"/>
              <a:t>from </a:t>
            </a:r>
            <a:r>
              <a:rPr lang="en-US" dirty="0"/>
              <a:t>a distinguished source vertex, BFS will traverse the graph ‘breadth-first</a:t>
            </a:r>
            <a:r>
              <a:rPr lang="en-US" dirty="0" smtClean="0"/>
              <a:t>’.</a:t>
            </a:r>
            <a:endParaRPr lang="id-ID" dirty="0" smtClean="0"/>
          </a:p>
          <a:p>
            <a:r>
              <a:rPr lang="id-ID" dirty="0"/>
              <a:t>That is, </a:t>
            </a:r>
            <a:r>
              <a:rPr lang="id-ID" dirty="0" smtClean="0"/>
              <a:t>BFS </a:t>
            </a:r>
            <a:r>
              <a:rPr lang="en-US" dirty="0" smtClean="0"/>
              <a:t>will </a:t>
            </a:r>
            <a:r>
              <a:rPr lang="en-US" dirty="0"/>
              <a:t>visit vertices that are direct neighbors of the source vertex (first layer), neighbors </a:t>
            </a:r>
            <a:r>
              <a:rPr lang="en-US" dirty="0" smtClean="0"/>
              <a:t>of</a:t>
            </a:r>
            <a:r>
              <a:rPr lang="id-ID" dirty="0" smtClean="0"/>
              <a:t> </a:t>
            </a:r>
            <a:r>
              <a:rPr lang="en-US" dirty="0" smtClean="0"/>
              <a:t>direct </a:t>
            </a:r>
            <a:r>
              <a:rPr lang="en-US" dirty="0"/>
              <a:t>neighbors (second layer), and so on, layer by layer</a:t>
            </a:r>
            <a:r>
              <a:rPr lang="en-US" dirty="0" smtClean="0"/>
              <a:t>.</a:t>
            </a:r>
            <a:endParaRPr lang="id-ID" dirty="0" smtClean="0"/>
          </a:p>
          <a:p>
            <a:pPr marL="114300" indent="0">
              <a:buNone/>
            </a:pPr>
            <a:endParaRPr lang="id-ID" dirty="0"/>
          </a:p>
        </p:txBody>
      </p:sp>
    </p:spTree>
    <p:extLst>
      <p:ext uri="{BB962C8B-B14F-4D97-AF65-F5344CB8AC3E}">
        <p14:creationId xmlns:p14="http://schemas.microsoft.com/office/powerpoint/2010/main" val="37099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BFS</a:t>
            </a:r>
            <a:endParaRPr lang="id-ID" dirty="0"/>
          </a:p>
        </p:txBody>
      </p:sp>
      <p:sp>
        <p:nvSpPr>
          <p:cNvPr id="3" name="Text Placeholder 2"/>
          <p:cNvSpPr>
            <a:spLocks noGrp="1"/>
          </p:cNvSpPr>
          <p:nvPr>
            <p:ph type="body" idx="1"/>
          </p:nvPr>
        </p:nvSpPr>
        <p:spPr/>
        <p:txBody>
          <a:bodyPr/>
          <a:lstStyle/>
          <a:p>
            <a:pPr algn="just"/>
            <a:r>
              <a:rPr lang="en-US" dirty="0"/>
              <a:t>BFS starts with the insertion of the source vertex </a:t>
            </a:r>
            <a:r>
              <a:rPr lang="en-US" i="1" dirty="0"/>
              <a:t>s </a:t>
            </a:r>
            <a:r>
              <a:rPr lang="en-US" dirty="0"/>
              <a:t>into a queue, then processes the </a:t>
            </a:r>
            <a:r>
              <a:rPr lang="en-US" dirty="0" smtClean="0"/>
              <a:t>queue</a:t>
            </a:r>
            <a:r>
              <a:rPr lang="id-ID" dirty="0" smtClean="0"/>
              <a:t> </a:t>
            </a:r>
            <a:r>
              <a:rPr lang="en-US" dirty="0" smtClean="0"/>
              <a:t>as follows: Take out the front most vertex </a:t>
            </a:r>
            <a:r>
              <a:rPr lang="en-US" i="1" dirty="0" smtClean="0"/>
              <a:t>u </a:t>
            </a:r>
            <a:r>
              <a:rPr lang="en-US" dirty="0" smtClean="0"/>
              <a:t>from the queue, </a:t>
            </a:r>
            <a:r>
              <a:rPr lang="en-US" dirty="0" err="1" smtClean="0"/>
              <a:t>enqueue</a:t>
            </a:r>
            <a:r>
              <a:rPr lang="en-US" dirty="0" smtClean="0"/>
              <a:t> all unvisited neighbors</a:t>
            </a:r>
            <a:r>
              <a:rPr lang="id-ID" dirty="0" smtClean="0"/>
              <a:t> </a:t>
            </a:r>
            <a:r>
              <a:rPr lang="en-US" dirty="0" smtClean="0"/>
              <a:t>of </a:t>
            </a:r>
            <a:r>
              <a:rPr lang="en-US" i="1" dirty="0"/>
              <a:t>u </a:t>
            </a:r>
            <a:r>
              <a:rPr lang="en-US" dirty="0"/>
              <a:t>(usually, the neighbors are ordered based on their </a:t>
            </a:r>
            <a:r>
              <a:rPr lang="en-US" dirty="0" smtClean="0"/>
              <a:t>vertex </a:t>
            </a:r>
            <a:r>
              <a:rPr lang="en-US" dirty="0"/>
              <a:t>numbers), and mark them </a:t>
            </a:r>
            <a:r>
              <a:rPr lang="en-US" dirty="0" smtClean="0"/>
              <a:t>as</a:t>
            </a:r>
            <a:r>
              <a:rPr lang="id-ID" dirty="0" smtClean="0"/>
              <a:t> visited.</a:t>
            </a:r>
          </a:p>
          <a:p>
            <a:r>
              <a:rPr lang="en-US" dirty="0"/>
              <a:t>With the help of the queue, BFS will visit vertex </a:t>
            </a:r>
            <a:r>
              <a:rPr lang="en-US" i="1" dirty="0"/>
              <a:t>s </a:t>
            </a:r>
            <a:r>
              <a:rPr lang="en-US" dirty="0"/>
              <a:t>and all vertices in the </a:t>
            </a:r>
            <a:r>
              <a:rPr lang="en-US" dirty="0" smtClean="0"/>
              <a:t>connected</a:t>
            </a:r>
            <a:r>
              <a:rPr lang="id-ID" dirty="0" smtClean="0"/>
              <a:t> </a:t>
            </a:r>
            <a:r>
              <a:rPr lang="en-US" dirty="0" smtClean="0"/>
              <a:t>component </a:t>
            </a:r>
            <a:r>
              <a:rPr lang="en-US" dirty="0"/>
              <a:t>that contains </a:t>
            </a:r>
            <a:r>
              <a:rPr lang="en-US" i="1" dirty="0"/>
              <a:t>s </a:t>
            </a:r>
            <a:r>
              <a:rPr lang="en-US" dirty="0"/>
              <a:t>layer by layer</a:t>
            </a:r>
            <a:r>
              <a:rPr lang="en-US" dirty="0" smtClean="0"/>
              <a:t>.</a:t>
            </a:r>
            <a:endParaRPr lang="id-ID" dirty="0" smtClean="0"/>
          </a:p>
          <a:p>
            <a:endParaRPr lang="id-ID" dirty="0"/>
          </a:p>
        </p:txBody>
      </p:sp>
    </p:spTree>
    <p:extLst>
      <p:ext uri="{BB962C8B-B14F-4D97-AF65-F5344CB8AC3E}">
        <p14:creationId xmlns:p14="http://schemas.microsoft.com/office/powerpoint/2010/main" val="8776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pic>
        <p:nvPicPr>
          <p:cNvPr id="4" name="Picture 3"/>
          <p:cNvPicPr>
            <a:picLocks noChangeAspect="1"/>
          </p:cNvPicPr>
          <p:nvPr/>
        </p:nvPicPr>
        <p:blipFill>
          <a:blip r:embed="rId2"/>
          <a:stretch>
            <a:fillRect/>
          </a:stretch>
        </p:blipFill>
        <p:spPr>
          <a:xfrm>
            <a:off x="482525" y="919575"/>
            <a:ext cx="1590675" cy="2686050"/>
          </a:xfrm>
          <a:prstGeom prst="rect">
            <a:avLst/>
          </a:prstGeom>
        </p:spPr>
      </p:pic>
      <p:sp>
        <p:nvSpPr>
          <p:cNvPr id="5" name="TextBox 4"/>
          <p:cNvSpPr txBox="1"/>
          <p:nvPr/>
        </p:nvSpPr>
        <p:spPr>
          <a:xfrm>
            <a:off x="2186099" y="1233377"/>
            <a:ext cx="2268943" cy="307777"/>
          </a:xfrm>
          <a:prstGeom prst="rect">
            <a:avLst/>
          </a:prstGeom>
          <a:noFill/>
        </p:spPr>
        <p:txBody>
          <a:bodyPr wrap="square" rtlCol="0">
            <a:spAutoFit/>
          </a:bodyPr>
          <a:lstStyle/>
          <a:p>
            <a:r>
              <a:rPr lang="id-ID" dirty="0" smtClean="0"/>
              <a:t>BFS start from 1</a:t>
            </a:r>
            <a:endParaRPr lang="id-ID" dirty="0"/>
          </a:p>
        </p:txBody>
      </p:sp>
    </p:spTree>
    <p:extLst>
      <p:ext uri="{BB962C8B-B14F-4D97-AF65-F5344CB8AC3E}">
        <p14:creationId xmlns:p14="http://schemas.microsoft.com/office/powerpoint/2010/main" val="3031122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81150" cy="2667000"/>
          </a:xfrm>
          <a:prstGeom prst="rect">
            <a:avLst/>
          </a:prstGeom>
        </p:spPr>
      </p:pic>
    </p:spTree>
    <p:extLst>
      <p:ext uri="{BB962C8B-B14F-4D97-AF65-F5344CB8AC3E}">
        <p14:creationId xmlns:p14="http://schemas.microsoft.com/office/powerpoint/2010/main" val="1185273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62100" cy="2695575"/>
          </a:xfrm>
          <a:prstGeom prst="rect">
            <a:avLst/>
          </a:prstGeom>
        </p:spPr>
      </p:pic>
    </p:spTree>
    <p:extLst>
      <p:ext uri="{BB962C8B-B14F-4D97-AF65-F5344CB8AC3E}">
        <p14:creationId xmlns:p14="http://schemas.microsoft.com/office/powerpoint/2010/main" val="1884996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71625" cy="2705100"/>
          </a:xfrm>
          <a:prstGeom prst="rect">
            <a:avLst/>
          </a:prstGeom>
        </p:spPr>
      </p:pic>
    </p:spTree>
    <p:extLst>
      <p:ext uri="{BB962C8B-B14F-4D97-AF65-F5344CB8AC3E}">
        <p14:creationId xmlns:p14="http://schemas.microsoft.com/office/powerpoint/2010/main" val="257457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sp>
        <p:nvSpPr>
          <p:cNvPr id="3" name="Text Placeholder 2"/>
          <p:cNvSpPr>
            <a:spLocks noGrp="1"/>
          </p:cNvSpPr>
          <p:nvPr>
            <p:ph type="body" idx="1"/>
          </p:nvPr>
        </p:nvSpPr>
        <p:spPr>
          <a:xfrm>
            <a:off x="482525" y="3867300"/>
            <a:ext cx="5772204" cy="1135157"/>
          </a:xfrm>
        </p:spPr>
        <p:txBody>
          <a:bodyPr/>
          <a:lstStyle/>
          <a:p>
            <a:pPr marL="114300" indent="0">
              <a:buNone/>
            </a:pPr>
            <a:r>
              <a:rPr lang="id-ID" sz="1400" dirty="0" smtClean="0"/>
              <a:t>Graph with 6 vertex and 7 edges.</a:t>
            </a:r>
            <a:endParaRPr lang="id-ID" sz="1400" dirty="0"/>
          </a:p>
        </p:txBody>
      </p:sp>
      <p:pic>
        <p:nvPicPr>
          <p:cNvPr id="4" name="Picture 3"/>
          <p:cNvPicPr>
            <a:picLocks noChangeAspect="1"/>
          </p:cNvPicPr>
          <p:nvPr/>
        </p:nvPicPr>
        <p:blipFill>
          <a:blip r:embed="rId2"/>
          <a:stretch>
            <a:fillRect/>
          </a:stretch>
        </p:blipFill>
        <p:spPr>
          <a:xfrm>
            <a:off x="482525" y="1093275"/>
            <a:ext cx="3886200" cy="2600325"/>
          </a:xfrm>
          <a:prstGeom prst="rect">
            <a:avLst/>
          </a:prstGeom>
        </p:spPr>
      </p:pic>
    </p:spTree>
    <p:extLst>
      <p:ext uri="{BB962C8B-B14F-4D97-AF65-F5344CB8AC3E}">
        <p14:creationId xmlns:p14="http://schemas.microsoft.com/office/powerpoint/2010/main" val="2903646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71625" cy="2705100"/>
          </a:xfrm>
          <a:prstGeom prst="rect">
            <a:avLst/>
          </a:prstGeom>
        </p:spPr>
      </p:pic>
    </p:spTree>
    <p:extLst>
      <p:ext uri="{BB962C8B-B14F-4D97-AF65-F5344CB8AC3E}">
        <p14:creationId xmlns:p14="http://schemas.microsoft.com/office/powerpoint/2010/main" val="1045038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919575"/>
            <a:ext cx="1571625" cy="2695575"/>
          </a:xfrm>
          <a:prstGeom prst="rect">
            <a:avLst/>
          </a:prstGeom>
        </p:spPr>
      </p:pic>
    </p:spTree>
    <p:extLst>
      <p:ext uri="{BB962C8B-B14F-4D97-AF65-F5344CB8AC3E}">
        <p14:creationId xmlns:p14="http://schemas.microsoft.com/office/powerpoint/2010/main" val="4023628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stretch>
            <a:fillRect/>
          </a:stretch>
        </p:blipFill>
        <p:spPr>
          <a:xfrm>
            <a:off x="482525" y="876037"/>
            <a:ext cx="1571625" cy="2695575"/>
          </a:xfrm>
          <a:prstGeom prst="rect">
            <a:avLst/>
          </a:prstGeom>
        </p:spPr>
      </p:pic>
    </p:spTree>
    <p:extLst>
      <p:ext uri="{BB962C8B-B14F-4D97-AF65-F5344CB8AC3E}">
        <p14:creationId xmlns:p14="http://schemas.microsoft.com/office/powerpoint/2010/main" val="13189453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BFS</a:t>
            </a:r>
            <a:endParaRPr lang="id-ID" dirty="0"/>
          </a:p>
        </p:txBody>
      </p:sp>
      <p:pic>
        <p:nvPicPr>
          <p:cNvPr id="4" name="Picture 3"/>
          <p:cNvPicPr>
            <a:picLocks noChangeAspect="1"/>
          </p:cNvPicPr>
          <p:nvPr/>
        </p:nvPicPr>
        <p:blipFill>
          <a:blip r:embed="rId2"/>
          <a:stretch>
            <a:fillRect/>
          </a:stretch>
        </p:blipFill>
        <p:spPr>
          <a:xfrm>
            <a:off x="482525" y="919575"/>
            <a:ext cx="1590675" cy="2686050"/>
          </a:xfrm>
          <a:prstGeom prst="rect">
            <a:avLst/>
          </a:prstGeom>
        </p:spPr>
      </p:pic>
      <p:sp>
        <p:nvSpPr>
          <p:cNvPr id="6" name="TextBox 5"/>
          <p:cNvSpPr txBox="1"/>
          <p:nvPr/>
        </p:nvSpPr>
        <p:spPr>
          <a:xfrm>
            <a:off x="2190307" y="999460"/>
            <a:ext cx="3232298" cy="738664"/>
          </a:xfrm>
          <a:prstGeom prst="rect">
            <a:avLst/>
          </a:prstGeom>
          <a:noFill/>
        </p:spPr>
        <p:txBody>
          <a:bodyPr wrap="square" rtlCol="0">
            <a:spAutoFit/>
          </a:bodyPr>
          <a:lstStyle/>
          <a:p>
            <a:r>
              <a:rPr lang="id-ID" dirty="0"/>
              <a:t>So the traversal order from 1 with </a:t>
            </a:r>
            <a:r>
              <a:rPr lang="id-ID" dirty="0" smtClean="0"/>
              <a:t>BFS algorithm </a:t>
            </a:r>
            <a:r>
              <a:rPr lang="id-ID" dirty="0"/>
              <a:t>is : 1, 2, </a:t>
            </a:r>
            <a:r>
              <a:rPr lang="id-ID" dirty="0" smtClean="0"/>
              <a:t>3, 4, 6, 5</a:t>
            </a:r>
            <a:endParaRPr lang="id-ID" dirty="0"/>
          </a:p>
          <a:p>
            <a:endParaRPr lang="id-ID" dirty="0"/>
          </a:p>
        </p:txBody>
      </p:sp>
    </p:spTree>
    <p:extLst>
      <p:ext uri="{BB962C8B-B14F-4D97-AF65-F5344CB8AC3E}">
        <p14:creationId xmlns:p14="http://schemas.microsoft.com/office/powerpoint/2010/main" val="166268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3" name="Text Placeholder 2"/>
          <p:cNvSpPr>
            <a:spLocks noGrp="1"/>
          </p:cNvSpPr>
          <p:nvPr>
            <p:ph type="body" idx="1"/>
          </p:nvPr>
        </p:nvSpPr>
        <p:spPr/>
        <p:txBody>
          <a:bodyPr/>
          <a:lstStyle/>
          <a:p>
            <a:pPr marL="114300" indent="0">
              <a:buNone/>
            </a:pPr>
            <a:r>
              <a:rPr lang="id-ID" sz="1400" dirty="0" smtClean="0">
                <a:latin typeface="Courier New" panose="02070309020205020404" pitchFamily="49" charset="0"/>
                <a:cs typeface="Courier New" panose="02070309020205020404" pitchFamily="49" charset="0"/>
              </a:rPr>
              <a:t>queue&lt;int&gt; q;</a:t>
            </a:r>
          </a:p>
          <a:p>
            <a:pPr marL="114300" indent="0">
              <a:buNone/>
            </a:pPr>
            <a:r>
              <a:rPr lang="id-ID" sz="1400" dirty="0" smtClean="0">
                <a:latin typeface="Courier New" panose="02070309020205020404" pitchFamily="49" charset="0"/>
                <a:cs typeface="Courier New" panose="02070309020205020404" pitchFamily="49" charset="0"/>
              </a:rPr>
              <a:t>bool visited[N];</a:t>
            </a:r>
          </a:p>
          <a:p>
            <a:pPr marL="114300" indent="0">
              <a:buNone/>
            </a:pPr>
            <a:r>
              <a:rPr lang="id-ID" sz="1400" dirty="0" smtClean="0">
                <a:latin typeface="Courier New" panose="02070309020205020404" pitchFamily="49" charset="0"/>
                <a:cs typeface="Courier New" panose="02070309020205020404" pitchFamily="49" charset="0"/>
              </a:rPr>
              <a:t>q.push(start);</a:t>
            </a:r>
          </a:p>
          <a:p>
            <a:pPr marL="114300" indent="0">
              <a:buNone/>
            </a:pPr>
            <a:r>
              <a:rPr lang="id-ID" sz="1400" dirty="0" smtClean="0">
                <a:latin typeface="Courier New" panose="02070309020205020404" pitchFamily="49" charset="0"/>
                <a:cs typeface="Courier New" panose="02070309020205020404" pitchFamily="49" charset="0"/>
              </a:rPr>
              <a:t>visited[start] = true;</a:t>
            </a:r>
          </a:p>
          <a:p>
            <a:pPr marL="114300" indent="0">
              <a:buNone/>
            </a:pPr>
            <a:r>
              <a:rPr lang="id-ID" sz="1400" dirty="0" smtClean="0">
                <a:latin typeface="Courier New" panose="02070309020205020404" pitchFamily="49" charset="0"/>
                <a:cs typeface="Courier New" panose="02070309020205020404" pitchFamily="49" charset="0"/>
              </a:rPr>
              <a:t>While (!q.empty()) {</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int now = q.front(); q.pop();</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for (int i = 0; i &lt;adj[now].size(); i++){</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int neighbour = adj[now][i];</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if (!visited[neighbour]){</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visited[neighbour] = true;</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q.push(neighbour);</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a:t>
            </a:r>
          </a:p>
          <a:p>
            <a:pPr marL="114300" indent="0">
              <a:buNone/>
            </a:pPr>
            <a:r>
              <a:rPr lang="id-ID" sz="1400" dirty="0">
                <a:latin typeface="Courier New" panose="02070309020205020404" pitchFamily="49" charset="0"/>
                <a:cs typeface="Courier New" panose="02070309020205020404" pitchFamily="49" charset="0"/>
              </a:rPr>
              <a:t>}</a:t>
            </a:r>
            <a:endParaRPr lang="id-ID"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07670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Application</a:t>
            </a:r>
            <a:endParaRPr lang="id-ID" dirty="0"/>
          </a:p>
        </p:txBody>
      </p:sp>
      <p:sp>
        <p:nvSpPr>
          <p:cNvPr id="3" name="Text Placeholder 2"/>
          <p:cNvSpPr>
            <a:spLocks noGrp="1"/>
          </p:cNvSpPr>
          <p:nvPr>
            <p:ph type="body" idx="1"/>
          </p:nvPr>
        </p:nvSpPr>
        <p:spPr/>
        <p:txBody>
          <a:bodyPr/>
          <a:lstStyle/>
          <a:p>
            <a:r>
              <a:rPr lang="id-ID" dirty="0" smtClean="0"/>
              <a:t>Unweighted Single Source Shortest Path</a:t>
            </a:r>
          </a:p>
          <a:p>
            <a:r>
              <a:rPr lang="id-ID" dirty="0" smtClean="0"/>
              <a:t>Find Connected Component</a:t>
            </a:r>
          </a:p>
          <a:p>
            <a:r>
              <a:rPr lang="id-ID" dirty="0" smtClean="0"/>
              <a:t>And many other problems ...</a:t>
            </a:r>
            <a:endParaRPr lang="id-ID" dirty="0"/>
          </a:p>
        </p:txBody>
      </p:sp>
    </p:spTree>
    <p:extLst>
      <p:ext uri="{BB962C8B-B14F-4D97-AF65-F5344CB8AC3E}">
        <p14:creationId xmlns:p14="http://schemas.microsoft.com/office/powerpoint/2010/main" val="1552358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Topological Sort</a:t>
            </a:r>
            <a:endParaRPr lang="id-ID" dirty="0"/>
          </a:p>
        </p:txBody>
      </p:sp>
      <p:sp>
        <p:nvSpPr>
          <p:cNvPr id="3" name="Text Placeholder 2"/>
          <p:cNvSpPr>
            <a:spLocks noGrp="1"/>
          </p:cNvSpPr>
          <p:nvPr>
            <p:ph type="body" idx="1"/>
          </p:nvPr>
        </p:nvSpPr>
        <p:spPr/>
        <p:txBody>
          <a:bodyPr/>
          <a:lstStyle/>
          <a:p>
            <a:pPr algn="just"/>
            <a:r>
              <a:rPr lang="en-US" dirty="0"/>
              <a:t>In </a:t>
            </a:r>
            <a:r>
              <a:rPr lang="id-ID" dirty="0" smtClean="0"/>
              <a:t>computer science</a:t>
            </a:r>
            <a:r>
              <a:rPr lang="en-US" dirty="0" smtClean="0"/>
              <a:t>, </a:t>
            </a:r>
            <a:r>
              <a:rPr lang="en-US" dirty="0"/>
              <a:t>a </a:t>
            </a:r>
            <a:r>
              <a:rPr lang="en-US" b="1" dirty="0"/>
              <a:t>topological sort</a:t>
            </a:r>
            <a:r>
              <a:rPr lang="en-US" dirty="0"/>
              <a:t> or </a:t>
            </a:r>
            <a:r>
              <a:rPr lang="en-US" b="1" dirty="0"/>
              <a:t>topological ordering</a:t>
            </a:r>
            <a:r>
              <a:rPr lang="en-US" dirty="0"/>
              <a:t> of a </a:t>
            </a:r>
            <a:r>
              <a:rPr lang="id-ID" dirty="0" smtClean="0"/>
              <a:t>directed graph</a:t>
            </a:r>
            <a:r>
              <a:rPr lang="en-US" dirty="0"/>
              <a:t> is a </a:t>
            </a:r>
            <a:r>
              <a:rPr lang="id-ID" dirty="0" smtClean="0"/>
              <a:t>linear </a:t>
            </a:r>
            <a:r>
              <a:rPr lang="en-US" dirty="0" smtClean="0"/>
              <a:t>of </a:t>
            </a:r>
            <a:r>
              <a:rPr lang="en-US" dirty="0"/>
              <a:t>its </a:t>
            </a:r>
            <a:r>
              <a:rPr lang="id-ID" dirty="0" smtClean="0"/>
              <a:t>vertices </a:t>
            </a:r>
            <a:r>
              <a:rPr lang="en-US" dirty="0" smtClean="0"/>
              <a:t>such </a:t>
            </a:r>
            <a:r>
              <a:rPr lang="en-US" dirty="0"/>
              <a:t>that for every directed edge </a:t>
            </a:r>
            <a:r>
              <a:rPr lang="en-US" i="1" dirty="0" smtClean="0"/>
              <a:t>u</a:t>
            </a:r>
            <a:r>
              <a:rPr lang="id-ID" i="1" dirty="0" smtClean="0"/>
              <a:t>-</a:t>
            </a:r>
            <a:r>
              <a:rPr lang="en-US" i="1" dirty="0" smtClean="0"/>
              <a:t>v</a:t>
            </a:r>
            <a:r>
              <a:rPr lang="en-US" dirty="0"/>
              <a:t> from vertex </a:t>
            </a:r>
            <a:r>
              <a:rPr lang="en-US" i="1" dirty="0"/>
              <a:t>u</a:t>
            </a:r>
            <a:r>
              <a:rPr lang="en-US" dirty="0"/>
              <a:t> to vertex </a:t>
            </a:r>
            <a:r>
              <a:rPr lang="en-US" i="1" dirty="0"/>
              <a:t>v</a:t>
            </a:r>
            <a:r>
              <a:rPr lang="en-US" dirty="0"/>
              <a:t>, </a:t>
            </a:r>
            <a:r>
              <a:rPr lang="en-US" i="1" dirty="0"/>
              <a:t>u</a:t>
            </a:r>
            <a:r>
              <a:rPr lang="en-US" dirty="0"/>
              <a:t> comes before </a:t>
            </a:r>
            <a:r>
              <a:rPr lang="en-US" i="1" dirty="0"/>
              <a:t>v</a:t>
            </a:r>
            <a:r>
              <a:rPr lang="en-US" dirty="0"/>
              <a:t> in the ordering</a:t>
            </a:r>
            <a:r>
              <a:rPr lang="en-US" dirty="0" smtClean="0"/>
              <a:t>.</a:t>
            </a:r>
            <a:endParaRPr lang="id-ID" dirty="0" smtClean="0"/>
          </a:p>
          <a:p>
            <a:pPr algn="just"/>
            <a:r>
              <a:rPr lang="en-US" dirty="0" smtClean="0"/>
              <a:t>A </a:t>
            </a:r>
            <a:r>
              <a:rPr lang="en-US" dirty="0"/>
              <a:t>topological ordering is possible if and only if the graph has no </a:t>
            </a:r>
            <a:r>
              <a:rPr lang="id-ID" dirty="0" smtClean="0"/>
              <a:t>directed cycles.</a:t>
            </a:r>
            <a:endParaRPr lang="id-ID" dirty="0"/>
          </a:p>
        </p:txBody>
      </p:sp>
    </p:spTree>
    <p:extLst>
      <p:ext uri="{BB962C8B-B14F-4D97-AF65-F5344CB8AC3E}">
        <p14:creationId xmlns:p14="http://schemas.microsoft.com/office/powerpoint/2010/main" val="11034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pic>
        <p:nvPicPr>
          <p:cNvPr id="4" name="Picture 3"/>
          <p:cNvPicPr>
            <a:picLocks noChangeAspect="1"/>
          </p:cNvPicPr>
          <p:nvPr/>
        </p:nvPicPr>
        <p:blipFill>
          <a:blip r:embed="rId2"/>
          <a:stretch>
            <a:fillRect/>
          </a:stretch>
        </p:blipFill>
        <p:spPr>
          <a:xfrm>
            <a:off x="482525" y="1233376"/>
            <a:ext cx="2422125" cy="1850065"/>
          </a:xfrm>
          <a:prstGeom prst="rect">
            <a:avLst/>
          </a:prstGeom>
        </p:spPr>
      </p:pic>
      <p:sp>
        <p:nvSpPr>
          <p:cNvPr id="5" name="TextBox 4"/>
          <p:cNvSpPr txBox="1"/>
          <p:nvPr/>
        </p:nvSpPr>
        <p:spPr>
          <a:xfrm>
            <a:off x="3189767" y="1318437"/>
            <a:ext cx="5471658" cy="2031325"/>
          </a:xfrm>
          <a:prstGeom prst="rect">
            <a:avLst/>
          </a:prstGeom>
          <a:noFill/>
        </p:spPr>
        <p:txBody>
          <a:bodyPr wrap="square" rtlCol="0">
            <a:spAutoFit/>
          </a:bodyPr>
          <a:lstStyle/>
          <a:p>
            <a:r>
              <a:rPr lang="en-US" dirty="0"/>
              <a:t>The graph shown to the left has many valid topological sorts, including</a:t>
            </a:r>
            <a:r>
              <a:rPr lang="en-US" dirty="0" smtClean="0"/>
              <a:t>:</a:t>
            </a:r>
            <a:endParaRPr lang="id-ID" dirty="0" smtClean="0"/>
          </a:p>
          <a:p>
            <a:pPr marL="285750" indent="-285750">
              <a:buFont typeface="Arial" panose="020B0604020202020204" pitchFamily="34" charset="0"/>
              <a:buChar char="•"/>
            </a:pPr>
            <a:r>
              <a:rPr lang="en-US" dirty="0" smtClean="0"/>
              <a:t>5</a:t>
            </a:r>
            <a:r>
              <a:rPr lang="en-US" dirty="0"/>
              <a:t>, 7, 3, 11, 8, 2, 9, 10 (visual left-to-right, top-to-bottom)</a:t>
            </a:r>
          </a:p>
          <a:p>
            <a:pPr marL="285750" indent="-285750">
              <a:buFont typeface="Arial" panose="020B0604020202020204" pitchFamily="34" charset="0"/>
              <a:buChar char="•"/>
            </a:pPr>
            <a:r>
              <a:rPr lang="en-US" dirty="0"/>
              <a:t>3, 5, 7, 8, 11, 2, 9, 10 (smallest-numbered available vertex first)</a:t>
            </a:r>
          </a:p>
          <a:p>
            <a:pPr marL="285750" indent="-285750">
              <a:buFont typeface="Arial" panose="020B0604020202020204" pitchFamily="34" charset="0"/>
              <a:buChar char="•"/>
            </a:pPr>
            <a:r>
              <a:rPr lang="en-US" dirty="0"/>
              <a:t>5, 7, 3, 8, 11, 10, 9, 2 (fewest edges first)</a:t>
            </a:r>
          </a:p>
          <a:p>
            <a:pPr marL="285750" indent="-285750">
              <a:buFont typeface="Arial" panose="020B0604020202020204" pitchFamily="34" charset="0"/>
              <a:buChar char="•"/>
            </a:pPr>
            <a:r>
              <a:rPr lang="en-US" dirty="0"/>
              <a:t>7, 5, 11, 3, 10, 8, 9, 2 (largest-numbered available vertex first)</a:t>
            </a:r>
          </a:p>
          <a:p>
            <a:pPr marL="285750" indent="-285750">
              <a:buFont typeface="Arial" panose="020B0604020202020204" pitchFamily="34" charset="0"/>
              <a:buChar char="•"/>
            </a:pPr>
            <a:r>
              <a:rPr lang="en-US" dirty="0"/>
              <a:t>5, 7, 11, 2, 3, 8, 9, 10 (attempting top-to-bottom, left-to-right)</a:t>
            </a:r>
          </a:p>
          <a:p>
            <a:pPr marL="285750" indent="-285750">
              <a:buFont typeface="Arial" panose="020B0604020202020204" pitchFamily="34" charset="0"/>
              <a:buChar char="•"/>
            </a:pPr>
            <a:r>
              <a:rPr lang="en-US" dirty="0"/>
              <a:t>3, 7, 8, 5, 11, 10, 2, 9 (arbitrary)</a:t>
            </a:r>
          </a:p>
          <a:p>
            <a:endParaRPr lang="id-ID" dirty="0"/>
          </a:p>
        </p:txBody>
      </p:sp>
    </p:spTree>
    <p:extLst>
      <p:ext uri="{BB962C8B-B14F-4D97-AF65-F5344CB8AC3E}">
        <p14:creationId xmlns:p14="http://schemas.microsoft.com/office/powerpoint/2010/main" val="1295616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3" name="Text Placeholder 2"/>
          <p:cNvSpPr>
            <a:spLocks noGrp="1"/>
          </p:cNvSpPr>
          <p:nvPr>
            <p:ph type="body" idx="1"/>
          </p:nvPr>
        </p:nvSpPr>
        <p:spPr>
          <a:xfrm>
            <a:off x="482525" y="1093275"/>
            <a:ext cx="8178900" cy="799320"/>
          </a:xfrm>
        </p:spPr>
        <p:txBody>
          <a:bodyPr/>
          <a:lstStyle/>
          <a:p>
            <a:r>
              <a:rPr lang="id-ID" dirty="0" smtClean="0"/>
              <a:t>To find a topological sort we can use a DFS algorithm with some modification.</a:t>
            </a:r>
            <a:endParaRPr lang="id-ID" dirty="0"/>
          </a:p>
        </p:txBody>
      </p:sp>
      <p:sp>
        <p:nvSpPr>
          <p:cNvPr id="4" name="TextBox 3"/>
          <p:cNvSpPr txBox="1"/>
          <p:nvPr/>
        </p:nvSpPr>
        <p:spPr>
          <a:xfrm>
            <a:off x="701749" y="1892595"/>
            <a:ext cx="8176437" cy="2292935"/>
          </a:xfrm>
          <a:prstGeom prst="rect">
            <a:avLst/>
          </a:prstGeom>
          <a:noFill/>
        </p:spPr>
        <p:txBody>
          <a:bodyPr wrap="square" rtlCol="0">
            <a:spAutoFit/>
          </a:bodyPr>
          <a:lstStyle/>
          <a:p>
            <a:r>
              <a:rPr lang="id-ID" sz="1300" dirty="0" smtClean="0">
                <a:latin typeface="Courier New" panose="02070309020205020404" pitchFamily="49" charset="0"/>
                <a:cs typeface="Courier New" panose="02070309020205020404" pitchFamily="49" charset="0"/>
              </a:rPr>
              <a:t>vector&lt;int&gt; order //vector to store the toposort in reverse order</a:t>
            </a:r>
          </a:p>
          <a:p>
            <a:endParaRPr lang="id-ID" sz="1300" dirty="0">
              <a:latin typeface="Courier New" panose="02070309020205020404" pitchFamily="49" charset="0"/>
              <a:cs typeface="Courier New" panose="02070309020205020404" pitchFamily="49" charset="0"/>
            </a:endParaRPr>
          </a:p>
          <a:p>
            <a:r>
              <a:rPr lang="id-ID" sz="1300" dirty="0" smtClean="0">
                <a:latin typeface="Courier New" panose="02070309020205020404" pitchFamily="49" charset="0"/>
                <a:cs typeface="Courier New" panose="02070309020205020404" pitchFamily="49" charset="0"/>
              </a:rPr>
              <a:t>void dfs(int node){</a:t>
            </a:r>
          </a:p>
          <a:p>
            <a:r>
              <a:rPr lang="id-ID" sz="1300" dirty="0" smtClean="0">
                <a:latin typeface="Courier New" panose="02070309020205020404" pitchFamily="49" charset="0"/>
                <a:cs typeface="Courier New" panose="02070309020205020404" pitchFamily="49" charset="0"/>
              </a:rPr>
              <a:t>	visited[node] = true;</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for (int i = 0; i &lt; Adj[node].size(); i++){</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	int neighbour = adj[node][i];</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	if (!visited[neighbour])</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		dfs(neighbour);</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a:t>
            </a:r>
          </a:p>
          <a:p>
            <a:r>
              <a:rPr lang="id-ID" sz="1300" dirty="0">
                <a:latin typeface="Courier New" panose="02070309020205020404" pitchFamily="49" charset="0"/>
                <a:cs typeface="Courier New" panose="02070309020205020404" pitchFamily="49" charset="0"/>
              </a:rPr>
              <a:t>	</a:t>
            </a:r>
            <a:r>
              <a:rPr lang="id-ID" sz="1300" dirty="0" smtClean="0">
                <a:latin typeface="Courier New" panose="02070309020205020404" pitchFamily="49" charset="0"/>
                <a:cs typeface="Courier New" panose="02070309020205020404" pitchFamily="49" charset="0"/>
              </a:rPr>
              <a:t>order.push_back(node); //this is only the difference with normal dfs!</a:t>
            </a:r>
          </a:p>
          <a:p>
            <a:r>
              <a:rPr lang="id-ID" sz="1300" dirty="0">
                <a:latin typeface="Courier New" panose="02070309020205020404" pitchFamily="49" charset="0"/>
                <a:cs typeface="Courier New" panose="02070309020205020404" pitchFamily="49" charset="0"/>
              </a:rPr>
              <a:t>}</a:t>
            </a:r>
            <a:endParaRPr lang="id-ID" sz="13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951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Minimum Spanning Tree</a:t>
            </a:r>
            <a:endParaRPr lang="id-ID" dirty="0"/>
          </a:p>
        </p:txBody>
      </p:sp>
      <p:sp>
        <p:nvSpPr>
          <p:cNvPr id="3" name="Text Placeholder 2"/>
          <p:cNvSpPr>
            <a:spLocks noGrp="1"/>
          </p:cNvSpPr>
          <p:nvPr>
            <p:ph type="body" idx="1"/>
          </p:nvPr>
        </p:nvSpPr>
        <p:spPr/>
        <p:txBody>
          <a:bodyPr/>
          <a:lstStyle/>
          <a:p>
            <a:pPr algn="just"/>
            <a:r>
              <a:rPr lang="id-ID" dirty="0" smtClean="0"/>
              <a:t>A s</a:t>
            </a:r>
            <a:r>
              <a:rPr lang="en-US" dirty="0" err="1" smtClean="0"/>
              <a:t>ubset</a:t>
            </a:r>
            <a:r>
              <a:rPr lang="en-US" dirty="0" smtClean="0"/>
              <a:t> </a:t>
            </a:r>
            <a:r>
              <a:rPr lang="en-US" dirty="0"/>
              <a:t>of the edges of a </a:t>
            </a:r>
            <a:r>
              <a:rPr lang="id-ID" dirty="0" smtClean="0"/>
              <a:t>connected</a:t>
            </a:r>
            <a:r>
              <a:rPr lang="en-US" dirty="0" smtClean="0"/>
              <a:t>, </a:t>
            </a:r>
            <a:r>
              <a:rPr lang="en-US" dirty="0"/>
              <a:t>edge-weighted undirected graph that connects all the </a:t>
            </a:r>
            <a:r>
              <a:rPr lang="id-ID" dirty="0" smtClean="0"/>
              <a:t>vertices</a:t>
            </a:r>
            <a:r>
              <a:rPr lang="en-US" dirty="0"/>
              <a:t> together, without any cycles and with the minimum possible total edge weight. </a:t>
            </a:r>
            <a:endParaRPr lang="id-ID" dirty="0" smtClean="0"/>
          </a:p>
          <a:p>
            <a:pPr algn="just"/>
            <a:r>
              <a:rPr lang="en-US" dirty="0"/>
              <a:t>The cost of the spanning tree is the sum of the weights of all the edges in the tree. There can be many spanning trees. Minimum spanning tree is the spanning tree where the cost is minimum among all the spanning trees. There also can be many minimum spanning trees.</a:t>
            </a:r>
            <a:endParaRPr lang="id-ID" dirty="0"/>
          </a:p>
        </p:txBody>
      </p:sp>
    </p:spTree>
    <p:extLst>
      <p:ext uri="{BB962C8B-B14F-4D97-AF65-F5344CB8AC3E}">
        <p14:creationId xmlns:p14="http://schemas.microsoft.com/office/powerpoint/2010/main" val="346542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Terminology</a:t>
            </a:r>
            <a:endParaRPr lang="id-ID" dirty="0"/>
          </a:p>
        </p:txBody>
      </p:sp>
      <p:sp>
        <p:nvSpPr>
          <p:cNvPr id="3" name="Text Placeholder 2"/>
          <p:cNvSpPr>
            <a:spLocks noGrp="1"/>
          </p:cNvSpPr>
          <p:nvPr>
            <p:ph type="body" idx="1"/>
          </p:nvPr>
        </p:nvSpPr>
        <p:spPr/>
        <p:txBody>
          <a:bodyPr/>
          <a:lstStyle/>
          <a:p>
            <a:r>
              <a:rPr lang="id-ID" dirty="0" smtClean="0"/>
              <a:t>Vertice / Node</a:t>
            </a:r>
          </a:p>
          <a:p>
            <a:r>
              <a:rPr lang="id-ID" dirty="0" smtClean="0"/>
              <a:t>Edges</a:t>
            </a:r>
          </a:p>
          <a:p>
            <a:r>
              <a:rPr lang="id-ID" dirty="0" smtClean="0"/>
              <a:t>Directed / Undirected</a:t>
            </a:r>
          </a:p>
          <a:p>
            <a:r>
              <a:rPr lang="id-ID" dirty="0" smtClean="0"/>
              <a:t>Degree</a:t>
            </a:r>
          </a:p>
          <a:p>
            <a:r>
              <a:rPr lang="id-ID" dirty="0" smtClean="0"/>
              <a:t>Cycle</a:t>
            </a:r>
          </a:p>
          <a:p>
            <a:r>
              <a:rPr lang="id-ID" dirty="0" smtClean="0"/>
              <a:t>Path</a:t>
            </a:r>
          </a:p>
          <a:p>
            <a:r>
              <a:rPr lang="id-ID" dirty="0" smtClean="0"/>
              <a:t>Tree</a:t>
            </a:r>
          </a:p>
          <a:p>
            <a:r>
              <a:rPr lang="id-ID" dirty="0" smtClean="0"/>
              <a:t>Forest</a:t>
            </a:r>
          </a:p>
          <a:p>
            <a:pPr marL="114300" indent="0">
              <a:buNone/>
            </a:pPr>
            <a:endParaRPr lang="id-ID" dirty="0" smtClean="0"/>
          </a:p>
          <a:p>
            <a:endParaRPr lang="id-ID" dirty="0"/>
          </a:p>
        </p:txBody>
      </p:sp>
    </p:spTree>
    <p:extLst>
      <p:ext uri="{BB962C8B-B14F-4D97-AF65-F5344CB8AC3E}">
        <p14:creationId xmlns:p14="http://schemas.microsoft.com/office/powerpoint/2010/main" val="345714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Minimum Spanning Tree</a:t>
            </a:r>
            <a:endParaRPr lang="id-ID" dirty="0"/>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1093275"/>
            <a:ext cx="6149606" cy="2751554"/>
          </a:xfrm>
          <a:prstGeom prst="rect">
            <a:avLst/>
          </a:prstGeom>
        </p:spPr>
      </p:pic>
    </p:spTree>
    <p:extLst>
      <p:ext uri="{BB962C8B-B14F-4D97-AF65-F5344CB8AC3E}">
        <p14:creationId xmlns:p14="http://schemas.microsoft.com/office/powerpoint/2010/main" val="42487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Minimum Spanning Tree</a:t>
            </a:r>
            <a:endParaRPr lang="id-ID" dirty="0"/>
          </a:p>
        </p:txBody>
      </p:sp>
      <p:sp>
        <p:nvSpPr>
          <p:cNvPr id="3" name="Text Placeholder 2"/>
          <p:cNvSpPr>
            <a:spLocks noGrp="1"/>
          </p:cNvSpPr>
          <p:nvPr>
            <p:ph type="body" idx="1"/>
          </p:nvPr>
        </p:nvSpPr>
        <p:spPr/>
        <p:txBody>
          <a:bodyPr/>
          <a:lstStyle/>
          <a:p>
            <a:pPr marL="114300" indent="0">
              <a:buNone/>
            </a:pPr>
            <a:r>
              <a:rPr lang="id-ID" dirty="0" smtClean="0"/>
              <a:t>There are two famous algorithms for finding minimum spanning tree:</a:t>
            </a:r>
          </a:p>
          <a:p>
            <a:r>
              <a:rPr lang="id-ID" dirty="0" smtClean="0"/>
              <a:t>Prim’s Algorithm</a:t>
            </a:r>
          </a:p>
          <a:p>
            <a:r>
              <a:rPr lang="id-ID" dirty="0" smtClean="0"/>
              <a:t>Kruskal Algorithm</a:t>
            </a:r>
          </a:p>
          <a:p>
            <a:endParaRPr lang="id-ID" dirty="0"/>
          </a:p>
        </p:txBody>
      </p:sp>
    </p:spTree>
    <p:extLst>
      <p:ext uri="{BB962C8B-B14F-4D97-AF65-F5344CB8AC3E}">
        <p14:creationId xmlns:p14="http://schemas.microsoft.com/office/powerpoint/2010/main" val="113926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Prim’s Algorithm</a:t>
            </a:r>
            <a:endParaRPr lang="id-ID" dirty="0"/>
          </a:p>
        </p:txBody>
      </p:sp>
      <p:sp>
        <p:nvSpPr>
          <p:cNvPr id="3" name="Text Placeholder 2"/>
          <p:cNvSpPr>
            <a:spLocks noGrp="1"/>
          </p:cNvSpPr>
          <p:nvPr>
            <p:ph type="body" idx="1"/>
          </p:nvPr>
        </p:nvSpPr>
        <p:spPr>
          <a:xfrm>
            <a:off x="482525" y="1093275"/>
            <a:ext cx="8178900" cy="3872130"/>
          </a:xfrm>
        </p:spPr>
        <p:txBody>
          <a:bodyPr/>
          <a:lstStyle/>
          <a:p>
            <a:pPr algn="just"/>
            <a:r>
              <a:rPr lang="en-US" sz="1400" dirty="0"/>
              <a:t>Prim’s Algorithm also use Greedy approach to find the minimum spanning tree. In Prim’s Algorithm we grow the spanning tree from a starting position</a:t>
            </a:r>
            <a:r>
              <a:rPr lang="en-US" sz="1400" dirty="0" smtClean="0"/>
              <a:t>.</a:t>
            </a:r>
            <a:endParaRPr lang="id-ID" sz="1400" dirty="0" smtClean="0"/>
          </a:p>
          <a:p>
            <a:pPr marL="114300" indent="0" algn="just">
              <a:buNone/>
            </a:pPr>
            <a:endParaRPr lang="id-ID" sz="1400" dirty="0" smtClean="0"/>
          </a:p>
          <a:p>
            <a:pPr algn="just"/>
            <a:r>
              <a:rPr lang="id-ID" sz="1400" dirty="0" smtClean="0"/>
              <a:t>Algorithms:</a:t>
            </a:r>
          </a:p>
          <a:p>
            <a:pPr marL="571500" lvl="1" indent="0" algn="just">
              <a:buNone/>
            </a:pPr>
            <a:r>
              <a:rPr lang="id-ID" sz="1400" dirty="0" smtClean="0"/>
              <a:t>1. </a:t>
            </a:r>
            <a:r>
              <a:rPr lang="en-US" sz="1400" dirty="0" smtClean="0"/>
              <a:t>Maintain </a:t>
            </a:r>
            <a:r>
              <a:rPr lang="en-US" sz="1400" dirty="0"/>
              <a:t>two disjoint sets of vertices. One containing vertices that are in the growing spanning tree and other that are not in the growing spanning </a:t>
            </a:r>
            <a:r>
              <a:rPr lang="en-US" sz="1400" dirty="0" smtClean="0"/>
              <a:t>tree</a:t>
            </a:r>
            <a:r>
              <a:rPr lang="id-ID" sz="1400" dirty="0" smtClean="0"/>
              <a:t>.</a:t>
            </a:r>
          </a:p>
          <a:p>
            <a:pPr marL="571500" lvl="1" indent="0" algn="just">
              <a:buNone/>
            </a:pPr>
            <a:r>
              <a:rPr lang="id-ID" sz="1400" dirty="0" smtClean="0"/>
              <a:t>2. </a:t>
            </a:r>
            <a:r>
              <a:rPr lang="en-US" sz="1400"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r>
              <a:rPr lang="en-US" sz="1400" dirty="0" smtClean="0"/>
              <a:t>.</a:t>
            </a:r>
            <a:endParaRPr lang="id-ID" sz="1400" dirty="0" smtClean="0"/>
          </a:p>
          <a:p>
            <a:pPr marL="571500" lvl="1" indent="0" algn="just">
              <a:buNone/>
            </a:pPr>
            <a:r>
              <a:rPr lang="id-ID" sz="1400" dirty="0" smtClean="0"/>
              <a:t>3. </a:t>
            </a:r>
            <a:r>
              <a:rPr lang="en-US" sz="1400" dirty="0"/>
              <a:t>Check for cycles. To do that, mark the nodes which have been already selected and insert only those nodes in the Priority Queue that are not marked</a:t>
            </a:r>
            <a:r>
              <a:rPr lang="en-US" sz="1400" dirty="0" smtClean="0"/>
              <a:t>.</a:t>
            </a:r>
            <a:endParaRPr lang="en-US" sz="1400" dirty="0"/>
          </a:p>
          <a:p>
            <a:pPr marL="571500" lvl="1" indent="0" algn="just">
              <a:buNone/>
            </a:pPr>
            <a:r>
              <a:rPr lang="en-US" sz="1400" dirty="0" smtClean="0"/>
              <a:t> </a:t>
            </a:r>
            <a:endParaRPr lang="id-ID" sz="1400" dirty="0" smtClean="0"/>
          </a:p>
          <a:p>
            <a:pPr marL="114300" indent="0" algn="just">
              <a:buNone/>
            </a:pPr>
            <a:endParaRPr lang="id-ID" sz="1400" dirty="0"/>
          </a:p>
        </p:txBody>
      </p:sp>
    </p:spTree>
    <p:extLst>
      <p:ext uri="{BB962C8B-B14F-4D97-AF65-F5344CB8AC3E}">
        <p14:creationId xmlns:p14="http://schemas.microsoft.com/office/powerpoint/2010/main" val="63982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sp>
        <p:nvSpPr>
          <p:cNvPr id="3" name="Text Placeholder 2"/>
          <p:cNvSpPr>
            <a:spLocks noGrp="1"/>
          </p:cNvSpPr>
          <p:nvPr>
            <p:ph type="body" idx="1"/>
          </p:nvPr>
        </p:nvSpPr>
        <p:spPr/>
        <p:txBody>
          <a:bodyPr/>
          <a:lstStyle/>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1093275"/>
            <a:ext cx="4621103" cy="3744278"/>
          </a:xfrm>
          <a:prstGeom prst="rect">
            <a:avLst/>
          </a:prstGeom>
        </p:spPr>
      </p:pic>
    </p:spTree>
    <p:extLst>
      <p:ext uri="{BB962C8B-B14F-4D97-AF65-F5344CB8AC3E}">
        <p14:creationId xmlns:p14="http://schemas.microsoft.com/office/powerpoint/2010/main" val="994159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4" name="TextBox 3"/>
          <p:cNvSpPr txBox="1"/>
          <p:nvPr/>
        </p:nvSpPr>
        <p:spPr>
          <a:xfrm>
            <a:off x="482525" y="1010092"/>
            <a:ext cx="8178900" cy="4524315"/>
          </a:xfrm>
          <a:prstGeom prst="rect">
            <a:avLst/>
          </a:prstGeom>
          <a:noFill/>
        </p:spPr>
        <p:txBody>
          <a:bodyPr wrap="square" rtlCol="0">
            <a:spAutoFit/>
          </a:bodyPr>
          <a:lstStyle/>
          <a:p>
            <a:r>
              <a:rPr lang="id-ID" sz="1200" dirty="0" smtClean="0">
                <a:latin typeface="Courier New" panose="02070309020205020404" pitchFamily="49" charset="0"/>
                <a:cs typeface="Courier New" panose="02070309020205020404" pitchFamily="49" charset="0"/>
              </a:rPr>
              <a:t>int prim(int start){</a:t>
            </a:r>
          </a:p>
          <a:p>
            <a:r>
              <a:rPr lang="id-ID" sz="1200" dirty="0" smtClean="0">
                <a:latin typeface="Courier New" panose="02070309020205020404" pitchFamily="49" charset="0"/>
                <a:cs typeface="Courier New" panose="02070309020205020404" pitchFamily="49" charset="0"/>
              </a:rPr>
              <a:t>   priority_queue&lt;pair&lt;int,int&gt;, vector&lt;pair&lt;int,int&gt;&gt;, greater&lt;pair&lt;int,int&gt;&gt; &gt; pq;</a:t>
            </a:r>
          </a:p>
          <a:p>
            <a:r>
              <a:rPr lang="id-ID" sz="1200" dirty="0" smtClean="0">
                <a:latin typeface="Courier New" panose="02070309020205020404" pitchFamily="49" charset="0"/>
                <a:cs typeface="Courier New" panose="02070309020205020404" pitchFamily="49" charset="0"/>
              </a:rPr>
              <a:t>   int minCost = 0;</a:t>
            </a:r>
          </a:p>
          <a:p>
            <a:r>
              <a:rPr lang="id-ID" sz="1200" dirty="0" smtClean="0">
                <a:latin typeface="Courier New" panose="02070309020205020404" pitchFamily="49" charset="0"/>
                <a:cs typeface="Courier New" panose="02070309020205020404" pitchFamily="49" charset="0"/>
              </a:rPr>
              <a:t>   pq.push({0, start});</a:t>
            </a:r>
          </a:p>
          <a:p>
            <a:r>
              <a:rPr lang="id-ID" sz="1200" dirty="0" smtClean="0">
                <a:latin typeface="Courier New" panose="02070309020205020404" pitchFamily="49" charset="0"/>
                <a:cs typeface="Courier New" panose="02070309020205020404" pitchFamily="49" charset="0"/>
              </a:rPr>
              <a:t>   while (!pq.empty()){</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//select the edge with minimum weight</a:t>
            </a:r>
          </a:p>
          <a:p>
            <a:r>
              <a:rPr lang="id-ID" sz="1200" dirty="0" smtClean="0">
                <a:latin typeface="Courier New" panose="02070309020205020404" pitchFamily="49" charset="0"/>
                <a:cs typeface="Courier New" panose="02070309020205020404" pitchFamily="49" charset="0"/>
              </a:rPr>
              <a:t>     int weightEdge = pq.top().first;</a:t>
            </a:r>
          </a:p>
          <a:p>
            <a:r>
              <a:rPr lang="id-ID" sz="1200" dirty="0" smtClean="0">
                <a:latin typeface="Courier New" panose="02070309020205020404" pitchFamily="49" charset="0"/>
                <a:cs typeface="Courier New" panose="02070309020205020404" pitchFamily="49" charset="0"/>
              </a:rPr>
              <a:t>     int nowEdge = pq.top().second; pq.pop();</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//checking for cycle	     </a:t>
            </a:r>
          </a:p>
          <a:p>
            <a:r>
              <a:rPr lang="id-ID" sz="1200" dirty="0" smtClean="0">
                <a:latin typeface="Courier New" panose="02070309020205020404" pitchFamily="49" charset="0"/>
                <a:cs typeface="Courier New" panose="02070309020205020404" pitchFamily="49" charset="0"/>
              </a:rPr>
              <a:t>     if (marked[nowEdge]) continue;</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minCost += weightEdge;</a:t>
            </a:r>
          </a:p>
          <a:p>
            <a:r>
              <a:rPr lang="id-ID" sz="1200" dirty="0" smtClean="0">
                <a:latin typeface="Courier New" panose="02070309020205020404" pitchFamily="49" charset="0"/>
                <a:cs typeface="Courier New" panose="02070309020205020404" pitchFamily="49" charset="0"/>
              </a:rPr>
              <a:t>     marked[nowEdge] = true;</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for (int i = 0; i &lt; adj[nowEdge].size(); i++){</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int neighbour = adj[nowEdge][i].second;</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if (!marked[neighbour])</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pq.push(adj[nowEdge][i]);</a:t>
            </a:r>
          </a:p>
          <a:p>
            <a:r>
              <a:rPr lang="id-ID" sz="1200" dirty="0" smtClean="0">
                <a:latin typeface="Courier New" panose="02070309020205020404" pitchFamily="49" charset="0"/>
                <a:cs typeface="Courier New" panose="02070309020205020404" pitchFamily="49" charset="0"/>
              </a:rPr>
              <a:t>     }</a:t>
            </a:r>
          </a:p>
          <a:p>
            <a:r>
              <a:rPr lang="id-ID" sz="1200" dirty="0" smtClean="0">
                <a:latin typeface="Courier New" panose="02070309020205020404" pitchFamily="49" charset="0"/>
                <a:cs typeface="Courier New" panose="02070309020205020404" pitchFamily="49" charset="0"/>
              </a:rPr>
              <a:t>     return minCost;</a:t>
            </a:r>
          </a:p>
          <a:p>
            <a:r>
              <a:rPr lang="id-ID" sz="1200" dirty="0">
                <a:latin typeface="Courier New" panose="02070309020205020404" pitchFamily="49" charset="0"/>
                <a:cs typeface="Courier New" panose="02070309020205020404" pitchFamily="49" charset="0"/>
              </a:rPr>
              <a:t>}</a:t>
            </a:r>
            <a:endParaRPr lang="id-ID" sz="1200" dirty="0" smtClean="0">
              <a:latin typeface="Courier New" panose="02070309020205020404" pitchFamily="49" charset="0"/>
              <a:cs typeface="Courier New" panose="02070309020205020404" pitchFamily="49" charset="0"/>
            </a:endParaRP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285467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3" name="Text Placeholder 2"/>
          <p:cNvSpPr>
            <a:spLocks noGrp="1"/>
          </p:cNvSpPr>
          <p:nvPr>
            <p:ph type="body" idx="1"/>
          </p:nvPr>
        </p:nvSpPr>
        <p:spPr/>
        <p:txBody>
          <a:bodyPr/>
          <a:lstStyle/>
          <a:p>
            <a:r>
              <a:rPr lang="id-ID" dirty="0" smtClean="0"/>
              <a:t>There is a little bit implementation in adjacency list. For prim’s we must keep the weight of an edge.</a:t>
            </a:r>
          </a:p>
          <a:p>
            <a:r>
              <a:rPr lang="id-ID" dirty="0" smtClean="0"/>
              <a:t>So, if there is an edge between node a and node b with weight c, we do</a:t>
            </a:r>
          </a:p>
          <a:p>
            <a:pPr marL="114300" indent="0">
              <a:buNone/>
            </a:pPr>
            <a:r>
              <a:rPr lang="id-ID" sz="1400" dirty="0">
                <a:latin typeface="Courier New" panose="02070309020205020404" pitchFamily="49" charset="0"/>
                <a:cs typeface="Courier New" panose="02070309020205020404" pitchFamily="49" charset="0"/>
              </a:rPr>
              <a:t> </a:t>
            </a:r>
            <a:r>
              <a:rPr lang="id-ID" sz="1400" dirty="0" smtClean="0">
                <a:latin typeface="Courier New" panose="02070309020205020404" pitchFamily="49" charset="0"/>
                <a:cs typeface="Courier New" panose="02070309020205020404" pitchFamily="49" charset="0"/>
              </a:rPr>
              <a:t>  adj[a].push_back({c, b});</a:t>
            </a:r>
          </a:p>
          <a:p>
            <a:pPr marL="114300" indent="0">
              <a:buNone/>
            </a:pPr>
            <a:r>
              <a:rPr lang="id-ID" sz="1400" dirty="0" smtClean="0">
                <a:latin typeface="Courier New" panose="02070309020205020404" pitchFamily="49" charset="0"/>
                <a:cs typeface="Courier New" panose="02070309020205020404" pitchFamily="49" charset="0"/>
              </a:rPr>
              <a:t>   adj[b].</a:t>
            </a:r>
            <a:r>
              <a:rPr lang="id-ID" sz="1400" dirty="0">
                <a:latin typeface="Courier New" panose="02070309020205020404" pitchFamily="49" charset="0"/>
                <a:cs typeface="Courier New" panose="02070309020205020404" pitchFamily="49" charset="0"/>
              </a:rPr>
              <a:t>push_back({c, </a:t>
            </a:r>
            <a:r>
              <a:rPr lang="id-ID" sz="1400" dirty="0" smtClean="0">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6041799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Kruskal Algorithm</a:t>
            </a:r>
            <a:endParaRPr lang="id-ID" dirty="0"/>
          </a:p>
        </p:txBody>
      </p:sp>
      <p:sp>
        <p:nvSpPr>
          <p:cNvPr id="3" name="Text Placeholder 2"/>
          <p:cNvSpPr>
            <a:spLocks noGrp="1"/>
          </p:cNvSpPr>
          <p:nvPr>
            <p:ph type="body" idx="1"/>
          </p:nvPr>
        </p:nvSpPr>
        <p:spPr/>
        <p:txBody>
          <a:bodyPr/>
          <a:lstStyle/>
          <a:p>
            <a:r>
              <a:rPr lang="id-ID" dirty="0" smtClean="0"/>
              <a:t>Will be discussed in 5th week!</a:t>
            </a:r>
            <a:endParaRPr lang="id-ID" dirty="0"/>
          </a:p>
        </p:txBody>
      </p:sp>
    </p:spTree>
    <p:extLst>
      <p:ext uri="{BB962C8B-B14F-4D97-AF65-F5344CB8AC3E}">
        <p14:creationId xmlns:p14="http://schemas.microsoft.com/office/powerpoint/2010/main" val="102139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Shortest Path</a:t>
            </a:r>
            <a:endParaRPr lang="id-ID" dirty="0"/>
          </a:p>
        </p:txBody>
      </p:sp>
      <p:sp>
        <p:nvSpPr>
          <p:cNvPr id="3" name="Text Placeholder 2"/>
          <p:cNvSpPr>
            <a:spLocks noGrp="1"/>
          </p:cNvSpPr>
          <p:nvPr>
            <p:ph type="body" idx="1"/>
          </p:nvPr>
        </p:nvSpPr>
        <p:spPr/>
        <p:txBody>
          <a:bodyPr/>
          <a:lstStyle/>
          <a:p>
            <a:r>
              <a:rPr lang="id-ID" dirty="0" smtClean="0"/>
              <a:t>Single Source Shortest Path Unweighted Graph</a:t>
            </a:r>
          </a:p>
          <a:p>
            <a:r>
              <a:rPr lang="id-ID" dirty="0" smtClean="0"/>
              <a:t>Single Source Shortest Path Weighted Graph</a:t>
            </a:r>
          </a:p>
          <a:p>
            <a:r>
              <a:rPr lang="id-ID" dirty="0" smtClean="0">
                <a:solidFill>
                  <a:srgbClr val="FF0000"/>
                </a:solidFill>
              </a:rPr>
              <a:t>Single Source Shortest Path Weighted Graph With Negative Weight Cycle</a:t>
            </a:r>
          </a:p>
          <a:p>
            <a:r>
              <a:rPr lang="id-ID" dirty="0" smtClean="0"/>
              <a:t>All Pair Shortest Path</a:t>
            </a:r>
          </a:p>
          <a:p>
            <a:endParaRPr lang="id-ID" dirty="0"/>
          </a:p>
        </p:txBody>
      </p:sp>
    </p:spTree>
    <p:extLst>
      <p:ext uri="{BB962C8B-B14F-4D97-AF65-F5344CB8AC3E}">
        <p14:creationId xmlns:p14="http://schemas.microsoft.com/office/powerpoint/2010/main" val="193137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Single Source Shortest Path Unweighted Graph</a:t>
            </a:r>
            <a:br>
              <a:rPr lang="id-ID" dirty="0"/>
            </a:br>
            <a:endParaRPr lang="id-ID" dirty="0"/>
          </a:p>
        </p:txBody>
      </p:sp>
      <p:sp>
        <p:nvSpPr>
          <p:cNvPr id="3" name="Text Placeholder 2"/>
          <p:cNvSpPr>
            <a:spLocks noGrp="1"/>
          </p:cNvSpPr>
          <p:nvPr>
            <p:ph type="body" idx="1"/>
          </p:nvPr>
        </p:nvSpPr>
        <p:spPr/>
        <p:txBody>
          <a:bodyPr/>
          <a:lstStyle/>
          <a:p>
            <a:r>
              <a:rPr lang="id-ID" dirty="0" smtClean="0"/>
              <a:t>Just do BFS.</a:t>
            </a:r>
            <a:endParaRPr lang="id-ID" dirty="0"/>
          </a:p>
        </p:txBody>
      </p:sp>
    </p:spTree>
    <p:extLst>
      <p:ext uri="{BB962C8B-B14F-4D97-AF65-F5344CB8AC3E}">
        <p14:creationId xmlns:p14="http://schemas.microsoft.com/office/powerpoint/2010/main" val="356451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Single Source Shortest Path Weighted Graph</a:t>
            </a:r>
            <a:br>
              <a:rPr lang="id-ID" dirty="0"/>
            </a:br>
            <a:endParaRPr lang="id-ID" dirty="0"/>
          </a:p>
        </p:txBody>
      </p:sp>
      <p:sp>
        <p:nvSpPr>
          <p:cNvPr id="3" name="Text Placeholder 2"/>
          <p:cNvSpPr>
            <a:spLocks noGrp="1"/>
          </p:cNvSpPr>
          <p:nvPr>
            <p:ph type="body" idx="1"/>
          </p:nvPr>
        </p:nvSpPr>
        <p:spPr>
          <a:xfrm>
            <a:off x="482525" y="1093275"/>
            <a:ext cx="8178900" cy="2968362"/>
          </a:xfrm>
        </p:spPr>
        <p:txBody>
          <a:bodyPr/>
          <a:lstStyle/>
          <a:p>
            <a:r>
              <a:rPr lang="id-ID" sz="1400" dirty="0" smtClean="0"/>
              <a:t>Use Dijkstra Algorithm</a:t>
            </a:r>
          </a:p>
          <a:p>
            <a:r>
              <a:rPr lang="id-ID" sz="1400" dirty="0" smtClean="0"/>
              <a:t>Similar to prim’s algorithm in MST Problem.</a:t>
            </a:r>
          </a:p>
          <a:p>
            <a:r>
              <a:rPr lang="id-ID" sz="1400" dirty="0" smtClean="0"/>
              <a:t>Algorithm:</a:t>
            </a:r>
          </a:p>
          <a:p>
            <a:pPr marL="114300" indent="0">
              <a:buNone/>
            </a:pPr>
            <a:r>
              <a:rPr lang="id-ID" sz="1400" dirty="0"/>
              <a:t>	1. </a:t>
            </a:r>
            <a:r>
              <a:rPr lang="en-US" sz="1400" dirty="0"/>
              <a:t>Mark your selected initial node with a current distance of 0 and the rest with </a:t>
            </a:r>
            <a:r>
              <a:rPr lang="en-US" sz="1400" dirty="0" smtClean="0"/>
              <a:t>infinity</a:t>
            </a:r>
            <a:r>
              <a:rPr lang="id-ID" sz="1400" dirty="0" smtClean="0"/>
              <a:t>.</a:t>
            </a:r>
          </a:p>
          <a:p>
            <a:pPr marL="114300" indent="0">
              <a:buNone/>
            </a:pPr>
            <a:r>
              <a:rPr lang="id-ID" sz="1400" dirty="0" smtClean="0"/>
              <a:t>	2. Set the non-visited node with the smallest current distance as the current node C.</a:t>
            </a:r>
          </a:p>
          <a:p>
            <a:pPr marL="114300" indent="0">
              <a:buNone/>
            </a:pPr>
            <a:r>
              <a:rPr lang="id-ID" sz="1400" dirty="0"/>
              <a:t>	</a:t>
            </a:r>
            <a:r>
              <a:rPr lang="id-ID" sz="1400" dirty="0" smtClean="0"/>
              <a:t>3. For each neighbour N of the current node C : add the current distance of C with the 	weight of the edge connecting (C-N). If it’s smaller than the current distance of N,  set it as 	the current distance of N.</a:t>
            </a:r>
          </a:p>
          <a:p>
            <a:pPr marL="114300" indent="0">
              <a:buNone/>
            </a:pPr>
            <a:r>
              <a:rPr lang="id-ID" sz="1400" dirty="0"/>
              <a:t>	</a:t>
            </a:r>
            <a:r>
              <a:rPr lang="id-ID" sz="1400" dirty="0" smtClean="0"/>
              <a:t>4. Mark the current node C as visited.</a:t>
            </a:r>
          </a:p>
          <a:p>
            <a:pPr marL="114300" indent="0">
              <a:buNone/>
            </a:pPr>
            <a:r>
              <a:rPr lang="id-ID" sz="1400" dirty="0"/>
              <a:t>	</a:t>
            </a:r>
            <a:r>
              <a:rPr lang="id-ID" sz="1400" dirty="0" smtClean="0"/>
              <a:t>5. If there are non-visited nodes, go to step 2.</a:t>
            </a:r>
          </a:p>
          <a:p>
            <a:r>
              <a:rPr lang="id-ID" sz="1400" dirty="0" smtClean="0"/>
              <a:t>Complexity : O(E log V)</a:t>
            </a:r>
          </a:p>
          <a:p>
            <a:pPr marL="114300" indent="0">
              <a:buNone/>
            </a:pPr>
            <a:r>
              <a:rPr lang="id-ID" sz="1400" dirty="0" smtClean="0"/>
              <a:t>          E is the number of edges and V is the number of vertices.</a:t>
            </a:r>
          </a:p>
          <a:p>
            <a:pPr marL="114300" indent="0">
              <a:buNone/>
            </a:pPr>
            <a:r>
              <a:rPr lang="id-ID" sz="1400" dirty="0"/>
              <a:t/>
            </a:r>
            <a:br>
              <a:rPr lang="id-ID" sz="1400" dirty="0"/>
            </a:br>
            <a:endParaRPr lang="id-ID" sz="1400" dirty="0" smtClean="0"/>
          </a:p>
          <a:p>
            <a:pPr marL="114300" indent="0">
              <a:buNone/>
            </a:pPr>
            <a:r>
              <a:rPr lang="id-ID" sz="1400" dirty="0" smtClean="0"/>
              <a:t>        </a:t>
            </a:r>
            <a:endParaRPr lang="id-ID" sz="1400" dirty="0"/>
          </a:p>
        </p:txBody>
      </p:sp>
    </p:spTree>
    <p:extLst>
      <p:ext uri="{BB962C8B-B14F-4D97-AF65-F5344CB8AC3E}">
        <p14:creationId xmlns:p14="http://schemas.microsoft.com/office/powerpoint/2010/main" val="8543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Vertice/Node</a:t>
            </a:r>
            <a:endParaRPr lang="id-ID" dirty="0"/>
          </a:p>
        </p:txBody>
      </p:sp>
      <p:sp>
        <p:nvSpPr>
          <p:cNvPr id="3" name="Text Placeholder 2"/>
          <p:cNvSpPr>
            <a:spLocks noGrp="1"/>
          </p:cNvSpPr>
          <p:nvPr>
            <p:ph type="body" idx="1"/>
          </p:nvPr>
        </p:nvSpPr>
        <p:spPr/>
        <p:txBody>
          <a:bodyPr/>
          <a:lstStyle/>
          <a:p>
            <a:r>
              <a:rPr lang="id-ID" dirty="0" smtClean="0"/>
              <a:t>Represent an object in </a:t>
            </a:r>
            <a:r>
              <a:rPr lang="id-ID" dirty="0" smtClean="0"/>
              <a:t>graph.</a:t>
            </a:r>
            <a:endParaRPr lang="id-ID" dirty="0" smtClean="0"/>
          </a:p>
          <a:p>
            <a:r>
              <a:rPr lang="id-ID" dirty="0" smtClean="0"/>
              <a:t>Usually denoted by circle or something like </a:t>
            </a:r>
            <a:r>
              <a:rPr lang="id-ID" dirty="0" smtClean="0"/>
              <a:t>that.</a:t>
            </a:r>
          </a:p>
          <a:p>
            <a:r>
              <a:rPr lang="id-ID" dirty="0" smtClean="0"/>
              <a:t>A point of interection</a:t>
            </a:r>
            <a:endParaRPr lang="id-ID" dirty="0"/>
          </a:p>
        </p:txBody>
      </p:sp>
      <p:pic>
        <p:nvPicPr>
          <p:cNvPr id="4" name="Picture 3"/>
          <p:cNvPicPr>
            <a:picLocks noChangeAspect="1"/>
          </p:cNvPicPr>
          <p:nvPr/>
        </p:nvPicPr>
        <p:blipFill>
          <a:blip r:embed="rId2"/>
          <a:stretch>
            <a:fillRect/>
          </a:stretch>
        </p:blipFill>
        <p:spPr>
          <a:xfrm>
            <a:off x="482525" y="2367270"/>
            <a:ext cx="3886200" cy="2600325"/>
          </a:xfrm>
          <a:prstGeom prst="rect">
            <a:avLst/>
          </a:prstGeom>
        </p:spPr>
      </p:pic>
      <p:sp>
        <p:nvSpPr>
          <p:cNvPr id="5" name="TextBox 4"/>
          <p:cNvSpPr txBox="1"/>
          <p:nvPr/>
        </p:nvSpPr>
        <p:spPr>
          <a:xfrm>
            <a:off x="4368725" y="2615711"/>
            <a:ext cx="1571946" cy="738664"/>
          </a:xfrm>
          <a:prstGeom prst="rect">
            <a:avLst/>
          </a:prstGeom>
          <a:noFill/>
        </p:spPr>
        <p:txBody>
          <a:bodyPr wrap="square" rtlCol="0">
            <a:spAutoFit/>
          </a:bodyPr>
          <a:lstStyle/>
          <a:p>
            <a:r>
              <a:rPr lang="id-ID" dirty="0" smtClean="0"/>
              <a:t>There are 6 nodes in that graph</a:t>
            </a:r>
            <a:endParaRPr lang="id-ID" dirty="0"/>
          </a:p>
        </p:txBody>
      </p:sp>
    </p:spTree>
    <p:extLst>
      <p:ext uri="{BB962C8B-B14F-4D97-AF65-F5344CB8AC3E}">
        <p14:creationId xmlns:p14="http://schemas.microsoft.com/office/powerpoint/2010/main" val="18384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1001700"/>
            <a:ext cx="3810000" cy="2352675"/>
          </a:xfrm>
          <a:prstGeom prst="rect">
            <a:avLst/>
          </a:prstGeom>
        </p:spPr>
      </p:pic>
    </p:spTree>
    <p:extLst>
      <p:ext uri="{BB962C8B-B14F-4D97-AF65-F5344CB8AC3E}">
        <p14:creationId xmlns:p14="http://schemas.microsoft.com/office/powerpoint/2010/main" val="3142603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a:xfrm>
            <a:off x="482525" y="3788046"/>
            <a:ext cx="6907104" cy="1355454"/>
          </a:xfrm>
        </p:spPr>
        <p:txBody>
          <a:bodyPr/>
          <a:lstStyle/>
          <a:p>
            <a:pPr marL="114300" indent="0">
              <a:buNone/>
            </a:pPr>
            <a:r>
              <a:rPr lang="id-ID" dirty="0" smtClean="0"/>
              <a:t>Start from node C</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444786"/>
            <a:ext cx="5079365" cy="3136508"/>
          </a:xfrm>
          <a:prstGeom prst="rect">
            <a:avLst/>
          </a:prstGeom>
        </p:spPr>
      </p:pic>
    </p:spTree>
    <p:extLst>
      <p:ext uri="{BB962C8B-B14F-4D97-AF65-F5344CB8AC3E}">
        <p14:creationId xmlns:p14="http://schemas.microsoft.com/office/powerpoint/2010/main" val="32303487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833" y="1093275"/>
            <a:ext cx="5079365" cy="3136508"/>
          </a:xfrm>
          <a:prstGeom prst="rect">
            <a:avLst/>
          </a:prstGeom>
        </p:spPr>
      </p:pic>
    </p:spTree>
    <p:extLst>
      <p:ext uri="{BB962C8B-B14F-4D97-AF65-F5344CB8AC3E}">
        <p14:creationId xmlns:p14="http://schemas.microsoft.com/office/powerpoint/2010/main" val="34993306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1093275"/>
            <a:ext cx="5079365" cy="3136508"/>
          </a:xfrm>
          <a:prstGeom prst="rect">
            <a:avLst/>
          </a:prstGeom>
        </p:spPr>
      </p:pic>
    </p:spTree>
    <p:extLst>
      <p:ext uri="{BB962C8B-B14F-4D97-AF65-F5344CB8AC3E}">
        <p14:creationId xmlns:p14="http://schemas.microsoft.com/office/powerpoint/2010/main" val="9184706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45" y="919575"/>
            <a:ext cx="5079365" cy="3136508"/>
          </a:xfrm>
          <a:prstGeom prst="rect">
            <a:avLst/>
          </a:prstGeom>
        </p:spPr>
      </p:pic>
    </p:spTree>
    <p:extLst>
      <p:ext uri="{BB962C8B-B14F-4D97-AF65-F5344CB8AC3E}">
        <p14:creationId xmlns:p14="http://schemas.microsoft.com/office/powerpoint/2010/main" val="27352888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1093275"/>
            <a:ext cx="5079365" cy="3136508"/>
          </a:xfrm>
          <a:prstGeom prst="rect">
            <a:avLst/>
          </a:prstGeom>
        </p:spPr>
      </p:pic>
    </p:spTree>
    <p:extLst>
      <p:ext uri="{BB962C8B-B14F-4D97-AF65-F5344CB8AC3E}">
        <p14:creationId xmlns:p14="http://schemas.microsoft.com/office/powerpoint/2010/main" val="176129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52" y="780213"/>
            <a:ext cx="5079365" cy="3136508"/>
          </a:xfrm>
          <a:prstGeom prst="rect">
            <a:avLst/>
          </a:prstGeom>
        </p:spPr>
      </p:pic>
    </p:spTree>
    <p:extLst>
      <p:ext uri="{BB962C8B-B14F-4D97-AF65-F5344CB8AC3E}">
        <p14:creationId xmlns:p14="http://schemas.microsoft.com/office/powerpoint/2010/main" val="5138883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42" y="1014129"/>
            <a:ext cx="5079365" cy="3136508"/>
          </a:xfrm>
          <a:prstGeom prst="rect">
            <a:avLst/>
          </a:prstGeom>
        </p:spPr>
      </p:pic>
    </p:spTree>
    <p:extLst>
      <p:ext uri="{BB962C8B-B14F-4D97-AF65-F5344CB8AC3E}">
        <p14:creationId xmlns:p14="http://schemas.microsoft.com/office/powerpoint/2010/main" val="24799511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5" y="919575"/>
            <a:ext cx="5079365" cy="3136508"/>
          </a:xfrm>
          <a:prstGeom prst="rect">
            <a:avLst/>
          </a:prstGeom>
        </p:spPr>
      </p:pic>
    </p:spTree>
    <p:extLst>
      <p:ext uri="{BB962C8B-B14F-4D97-AF65-F5344CB8AC3E}">
        <p14:creationId xmlns:p14="http://schemas.microsoft.com/office/powerpoint/2010/main" val="19561901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24" y="919575"/>
            <a:ext cx="5079365" cy="3136508"/>
          </a:xfrm>
          <a:prstGeom prst="rect">
            <a:avLst/>
          </a:prstGeom>
        </p:spPr>
      </p:pic>
    </p:spTree>
    <p:extLst>
      <p:ext uri="{BB962C8B-B14F-4D97-AF65-F5344CB8AC3E}">
        <p14:creationId xmlns:p14="http://schemas.microsoft.com/office/powerpoint/2010/main" val="169997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Edges</a:t>
            </a:r>
            <a:endParaRPr lang="id-ID" dirty="0"/>
          </a:p>
        </p:txBody>
      </p:sp>
      <p:sp>
        <p:nvSpPr>
          <p:cNvPr id="3" name="Text Placeholder 2"/>
          <p:cNvSpPr>
            <a:spLocks noGrp="1"/>
          </p:cNvSpPr>
          <p:nvPr>
            <p:ph type="body" idx="1"/>
          </p:nvPr>
        </p:nvSpPr>
        <p:spPr/>
        <p:txBody>
          <a:bodyPr/>
          <a:lstStyle/>
          <a:p>
            <a:r>
              <a:rPr lang="id-ID" dirty="0" smtClean="0"/>
              <a:t>Represent a relation between two nodes/vertices</a:t>
            </a:r>
            <a:r>
              <a:rPr lang="id-ID" dirty="0" smtClean="0"/>
              <a:t>.</a:t>
            </a:r>
          </a:p>
          <a:p>
            <a:r>
              <a:rPr lang="id-ID" dirty="0" smtClean="0"/>
              <a:t>Usually denoted by a line that connect two node / vertices.</a:t>
            </a:r>
          </a:p>
          <a:p>
            <a:pPr marL="114300" indent="0">
              <a:buNone/>
            </a:pPr>
            <a:endParaRPr lang="id-ID" dirty="0"/>
          </a:p>
        </p:txBody>
      </p:sp>
      <p:pic>
        <p:nvPicPr>
          <p:cNvPr id="4" name="Picture 3"/>
          <p:cNvPicPr>
            <a:picLocks noChangeAspect="1"/>
          </p:cNvPicPr>
          <p:nvPr/>
        </p:nvPicPr>
        <p:blipFill>
          <a:blip r:embed="rId2"/>
          <a:stretch>
            <a:fillRect/>
          </a:stretch>
        </p:blipFill>
        <p:spPr>
          <a:xfrm>
            <a:off x="482525" y="2054212"/>
            <a:ext cx="3886200" cy="2600325"/>
          </a:xfrm>
          <a:prstGeom prst="rect">
            <a:avLst/>
          </a:prstGeom>
        </p:spPr>
      </p:pic>
      <p:sp>
        <p:nvSpPr>
          <p:cNvPr id="5" name="TextBox 4"/>
          <p:cNvSpPr txBox="1"/>
          <p:nvPr/>
        </p:nvSpPr>
        <p:spPr>
          <a:xfrm>
            <a:off x="4368725" y="2223825"/>
            <a:ext cx="3976577" cy="1815882"/>
          </a:xfrm>
          <a:prstGeom prst="rect">
            <a:avLst/>
          </a:prstGeom>
          <a:noFill/>
        </p:spPr>
        <p:txBody>
          <a:bodyPr wrap="square" rtlCol="0">
            <a:spAutoFit/>
          </a:bodyPr>
          <a:lstStyle/>
          <a:p>
            <a:r>
              <a:rPr lang="id-ID" dirty="0" smtClean="0"/>
              <a:t>There are 7 edges in beside graph:</a:t>
            </a:r>
          </a:p>
          <a:p>
            <a:pPr marL="285750" indent="-285750">
              <a:buFont typeface="Arial" panose="020B0604020202020204" pitchFamily="34" charset="0"/>
              <a:buChar char="•"/>
            </a:pPr>
            <a:r>
              <a:rPr lang="id-ID" dirty="0" smtClean="0"/>
              <a:t>Edge connect node 0 and 2</a:t>
            </a:r>
          </a:p>
          <a:p>
            <a:pPr marL="285750" indent="-285750">
              <a:buFont typeface="Arial" panose="020B0604020202020204" pitchFamily="34" charset="0"/>
              <a:buChar char="•"/>
            </a:pPr>
            <a:r>
              <a:rPr lang="id-ID" dirty="0" smtClean="0"/>
              <a:t>Edge connect node 2 and 3</a:t>
            </a:r>
          </a:p>
          <a:p>
            <a:pPr marL="285750" indent="-285750">
              <a:buFont typeface="Arial" panose="020B0604020202020204" pitchFamily="34" charset="0"/>
              <a:buChar char="•"/>
            </a:pPr>
            <a:r>
              <a:rPr lang="id-ID" dirty="0" smtClean="0"/>
              <a:t>Edge connect node 2 and 4</a:t>
            </a:r>
          </a:p>
          <a:p>
            <a:pPr marL="285750" indent="-285750">
              <a:buFont typeface="Arial" panose="020B0604020202020204" pitchFamily="34" charset="0"/>
              <a:buChar char="•"/>
            </a:pPr>
            <a:r>
              <a:rPr lang="id-ID" dirty="0" smtClean="0"/>
              <a:t>Edge connect node 3 and 4</a:t>
            </a:r>
          </a:p>
          <a:p>
            <a:pPr marL="285750" indent="-285750">
              <a:buFont typeface="Arial" panose="020B0604020202020204" pitchFamily="34" charset="0"/>
              <a:buChar char="•"/>
            </a:pPr>
            <a:r>
              <a:rPr lang="id-ID" dirty="0" smtClean="0"/>
              <a:t>Edge connect node 3 and 1</a:t>
            </a:r>
          </a:p>
          <a:p>
            <a:pPr marL="285750" indent="-285750">
              <a:buFont typeface="Arial" panose="020B0604020202020204" pitchFamily="34" charset="0"/>
              <a:buChar char="•"/>
            </a:pPr>
            <a:r>
              <a:rPr lang="id-ID" dirty="0" smtClean="0"/>
              <a:t>Edge connect node 1 and 5</a:t>
            </a:r>
          </a:p>
          <a:p>
            <a:pPr marL="285750" indent="-285750">
              <a:buFont typeface="Arial" panose="020B0604020202020204" pitchFamily="34" charset="0"/>
              <a:buChar char="•"/>
            </a:pPr>
            <a:r>
              <a:rPr lang="id-ID" dirty="0" smtClean="0"/>
              <a:t>Edge connect node 4 and 5  </a:t>
            </a:r>
            <a:endParaRPr lang="id-ID" dirty="0"/>
          </a:p>
        </p:txBody>
      </p:sp>
    </p:spTree>
    <p:extLst>
      <p:ext uri="{BB962C8B-B14F-4D97-AF65-F5344CB8AC3E}">
        <p14:creationId xmlns:p14="http://schemas.microsoft.com/office/powerpoint/2010/main" val="233766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 Dijkstra Algorithm</a:t>
            </a:r>
            <a:endParaRPr lang="id-ID" dirty="0"/>
          </a:p>
        </p:txBody>
      </p:sp>
      <p:sp>
        <p:nvSpPr>
          <p:cNvPr id="5" name="TextBox 4"/>
          <p:cNvSpPr txBox="1"/>
          <p:nvPr/>
        </p:nvSpPr>
        <p:spPr>
          <a:xfrm>
            <a:off x="482525" y="1041990"/>
            <a:ext cx="8087317" cy="4339650"/>
          </a:xfrm>
          <a:prstGeom prst="rect">
            <a:avLst/>
          </a:prstGeom>
          <a:noFill/>
        </p:spPr>
        <p:txBody>
          <a:bodyPr wrap="square" rtlCol="0">
            <a:spAutoFit/>
          </a:bodyPr>
          <a:lstStyle/>
          <a:p>
            <a:r>
              <a:rPr lang="id-ID" sz="1200" dirty="0" smtClean="0">
                <a:latin typeface="Courier New" panose="02070309020205020404" pitchFamily="49" charset="0"/>
                <a:cs typeface="Courier New" panose="02070309020205020404" pitchFamily="49" charset="0"/>
              </a:rPr>
              <a:t>//initialization dist with infinite</a:t>
            </a:r>
          </a:p>
          <a:p>
            <a:r>
              <a:rPr lang="id-ID" sz="1200" dirty="0" smtClean="0">
                <a:latin typeface="Courier New" panose="02070309020205020404" pitchFamily="49" charset="0"/>
                <a:cs typeface="Courier New" panose="02070309020205020404" pitchFamily="49" charset="0"/>
              </a:rPr>
              <a:t>vector&lt;int&gt; dist(V, INF);</a:t>
            </a:r>
          </a:p>
          <a:p>
            <a:endParaRPr lang="id-ID" sz="1200" dirty="0">
              <a:latin typeface="Courier New" panose="02070309020205020404" pitchFamily="49" charset="0"/>
              <a:cs typeface="Courier New" panose="02070309020205020404" pitchFamily="49" charset="0"/>
            </a:endParaRPr>
          </a:p>
          <a:p>
            <a:r>
              <a:rPr lang="id-ID" sz="1200" dirty="0">
                <a:latin typeface="Courier New" panose="02070309020205020404" pitchFamily="49" charset="0"/>
                <a:cs typeface="Courier New" panose="02070309020205020404" pitchFamily="49" charset="0"/>
              </a:rPr>
              <a:t>p</a:t>
            </a:r>
            <a:r>
              <a:rPr lang="id-ID" sz="1200" dirty="0" smtClean="0">
                <a:latin typeface="Courier New" panose="02070309020205020404" pitchFamily="49" charset="0"/>
                <a:cs typeface="Courier New" panose="02070309020205020404" pitchFamily="49" charset="0"/>
              </a:rPr>
              <a:t>riority_queue&lt;pair&lt;int,int&gt;, vector&lt;pair&lt;int,int&gt;&gt;, greater&lt;pair&lt;int,int&gt;&gt; &gt; pq;</a:t>
            </a:r>
          </a:p>
          <a:p>
            <a:r>
              <a:rPr lang="id-ID" sz="1200" dirty="0" smtClean="0">
                <a:latin typeface="Courier New" panose="02070309020205020404" pitchFamily="49" charset="0"/>
                <a:cs typeface="Courier New" panose="02070309020205020404" pitchFamily="49" charset="0"/>
              </a:rPr>
              <a:t>pq.push({0, start});</a:t>
            </a:r>
          </a:p>
          <a:p>
            <a:r>
              <a:rPr lang="id-ID" sz="1200" dirty="0" smtClean="0">
                <a:latin typeface="Courier New" panose="02070309020205020404" pitchFamily="49" charset="0"/>
                <a:cs typeface="Courier New" panose="02070309020205020404" pitchFamily="49" charset="0"/>
              </a:rPr>
              <a:t>dist[start] = 0;</a:t>
            </a:r>
          </a:p>
          <a:p>
            <a:endParaRPr lang="id-ID" sz="1200" dirty="0">
              <a:latin typeface="Courier New" panose="02070309020205020404" pitchFamily="49" charset="0"/>
              <a:cs typeface="Courier New" panose="02070309020205020404" pitchFamily="49" charset="0"/>
            </a:endParaRPr>
          </a:p>
          <a:p>
            <a:r>
              <a:rPr lang="id-ID" sz="1200" dirty="0" smtClean="0">
                <a:latin typeface="Courier New" panose="02070309020205020404" pitchFamily="49" charset="0"/>
                <a:cs typeface="Courier New" panose="02070309020205020404" pitchFamily="49" charset="0"/>
              </a:rPr>
              <a:t>while (!pq.empty()){</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pair&lt;int,int&gt; front = pq.top(); pq.pop();</a:t>
            </a:r>
            <a:endParaRPr lang="id-ID" sz="1200" dirty="0">
              <a:latin typeface="Courier New" panose="02070309020205020404" pitchFamily="49" charset="0"/>
              <a:cs typeface="Courier New" panose="02070309020205020404" pitchFamily="49" charset="0"/>
            </a:endParaRPr>
          </a:p>
          <a:p>
            <a:r>
              <a:rPr lang="id-ID" sz="1200" dirty="0">
                <a:latin typeface="Courier New" panose="02070309020205020404" pitchFamily="49" charset="0"/>
                <a:cs typeface="Courier New" panose="02070309020205020404" pitchFamily="49" charset="0"/>
              </a:rPr>
              <a:t>	//u is current </a:t>
            </a:r>
            <a:r>
              <a:rPr lang="id-ID" sz="1200" dirty="0" smtClean="0">
                <a:latin typeface="Courier New" panose="02070309020205020404" pitchFamily="49" charset="0"/>
                <a:cs typeface="Courier New" panose="02070309020205020404" pitchFamily="49" charset="0"/>
              </a:rPr>
              <a:t>node</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//d is current distance of node u</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int d = front.first; int u = front.second;</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if (d &gt; dist[u]) continue;</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for (int i = 0; i &lt; adj[u].size(); i++){</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int neighbour = adj[u][i].first;</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int edgeConnect = adj[u][i].second;</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if (dist[u] + edgeConnect &lt; dist[neighbour]){</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dist[neighbour] = dist[u] + edgeConnect;</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pq.push({dist[neighbour], neighbour});</a:t>
            </a: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p>
          <a:p>
            <a:r>
              <a:rPr lang="id-ID" sz="1200" dirty="0" smtClean="0">
                <a:latin typeface="Courier New" panose="02070309020205020404" pitchFamily="49" charset="0"/>
                <a:cs typeface="Courier New" panose="02070309020205020404" pitchFamily="49" charset="0"/>
              </a:rPr>
              <a:t>	}</a:t>
            </a:r>
          </a:p>
          <a:p>
            <a:r>
              <a:rPr lang="id-ID" sz="1200" dirty="0">
                <a:latin typeface="Courier New" panose="02070309020205020404" pitchFamily="49" charset="0"/>
                <a:cs typeface="Courier New" panose="02070309020205020404" pitchFamily="49" charset="0"/>
              </a:rPr>
              <a:t>}</a:t>
            </a:r>
            <a:endParaRPr lang="id-ID" sz="1200" dirty="0" smtClean="0">
              <a:latin typeface="Courier New" panose="02070309020205020404" pitchFamily="49" charset="0"/>
              <a:cs typeface="Courier New" panose="02070309020205020404" pitchFamily="49" charset="0"/>
            </a:endParaRPr>
          </a:p>
          <a:p>
            <a:r>
              <a:rPr lang="id-ID" sz="1200" dirty="0">
                <a:latin typeface="Courier New" panose="02070309020205020404" pitchFamily="49" charset="0"/>
                <a:cs typeface="Courier New" panose="02070309020205020404" pitchFamily="49" charset="0"/>
              </a:rPr>
              <a:t>	</a:t>
            </a:r>
            <a:r>
              <a:rPr lang="id-ID" sz="1200" dirty="0" smtClean="0">
                <a:latin typeface="Courier New" panose="02070309020205020404" pitchFamily="49" charset="0"/>
                <a:cs typeface="Courier New" panose="02070309020205020404" pitchFamily="49" charset="0"/>
              </a:rPr>
              <a:t>	</a:t>
            </a:r>
            <a:endParaRPr lang="id-ID"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5978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rgbClr val="FF0000"/>
                </a:solidFill>
              </a:rPr>
              <a:t>Single Source Shortest Path Weighted Graph With Negative Weight Cycle</a:t>
            </a:r>
            <a:br>
              <a:rPr lang="id-ID" dirty="0">
                <a:solidFill>
                  <a:srgbClr val="FF0000"/>
                </a:solidFill>
              </a:rPr>
            </a:br>
            <a:endParaRPr lang="id-ID" dirty="0"/>
          </a:p>
        </p:txBody>
      </p:sp>
      <p:sp>
        <p:nvSpPr>
          <p:cNvPr id="3" name="Text Placeholder 2"/>
          <p:cNvSpPr>
            <a:spLocks noGrp="1"/>
          </p:cNvSpPr>
          <p:nvPr>
            <p:ph type="body" idx="1"/>
          </p:nvPr>
        </p:nvSpPr>
        <p:spPr>
          <a:xfrm>
            <a:off x="482525" y="1327190"/>
            <a:ext cx="8178900" cy="2261100"/>
          </a:xfrm>
        </p:spPr>
        <p:txBody>
          <a:bodyPr/>
          <a:lstStyle/>
          <a:p>
            <a:r>
              <a:rPr lang="id-ID" dirty="0" smtClean="0"/>
              <a:t>We will not discuss this topic because this problem is usually rarely appear in programming contest.</a:t>
            </a:r>
          </a:p>
          <a:p>
            <a:r>
              <a:rPr lang="id-ID" dirty="0" smtClean="0"/>
              <a:t>But fyi, to solve this problem we use </a:t>
            </a:r>
            <a:r>
              <a:rPr lang="id-ID" b="1" dirty="0" smtClean="0"/>
              <a:t>Bellman-Ford Algorithm</a:t>
            </a:r>
            <a:endParaRPr lang="id-ID" dirty="0"/>
          </a:p>
        </p:txBody>
      </p:sp>
    </p:spTree>
    <p:extLst>
      <p:ext uri="{BB962C8B-B14F-4D97-AF65-F5344CB8AC3E}">
        <p14:creationId xmlns:p14="http://schemas.microsoft.com/office/powerpoint/2010/main" val="44156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All Pair Shortest Path</a:t>
            </a:r>
            <a:endParaRPr lang="id-ID" dirty="0"/>
          </a:p>
        </p:txBody>
      </p:sp>
      <p:sp>
        <p:nvSpPr>
          <p:cNvPr id="3" name="Text Placeholder 2"/>
          <p:cNvSpPr>
            <a:spLocks noGrp="1"/>
          </p:cNvSpPr>
          <p:nvPr>
            <p:ph type="body" idx="1"/>
          </p:nvPr>
        </p:nvSpPr>
        <p:spPr/>
        <p:txBody>
          <a:bodyPr/>
          <a:lstStyle/>
          <a:p>
            <a:r>
              <a:rPr lang="id-ID" dirty="0" smtClean="0"/>
              <a:t>Suppose we are given a graph. Find the shortest Path between every pair of vertices in the graph.</a:t>
            </a:r>
          </a:p>
          <a:p>
            <a:r>
              <a:rPr lang="id-ID" dirty="0" smtClean="0"/>
              <a:t>Can be done with </a:t>
            </a:r>
            <a:r>
              <a:rPr lang="id-ID" b="1" dirty="0" smtClean="0"/>
              <a:t>Floyd-Warshall Algorithm.</a:t>
            </a:r>
            <a:endParaRPr lang="id-ID" b="1" dirty="0"/>
          </a:p>
        </p:txBody>
      </p:sp>
    </p:spTree>
    <p:extLst>
      <p:ext uri="{BB962C8B-B14F-4D97-AF65-F5344CB8AC3E}">
        <p14:creationId xmlns:p14="http://schemas.microsoft.com/office/powerpoint/2010/main" val="3611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Floyd-Warshall Algorithm</a:t>
            </a:r>
            <a:endParaRPr lang="id-ID" dirty="0"/>
          </a:p>
        </p:txBody>
      </p:sp>
      <p:sp>
        <p:nvSpPr>
          <p:cNvPr id="3" name="Text Placeholder 2"/>
          <p:cNvSpPr>
            <a:spLocks noGrp="1"/>
          </p:cNvSpPr>
          <p:nvPr>
            <p:ph type="body" idx="1"/>
          </p:nvPr>
        </p:nvSpPr>
        <p:spPr/>
        <p:txBody>
          <a:bodyPr/>
          <a:lstStyle/>
          <a:p>
            <a:pPr algn="just"/>
            <a:r>
              <a:rPr lang="en-US" dirty="0"/>
              <a:t>The algorithm maintains a two-dimensional array that contains </a:t>
            </a:r>
            <a:r>
              <a:rPr lang="en-US" dirty="0" smtClean="0"/>
              <a:t>distances</a:t>
            </a:r>
            <a:r>
              <a:rPr lang="id-ID" dirty="0" smtClean="0"/>
              <a:t> between the nodes</a:t>
            </a:r>
          </a:p>
          <a:p>
            <a:r>
              <a:rPr lang="en-US" dirty="0"/>
              <a:t>First, the distances are calculated only using direct </a:t>
            </a:r>
            <a:r>
              <a:rPr lang="en-US" dirty="0" smtClean="0"/>
              <a:t>edges</a:t>
            </a:r>
            <a:r>
              <a:rPr lang="id-ID" dirty="0" smtClean="0"/>
              <a:t> between </a:t>
            </a:r>
            <a:r>
              <a:rPr lang="id-ID" dirty="0"/>
              <a:t>the nodes</a:t>
            </a:r>
            <a:r>
              <a:rPr lang="id-ID" dirty="0" smtClean="0"/>
              <a:t>.</a:t>
            </a:r>
          </a:p>
          <a:p>
            <a:r>
              <a:rPr lang="en-US" dirty="0"/>
              <a:t>After this the algorithm reduces the distances by </a:t>
            </a:r>
            <a:r>
              <a:rPr lang="en-US" dirty="0" smtClean="0"/>
              <a:t>using</a:t>
            </a:r>
            <a:r>
              <a:rPr lang="id-ID" dirty="0" smtClean="0"/>
              <a:t> </a:t>
            </a:r>
            <a:r>
              <a:rPr lang="en-US" dirty="0" smtClean="0"/>
              <a:t>intermediate </a:t>
            </a:r>
            <a:r>
              <a:rPr lang="en-US" dirty="0"/>
              <a:t>nodes in the </a:t>
            </a:r>
            <a:r>
              <a:rPr lang="en-US" dirty="0" smtClean="0"/>
              <a:t>paths</a:t>
            </a:r>
            <a:r>
              <a:rPr lang="id-ID" dirty="0" smtClean="0"/>
              <a:t>.</a:t>
            </a:r>
            <a:endParaRPr lang="id-ID" dirty="0"/>
          </a:p>
        </p:txBody>
      </p:sp>
    </p:spTree>
    <p:extLst>
      <p:ext uri="{BB962C8B-B14F-4D97-AF65-F5344CB8AC3E}">
        <p14:creationId xmlns:p14="http://schemas.microsoft.com/office/powerpoint/2010/main" val="37655235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a:t>
            </a:r>
            <a:endParaRPr lang="id-ID" dirty="0"/>
          </a:p>
        </p:txBody>
      </p:sp>
      <p:pic>
        <p:nvPicPr>
          <p:cNvPr id="5" name="Picture 4"/>
          <p:cNvPicPr>
            <a:picLocks noChangeAspect="1"/>
          </p:cNvPicPr>
          <p:nvPr/>
        </p:nvPicPr>
        <p:blipFill>
          <a:blip r:embed="rId2"/>
          <a:stretch>
            <a:fillRect/>
          </a:stretch>
        </p:blipFill>
        <p:spPr>
          <a:xfrm>
            <a:off x="4292316" y="1147789"/>
            <a:ext cx="2193544" cy="1834643"/>
          </a:xfrm>
          <a:prstGeom prst="rect">
            <a:avLst/>
          </a:prstGeom>
        </p:spPr>
      </p:pic>
      <p:pic>
        <p:nvPicPr>
          <p:cNvPr id="4" name="Picture 3"/>
          <p:cNvPicPr>
            <a:picLocks noChangeAspect="1"/>
          </p:cNvPicPr>
          <p:nvPr/>
        </p:nvPicPr>
        <p:blipFill>
          <a:blip r:embed="rId3"/>
          <a:stretch>
            <a:fillRect/>
          </a:stretch>
        </p:blipFill>
        <p:spPr>
          <a:xfrm>
            <a:off x="482525" y="1151754"/>
            <a:ext cx="3221047" cy="1830678"/>
          </a:xfrm>
          <a:prstGeom prst="rect">
            <a:avLst/>
          </a:prstGeom>
        </p:spPr>
      </p:pic>
      <p:sp>
        <p:nvSpPr>
          <p:cNvPr id="6" name="TextBox 5"/>
          <p:cNvSpPr txBox="1"/>
          <p:nvPr/>
        </p:nvSpPr>
        <p:spPr>
          <a:xfrm>
            <a:off x="4976038" y="3056757"/>
            <a:ext cx="671979" cy="307777"/>
          </a:xfrm>
          <a:prstGeom prst="rect">
            <a:avLst/>
          </a:prstGeom>
          <a:noFill/>
        </p:spPr>
        <p:txBody>
          <a:bodyPr wrap="none" rtlCol="0">
            <a:spAutoFit/>
          </a:bodyPr>
          <a:lstStyle/>
          <a:p>
            <a:r>
              <a:rPr lang="id-ID" dirty="0" smtClean="0"/>
              <a:t>Matrix</a:t>
            </a:r>
            <a:endParaRPr lang="id-ID" dirty="0"/>
          </a:p>
        </p:txBody>
      </p:sp>
    </p:spTree>
    <p:extLst>
      <p:ext uri="{BB962C8B-B14F-4D97-AF65-F5344CB8AC3E}">
        <p14:creationId xmlns:p14="http://schemas.microsoft.com/office/powerpoint/2010/main" val="2131917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a:xfrm>
            <a:off x="588851" y="2125572"/>
            <a:ext cx="8178900" cy="2261100"/>
          </a:xfrm>
        </p:spPr>
        <p:txBody>
          <a:bodyPr/>
          <a:lstStyle/>
          <a:p>
            <a:r>
              <a:rPr lang="id-ID" dirty="0" smtClean="0"/>
              <a:t>First Round (node 1 is the new intermediate )</a:t>
            </a:r>
          </a:p>
          <a:p>
            <a:pPr marL="114300" indent="0" algn="just">
              <a:buNone/>
            </a:pPr>
            <a:r>
              <a:rPr lang="en-US" dirty="0"/>
              <a:t>There is a new </a:t>
            </a:r>
            <a:r>
              <a:rPr lang="en-US" dirty="0" smtClean="0"/>
              <a:t>path</a:t>
            </a:r>
            <a:r>
              <a:rPr lang="id-ID" dirty="0" smtClean="0"/>
              <a:t> </a:t>
            </a:r>
            <a:r>
              <a:rPr lang="en-US" dirty="0" smtClean="0"/>
              <a:t>between </a:t>
            </a:r>
            <a:r>
              <a:rPr lang="en-US" dirty="0"/>
              <a:t>nodes 2 and 4 with length 14, because node 1 connects them. There </a:t>
            </a:r>
            <a:r>
              <a:rPr lang="en-US" dirty="0" smtClean="0"/>
              <a:t>is</a:t>
            </a:r>
            <a:r>
              <a:rPr lang="id-ID" dirty="0" smtClean="0"/>
              <a:t> </a:t>
            </a:r>
            <a:r>
              <a:rPr lang="en-US" dirty="0" smtClean="0"/>
              <a:t>also </a:t>
            </a:r>
            <a:r>
              <a:rPr lang="en-US" dirty="0"/>
              <a:t>a new path between nodes 2 and 5 with length 6.</a:t>
            </a:r>
            <a:endParaRPr lang="id-ID" dirty="0" smtClean="0"/>
          </a:p>
        </p:txBody>
      </p:sp>
      <p:pic>
        <p:nvPicPr>
          <p:cNvPr id="4" name="Picture 3"/>
          <p:cNvPicPr>
            <a:picLocks noChangeAspect="1"/>
          </p:cNvPicPr>
          <p:nvPr/>
        </p:nvPicPr>
        <p:blipFill>
          <a:blip r:embed="rId2"/>
          <a:stretch>
            <a:fillRect/>
          </a:stretch>
        </p:blipFill>
        <p:spPr>
          <a:xfrm>
            <a:off x="5745642" y="177936"/>
            <a:ext cx="3221047" cy="1830678"/>
          </a:xfrm>
          <a:prstGeom prst="rect">
            <a:avLst/>
          </a:prstGeom>
        </p:spPr>
      </p:pic>
      <p:pic>
        <p:nvPicPr>
          <p:cNvPr id="5" name="Picture 4"/>
          <p:cNvPicPr>
            <a:picLocks noChangeAspect="1"/>
          </p:cNvPicPr>
          <p:nvPr/>
        </p:nvPicPr>
        <p:blipFill>
          <a:blip r:embed="rId3"/>
          <a:stretch>
            <a:fillRect/>
          </a:stretch>
        </p:blipFill>
        <p:spPr>
          <a:xfrm>
            <a:off x="802204" y="3272247"/>
            <a:ext cx="2260678" cy="1384813"/>
          </a:xfrm>
          <a:prstGeom prst="rect">
            <a:avLst/>
          </a:prstGeom>
        </p:spPr>
      </p:pic>
    </p:spTree>
    <p:extLst>
      <p:ext uri="{BB962C8B-B14F-4D97-AF65-F5344CB8AC3E}">
        <p14:creationId xmlns:p14="http://schemas.microsoft.com/office/powerpoint/2010/main" val="172074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a:xfrm>
            <a:off x="482525" y="2008614"/>
            <a:ext cx="8178900" cy="2261100"/>
          </a:xfrm>
        </p:spPr>
        <p:txBody>
          <a:bodyPr/>
          <a:lstStyle/>
          <a:p>
            <a:r>
              <a:rPr lang="id-ID" dirty="0" smtClean="0"/>
              <a:t>Second Round (node 2 is the new intermediate node)</a:t>
            </a:r>
          </a:p>
          <a:p>
            <a:r>
              <a:rPr lang="id-ID" dirty="0"/>
              <a:t>This creates </a:t>
            </a:r>
            <a:r>
              <a:rPr lang="id-ID" dirty="0" smtClean="0"/>
              <a:t>new </a:t>
            </a:r>
            <a:r>
              <a:rPr lang="en-US" dirty="0" smtClean="0"/>
              <a:t>paths </a:t>
            </a:r>
            <a:r>
              <a:rPr lang="en-US" dirty="0"/>
              <a:t>between nodes 1 and 3 and between nodes 3 and 5</a:t>
            </a:r>
            <a:endParaRPr lang="id-ID" dirty="0"/>
          </a:p>
        </p:txBody>
      </p:sp>
      <p:pic>
        <p:nvPicPr>
          <p:cNvPr id="4" name="Picture 3"/>
          <p:cNvPicPr>
            <a:picLocks noChangeAspect="1"/>
          </p:cNvPicPr>
          <p:nvPr/>
        </p:nvPicPr>
        <p:blipFill>
          <a:blip r:embed="rId2"/>
          <a:stretch>
            <a:fillRect/>
          </a:stretch>
        </p:blipFill>
        <p:spPr>
          <a:xfrm>
            <a:off x="5745642" y="177936"/>
            <a:ext cx="3221047" cy="1830678"/>
          </a:xfrm>
          <a:prstGeom prst="rect">
            <a:avLst/>
          </a:prstGeom>
        </p:spPr>
      </p:pic>
      <p:pic>
        <p:nvPicPr>
          <p:cNvPr id="5" name="Picture 4"/>
          <p:cNvPicPr>
            <a:picLocks noChangeAspect="1"/>
          </p:cNvPicPr>
          <p:nvPr/>
        </p:nvPicPr>
        <p:blipFill>
          <a:blip r:embed="rId3"/>
          <a:stretch>
            <a:fillRect/>
          </a:stretch>
        </p:blipFill>
        <p:spPr>
          <a:xfrm>
            <a:off x="1050297" y="2873559"/>
            <a:ext cx="2359920" cy="1677176"/>
          </a:xfrm>
          <a:prstGeom prst="rect">
            <a:avLst/>
          </a:prstGeom>
        </p:spPr>
      </p:pic>
    </p:spTree>
    <p:extLst>
      <p:ext uri="{BB962C8B-B14F-4D97-AF65-F5344CB8AC3E}">
        <p14:creationId xmlns:p14="http://schemas.microsoft.com/office/powerpoint/2010/main" val="60757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a:xfrm>
            <a:off x="631381" y="2215053"/>
            <a:ext cx="8178900" cy="2261100"/>
          </a:xfrm>
        </p:spPr>
        <p:txBody>
          <a:bodyPr/>
          <a:lstStyle/>
          <a:p>
            <a:r>
              <a:rPr lang="en-US" dirty="0"/>
              <a:t>On the third round, node 3 is the new intermediate round. There is a </a:t>
            </a:r>
            <a:r>
              <a:rPr lang="en-US" dirty="0" smtClean="0"/>
              <a:t>new</a:t>
            </a:r>
            <a:r>
              <a:rPr lang="id-ID" dirty="0" smtClean="0"/>
              <a:t> </a:t>
            </a:r>
            <a:r>
              <a:rPr lang="en-US" dirty="0" smtClean="0"/>
              <a:t>path </a:t>
            </a:r>
            <a:r>
              <a:rPr lang="en-US" dirty="0"/>
              <a:t>between nodes 2 and 4:</a:t>
            </a:r>
            <a:endParaRPr lang="id-ID" dirty="0"/>
          </a:p>
        </p:txBody>
      </p:sp>
      <p:pic>
        <p:nvPicPr>
          <p:cNvPr id="4" name="Picture 3"/>
          <p:cNvPicPr>
            <a:picLocks noChangeAspect="1"/>
          </p:cNvPicPr>
          <p:nvPr/>
        </p:nvPicPr>
        <p:blipFill>
          <a:blip r:embed="rId2"/>
          <a:stretch>
            <a:fillRect/>
          </a:stretch>
        </p:blipFill>
        <p:spPr>
          <a:xfrm>
            <a:off x="5745642" y="177936"/>
            <a:ext cx="3221047" cy="1830678"/>
          </a:xfrm>
          <a:prstGeom prst="rect">
            <a:avLst/>
          </a:prstGeom>
        </p:spPr>
      </p:pic>
      <p:pic>
        <p:nvPicPr>
          <p:cNvPr id="5" name="Picture 4"/>
          <p:cNvPicPr>
            <a:picLocks noChangeAspect="1"/>
          </p:cNvPicPr>
          <p:nvPr/>
        </p:nvPicPr>
        <p:blipFill>
          <a:blip r:embed="rId3"/>
          <a:stretch>
            <a:fillRect/>
          </a:stretch>
        </p:blipFill>
        <p:spPr>
          <a:xfrm>
            <a:off x="1193947" y="3079232"/>
            <a:ext cx="1910759" cy="1501311"/>
          </a:xfrm>
          <a:prstGeom prst="rect">
            <a:avLst/>
          </a:prstGeom>
        </p:spPr>
      </p:pic>
    </p:spTree>
    <p:extLst>
      <p:ext uri="{BB962C8B-B14F-4D97-AF65-F5344CB8AC3E}">
        <p14:creationId xmlns:p14="http://schemas.microsoft.com/office/powerpoint/2010/main" val="363211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pPr algn="just"/>
            <a:r>
              <a:rPr lang="en-US" dirty="0"/>
              <a:t>The algorithm continues like this, until all nodes have been appointed </a:t>
            </a:r>
            <a:r>
              <a:rPr lang="en-US" dirty="0" smtClean="0"/>
              <a:t>intermediate</a:t>
            </a:r>
            <a:r>
              <a:rPr lang="id-ID" dirty="0" smtClean="0"/>
              <a:t> </a:t>
            </a:r>
            <a:r>
              <a:rPr lang="en-US" dirty="0" smtClean="0"/>
              <a:t>nodes</a:t>
            </a:r>
            <a:r>
              <a:rPr lang="en-US" dirty="0"/>
              <a:t>. After the algorithm has finished, the </a:t>
            </a:r>
            <a:r>
              <a:rPr lang="id-ID" dirty="0" smtClean="0"/>
              <a:t>matrix </a:t>
            </a:r>
            <a:r>
              <a:rPr lang="en-US" dirty="0" smtClean="0"/>
              <a:t>contains </a:t>
            </a:r>
            <a:r>
              <a:rPr lang="en-US" dirty="0"/>
              <a:t>the </a:t>
            </a:r>
            <a:r>
              <a:rPr lang="en-US" dirty="0" smtClean="0"/>
              <a:t>minimum</a:t>
            </a:r>
            <a:r>
              <a:rPr lang="id-ID" dirty="0" smtClean="0"/>
              <a:t> </a:t>
            </a:r>
            <a:r>
              <a:rPr lang="en-US" dirty="0" smtClean="0"/>
              <a:t>distances </a:t>
            </a:r>
            <a:r>
              <a:rPr lang="en-US" dirty="0"/>
              <a:t>between any two </a:t>
            </a:r>
            <a:r>
              <a:rPr lang="en-US" dirty="0" smtClean="0"/>
              <a:t>nodes</a:t>
            </a:r>
            <a:r>
              <a:rPr lang="id-ID" dirty="0" smtClean="0"/>
              <a:t>.</a:t>
            </a:r>
            <a:endParaRPr lang="id-ID" dirty="0"/>
          </a:p>
        </p:txBody>
      </p:sp>
    </p:spTree>
    <p:extLst>
      <p:ext uri="{BB962C8B-B14F-4D97-AF65-F5344CB8AC3E}">
        <p14:creationId xmlns:p14="http://schemas.microsoft.com/office/powerpoint/2010/main" val="410413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Implementation</a:t>
            </a:r>
            <a:endParaRPr lang="id-ID" dirty="0"/>
          </a:p>
        </p:txBody>
      </p:sp>
      <p:sp>
        <p:nvSpPr>
          <p:cNvPr id="3" name="Text Placeholder 2"/>
          <p:cNvSpPr>
            <a:spLocks noGrp="1"/>
          </p:cNvSpPr>
          <p:nvPr>
            <p:ph type="body" idx="1"/>
          </p:nvPr>
        </p:nvSpPr>
        <p:spPr>
          <a:xfrm>
            <a:off x="482525" y="1093275"/>
            <a:ext cx="8178900" cy="512241"/>
          </a:xfrm>
        </p:spPr>
        <p:txBody>
          <a:bodyPr/>
          <a:lstStyle/>
          <a:p>
            <a:r>
              <a:rPr lang="id-ID" dirty="0" smtClean="0"/>
              <a:t>Initialization:</a:t>
            </a:r>
          </a:p>
          <a:p>
            <a:pPr marL="114300" indent="0">
              <a:buNone/>
            </a:pPr>
            <a:endParaRPr lang="id-ID" dirty="0"/>
          </a:p>
        </p:txBody>
      </p:sp>
      <p:sp>
        <p:nvSpPr>
          <p:cNvPr id="4" name="TextBox 3"/>
          <p:cNvSpPr txBox="1"/>
          <p:nvPr/>
        </p:nvSpPr>
        <p:spPr>
          <a:xfrm>
            <a:off x="1041991" y="1540781"/>
            <a:ext cx="6655981" cy="1384995"/>
          </a:xfrm>
          <a:prstGeom prst="rect">
            <a:avLst/>
          </a:prstGeom>
          <a:noFill/>
        </p:spPr>
        <p:txBody>
          <a:bodyPr wrap="square" rtlCol="0">
            <a:spAutoFit/>
          </a:bodyPr>
          <a:lstStyle/>
          <a:p>
            <a:r>
              <a:rPr lang="id-ID" dirty="0" smtClean="0">
                <a:latin typeface="Courier New" panose="02070309020205020404" pitchFamily="49" charset="0"/>
                <a:cs typeface="Courier New" panose="02070309020205020404" pitchFamily="49" charset="0"/>
              </a:rPr>
              <a:t>for (int i = 1; i&lt;= n; i++)</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for (int j = 1; j &lt;= n; j++){</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	if (i == j) dist[i][j] = 0;</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	else if (v[i][j] &gt; 0) dist[i][j] = v[i][j];</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	else dist[i][j] = 1000000000 //set INF</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a:t>
            </a:r>
            <a:endParaRPr lang="id-ID" dirty="0">
              <a:latin typeface="Courier New" panose="02070309020205020404" pitchFamily="49" charset="0"/>
              <a:cs typeface="Courier New" panose="02070309020205020404" pitchFamily="49" charset="0"/>
            </a:endParaRPr>
          </a:p>
        </p:txBody>
      </p:sp>
      <p:sp>
        <p:nvSpPr>
          <p:cNvPr id="5" name="Text Placeholder 2"/>
          <p:cNvSpPr txBox="1">
            <a:spLocks/>
          </p:cNvSpPr>
          <p:nvPr/>
        </p:nvSpPr>
        <p:spPr>
          <a:xfrm>
            <a:off x="645558" y="2925776"/>
            <a:ext cx="8178900" cy="51224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1pPr>
            <a:lvl2pPr marL="914400" marR="0" lvl="1"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2pPr>
            <a:lvl3pPr marL="1371600" marR="0" lvl="2"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3pPr>
            <a:lvl4pPr marL="1828800" marR="0" lvl="3"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4pPr>
            <a:lvl5pPr marL="2286000" marR="0" lvl="4"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5pPr>
            <a:lvl6pPr marL="2743200" marR="0" lvl="5"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6pPr>
            <a:lvl7pPr marL="3200400" marR="0" lvl="6"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7pPr>
            <a:lvl8pPr marL="3657600" marR="0" lvl="7" indent="-342900" algn="l" rtl="0">
              <a:lnSpc>
                <a:spcPct val="115000"/>
              </a:lnSpc>
              <a:spcBef>
                <a:spcPts val="1600"/>
              </a:spcBef>
              <a:spcAft>
                <a:spcPts val="0"/>
              </a:spcAft>
              <a:buClr>
                <a:srgbClr val="000000"/>
              </a:buClr>
              <a:buSzPts val="1800"/>
              <a:buFont typeface="Lato"/>
              <a:buChar char="○"/>
              <a:defRPr sz="1800" b="0" i="0" u="none" strike="noStrike" cap="none">
                <a:solidFill>
                  <a:srgbClr val="000000"/>
                </a:solidFill>
                <a:latin typeface="Lato"/>
                <a:ea typeface="Lato"/>
                <a:cs typeface="Lato"/>
                <a:sym typeface="Lato"/>
              </a:defRPr>
            </a:lvl8pPr>
            <a:lvl9pPr marL="4114800" marR="0" lvl="8" indent="-342900" algn="l" rtl="0">
              <a:lnSpc>
                <a:spcPct val="115000"/>
              </a:lnSpc>
              <a:spcBef>
                <a:spcPts val="1600"/>
              </a:spcBef>
              <a:spcAft>
                <a:spcPts val="1600"/>
              </a:spcAft>
              <a:buClr>
                <a:srgbClr val="000000"/>
              </a:buClr>
              <a:buSzPts val="1800"/>
              <a:buFont typeface="Lato"/>
              <a:buChar char="■"/>
              <a:defRPr sz="1800" b="0" i="0" u="none" strike="noStrike" cap="none">
                <a:solidFill>
                  <a:srgbClr val="000000"/>
                </a:solidFill>
                <a:latin typeface="Lato"/>
                <a:ea typeface="Lato"/>
                <a:cs typeface="Lato"/>
                <a:sym typeface="Lato"/>
              </a:defRPr>
            </a:lvl9pPr>
          </a:lstStyle>
          <a:p>
            <a:r>
              <a:rPr lang="id-ID" dirty="0" smtClean="0"/>
              <a:t>Algorithm:</a:t>
            </a:r>
          </a:p>
          <a:p>
            <a:pPr marL="114300" indent="0">
              <a:buFont typeface="Lato"/>
              <a:buNone/>
            </a:pPr>
            <a:endParaRPr lang="id-ID" dirty="0"/>
          </a:p>
        </p:txBody>
      </p:sp>
      <p:sp>
        <p:nvSpPr>
          <p:cNvPr id="6" name="TextBox 5"/>
          <p:cNvSpPr txBox="1"/>
          <p:nvPr/>
        </p:nvSpPr>
        <p:spPr>
          <a:xfrm>
            <a:off x="850605" y="3438017"/>
            <a:ext cx="8133907" cy="954107"/>
          </a:xfrm>
          <a:prstGeom prst="rect">
            <a:avLst/>
          </a:prstGeom>
          <a:noFill/>
        </p:spPr>
        <p:txBody>
          <a:bodyPr wrap="square" rtlCol="0">
            <a:spAutoFit/>
          </a:bodyPr>
          <a:lstStyle/>
          <a:p>
            <a:r>
              <a:rPr lang="id-ID" dirty="0" smtClean="0">
                <a:latin typeface="Courier New" panose="02070309020205020404" pitchFamily="49" charset="0"/>
                <a:cs typeface="Courier New" panose="02070309020205020404" pitchFamily="49" charset="0"/>
              </a:rPr>
              <a:t>for (int k = 1; k &lt;= n; k++)</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for (int i = 1; i &lt;= n; i++)</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	for (int j = 1; j &lt;= n; j++)</a:t>
            </a:r>
          </a:p>
          <a:p>
            <a:r>
              <a:rPr lang="id-ID" dirty="0">
                <a:latin typeface="Courier New" panose="02070309020205020404" pitchFamily="49" charset="0"/>
                <a:cs typeface="Courier New" panose="02070309020205020404" pitchFamily="49" charset="0"/>
              </a:rPr>
              <a:t>	</a:t>
            </a:r>
            <a:r>
              <a:rPr lang="id-ID" dirty="0" smtClean="0">
                <a:latin typeface="Courier New" panose="02070309020205020404" pitchFamily="49" charset="0"/>
                <a:cs typeface="Courier New" panose="02070309020205020404" pitchFamily="49" charset="0"/>
              </a:rPr>
              <a:t>		dist[i][j] = min(dist[i][j], d[i][k] + d[k][j]);</a:t>
            </a:r>
            <a:endParaRPr lang="id-ID" dirty="0">
              <a:latin typeface="Courier New" panose="02070309020205020404" pitchFamily="49" charset="0"/>
              <a:cs typeface="Courier New" panose="02070309020205020404" pitchFamily="49" charset="0"/>
            </a:endParaRPr>
          </a:p>
        </p:txBody>
      </p:sp>
      <mc:AlternateContent xmlns:mc="http://schemas.openxmlformats.org/markup-compatibility/2006">
        <mc:Choice xmlns:a14="http://schemas.microsoft.com/office/drawing/2010/main" Requires="a14">
          <p:sp>
            <p:nvSpPr>
              <p:cNvPr id="7" name="TextBox 6"/>
              <p:cNvSpPr txBox="1"/>
              <p:nvPr/>
            </p:nvSpPr>
            <p:spPr>
              <a:xfrm>
                <a:off x="850605" y="4624200"/>
                <a:ext cx="2179675" cy="307777"/>
              </a:xfrm>
              <a:prstGeom prst="rect">
                <a:avLst/>
              </a:prstGeom>
              <a:noFill/>
            </p:spPr>
            <p:txBody>
              <a:bodyPr wrap="square" rtlCol="0">
                <a:spAutoFit/>
              </a:bodyPr>
              <a:lstStyle/>
              <a:p>
                <a:r>
                  <a:rPr lang="id-ID" dirty="0" smtClean="0"/>
                  <a:t>Complexity : O(</a:t>
                </a:r>
                <a14:m>
                  <m:oMath xmlns:m="http://schemas.openxmlformats.org/officeDocument/2006/math">
                    <m:sSup>
                      <m:sSupPr>
                        <m:ctrlPr>
                          <a:rPr lang="id-ID" b="0" i="1" smtClean="0">
                            <a:latin typeface="Cambria Math" panose="02040503050406030204" pitchFamily="18" charset="0"/>
                          </a:rPr>
                        </m:ctrlPr>
                      </m:sSupPr>
                      <m:e>
                        <m:r>
                          <a:rPr lang="id-ID" b="0" i="1" smtClean="0">
                            <a:latin typeface="Cambria Math" panose="02040503050406030204" pitchFamily="18" charset="0"/>
                          </a:rPr>
                          <m:t>𝑛</m:t>
                        </m:r>
                      </m:e>
                      <m:sup>
                        <m:r>
                          <a:rPr lang="id-ID" b="0" i="1" smtClean="0">
                            <a:latin typeface="Cambria Math" panose="02040503050406030204" pitchFamily="18" charset="0"/>
                          </a:rPr>
                          <m:t>3</m:t>
                        </m:r>
                      </m:sup>
                    </m:sSup>
                  </m:oMath>
                </a14:m>
                <a:r>
                  <a:rPr lang="id-ID" dirty="0" smtClean="0"/>
                  <a:t>)</a:t>
                </a:r>
                <a:endParaRPr lang="id-ID" dirty="0"/>
              </a:p>
            </p:txBody>
          </p:sp>
        </mc:Choice>
        <mc:Fallback>
          <p:sp>
            <p:nvSpPr>
              <p:cNvPr id="7" name="TextBox 6"/>
              <p:cNvSpPr txBox="1">
                <a:spLocks noRot="1" noChangeAspect="1" noMove="1" noResize="1" noEditPoints="1" noAdjustHandles="1" noChangeArrowheads="1" noChangeShapeType="1" noTextEdit="1"/>
              </p:cNvSpPr>
              <p:nvPr/>
            </p:nvSpPr>
            <p:spPr>
              <a:xfrm>
                <a:off x="850605" y="4624200"/>
                <a:ext cx="2179675" cy="307777"/>
              </a:xfrm>
              <a:prstGeom prst="rect">
                <a:avLst/>
              </a:prstGeom>
              <a:blipFill rotWithShape="0">
                <a:blip r:embed="rId2"/>
                <a:stretch>
                  <a:fillRect l="-840" t="-4000" b="-20000"/>
                </a:stretch>
              </a:blipFill>
            </p:spPr>
            <p:txBody>
              <a:bodyPr/>
              <a:lstStyle/>
              <a:p>
                <a:r>
                  <a:rPr lang="id-ID">
                    <a:noFill/>
                  </a:rPr>
                  <a:t> </a:t>
                </a:r>
              </a:p>
            </p:txBody>
          </p:sp>
        </mc:Fallback>
      </mc:AlternateContent>
    </p:spTree>
    <p:extLst>
      <p:ext uri="{BB962C8B-B14F-4D97-AF65-F5344CB8AC3E}">
        <p14:creationId xmlns:p14="http://schemas.microsoft.com/office/powerpoint/2010/main" val="33288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build="p"/>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Adjacent</a:t>
            </a:r>
            <a:endParaRPr lang="id-ID" dirty="0"/>
          </a:p>
        </p:txBody>
      </p:sp>
      <p:sp>
        <p:nvSpPr>
          <p:cNvPr id="3" name="Text Placeholder 2"/>
          <p:cNvSpPr>
            <a:spLocks noGrp="1"/>
          </p:cNvSpPr>
          <p:nvPr>
            <p:ph type="body" idx="1"/>
          </p:nvPr>
        </p:nvSpPr>
        <p:spPr/>
        <p:txBody>
          <a:bodyPr/>
          <a:lstStyle/>
          <a:p>
            <a:r>
              <a:rPr lang="id-ID" dirty="0" smtClean="0"/>
              <a:t>Two different nodes are said to be adjacent if they are directly connected.</a:t>
            </a:r>
            <a:endParaRPr lang="id-ID" dirty="0"/>
          </a:p>
        </p:txBody>
      </p:sp>
      <p:pic>
        <p:nvPicPr>
          <p:cNvPr id="4" name="Picture 3"/>
          <p:cNvPicPr>
            <a:picLocks noChangeAspect="1"/>
          </p:cNvPicPr>
          <p:nvPr/>
        </p:nvPicPr>
        <p:blipFill>
          <a:blip r:embed="rId2"/>
          <a:stretch>
            <a:fillRect/>
          </a:stretch>
        </p:blipFill>
        <p:spPr>
          <a:xfrm>
            <a:off x="482525" y="1724603"/>
            <a:ext cx="3886200" cy="2600325"/>
          </a:xfrm>
          <a:prstGeom prst="rect">
            <a:avLst/>
          </a:prstGeom>
        </p:spPr>
      </p:pic>
      <p:sp>
        <p:nvSpPr>
          <p:cNvPr id="5" name="TextBox 4"/>
          <p:cNvSpPr txBox="1"/>
          <p:nvPr/>
        </p:nvSpPr>
        <p:spPr>
          <a:xfrm>
            <a:off x="4571975" y="1956391"/>
            <a:ext cx="3678890" cy="523220"/>
          </a:xfrm>
          <a:prstGeom prst="rect">
            <a:avLst/>
          </a:prstGeom>
          <a:noFill/>
        </p:spPr>
        <p:txBody>
          <a:bodyPr wrap="square" rtlCol="0">
            <a:spAutoFit/>
          </a:bodyPr>
          <a:lstStyle/>
          <a:p>
            <a:r>
              <a:rPr lang="id-ID" dirty="0" smtClean="0"/>
              <a:t>Node 2 is adjacent with node 0 </a:t>
            </a:r>
            <a:r>
              <a:rPr lang="id-ID" b="1" dirty="0" smtClean="0"/>
              <a:t>but </a:t>
            </a:r>
            <a:r>
              <a:rPr lang="id-ID" dirty="0" smtClean="0"/>
              <a:t>node 1 is not adjacent with node 0</a:t>
            </a:r>
          </a:p>
        </p:txBody>
      </p:sp>
    </p:spTree>
    <p:extLst>
      <p:ext uri="{BB962C8B-B14F-4D97-AF65-F5344CB8AC3E}">
        <p14:creationId xmlns:p14="http://schemas.microsoft.com/office/powerpoint/2010/main" val="251421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Thank You</a:t>
            </a:r>
            <a:endParaRPr lang="id-ID" dirty="0"/>
          </a:p>
        </p:txBody>
      </p:sp>
      <p:sp>
        <p:nvSpPr>
          <p:cNvPr id="3" name="Text Placeholder 2"/>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135097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25" y="405640"/>
            <a:ext cx="8178900" cy="535200"/>
          </a:xfrm>
        </p:spPr>
        <p:txBody>
          <a:bodyPr/>
          <a:lstStyle/>
          <a:p>
            <a:r>
              <a:rPr lang="id-ID" dirty="0" smtClean="0"/>
              <a:t>Directed Graph</a:t>
            </a:r>
            <a:endParaRPr lang="id-ID" dirty="0"/>
          </a:p>
        </p:txBody>
      </p:sp>
      <p:sp>
        <p:nvSpPr>
          <p:cNvPr id="3" name="Text Placeholder 2"/>
          <p:cNvSpPr>
            <a:spLocks noGrp="1"/>
          </p:cNvSpPr>
          <p:nvPr>
            <p:ph type="body" idx="1"/>
          </p:nvPr>
        </p:nvSpPr>
        <p:spPr/>
        <p:txBody>
          <a:bodyPr/>
          <a:lstStyle/>
          <a:p>
            <a:pPr algn="just"/>
            <a:r>
              <a:rPr lang="en-US" dirty="0"/>
              <a:t>A directed graph is </a:t>
            </a:r>
            <a:r>
              <a:rPr lang="id-ID" dirty="0" smtClean="0"/>
              <a:t>graph </a:t>
            </a:r>
            <a:r>
              <a:rPr lang="en-US" dirty="0" smtClean="0"/>
              <a:t>i.e</a:t>
            </a:r>
            <a:r>
              <a:rPr lang="en-US" dirty="0"/>
              <a:t>., a set of objects (called vertices or nodes) that are connected together, where all the edges are directed from one vertex to </a:t>
            </a:r>
            <a:r>
              <a:rPr lang="en-US" dirty="0" smtClean="0"/>
              <a:t>another</a:t>
            </a:r>
            <a:r>
              <a:rPr lang="id-ID" dirty="0" smtClean="0"/>
              <a:t>.</a:t>
            </a:r>
            <a:endParaRPr lang="id-ID" dirty="0"/>
          </a:p>
          <a:p>
            <a:pPr algn="just"/>
            <a:r>
              <a:rPr lang="id-ID" dirty="0" smtClean="0"/>
              <a:t>Example:</a:t>
            </a:r>
          </a:p>
        </p:txBody>
      </p:sp>
      <p:pic>
        <p:nvPicPr>
          <p:cNvPr id="4" name="Picture 3"/>
          <p:cNvPicPr>
            <a:picLocks noChangeAspect="1"/>
          </p:cNvPicPr>
          <p:nvPr/>
        </p:nvPicPr>
        <p:blipFill>
          <a:blip r:embed="rId2"/>
          <a:stretch>
            <a:fillRect/>
          </a:stretch>
        </p:blipFill>
        <p:spPr>
          <a:xfrm>
            <a:off x="1013415" y="2574700"/>
            <a:ext cx="2314576" cy="2104160"/>
          </a:xfrm>
          <a:prstGeom prst="rect">
            <a:avLst/>
          </a:prstGeom>
        </p:spPr>
      </p:pic>
    </p:spTree>
    <p:extLst>
      <p:ext uri="{BB962C8B-B14F-4D97-AF65-F5344CB8AC3E}">
        <p14:creationId xmlns:p14="http://schemas.microsoft.com/office/powerpoint/2010/main" val="85170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1959</Words>
  <Application>Microsoft Office PowerPoint</Application>
  <PresentationFormat>On-screen Show (16:9)</PresentationFormat>
  <Paragraphs>369</Paragraphs>
  <Slides>80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Lato</vt:lpstr>
      <vt:lpstr>Cambria Math</vt:lpstr>
      <vt:lpstr>Arial</vt:lpstr>
      <vt:lpstr>Raleway</vt:lpstr>
      <vt:lpstr>Courier New</vt:lpstr>
      <vt:lpstr>Streamline</vt:lpstr>
      <vt:lpstr>Graph</vt:lpstr>
      <vt:lpstr>What will we discuss today?</vt:lpstr>
      <vt:lpstr>Graph</vt:lpstr>
      <vt:lpstr>Example</vt:lpstr>
      <vt:lpstr>Terminology</vt:lpstr>
      <vt:lpstr>Vertice/Node</vt:lpstr>
      <vt:lpstr>Edges</vt:lpstr>
      <vt:lpstr>Adjacent</vt:lpstr>
      <vt:lpstr>Directed Graph</vt:lpstr>
      <vt:lpstr>Undirected Graph</vt:lpstr>
      <vt:lpstr>Degree</vt:lpstr>
      <vt:lpstr>Path</vt:lpstr>
      <vt:lpstr>Cycle</vt:lpstr>
      <vt:lpstr>Tree</vt:lpstr>
      <vt:lpstr>How to Represent Graph?</vt:lpstr>
      <vt:lpstr>Adjacency Matrix</vt:lpstr>
      <vt:lpstr>Adjacency Matrix</vt:lpstr>
      <vt:lpstr>Edge List</vt:lpstr>
      <vt:lpstr>Edge List</vt:lpstr>
      <vt:lpstr>Adjacency List</vt:lpstr>
      <vt:lpstr>Adjacency List</vt:lpstr>
      <vt:lpstr>Graph Traversal</vt:lpstr>
      <vt:lpstr>DFS</vt:lpstr>
      <vt:lpstr>Example</vt:lpstr>
      <vt:lpstr>PowerPoint Presentation</vt:lpstr>
      <vt:lpstr>PowerPoint Presentation</vt:lpstr>
      <vt:lpstr>PowerPoint Presentation</vt:lpstr>
      <vt:lpstr>PowerPoint Presentation</vt:lpstr>
      <vt:lpstr>PowerPoint Presentation</vt:lpstr>
      <vt:lpstr>PowerPoint Presentation</vt:lpstr>
      <vt:lpstr>DFS</vt:lpstr>
      <vt:lpstr>Implementation</vt:lpstr>
      <vt:lpstr>Application</vt:lpstr>
      <vt:lpstr>BFS</vt:lpstr>
      <vt:lpstr>BFS</vt:lpstr>
      <vt:lpstr>Example</vt:lpstr>
      <vt:lpstr>PowerPoint Presentation</vt:lpstr>
      <vt:lpstr>PowerPoint Presentation</vt:lpstr>
      <vt:lpstr>PowerPoint Presentation</vt:lpstr>
      <vt:lpstr>PowerPoint Presentation</vt:lpstr>
      <vt:lpstr>PowerPoint Presentation</vt:lpstr>
      <vt:lpstr>PowerPoint Presentation</vt:lpstr>
      <vt:lpstr>BFS</vt:lpstr>
      <vt:lpstr>Implementation</vt:lpstr>
      <vt:lpstr>Application</vt:lpstr>
      <vt:lpstr>Topological Sort</vt:lpstr>
      <vt:lpstr>Example</vt:lpstr>
      <vt:lpstr>Implementation</vt:lpstr>
      <vt:lpstr>Minimum Spanning Tree</vt:lpstr>
      <vt:lpstr>Minimum Spanning Tree</vt:lpstr>
      <vt:lpstr>Minimum Spanning Tree</vt:lpstr>
      <vt:lpstr>Prim’s Algorithm</vt:lpstr>
      <vt:lpstr>Example</vt:lpstr>
      <vt:lpstr>Implementation</vt:lpstr>
      <vt:lpstr>Implementation</vt:lpstr>
      <vt:lpstr>Kruskal Algorithm</vt:lpstr>
      <vt:lpstr>Shortest Path</vt:lpstr>
      <vt:lpstr>Single Source Shortest Path Unweighted Graph </vt:lpstr>
      <vt:lpstr>Single Source Shortest Path Weighted Graph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Dijkstra Algorithm</vt:lpstr>
      <vt:lpstr>Single Source Shortest Path Weighted Graph With Negative Weight Cycle </vt:lpstr>
      <vt:lpstr>All Pair Shortest Path</vt:lpstr>
      <vt:lpstr>Floyd-Warshall Algorithm</vt:lpstr>
      <vt:lpstr>Example</vt:lpstr>
      <vt:lpstr>PowerPoint Presentation</vt:lpstr>
      <vt:lpstr>PowerPoint Presentation</vt:lpstr>
      <vt:lpstr>PowerPoint Presentation</vt:lpstr>
      <vt:lpstr>PowerPoint Presentation</vt:lpstr>
      <vt:lpstr>Implementation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Pembahasan Soal Math</dc:title>
  <dc:creator>Irfan Sofyana Putra</dc:creator>
  <cp:lastModifiedBy>hp</cp:lastModifiedBy>
  <cp:revision>95</cp:revision>
  <dcterms:modified xsi:type="dcterms:W3CDTF">2019-03-30T16:32:27Z</dcterms:modified>
</cp:coreProperties>
</file>