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9" r:id="rId3"/>
    <p:sldId id="260" r:id="rId4"/>
    <p:sldId id="279" r:id="rId5"/>
    <p:sldId id="282" r:id="rId6"/>
    <p:sldId id="283" r:id="rId7"/>
    <p:sldId id="284" r:id="rId8"/>
    <p:sldId id="26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DB414"/>
    <a:srgbClr val="F9A11B"/>
    <a:srgbClr val="616162"/>
    <a:srgbClr val="FF9A1F"/>
    <a:srgbClr val="0070C0"/>
    <a:srgbClr val="E44F52"/>
    <a:srgbClr val="F5F4F4"/>
    <a:srgbClr val="0055A5"/>
    <a:srgbClr val="FBB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68B3-BBE8-4F57-9965-90C9D266527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5BF0-F6FD-42AA-8E64-B76376F2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25BF0-F6FD-42AA-8E64-B76376F23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7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1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2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6329-4EF0-4F19-A545-04B09A8BEC4F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34.68.136.134/blo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743191D-5B1F-4CF4-8B13-5C5437305278}"/>
              </a:ext>
            </a:extLst>
          </p:cNvPr>
          <p:cNvSpPr/>
          <p:nvPr/>
        </p:nvSpPr>
        <p:spPr>
          <a:xfrm flipH="1">
            <a:off x="6538694" y="0"/>
            <a:ext cx="4050072" cy="6858000"/>
          </a:xfrm>
          <a:custGeom>
            <a:avLst/>
            <a:gdLst>
              <a:gd name="connsiteX0" fmla="*/ 0 w 4050072"/>
              <a:gd name="connsiteY0" fmla="*/ 0 h 6858000"/>
              <a:gd name="connsiteX1" fmla="*/ 1502221 w 4050072"/>
              <a:gd name="connsiteY1" fmla="*/ 0 h 6858000"/>
              <a:gd name="connsiteX2" fmla="*/ 4050072 w 4050072"/>
              <a:gd name="connsiteY2" fmla="*/ 6858000 h 6858000"/>
              <a:gd name="connsiteX3" fmla="*/ 2547851 w 40500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72" h="6858000">
                <a:moveTo>
                  <a:pt x="0" y="0"/>
                </a:moveTo>
                <a:lnTo>
                  <a:pt x="1502221" y="0"/>
                </a:lnTo>
                <a:lnTo>
                  <a:pt x="4050072" y="6858000"/>
                </a:lnTo>
                <a:lnTo>
                  <a:pt x="2547851" y="6858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1A5BBCB-AE86-4291-A8FC-486504EECEED}"/>
              </a:ext>
            </a:extLst>
          </p:cNvPr>
          <p:cNvSpPr/>
          <p:nvPr/>
        </p:nvSpPr>
        <p:spPr>
          <a:xfrm>
            <a:off x="0" y="0"/>
            <a:ext cx="6538694" cy="6858000"/>
          </a:xfrm>
          <a:custGeom>
            <a:avLst/>
            <a:gdLst>
              <a:gd name="connsiteX0" fmla="*/ 0 w 6538694"/>
              <a:gd name="connsiteY0" fmla="*/ 0 h 6858000"/>
              <a:gd name="connsiteX1" fmla="*/ 1814286 w 6538694"/>
              <a:gd name="connsiteY1" fmla="*/ 0 h 6858000"/>
              <a:gd name="connsiteX2" fmla="*/ 3990843 w 6538694"/>
              <a:gd name="connsiteY2" fmla="*/ 0 h 6858000"/>
              <a:gd name="connsiteX3" fmla="*/ 6538694 w 6538694"/>
              <a:gd name="connsiteY3" fmla="*/ 6858000 h 6858000"/>
              <a:gd name="connsiteX4" fmla="*/ 3990843 w 6538694"/>
              <a:gd name="connsiteY4" fmla="*/ 6858000 h 6858000"/>
              <a:gd name="connsiteX5" fmla="*/ 1814286 w 6538694"/>
              <a:gd name="connsiteY5" fmla="*/ 6858000 h 6858000"/>
              <a:gd name="connsiteX6" fmla="*/ 0 w 653869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8694" h="6858000">
                <a:moveTo>
                  <a:pt x="0" y="0"/>
                </a:moveTo>
                <a:lnTo>
                  <a:pt x="1814286" y="0"/>
                </a:lnTo>
                <a:lnTo>
                  <a:pt x="3990843" y="0"/>
                </a:lnTo>
                <a:lnTo>
                  <a:pt x="6538694" y="6858000"/>
                </a:lnTo>
                <a:lnTo>
                  <a:pt x="3990843" y="6858000"/>
                </a:lnTo>
                <a:lnTo>
                  <a:pt x="181428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15A12C4-0518-4247-BC81-E65B793C4BDE}"/>
              </a:ext>
            </a:extLst>
          </p:cNvPr>
          <p:cNvSpPr/>
          <p:nvPr/>
        </p:nvSpPr>
        <p:spPr>
          <a:xfrm>
            <a:off x="3976924" y="0"/>
            <a:ext cx="4050072" cy="6858000"/>
          </a:xfrm>
          <a:custGeom>
            <a:avLst/>
            <a:gdLst>
              <a:gd name="connsiteX0" fmla="*/ 0 w 4050072"/>
              <a:gd name="connsiteY0" fmla="*/ 0 h 6858000"/>
              <a:gd name="connsiteX1" fmla="*/ 1502221 w 4050072"/>
              <a:gd name="connsiteY1" fmla="*/ 0 h 6858000"/>
              <a:gd name="connsiteX2" fmla="*/ 4050072 w 4050072"/>
              <a:gd name="connsiteY2" fmla="*/ 6858000 h 6858000"/>
              <a:gd name="connsiteX3" fmla="*/ 2547851 w 40500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0072" h="6858000">
                <a:moveTo>
                  <a:pt x="0" y="0"/>
                </a:moveTo>
                <a:lnTo>
                  <a:pt x="1502221" y="0"/>
                </a:lnTo>
                <a:lnTo>
                  <a:pt x="4050072" y="6858000"/>
                </a:lnTo>
                <a:lnTo>
                  <a:pt x="2547851" y="6858000"/>
                </a:lnTo>
                <a:close/>
              </a:path>
            </a:pathLst>
          </a:custGeom>
          <a:solidFill>
            <a:srgbClr val="00559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66AFD47-F937-4108-9A86-7CE13A4B0D6A}"/>
              </a:ext>
            </a:extLst>
          </p:cNvPr>
          <p:cNvSpPr/>
          <p:nvPr/>
        </p:nvSpPr>
        <p:spPr>
          <a:xfrm>
            <a:off x="945043" y="2587170"/>
            <a:ext cx="4648607" cy="1683657"/>
          </a:xfrm>
          <a:custGeom>
            <a:avLst/>
            <a:gdLst>
              <a:gd name="connsiteX0" fmla="*/ 0 w 4648607"/>
              <a:gd name="connsiteY0" fmla="*/ 0 h 1683657"/>
              <a:gd name="connsiteX1" fmla="*/ 4023103 w 4648607"/>
              <a:gd name="connsiteY1" fmla="*/ 0 h 1683657"/>
              <a:gd name="connsiteX2" fmla="*/ 4648607 w 4648607"/>
              <a:gd name="connsiteY2" fmla="*/ 1683657 h 1683657"/>
              <a:gd name="connsiteX3" fmla="*/ 0 w 4648607"/>
              <a:gd name="connsiteY3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607" h="1683657">
                <a:moveTo>
                  <a:pt x="0" y="0"/>
                </a:moveTo>
                <a:lnTo>
                  <a:pt x="4023103" y="0"/>
                </a:lnTo>
                <a:lnTo>
                  <a:pt x="4648607" y="1683657"/>
                </a:lnTo>
                <a:lnTo>
                  <a:pt x="0" y="1683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20C90A2-EE50-4308-972F-47C3FCD22BCE}"/>
              </a:ext>
            </a:extLst>
          </p:cNvPr>
          <p:cNvSpPr/>
          <p:nvPr/>
        </p:nvSpPr>
        <p:spPr>
          <a:xfrm>
            <a:off x="4952018" y="2587171"/>
            <a:ext cx="7239982" cy="1683657"/>
          </a:xfrm>
          <a:custGeom>
            <a:avLst/>
            <a:gdLst>
              <a:gd name="connsiteX0" fmla="*/ 0 w 7239982"/>
              <a:gd name="connsiteY0" fmla="*/ 0 h 1683657"/>
              <a:gd name="connsiteX1" fmla="*/ 7239982 w 7239982"/>
              <a:gd name="connsiteY1" fmla="*/ 0 h 1683657"/>
              <a:gd name="connsiteX2" fmla="*/ 7239982 w 7239982"/>
              <a:gd name="connsiteY2" fmla="*/ 1683657 h 1683657"/>
              <a:gd name="connsiteX3" fmla="*/ 625504 w 7239982"/>
              <a:gd name="connsiteY3" fmla="*/ 1683657 h 168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982" h="1683657">
                <a:moveTo>
                  <a:pt x="0" y="0"/>
                </a:moveTo>
                <a:lnTo>
                  <a:pt x="7239982" y="0"/>
                </a:lnTo>
                <a:lnTo>
                  <a:pt x="7239982" y="1683657"/>
                </a:lnTo>
                <a:lnTo>
                  <a:pt x="625504" y="168365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318C7BAB-BDF4-4BAC-B7D9-EB9561197CA1}"/>
              </a:ext>
            </a:extLst>
          </p:cNvPr>
          <p:cNvSpPr/>
          <p:nvPr/>
        </p:nvSpPr>
        <p:spPr>
          <a:xfrm>
            <a:off x="9093795" y="2"/>
            <a:ext cx="3088898" cy="4270826"/>
          </a:xfrm>
          <a:custGeom>
            <a:avLst/>
            <a:gdLst>
              <a:gd name="connsiteX0" fmla="*/ 0 w 3088898"/>
              <a:gd name="connsiteY0" fmla="*/ 0 h 4270827"/>
              <a:gd name="connsiteX1" fmla="*/ 1502221 w 3088898"/>
              <a:gd name="connsiteY1" fmla="*/ 0 h 4270827"/>
              <a:gd name="connsiteX2" fmla="*/ 3088898 w 3088898"/>
              <a:gd name="connsiteY2" fmla="*/ 4270827 h 4270827"/>
              <a:gd name="connsiteX3" fmla="*/ 1586677 w 3088898"/>
              <a:gd name="connsiteY3" fmla="*/ 4270827 h 427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898" h="4270827">
                <a:moveTo>
                  <a:pt x="0" y="0"/>
                </a:moveTo>
                <a:lnTo>
                  <a:pt x="1502221" y="0"/>
                </a:lnTo>
                <a:lnTo>
                  <a:pt x="3088898" y="4270827"/>
                </a:lnTo>
                <a:lnTo>
                  <a:pt x="1586677" y="4270827"/>
                </a:lnTo>
                <a:close/>
              </a:path>
            </a:pathLst>
          </a:custGeom>
          <a:solidFill>
            <a:srgbClr val="00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6AA40A3-780D-4289-B2E8-CB028DC102EC}"/>
              </a:ext>
            </a:extLst>
          </p:cNvPr>
          <p:cNvGrpSpPr/>
          <p:nvPr/>
        </p:nvGrpSpPr>
        <p:grpSpPr>
          <a:xfrm>
            <a:off x="956696" y="2952503"/>
            <a:ext cx="3808989" cy="926819"/>
            <a:chOff x="956696" y="2840723"/>
            <a:chExt cx="3808989" cy="9268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5B9691F-664B-4A03-AEC8-909127B5E137}"/>
                </a:ext>
              </a:extLst>
            </p:cNvPr>
            <p:cNvSpPr txBox="1"/>
            <p:nvPr/>
          </p:nvSpPr>
          <p:spPr>
            <a:xfrm>
              <a:off x="1108085" y="2840723"/>
              <a:ext cx="3657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spc="300" dirty="0">
                  <a:solidFill>
                    <a:schemeClr val="accent3">
                      <a:lumMod val="7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T</a:t>
              </a:r>
              <a:r>
                <a:rPr lang="en-IN" sz="4400" spc="300" dirty="0" smtClean="0">
                  <a:solidFill>
                    <a:schemeClr val="accent3">
                      <a:lumMod val="7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witionary</a:t>
              </a:r>
              <a:endParaRPr lang="en-IN" sz="4400" spc="300" dirty="0">
                <a:solidFill>
                  <a:schemeClr val="accent3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256D971-FA97-4E37-8269-1947273365E7}"/>
                </a:ext>
              </a:extLst>
            </p:cNvPr>
            <p:cNvSpPr txBox="1"/>
            <p:nvPr/>
          </p:nvSpPr>
          <p:spPr>
            <a:xfrm>
              <a:off x="956696" y="349054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 smtClean="0">
                  <a:solidFill>
                    <a:schemeClr val="accent3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 AI-Crowd-Sourcing Platform </a:t>
              </a:r>
              <a:endParaRPr lang="en-IN" sz="1200" spc="3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4F47624-1AF1-4713-B45F-82E1B889F11D}"/>
              </a:ext>
            </a:extLst>
          </p:cNvPr>
          <p:cNvGrpSpPr/>
          <p:nvPr/>
        </p:nvGrpSpPr>
        <p:grpSpPr>
          <a:xfrm>
            <a:off x="5730525" y="2994065"/>
            <a:ext cx="4642566" cy="746758"/>
            <a:chOff x="5498296" y="3080283"/>
            <a:chExt cx="4642566" cy="7467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AD1A497-1133-4050-8493-8B2FDDB5E522}"/>
                </a:ext>
              </a:extLst>
            </p:cNvPr>
            <p:cNvSpPr txBox="1"/>
            <p:nvPr/>
          </p:nvSpPr>
          <p:spPr>
            <a:xfrm>
              <a:off x="5498296" y="3080283"/>
              <a:ext cx="4642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</a:t>
              </a:r>
              <a:r>
                <a:rPr lang="en-IN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Believe </a:t>
              </a:r>
              <a:endParaRPr lang="en-IN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67434F3-CC5D-4F34-8A13-DDD32D669AEE}"/>
                </a:ext>
              </a:extLst>
            </p:cNvPr>
            <p:cNvSpPr txBox="1"/>
            <p:nvPr/>
          </p:nvSpPr>
          <p:spPr>
            <a:xfrm>
              <a:off x="5512810" y="3396154"/>
              <a:ext cx="42459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Human </a:t>
              </a:r>
              <a:r>
                <a:rPr 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conversation is precious data, it shouldn't be wasted</a:t>
              </a:r>
              <a:endParaRPr lang="en-IN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5517298"/>
            <a:ext cx="3826594" cy="89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1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197" y="1485252"/>
            <a:ext cx="5345385" cy="9852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 Semibold" panose="020B0706030804020204" pitchFamily="34" charset="0"/>
                <a:cs typeface="Open Sans Semibold" panose="020B0706030804020204" pitchFamily="34" charset="0"/>
              </a:rPr>
              <a:t>THANK YOU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 Semibold" panose="020B0706030804020204" pitchFamily="34" charset="0"/>
                <a:cs typeface="Open Sans Semibold" panose="020B0706030804020204" pitchFamily="34" charset="0"/>
              </a:rPr>
              <a:t>Team Mobilise-Pakistan </a:t>
            </a:r>
            <a:endParaRPr lang="en-US" sz="2400" b="1" spc="3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9932" y="3393290"/>
            <a:ext cx="4971246" cy="2068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We will be happy to answer any questions</a:t>
            </a:r>
            <a:endParaRPr lang="en-US" sz="40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30" y="5606827"/>
            <a:ext cx="7687748" cy="9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1147299"/>
            <a:ext cx="3554576" cy="461665"/>
          </a:xfrm>
          <a:prstGeom prst="rect">
            <a:avLst/>
          </a:prstGeom>
          <a:solidFill>
            <a:srgbClr val="0055A5"/>
          </a:solidFill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 Are </a:t>
            </a:r>
            <a:r>
              <a:rPr lang="en-US" sz="2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Challenging</a:t>
            </a: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07241" y="985003"/>
            <a:ext cx="381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Mushtaq Ahmad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CO-PI </a:t>
            </a: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Mobilise Pakistan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7241" y="2022926"/>
            <a:ext cx="381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Irfan Syed</a:t>
            </a: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ENGINEER</a:t>
            </a:r>
          </a:p>
          <a:p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Mobilise Pakistan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07241" y="3243456"/>
            <a:ext cx="411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Danish Mujahid 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ASSISTANT  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Mobilse Pakistan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" y="1670751"/>
            <a:ext cx="4777784" cy="523220"/>
          </a:xfrm>
          <a:prstGeom prst="rect">
            <a:avLst/>
          </a:prstGeom>
          <a:solidFill>
            <a:srgbClr val="0055A5"/>
          </a:solidFill>
        </p:spPr>
        <p:txBody>
          <a:bodyPr wrap="square" rtlCol="0">
            <a:spAutoFit/>
          </a:bodyPr>
          <a:lstStyle/>
          <a:p>
            <a:r>
              <a:rPr lang="en-US" sz="28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</a:t>
            </a:r>
            <a:r>
              <a:rPr lang="en-US" sz="28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Traditional </a:t>
            </a:r>
            <a:r>
              <a:rPr lang="en-US" sz="28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Flow Of</a:t>
            </a:r>
            <a:endParaRPr lang="en-IN" sz="28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" y="2245719"/>
            <a:ext cx="4147004" cy="461665"/>
          </a:xfrm>
          <a:prstGeom prst="rect">
            <a:avLst/>
          </a:prstGeom>
          <a:solidFill>
            <a:srgbClr val="0055A5"/>
          </a:solidFill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Monitoring Information</a:t>
            </a: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75" y="5501909"/>
            <a:ext cx="7687748" cy="1076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5" y="2716182"/>
            <a:ext cx="3712158" cy="27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3466" y="1140275"/>
            <a:ext cx="1013861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rtificial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intelligence-powered crowdsourcing platform to collect data from different resources based on provided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keywords, </a:t>
            </a:r>
            <a:r>
              <a:rPr lang="en-US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Twitionary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analyze collected data and perform sentiment analysis </a:t>
            </a:r>
            <a:endParaRPr lang="en-IN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©Mobilise,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3466" y="2180724"/>
            <a:ext cx="162852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Features </a:t>
            </a:r>
            <a:endParaRPr lang="en-I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42926" y="5464486"/>
            <a:ext cx="467835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National/international 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News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Blogs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Twitter 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3467" y="4873343"/>
            <a:ext cx="421717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Nirmala UI" panose="020B0502040204020203" pitchFamily="34" charset="0"/>
              </a:rPr>
              <a:t>Source of Data Collection  </a:t>
            </a:r>
            <a:r>
              <a:rPr lang="en-IN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endParaRPr lang="en-I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42926" y="2783622"/>
            <a:ext cx="7914719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Addition/deletion  of keywords for 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Scrape data from 500+ national/international sites,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Scrape more than 400,000 ( four hundred thousands) record per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Scape English/Urdu news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Archived record since February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Scrape </a:t>
            </a:r>
            <a:r>
              <a:rPr 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150,000 </a:t>
            </a: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tweets per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Perform sentiment </a:t>
            </a: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analysis on every record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Statistically/Graphically </a:t>
            </a:r>
            <a:r>
              <a:rPr 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view of performed analysis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1"/>
            <a:ext cx="1423116" cy="772733"/>
            <a:chOff x="0" y="-1"/>
            <a:chExt cx="1423116" cy="772733"/>
          </a:xfrm>
        </p:grpSpPr>
        <p:sp>
          <p:nvSpPr>
            <p:cNvPr id="11" name="Rectangle 1"/>
            <p:cNvSpPr/>
            <p:nvPr/>
          </p:nvSpPr>
          <p:spPr>
            <a:xfrm>
              <a:off x="0" y="-1"/>
              <a:ext cx="1371600" cy="772733"/>
            </a:xfrm>
            <a:custGeom>
              <a:avLst/>
              <a:gdLst>
                <a:gd name="connsiteX0" fmla="*/ 0 w 1429555"/>
                <a:gd name="connsiteY0" fmla="*/ 0 h 734096"/>
                <a:gd name="connsiteX1" fmla="*/ 1429555 w 1429555"/>
                <a:gd name="connsiteY1" fmla="*/ 0 h 734096"/>
                <a:gd name="connsiteX2" fmla="*/ 1429555 w 1429555"/>
                <a:gd name="connsiteY2" fmla="*/ 734096 h 734096"/>
                <a:gd name="connsiteX3" fmla="*/ 0 w 1429555"/>
                <a:gd name="connsiteY3" fmla="*/ 734096 h 734096"/>
                <a:gd name="connsiteX4" fmla="*/ 0 w 1429555"/>
                <a:gd name="connsiteY4" fmla="*/ 0 h 734096"/>
                <a:gd name="connsiteX0" fmla="*/ 0 w 1429555"/>
                <a:gd name="connsiteY0" fmla="*/ 0 h 746975"/>
                <a:gd name="connsiteX1" fmla="*/ 1429555 w 1429555"/>
                <a:gd name="connsiteY1" fmla="*/ 0 h 746975"/>
                <a:gd name="connsiteX2" fmla="*/ 914400 w 1429555"/>
                <a:gd name="connsiteY2" fmla="*/ 746975 h 746975"/>
                <a:gd name="connsiteX3" fmla="*/ 0 w 1429555"/>
                <a:gd name="connsiteY3" fmla="*/ 734096 h 746975"/>
                <a:gd name="connsiteX4" fmla="*/ 0 w 1429555"/>
                <a:gd name="connsiteY4" fmla="*/ 0 h 74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555" h="746975">
                  <a:moveTo>
                    <a:pt x="0" y="0"/>
                  </a:moveTo>
                  <a:lnTo>
                    <a:pt x="1429555" y="0"/>
                  </a:lnTo>
                  <a:lnTo>
                    <a:pt x="914400" y="746975"/>
                  </a:lnTo>
                  <a:lnTo>
                    <a:pt x="0" y="73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928846" y="0"/>
              <a:ext cx="494270" cy="7727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305920" y="209105"/>
            <a:ext cx="2080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Twittionary</a:t>
            </a:r>
            <a:endParaRPr 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3465" y="1140275"/>
            <a:ext cx="9600545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Based on provided data dictionary (user can update dictionary) </a:t>
            </a:r>
            <a:r>
              <a:rPr lang="en-US" sz="20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twitionary</a:t>
            </a: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Scrape Data from different national/international news, blog sites and </a:t>
            </a: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twitter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it </a:t>
            </a: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stored the scraped data in </a:t>
            </a: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 dirty="0" smtClean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Based </a:t>
            </a: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on scrape data </a:t>
            </a:r>
            <a:r>
              <a:rPr lang="en-US" sz="20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Twitionary</a:t>
            </a: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ML module perform sentiment analysis, the platform is hosted on Google cloud </a:t>
            </a:r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server</a:t>
            </a:r>
          </a:p>
          <a:p>
            <a:pPr algn="ctr"/>
            <a:r>
              <a:rPr 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©Mobilise,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1"/>
            <a:ext cx="1423116" cy="772733"/>
            <a:chOff x="0" y="-1"/>
            <a:chExt cx="1423116" cy="772733"/>
          </a:xfrm>
        </p:grpSpPr>
        <p:sp>
          <p:nvSpPr>
            <p:cNvPr id="7" name="Rectangle 1"/>
            <p:cNvSpPr/>
            <p:nvPr/>
          </p:nvSpPr>
          <p:spPr>
            <a:xfrm>
              <a:off x="0" y="-1"/>
              <a:ext cx="1371600" cy="772733"/>
            </a:xfrm>
            <a:custGeom>
              <a:avLst/>
              <a:gdLst>
                <a:gd name="connsiteX0" fmla="*/ 0 w 1429555"/>
                <a:gd name="connsiteY0" fmla="*/ 0 h 734096"/>
                <a:gd name="connsiteX1" fmla="*/ 1429555 w 1429555"/>
                <a:gd name="connsiteY1" fmla="*/ 0 h 734096"/>
                <a:gd name="connsiteX2" fmla="*/ 1429555 w 1429555"/>
                <a:gd name="connsiteY2" fmla="*/ 734096 h 734096"/>
                <a:gd name="connsiteX3" fmla="*/ 0 w 1429555"/>
                <a:gd name="connsiteY3" fmla="*/ 734096 h 734096"/>
                <a:gd name="connsiteX4" fmla="*/ 0 w 1429555"/>
                <a:gd name="connsiteY4" fmla="*/ 0 h 734096"/>
                <a:gd name="connsiteX0" fmla="*/ 0 w 1429555"/>
                <a:gd name="connsiteY0" fmla="*/ 0 h 746975"/>
                <a:gd name="connsiteX1" fmla="*/ 1429555 w 1429555"/>
                <a:gd name="connsiteY1" fmla="*/ 0 h 746975"/>
                <a:gd name="connsiteX2" fmla="*/ 914400 w 1429555"/>
                <a:gd name="connsiteY2" fmla="*/ 746975 h 746975"/>
                <a:gd name="connsiteX3" fmla="*/ 0 w 1429555"/>
                <a:gd name="connsiteY3" fmla="*/ 734096 h 746975"/>
                <a:gd name="connsiteX4" fmla="*/ 0 w 1429555"/>
                <a:gd name="connsiteY4" fmla="*/ 0 h 74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555" h="746975">
                  <a:moveTo>
                    <a:pt x="0" y="0"/>
                  </a:moveTo>
                  <a:lnTo>
                    <a:pt x="1429555" y="0"/>
                  </a:lnTo>
                  <a:lnTo>
                    <a:pt x="914400" y="746975"/>
                  </a:lnTo>
                  <a:lnTo>
                    <a:pt x="0" y="73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28846" y="0"/>
              <a:ext cx="494270" cy="7727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305920" y="209105"/>
            <a:ext cx="236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How it Works</a:t>
            </a:r>
            <a:endParaRPr 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5851" y="6247301"/>
            <a:ext cx="375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  <a:hlinkClick r:id="rId2"/>
              </a:rPr>
              <a:t>http://34.68.136.134/blog/</a:t>
            </a:r>
            <a:endParaRPr lang="en-US" spc="300" dirty="0">
              <a:solidFill>
                <a:schemeClr val="tx1">
                  <a:lumMod val="65000"/>
                  <a:lumOff val="3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"/>
            <a:ext cx="1423116" cy="772733"/>
            <a:chOff x="0" y="-1"/>
            <a:chExt cx="1423116" cy="772733"/>
          </a:xfrm>
        </p:grpSpPr>
        <p:sp>
          <p:nvSpPr>
            <p:cNvPr id="7" name="Rectangle 1"/>
            <p:cNvSpPr/>
            <p:nvPr/>
          </p:nvSpPr>
          <p:spPr>
            <a:xfrm>
              <a:off x="0" y="-1"/>
              <a:ext cx="1371600" cy="772733"/>
            </a:xfrm>
            <a:custGeom>
              <a:avLst/>
              <a:gdLst>
                <a:gd name="connsiteX0" fmla="*/ 0 w 1429555"/>
                <a:gd name="connsiteY0" fmla="*/ 0 h 734096"/>
                <a:gd name="connsiteX1" fmla="*/ 1429555 w 1429555"/>
                <a:gd name="connsiteY1" fmla="*/ 0 h 734096"/>
                <a:gd name="connsiteX2" fmla="*/ 1429555 w 1429555"/>
                <a:gd name="connsiteY2" fmla="*/ 734096 h 734096"/>
                <a:gd name="connsiteX3" fmla="*/ 0 w 1429555"/>
                <a:gd name="connsiteY3" fmla="*/ 734096 h 734096"/>
                <a:gd name="connsiteX4" fmla="*/ 0 w 1429555"/>
                <a:gd name="connsiteY4" fmla="*/ 0 h 734096"/>
                <a:gd name="connsiteX0" fmla="*/ 0 w 1429555"/>
                <a:gd name="connsiteY0" fmla="*/ 0 h 746975"/>
                <a:gd name="connsiteX1" fmla="*/ 1429555 w 1429555"/>
                <a:gd name="connsiteY1" fmla="*/ 0 h 746975"/>
                <a:gd name="connsiteX2" fmla="*/ 914400 w 1429555"/>
                <a:gd name="connsiteY2" fmla="*/ 746975 h 746975"/>
                <a:gd name="connsiteX3" fmla="*/ 0 w 1429555"/>
                <a:gd name="connsiteY3" fmla="*/ 734096 h 746975"/>
                <a:gd name="connsiteX4" fmla="*/ 0 w 1429555"/>
                <a:gd name="connsiteY4" fmla="*/ 0 h 74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555" h="746975">
                  <a:moveTo>
                    <a:pt x="0" y="0"/>
                  </a:moveTo>
                  <a:lnTo>
                    <a:pt x="1429555" y="0"/>
                  </a:lnTo>
                  <a:lnTo>
                    <a:pt x="914400" y="746975"/>
                  </a:lnTo>
                  <a:lnTo>
                    <a:pt x="0" y="73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928846" y="0"/>
              <a:ext cx="494270" cy="7727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8614817" y="2007505"/>
            <a:ext cx="3089400" cy="1916536"/>
            <a:chOff x="7973366" y="369760"/>
            <a:chExt cx="3089400" cy="19165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328" y="850711"/>
              <a:ext cx="640080" cy="64008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2686" y="1175528"/>
              <a:ext cx="640080" cy="64008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985" y="1646216"/>
              <a:ext cx="640080" cy="6400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96" y="369760"/>
              <a:ext cx="640080" cy="640080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H="1">
              <a:off x="7973366" y="573206"/>
              <a:ext cx="2356930" cy="1114326"/>
            </a:xfrm>
            <a:prstGeom prst="line">
              <a:avLst/>
            </a:prstGeom>
            <a:ln w="3810" cmpd="sng">
              <a:solidFill>
                <a:schemeClr val="accent1">
                  <a:alpha val="41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" idx="1"/>
            </p:cNvCxnSpPr>
            <p:nvPr/>
          </p:nvCxnSpPr>
          <p:spPr>
            <a:xfrm flipH="1">
              <a:off x="8039692" y="1170751"/>
              <a:ext cx="1568636" cy="504498"/>
            </a:xfrm>
            <a:prstGeom prst="line">
              <a:avLst/>
            </a:prstGeom>
            <a:ln w="3810" cmpd="sng">
              <a:solidFill>
                <a:schemeClr val="accent1">
                  <a:alpha val="41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1"/>
            </p:cNvCxnSpPr>
            <p:nvPr/>
          </p:nvCxnSpPr>
          <p:spPr>
            <a:xfrm flipH="1">
              <a:off x="8046814" y="1495568"/>
              <a:ext cx="2375872" cy="156056"/>
            </a:xfrm>
            <a:prstGeom prst="line">
              <a:avLst/>
            </a:prstGeom>
            <a:ln w="3810" cmpd="sng">
              <a:solidFill>
                <a:schemeClr val="accent1">
                  <a:alpha val="41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8062638" y="1699815"/>
              <a:ext cx="1666347" cy="252793"/>
            </a:xfrm>
            <a:prstGeom prst="line">
              <a:avLst/>
            </a:prstGeom>
            <a:ln w="3810" cmpd="sng">
              <a:solidFill>
                <a:schemeClr val="accent1">
                  <a:alpha val="41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445458" y="3231175"/>
            <a:ext cx="3196649" cy="182880"/>
            <a:chOff x="4804012" y="2480538"/>
            <a:chExt cx="3196649" cy="18288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804012" y="2562357"/>
              <a:ext cx="3196649" cy="1228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V="1">
              <a:off x="7903487" y="2571977"/>
              <a:ext cx="182880" cy="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332485" y="3658504"/>
            <a:ext cx="147974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Data Warehouse </a:t>
            </a:r>
            <a:endParaRPr lang="en-IN" sz="1400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83432" y="1300812"/>
            <a:ext cx="1266432" cy="1997169"/>
            <a:chOff x="5480220" y="1214870"/>
            <a:chExt cx="1266432" cy="196901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415" y="1214870"/>
              <a:ext cx="640080" cy="640081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5882181" y="1892914"/>
              <a:ext cx="864471" cy="1290967"/>
              <a:chOff x="5882181" y="1892914"/>
              <a:chExt cx="864471" cy="1290967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6723532" y="2192222"/>
                <a:ext cx="23120" cy="991659"/>
              </a:xfrm>
              <a:prstGeom prst="line">
                <a:avLst/>
              </a:prstGeom>
              <a:ln w="28575">
                <a:solidFill>
                  <a:srgbClr val="F29E6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882181" y="2177706"/>
                <a:ext cx="864471" cy="14515"/>
              </a:xfrm>
              <a:prstGeom prst="line">
                <a:avLst/>
              </a:prstGeom>
              <a:ln w="25400">
                <a:solidFill>
                  <a:srgbClr val="F29E6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895432" y="1892914"/>
                <a:ext cx="0" cy="270454"/>
              </a:xfrm>
              <a:prstGeom prst="line">
                <a:avLst/>
              </a:prstGeom>
              <a:ln w="25400">
                <a:solidFill>
                  <a:srgbClr val="F29E6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480220" y="2261639"/>
              <a:ext cx="118872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ea typeface="Open Sans Semibold" panose="020B0706030804020204" pitchFamily="34" charset="0"/>
                  <a:cs typeface="Open Sans Semibold" panose="020B0706030804020204" pitchFamily="34" charset="0"/>
                </a:rPr>
                <a:t>Social Media </a:t>
              </a:r>
              <a:endParaRPr lang="en-IN" sz="1400" dirty="0"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370436" y="4075584"/>
            <a:ext cx="147974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News, Blogs</a:t>
            </a:r>
            <a:endParaRPr lang="en-IN" sz="1400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18" y="2602476"/>
            <a:ext cx="914400" cy="914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7" y="2602476"/>
            <a:ext cx="914400" cy="9144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33926" y="3658504"/>
            <a:ext cx="289350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Sentiment, Semantic Analysis NLP </a:t>
            </a:r>
            <a:endParaRPr lang="en-IN" sz="1400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196311" y="3266659"/>
            <a:ext cx="1188720" cy="313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10745" y="3105336"/>
            <a:ext cx="118872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36" y="2602476"/>
            <a:ext cx="1005840" cy="1005840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 flipV="1">
            <a:off x="5103276" y="3970868"/>
            <a:ext cx="23120" cy="731520"/>
          </a:xfrm>
          <a:prstGeom prst="line">
            <a:avLst/>
          </a:prstGeom>
          <a:ln w="28575">
            <a:solidFill>
              <a:srgbClr val="F29E6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3370" y="4710359"/>
            <a:ext cx="4389120" cy="1228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250285" y="4721553"/>
            <a:ext cx="0" cy="548640"/>
          </a:xfrm>
          <a:prstGeom prst="line">
            <a:avLst/>
          </a:prstGeom>
          <a:ln w="25400">
            <a:solidFill>
              <a:srgbClr val="F29E6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01" y="5358030"/>
            <a:ext cx="822960" cy="82296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537706" y="6301512"/>
            <a:ext cx="147974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Super Admin </a:t>
            </a:r>
            <a:endParaRPr lang="en-IN" sz="1400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873370" y="4710359"/>
            <a:ext cx="0" cy="548640"/>
          </a:xfrm>
          <a:prstGeom prst="line">
            <a:avLst/>
          </a:prstGeom>
          <a:ln w="25400">
            <a:solidFill>
              <a:srgbClr val="F29E6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57524" y="6193791"/>
            <a:ext cx="206485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Web &amp; Mobile App for General User   </a:t>
            </a:r>
            <a:endParaRPr lang="en-IN" sz="1400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7" y="5358030"/>
            <a:ext cx="822960" cy="8229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64" y="5365621"/>
            <a:ext cx="822960" cy="82296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3534774" y="5258999"/>
            <a:ext cx="838826" cy="0"/>
          </a:xfrm>
          <a:prstGeom prst="line">
            <a:avLst/>
          </a:prstGeom>
          <a:ln w="25400">
            <a:solidFill>
              <a:srgbClr val="F29E6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73600" y="5247116"/>
            <a:ext cx="0" cy="91440"/>
          </a:xfrm>
          <a:prstGeom prst="line">
            <a:avLst/>
          </a:prstGeom>
          <a:ln w="25400">
            <a:solidFill>
              <a:srgbClr val="F29E6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34774" y="5256545"/>
            <a:ext cx="0" cy="91440"/>
          </a:xfrm>
          <a:prstGeom prst="line">
            <a:avLst/>
          </a:prstGeom>
          <a:ln w="25400">
            <a:solidFill>
              <a:srgbClr val="F29E6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4579" y="4895303"/>
            <a:ext cx="2394057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News Archiving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Trending News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Personal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All news in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 smtClean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10570" y="1195243"/>
            <a:ext cx="3010490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Sentiment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Semantic &amp; </a:t>
            </a:r>
            <a:r>
              <a:rPr lang="en-IN" sz="14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Perspective</a:t>
            </a: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analysis</a:t>
            </a:r>
            <a:endParaRPr lang="en-IN" sz="1400" dirty="0" smtClean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Data Categorization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ML &amp; Deep Learning Modules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05920" y="209105"/>
            <a:ext cx="2441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Architecture  </a:t>
            </a:r>
            <a:endParaRPr 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©Mobilise,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1"/>
            <a:ext cx="1423116" cy="772733"/>
            <a:chOff x="0" y="-1"/>
            <a:chExt cx="1423116" cy="772733"/>
          </a:xfrm>
        </p:grpSpPr>
        <p:sp>
          <p:nvSpPr>
            <p:cNvPr id="7" name="Rectangle 1"/>
            <p:cNvSpPr/>
            <p:nvPr/>
          </p:nvSpPr>
          <p:spPr>
            <a:xfrm>
              <a:off x="0" y="-1"/>
              <a:ext cx="1371600" cy="772733"/>
            </a:xfrm>
            <a:custGeom>
              <a:avLst/>
              <a:gdLst>
                <a:gd name="connsiteX0" fmla="*/ 0 w 1429555"/>
                <a:gd name="connsiteY0" fmla="*/ 0 h 734096"/>
                <a:gd name="connsiteX1" fmla="*/ 1429555 w 1429555"/>
                <a:gd name="connsiteY1" fmla="*/ 0 h 734096"/>
                <a:gd name="connsiteX2" fmla="*/ 1429555 w 1429555"/>
                <a:gd name="connsiteY2" fmla="*/ 734096 h 734096"/>
                <a:gd name="connsiteX3" fmla="*/ 0 w 1429555"/>
                <a:gd name="connsiteY3" fmla="*/ 734096 h 734096"/>
                <a:gd name="connsiteX4" fmla="*/ 0 w 1429555"/>
                <a:gd name="connsiteY4" fmla="*/ 0 h 734096"/>
                <a:gd name="connsiteX0" fmla="*/ 0 w 1429555"/>
                <a:gd name="connsiteY0" fmla="*/ 0 h 746975"/>
                <a:gd name="connsiteX1" fmla="*/ 1429555 w 1429555"/>
                <a:gd name="connsiteY1" fmla="*/ 0 h 746975"/>
                <a:gd name="connsiteX2" fmla="*/ 914400 w 1429555"/>
                <a:gd name="connsiteY2" fmla="*/ 746975 h 746975"/>
                <a:gd name="connsiteX3" fmla="*/ 0 w 1429555"/>
                <a:gd name="connsiteY3" fmla="*/ 734096 h 746975"/>
                <a:gd name="connsiteX4" fmla="*/ 0 w 1429555"/>
                <a:gd name="connsiteY4" fmla="*/ 0 h 74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555" h="746975">
                  <a:moveTo>
                    <a:pt x="0" y="0"/>
                  </a:moveTo>
                  <a:lnTo>
                    <a:pt x="1429555" y="0"/>
                  </a:lnTo>
                  <a:lnTo>
                    <a:pt x="914400" y="746975"/>
                  </a:lnTo>
                  <a:lnTo>
                    <a:pt x="0" y="73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28846" y="0"/>
              <a:ext cx="494270" cy="7727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305920" y="209105"/>
            <a:ext cx="168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Snapshot</a:t>
            </a:r>
            <a:endParaRPr 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6" y="1213914"/>
            <a:ext cx="11172825" cy="5025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1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©Mobilise,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1"/>
            <a:ext cx="1423116" cy="772733"/>
            <a:chOff x="0" y="-1"/>
            <a:chExt cx="1423116" cy="772733"/>
          </a:xfrm>
        </p:grpSpPr>
        <p:sp>
          <p:nvSpPr>
            <p:cNvPr id="7" name="Rectangle 1"/>
            <p:cNvSpPr/>
            <p:nvPr/>
          </p:nvSpPr>
          <p:spPr>
            <a:xfrm>
              <a:off x="0" y="-1"/>
              <a:ext cx="1371600" cy="772733"/>
            </a:xfrm>
            <a:custGeom>
              <a:avLst/>
              <a:gdLst>
                <a:gd name="connsiteX0" fmla="*/ 0 w 1429555"/>
                <a:gd name="connsiteY0" fmla="*/ 0 h 734096"/>
                <a:gd name="connsiteX1" fmla="*/ 1429555 w 1429555"/>
                <a:gd name="connsiteY1" fmla="*/ 0 h 734096"/>
                <a:gd name="connsiteX2" fmla="*/ 1429555 w 1429555"/>
                <a:gd name="connsiteY2" fmla="*/ 734096 h 734096"/>
                <a:gd name="connsiteX3" fmla="*/ 0 w 1429555"/>
                <a:gd name="connsiteY3" fmla="*/ 734096 h 734096"/>
                <a:gd name="connsiteX4" fmla="*/ 0 w 1429555"/>
                <a:gd name="connsiteY4" fmla="*/ 0 h 734096"/>
                <a:gd name="connsiteX0" fmla="*/ 0 w 1429555"/>
                <a:gd name="connsiteY0" fmla="*/ 0 h 746975"/>
                <a:gd name="connsiteX1" fmla="*/ 1429555 w 1429555"/>
                <a:gd name="connsiteY1" fmla="*/ 0 h 746975"/>
                <a:gd name="connsiteX2" fmla="*/ 914400 w 1429555"/>
                <a:gd name="connsiteY2" fmla="*/ 746975 h 746975"/>
                <a:gd name="connsiteX3" fmla="*/ 0 w 1429555"/>
                <a:gd name="connsiteY3" fmla="*/ 734096 h 746975"/>
                <a:gd name="connsiteX4" fmla="*/ 0 w 1429555"/>
                <a:gd name="connsiteY4" fmla="*/ 0 h 74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555" h="746975">
                  <a:moveTo>
                    <a:pt x="0" y="0"/>
                  </a:moveTo>
                  <a:lnTo>
                    <a:pt x="1429555" y="0"/>
                  </a:lnTo>
                  <a:lnTo>
                    <a:pt x="914400" y="746975"/>
                  </a:lnTo>
                  <a:lnTo>
                    <a:pt x="0" y="73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28846" y="0"/>
              <a:ext cx="494270" cy="7727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305920" y="209105"/>
            <a:ext cx="168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Snapshot</a:t>
            </a:r>
            <a:endParaRPr 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" y="1175020"/>
            <a:ext cx="11934181" cy="5151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3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57432" y="6493522"/>
            <a:ext cx="734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10/11</a:t>
            </a:r>
            <a:endParaRPr lang="en-US" sz="105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r="16951"/>
          <a:stretch/>
        </p:blipFill>
        <p:spPr>
          <a:xfrm>
            <a:off x="5422006" y="38772"/>
            <a:ext cx="6800046" cy="68192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152" y="1443231"/>
            <a:ext cx="5100034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Reduce manual work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Improve organization media </a:t>
            </a:r>
            <a:r>
              <a:rPr 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campaign </a:t>
            </a:r>
            <a:r>
              <a:rPr 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for public awareness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Real-time data availability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help in decision making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32623"/>
            <a:ext cx="2542926" cy="52322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N" sz="28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Objective</a:t>
            </a:r>
            <a:endParaRPr lang="en-I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8408" y="6651670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©Mobilise,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101" y="1761296"/>
            <a:ext cx="9846395" cy="376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Disaster Management Authorities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do a quick scan of Disaster-related real-time data during disaster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situations.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Can help DMA in Early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Warning System for those areas 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where 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functional EWS doesn't exist and communities highlight their Disaster-Related data on social media</a:t>
            </a:r>
            <a:r>
              <a:rPr lang="en-US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Retrieve disaster-related data and can initiate action on it.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Besides, when the send post about their DRR related actions, they can see and analyze the public, media response of their policy/decision.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Normally incidents are posted on social media but go unheard </a:t>
            </a:r>
            <a:r>
              <a:rPr lang="en-US" sz="1600" spc="3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Twittionary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trace those incidents and bring it to authority notice. 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Similarly, organizations can track any false news, propaganda is rolling against them in social media, or can respond to myths,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2383" y="6485828"/>
            <a:ext cx="278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 smtClean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©Mobilise, </a:t>
            </a:r>
            <a:r>
              <a:rPr lang="en-US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PAKISTAN </a:t>
            </a:r>
            <a:endParaRPr lang="en-IN" sz="1100" spc="300" dirty="0">
              <a:solidFill>
                <a:schemeClr val="bg1">
                  <a:lumMod val="6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1"/>
            <a:ext cx="1423116" cy="772733"/>
            <a:chOff x="0" y="-1"/>
            <a:chExt cx="1423116" cy="772733"/>
          </a:xfrm>
        </p:grpSpPr>
        <p:sp>
          <p:nvSpPr>
            <p:cNvPr id="7" name="Rectangle 1"/>
            <p:cNvSpPr/>
            <p:nvPr/>
          </p:nvSpPr>
          <p:spPr>
            <a:xfrm>
              <a:off x="0" y="-1"/>
              <a:ext cx="1371600" cy="772733"/>
            </a:xfrm>
            <a:custGeom>
              <a:avLst/>
              <a:gdLst>
                <a:gd name="connsiteX0" fmla="*/ 0 w 1429555"/>
                <a:gd name="connsiteY0" fmla="*/ 0 h 734096"/>
                <a:gd name="connsiteX1" fmla="*/ 1429555 w 1429555"/>
                <a:gd name="connsiteY1" fmla="*/ 0 h 734096"/>
                <a:gd name="connsiteX2" fmla="*/ 1429555 w 1429555"/>
                <a:gd name="connsiteY2" fmla="*/ 734096 h 734096"/>
                <a:gd name="connsiteX3" fmla="*/ 0 w 1429555"/>
                <a:gd name="connsiteY3" fmla="*/ 734096 h 734096"/>
                <a:gd name="connsiteX4" fmla="*/ 0 w 1429555"/>
                <a:gd name="connsiteY4" fmla="*/ 0 h 734096"/>
                <a:gd name="connsiteX0" fmla="*/ 0 w 1429555"/>
                <a:gd name="connsiteY0" fmla="*/ 0 h 746975"/>
                <a:gd name="connsiteX1" fmla="*/ 1429555 w 1429555"/>
                <a:gd name="connsiteY1" fmla="*/ 0 h 746975"/>
                <a:gd name="connsiteX2" fmla="*/ 914400 w 1429555"/>
                <a:gd name="connsiteY2" fmla="*/ 746975 h 746975"/>
                <a:gd name="connsiteX3" fmla="*/ 0 w 1429555"/>
                <a:gd name="connsiteY3" fmla="*/ 734096 h 746975"/>
                <a:gd name="connsiteX4" fmla="*/ 0 w 1429555"/>
                <a:gd name="connsiteY4" fmla="*/ 0 h 74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555" h="746975">
                  <a:moveTo>
                    <a:pt x="0" y="0"/>
                  </a:moveTo>
                  <a:lnTo>
                    <a:pt x="1429555" y="0"/>
                  </a:lnTo>
                  <a:lnTo>
                    <a:pt x="914400" y="746975"/>
                  </a:lnTo>
                  <a:lnTo>
                    <a:pt x="0" y="73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928846" y="0"/>
              <a:ext cx="494270" cy="77273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1305920" y="209105"/>
            <a:ext cx="206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  <a:endParaRPr lang="en-US" sz="2400" b="1" spc="300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414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Nirmala UI</vt:lpstr>
      <vt:lpstr>Open Sans</vt:lpstr>
      <vt:lpstr>Open Sans Extrabold</vt:lpstr>
      <vt:lpstr>Open Sans Semibold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Microsoft account</cp:lastModifiedBy>
  <cp:revision>223</cp:revision>
  <dcterms:created xsi:type="dcterms:W3CDTF">2017-05-08T18:32:39Z</dcterms:created>
  <dcterms:modified xsi:type="dcterms:W3CDTF">2020-09-29T08:10:38Z</dcterms:modified>
</cp:coreProperties>
</file>