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59" r:id="rId3"/>
    <p:sldId id="260" r:id="rId4"/>
    <p:sldId id="279" r:id="rId5"/>
    <p:sldId id="26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DB414"/>
    <a:srgbClr val="F9A11B"/>
    <a:srgbClr val="616162"/>
    <a:srgbClr val="FF9A1F"/>
    <a:srgbClr val="0070C0"/>
    <a:srgbClr val="E44F52"/>
    <a:srgbClr val="F5F4F4"/>
    <a:srgbClr val="0055A5"/>
    <a:srgbClr val="FBB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68B3-BBE8-4F57-9965-90C9D266527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5BF0-F6FD-42AA-8E64-B76376F2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25BF0-F6FD-42AA-8E64-B76376F23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7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4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11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1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0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2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3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6329-4EF0-4F19-A545-04B09A8BEC4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9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34.68.136.134/blo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743191D-5B1F-4CF4-8B13-5C5437305278}"/>
              </a:ext>
            </a:extLst>
          </p:cNvPr>
          <p:cNvSpPr/>
          <p:nvPr/>
        </p:nvSpPr>
        <p:spPr>
          <a:xfrm flipH="1">
            <a:off x="6538694" y="0"/>
            <a:ext cx="4050072" cy="6858000"/>
          </a:xfrm>
          <a:custGeom>
            <a:avLst/>
            <a:gdLst>
              <a:gd name="connsiteX0" fmla="*/ 0 w 4050072"/>
              <a:gd name="connsiteY0" fmla="*/ 0 h 6858000"/>
              <a:gd name="connsiteX1" fmla="*/ 1502221 w 4050072"/>
              <a:gd name="connsiteY1" fmla="*/ 0 h 6858000"/>
              <a:gd name="connsiteX2" fmla="*/ 4050072 w 4050072"/>
              <a:gd name="connsiteY2" fmla="*/ 6858000 h 6858000"/>
              <a:gd name="connsiteX3" fmla="*/ 2547851 w 40500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0072" h="6858000">
                <a:moveTo>
                  <a:pt x="0" y="0"/>
                </a:moveTo>
                <a:lnTo>
                  <a:pt x="1502221" y="0"/>
                </a:lnTo>
                <a:lnTo>
                  <a:pt x="4050072" y="6858000"/>
                </a:lnTo>
                <a:lnTo>
                  <a:pt x="2547851" y="68580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81A5BBCB-AE86-4291-A8FC-486504EECEED}"/>
              </a:ext>
            </a:extLst>
          </p:cNvPr>
          <p:cNvSpPr/>
          <p:nvPr/>
        </p:nvSpPr>
        <p:spPr>
          <a:xfrm>
            <a:off x="0" y="0"/>
            <a:ext cx="6538694" cy="6858000"/>
          </a:xfrm>
          <a:custGeom>
            <a:avLst/>
            <a:gdLst>
              <a:gd name="connsiteX0" fmla="*/ 0 w 6538694"/>
              <a:gd name="connsiteY0" fmla="*/ 0 h 6858000"/>
              <a:gd name="connsiteX1" fmla="*/ 1814286 w 6538694"/>
              <a:gd name="connsiteY1" fmla="*/ 0 h 6858000"/>
              <a:gd name="connsiteX2" fmla="*/ 3990843 w 6538694"/>
              <a:gd name="connsiteY2" fmla="*/ 0 h 6858000"/>
              <a:gd name="connsiteX3" fmla="*/ 6538694 w 6538694"/>
              <a:gd name="connsiteY3" fmla="*/ 6858000 h 6858000"/>
              <a:gd name="connsiteX4" fmla="*/ 3990843 w 6538694"/>
              <a:gd name="connsiteY4" fmla="*/ 6858000 h 6858000"/>
              <a:gd name="connsiteX5" fmla="*/ 1814286 w 6538694"/>
              <a:gd name="connsiteY5" fmla="*/ 6858000 h 6858000"/>
              <a:gd name="connsiteX6" fmla="*/ 0 w 653869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8694" h="6858000">
                <a:moveTo>
                  <a:pt x="0" y="0"/>
                </a:moveTo>
                <a:lnTo>
                  <a:pt x="1814286" y="0"/>
                </a:lnTo>
                <a:lnTo>
                  <a:pt x="3990843" y="0"/>
                </a:lnTo>
                <a:lnTo>
                  <a:pt x="6538694" y="6858000"/>
                </a:lnTo>
                <a:lnTo>
                  <a:pt x="3990843" y="6858000"/>
                </a:lnTo>
                <a:lnTo>
                  <a:pt x="181428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315A12C4-0518-4247-BC81-E65B793C4BDE}"/>
              </a:ext>
            </a:extLst>
          </p:cNvPr>
          <p:cNvSpPr/>
          <p:nvPr/>
        </p:nvSpPr>
        <p:spPr>
          <a:xfrm>
            <a:off x="3976924" y="0"/>
            <a:ext cx="4050072" cy="6858000"/>
          </a:xfrm>
          <a:custGeom>
            <a:avLst/>
            <a:gdLst>
              <a:gd name="connsiteX0" fmla="*/ 0 w 4050072"/>
              <a:gd name="connsiteY0" fmla="*/ 0 h 6858000"/>
              <a:gd name="connsiteX1" fmla="*/ 1502221 w 4050072"/>
              <a:gd name="connsiteY1" fmla="*/ 0 h 6858000"/>
              <a:gd name="connsiteX2" fmla="*/ 4050072 w 4050072"/>
              <a:gd name="connsiteY2" fmla="*/ 6858000 h 6858000"/>
              <a:gd name="connsiteX3" fmla="*/ 2547851 w 40500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0072" h="6858000">
                <a:moveTo>
                  <a:pt x="0" y="0"/>
                </a:moveTo>
                <a:lnTo>
                  <a:pt x="1502221" y="0"/>
                </a:lnTo>
                <a:lnTo>
                  <a:pt x="4050072" y="6858000"/>
                </a:lnTo>
                <a:lnTo>
                  <a:pt x="2547851" y="6858000"/>
                </a:lnTo>
                <a:close/>
              </a:path>
            </a:pathLst>
          </a:custGeom>
          <a:solidFill>
            <a:srgbClr val="00559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66AFD47-F937-4108-9A86-7CE13A4B0D6A}"/>
              </a:ext>
            </a:extLst>
          </p:cNvPr>
          <p:cNvSpPr/>
          <p:nvPr/>
        </p:nvSpPr>
        <p:spPr>
          <a:xfrm>
            <a:off x="945043" y="2587170"/>
            <a:ext cx="4648607" cy="1683657"/>
          </a:xfrm>
          <a:custGeom>
            <a:avLst/>
            <a:gdLst>
              <a:gd name="connsiteX0" fmla="*/ 0 w 4648607"/>
              <a:gd name="connsiteY0" fmla="*/ 0 h 1683657"/>
              <a:gd name="connsiteX1" fmla="*/ 4023103 w 4648607"/>
              <a:gd name="connsiteY1" fmla="*/ 0 h 1683657"/>
              <a:gd name="connsiteX2" fmla="*/ 4648607 w 4648607"/>
              <a:gd name="connsiteY2" fmla="*/ 1683657 h 1683657"/>
              <a:gd name="connsiteX3" fmla="*/ 0 w 4648607"/>
              <a:gd name="connsiteY3" fmla="*/ 1683657 h 168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607" h="1683657">
                <a:moveTo>
                  <a:pt x="0" y="0"/>
                </a:moveTo>
                <a:lnTo>
                  <a:pt x="4023103" y="0"/>
                </a:lnTo>
                <a:lnTo>
                  <a:pt x="4648607" y="1683657"/>
                </a:lnTo>
                <a:lnTo>
                  <a:pt x="0" y="1683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20C90A2-EE50-4308-972F-47C3FCD22BCE}"/>
              </a:ext>
            </a:extLst>
          </p:cNvPr>
          <p:cNvSpPr/>
          <p:nvPr/>
        </p:nvSpPr>
        <p:spPr>
          <a:xfrm>
            <a:off x="4952018" y="2587171"/>
            <a:ext cx="7239982" cy="1683657"/>
          </a:xfrm>
          <a:custGeom>
            <a:avLst/>
            <a:gdLst>
              <a:gd name="connsiteX0" fmla="*/ 0 w 7239982"/>
              <a:gd name="connsiteY0" fmla="*/ 0 h 1683657"/>
              <a:gd name="connsiteX1" fmla="*/ 7239982 w 7239982"/>
              <a:gd name="connsiteY1" fmla="*/ 0 h 1683657"/>
              <a:gd name="connsiteX2" fmla="*/ 7239982 w 7239982"/>
              <a:gd name="connsiteY2" fmla="*/ 1683657 h 1683657"/>
              <a:gd name="connsiteX3" fmla="*/ 625504 w 7239982"/>
              <a:gd name="connsiteY3" fmla="*/ 1683657 h 168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982" h="1683657">
                <a:moveTo>
                  <a:pt x="0" y="0"/>
                </a:moveTo>
                <a:lnTo>
                  <a:pt x="7239982" y="0"/>
                </a:lnTo>
                <a:lnTo>
                  <a:pt x="7239982" y="1683657"/>
                </a:lnTo>
                <a:lnTo>
                  <a:pt x="625504" y="168365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318C7BAB-BDF4-4BAC-B7D9-EB9561197CA1}"/>
              </a:ext>
            </a:extLst>
          </p:cNvPr>
          <p:cNvSpPr/>
          <p:nvPr/>
        </p:nvSpPr>
        <p:spPr>
          <a:xfrm>
            <a:off x="9093795" y="2"/>
            <a:ext cx="3088898" cy="4270826"/>
          </a:xfrm>
          <a:custGeom>
            <a:avLst/>
            <a:gdLst>
              <a:gd name="connsiteX0" fmla="*/ 0 w 3088898"/>
              <a:gd name="connsiteY0" fmla="*/ 0 h 4270827"/>
              <a:gd name="connsiteX1" fmla="*/ 1502221 w 3088898"/>
              <a:gd name="connsiteY1" fmla="*/ 0 h 4270827"/>
              <a:gd name="connsiteX2" fmla="*/ 3088898 w 3088898"/>
              <a:gd name="connsiteY2" fmla="*/ 4270827 h 4270827"/>
              <a:gd name="connsiteX3" fmla="*/ 1586677 w 3088898"/>
              <a:gd name="connsiteY3" fmla="*/ 4270827 h 427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898" h="4270827">
                <a:moveTo>
                  <a:pt x="0" y="0"/>
                </a:moveTo>
                <a:lnTo>
                  <a:pt x="1502221" y="0"/>
                </a:lnTo>
                <a:lnTo>
                  <a:pt x="3088898" y="4270827"/>
                </a:lnTo>
                <a:lnTo>
                  <a:pt x="1586677" y="4270827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06AA40A3-780D-4289-B2E8-CB028DC102EC}"/>
              </a:ext>
            </a:extLst>
          </p:cNvPr>
          <p:cNvGrpSpPr/>
          <p:nvPr/>
        </p:nvGrpSpPr>
        <p:grpSpPr>
          <a:xfrm>
            <a:off x="956696" y="2952503"/>
            <a:ext cx="3808989" cy="926819"/>
            <a:chOff x="956696" y="2840723"/>
            <a:chExt cx="3808989" cy="926819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5B9691F-664B-4A03-AEC8-909127B5E137}"/>
                </a:ext>
              </a:extLst>
            </p:cNvPr>
            <p:cNvSpPr txBox="1"/>
            <p:nvPr/>
          </p:nvSpPr>
          <p:spPr>
            <a:xfrm>
              <a:off x="1108085" y="2840723"/>
              <a:ext cx="3657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spc="300" dirty="0">
                  <a:solidFill>
                    <a:schemeClr val="accent3">
                      <a:lumMod val="7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T</a:t>
              </a:r>
              <a:r>
                <a:rPr lang="en-IN" sz="4400" spc="300" dirty="0" smtClean="0">
                  <a:solidFill>
                    <a:schemeClr val="accent3">
                      <a:lumMod val="7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witionary</a:t>
              </a:r>
              <a:endParaRPr lang="en-IN" sz="4400" spc="300" dirty="0">
                <a:solidFill>
                  <a:schemeClr val="accent3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256D971-FA97-4E37-8269-1947273365E7}"/>
                </a:ext>
              </a:extLst>
            </p:cNvPr>
            <p:cNvSpPr txBox="1"/>
            <p:nvPr/>
          </p:nvSpPr>
          <p:spPr>
            <a:xfrm>
              <a:off x="956696" y="349054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 smtClean="0">
                  <a:solidFill>
                    <a:schemeClr val="accent3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 AI-Crowd-Sourcing Platform </a:t>
              </a:r>
              <a:endParaRPr lang="en-IN" sz="1200" spc="3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54F47624-1AF1-4713-B45F-82E1B889F11D}"/>
              </a:ext>
            </a:extLst>
          </p:cNvPr>
          <p:cNvGrpSpPr/>
          <p:nvPr/>
        </p:nvGrpSpPr>
        <p:grpSpPr>
          <a:xfrm>
            <a:off x="5730525" y="2994065"/>
            <a:ext cx="4642566" cy="746758"/>
            <a:chOff x="5498296" y="3080283"/>
            <a:chExt cx="4642566" cy="746758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AD1A497-1133-4050-8493-8B2FDDB5E522}"/>
                </a:ext>
              </a:extLst>
            </p:cNvPr>
            <p:cNvSpPr txBox="1"/>
            <p:nvPr/>
          </p:nvSpPr>
          <p:spPr>
            <a:xfrm>
              <a:off x="5498296" y="3080283"/>
              <a:ext cx="4642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</a:t>
              </a:r>
              <a:r>
                <a:rPr lang="en-IN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Believe </a:t>
              </a:r>
              <a:endParaRPr lang="en-IN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D67434F3-CC5D-4F34-8A13-DDD32D669AEE}"/>
                </a:ext>
              </a:extLst>
            </p:cNvPr>
            <p:cNvSpPr txBox="1"/>
            <p:nvPr/>
          </p:nvSpPr>
          <p:spPr>
            <a:xfrm>
              <a:off x="5512810" y="3396154"/>
              <a:ext cx="42459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Human </a:t>
              </a:r>
              <a:r>
                <a:rPr 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conversation is precious data, it shouldn't be wasted</a:t>
              </a:r>
              <a:endParaRPr lang="en-IN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5517298"/>
            <a:ext cx="3826594" cy="89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1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-6" y="1147299"/>
            <a:ext cx="3554576" cy="461665"/>
          </a:xfrm>
          <a:prstGeom prst="rect">
            <a:avLst/>
          </a:prstGeom>
          <a:solidFill>
            <a:srgbClr val="0055A5"/>
          </a:solidFill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 Are </a:t>
            </a:r>
            <a:r>
              <a:rPr lang="en-US" sz="2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Challenging</a:t>
            </a:r>
            <a:endParaRPr lang="en-IN" sz="24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07241" y="985003"/>
            <a:ext cx="381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Mushtaq Ahmad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CO-PI </a:t>
            </a: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Mobilise Pakistan</a:t>
            </a: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07241" y="2022926"/>
            <a:ext cx="381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Irfan Syed</a:t>
            </a: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ENGINEER</a:t>
            </a: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Mobilise Pakistan </a:t>
            </a:r>
            <a:endPara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7241" y="3091626"/>
            <a:ext cx="3818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Irfan Ullah 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ASSISTANT 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Mobilse Pakistan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7241" y="4160326"/>
            <a:ext cx="411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Danish Mujahid 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ASSISTANT  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Mobilse Pakistan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" y="1670751"/>
            <a:ext cx="4777784" cy="523220"/>
          </a:xfrm>
          <a:prstGeom prst="rect">
            <a:avLst/>
          </a:prstGeom>
          <a:solidFill>
            <a:srgbClr val="0055A5"/>
          </a:solidFill>
        </p:spPr>
        <p:txBody>
          <a:bodyPr wrap="square" rtlCol="0">
            <a:spAutoFit/>
          </a:bodyPr>
          <a:lstStyle/>
          <a:p>
            <a:r>
              <a:rPr lang="en-US" sz="28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</a:t>
            </a:r>
            <a:r>
              <a:rPr lang="en-US" sz="28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Traditional </a:t>
            </a:r>
            <a:r>
              <a:rPr lang="en-US" sz="28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Flow Of</a:t>
            </a:r>
            <a:endParaRPr lang="en-IN" sz="28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" y="2245719"/>
            <a:ext cx="4147004" cy="461665"/>
          </a:xfrm>
          <a:prstGeom prst="rect">
            <a:avLst/>
          </a:prstGeom>
          <a:solidFill>
            <a:srgbClr val="0055A5"/>
          </a:solidFill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Monitoring Information</a:t>
            </a:r>
            <a:endParaRPr lang="en-IN" sz="24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75" y="5501909"/>
            <a:ext cx="7687748" cy="1076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5" y="2716182"/>
            <a:ext cx="3712158" cy="27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465347"/>
            <a:ext cx="2137893" cy="523220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sz="2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Nirmala UI" panose="020B0502040204020203" pitchFamily="34" charset="0"/>
              </a:rPr>
              <a:t>Twitionary</a:t>
            </a:r>
            <a:r>
              <a:rPr lang="en-IN" sz="2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endParaRPr lang="en-I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466" y="1140275"/>
            <a:ext cx="1013861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rtificial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intelligence-powered crowdsourcing platform to collect data from different resources based on provided 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keywords, </a:t>
            </a:r>
            <a:r>
              <a:rPr lang="en-US" sz="1600" spc="3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Twitionary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analyze collected data and perform sentiment analysis </a:t>
            </a:r>
            <a:endParaRPr lang="en-IN" sz="16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32383" y="6485828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Mobilise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3466" y="2180724"/>
            <a:ext cx="1628523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Features </a:t>
            </a:r>
            <a:endParaRPr lang="en-IN" sz="2000" b="1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42926" y="5464486"/>
            <a:ext cx="467835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National/international 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News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Blogs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Twitter </a:t>
            </a:r>
            <a:endParaRPr lang="en-US" sz="16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3467" y="4873343"/>
            <a:ext cx="421717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Nirmala UI" panose="020B0502040204020203" pitchFamily="34" charset="0"/>
              </a:rPr>
              <a:t>Source of Data Collection  </a:t>
            </a:r>
            <a:r>
              <a:rPr lang="en-IN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endParaRPr lang="en-IN" sz="2000" b="1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42926" y="2783622"/>
            <a:ext cx="7914719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Addition/deletion  of keywords for data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Scrape data from 500+ national/international sites,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Scrape more than 400,000 ( four hundred thousands) record per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Scape English/Urdu news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Archived record since February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Scrape </a:t>
            </a:r>
            <a:r>
              <a:rPr 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150,000 </a:t>
            </a: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tweets per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Perform sentiment </a:t>
            </a: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analysis on every record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Statistically/Graphically </a:t>
            </a: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view of performed analysis </a:t>
            </a:r>
          </a:p>
        </p:txBody>
      </p:sp>
    </p:spTree>
    <p:extLst>
      <p:ext uri="{BB962C8B-B14F-4D97-AF65-F5344CB8AC3E}">
        <p14:creationId xmlns:p14="http://schemas.microsoft.com/office/powerpoint/2010/main" val="28369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" y="465347"/>
            <a:ext cx="2542926" cy="523220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sz="2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Nirmala UI" panose="020B0502040204020203" pitchFamily="34" charset="0"/>
              </a:rPr>
              <a:t>How it works</a:t>
            </a:r>
            <a:r>
              <a:rPr lang="en-IN" sz="2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endParaRPr lang="en-I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466" y="1140275"/>
            <a:ext cx="1013861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Based on provided data dictionary (user can update dictionary) </a:t>
            </a:r>
            <a:r>
              <a:rPr lang="en-US" sz="1600" spc="3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twitionary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Scrape Data from different national/international news, blog sites and twitter, it stored the scraped data in Database</a:t>
            </a:r>
          </a:p>
          <a:p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Based on scrape data </a:t>
            </a:r>
            <a:r>
              <a:rPr lang="en-US" sz="1600" spc="3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Twitionary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ML module perform sentiment analysis, the platform is hosted on Google cloud server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  <a:hlinkClick r:id="rId2"/>
              </a:rPr>
              <a:t>http://34.68.136.134/blog/</a:t>
            </a:r>
            <a:endParaRPr lang="en-US" sz="16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32383" y="6485828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Mobilise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778386"/>
            <a:ext cx="9613006" cy="339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9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57432" y="6493522"/>
            <a:ext cx="734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10/11</a:t>
            </a:r>
            <a:endParaRPr lang="en-US" sz="105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2867"/>
          <a:stretch/>
        </p:blipFill>
        <p:spPr>
          <a:xfrm>
            <a:off x="4159876" y="77410"/>
            <a:ext cx="8032124" cy="6670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152" y="1443231"/>
            <a:ext cx="5100034" cy="1717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Reduce manual work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Improve organization media 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campaign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for public awareness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Real-time data availability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help in decision making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32623"/>
            <a:ext cx="2542926" cy="523220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sz="2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Objective</a:t>
            </a:r>
            <a:endParaRPr lang="en-I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2383" y="6511586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Mobilise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6101" y="1761296"/>
            <a:ext cx="9846395" cy="376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Disaster Management Authorities 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can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do a quick scan of Disaster-related real-time data during disaster 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situations.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Can help DMA in Early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Warning System for those areas 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where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functional EWS doesn't exist and communities highlight their Disaster-Related data on social media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Retrieve disaster-related data and can initiate action on it.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Besides, when the send post about their DRR related actions, they can see and analyze the public, media response of their policy/decision.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Normally incidents are posted on social media but go unheard </a:t>
            </a:r>
            <a:r>
              <a:rPr lang="en-US" sz="1600" spc="3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Twittionary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trace those incidents and bring it to authority notice.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Similarly, organizations can track any false news, propaganda is rolling against them in social media, or can respond to myths, etc. </a:t>
            </a:r>
            <a:endParaRPr lang="en-US" sz="16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09894"/>
            <a:ext cx="2542926" cy="523220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sz="2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  </a:t>
            </a:r>
            <a:endParaRPr lang="en-I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2383" y="6485828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Mobilise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41647" y="2438601"/>
            <a:ext cx="3778464" cy="19807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 Semibold" panose="020B0706030804020204" pitchFamily="34" charset="0"/>
                <a:cs typeface="Open Sans Semibold" panose="020B0706030804020204" pitchFamily="34" charset="0"/>
              </a:rPr>
              <a:t>Thank you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 Semibold" panose="020B0706030804020204" pitchFamily="34" charset="0"/>
                <a:cs typeface="Open Sans Semibold" panose="020B0706030804020204" pitchFamily="34" charset="0"/>
              </a:rPr>
              <a:t>Irfan Syed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 Semibold" panose="020B0706030804020204" pitchFamily="34" charset="0"/>
                <a:cs typeface="Open Sans Semibold" panose="020B0706030804020204" pitchFamily="34" charset="0"/>
              </a:rPr>
              <a:t>Software engineer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 Semibold" panose="020B0706030804020204" pitchFamily="34" charset="0"/>
                <a:cs typeface="Open Sans Semibold" panose="020B0706030804020204" pitchFamily="34" charset="0"/>
              </a:rPr>
              <a:t>Mobilise-Pakistan </a:t>
            </a:r>
            <a:endParaRPr lang="en-US" sz="2400" b="1" spc="3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6035" y="4762074"/>
            <a:ext cx="5876996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 will be happy to answer any questions</a:t>
            </a:r>
            <a:endParaRPr lang="en-US" sz="16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2383" y="6485828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Mobilise</a:t>
            </a:r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370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Nirmala UI</vt:lpstr>
      <vt:lpstr>Open Sans</vt:lpstr>
      <vt:lpstr>Open Sans Extrabold</vt:lpstr>
      <vt:lpstr>Open Sans Semibold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Microsoft account</cp:lastModifiedBy>
  <cp:revision>214</cp:revision>
  <dcterms:created xsi:type="dcterms:W3CDTF">2017-05-08T18:32:39Z</dcterms:created>
  <dcterms:modified xsi:type="dcterms:W3CDTF">2020-06-11T14:14:58Z</dcterms:modified>
</cp:coreProperties>
</file>