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Telegraf Bold" charset="1" panose="00000800000000000000"/>
      <p:regular r:id="rId32"/>
    </p:embeddedFont>
    <p:embeddedFont>
      <p:font typeface="Cheddar" charset="1" panose="00000000000000000000"/>
      <p:regular r:id="rId33"/>
    </p:embeddedFont>
    <p:embeddedFont>
      <p:font typeface="Telegraf" charset="1" panose="00000500000000000000"/>
      <p:regular r:id="rId34"/>
    </p:embeddedFont>
    <p:embeddedFont>
      <p:font typeface="Telegraf Medium" charset="1" panose="00000600000000000000"/>
      <p:regular r:id="rId35"/>
    </p:embeddedFont>
    <p:embeddedFont>
      <p:font typeface="Open Sans Bold" charset="1" panose="020B0806030504020204"/>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drive.google.com/file/d/14YJI-kShFhSmI9o4q1XmEBA3aNdz0CkR/view?usp=drive_link" TargetMode="External" Type="http://schemas.openxmlformats.org/officeDocument/2006/relationships/hyperlink"/><Relationship Id="rId3" Target="https://docs.google.com/document/d/1sQ5yZbQfO9kiV7fEeAH1Cp3FCcfdicLLPsjw2BTUE30/edit?usp=drive_link"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338725" y="2584299"/>
            <a:ext cx="1260008" cy="1653948"/>
          </a:xfrm>
          <a:custGeom>
            <a:avLst/>
            <a:gdLst/>
            <a:ahLst/>
            <a:cxnLst/>
            <a:rect r="r" b="b" t="t" l="l"/>
            <a:pathLst>
              <a:path h="1653948" w="126000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565002" y="6703463"/>
            <a:ext cx="4550946" cy="905000"/>
            <a:chOff x="0" y="0"/>
            <a:chExt cx="1146356" cy="227964"/>
          </a:xfrm>
        </p:grpSpPr>
        <p:sp>
          <p:nvSpPr>
            <p:cNvPr name="Freeform 4" id="4"/>
            <p:cNvSpPr/>
            <p:nvPr/>
          </p:nvSpPr>
          <p:spPr>
            <a:xfrm flipH="false" flipV="false" rot="0">
              <a:off x="0" y="0"/>
              <a:ext cx="1146356" cy="227964"/>
            </a:xfrm>
            <a:custGeom>
              <a:avLst/>
              <a:gdLst/>
              <a:ahLst/>
              <a:cxnLst/>
              <a:rect r="r" b="b" t="t" l="l"/>
              <a:pathLst>
                <a:path h="227964" w="1146356">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02B676"/>
            </a:solidFill>
          </p:spPr>
        </p:sp>
        <p:sp>
          <p:nvSpPr>
            <p:cNvPr name="TextBox 5" id="5"/>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sz="2999">
                  <a:solidFill>
                    <a:srgbClr val="FFFFFF"/>
                  </a:solidFill>
                  <a:latin typeface="Telegraf Bold"/>
                </a:rPr>
                <a:t>PRESENTED BY:</a:t>
              </a:r>
            </a:p>
          </p:txBody>
        </p:sp>
      </p:grpSp>
      <p:grpSp>
        <p:nvGrpSpPr>
          <p:cNvPr name="Group 6" id="6"/>
          <p:cNvGrpSpPr/>
          <p:nvPr/>
        </p:nvGrpSpPr>
        <p:grpSpPr>
          <a:xfrm rot="0">
            <a:off x="8565002" y="7757399"/>
            <a:ext cx="4550946" cy="905000"/>
            <a:chOff x="0" y="0"/>
            <a:chExt cx="1146356" cy="227964"/>
          </a:xfrm>
        </p:grpSpPr>
        <p:sp>
          <p:nvSpPr>
            <p:cNvPr name="Freeform 7" id="7"/>
            <p:cNvSpPr/>
            <p:nvPr/>
          </p:nvSpPr>
          <p:spPr>
            <a:xfrm flipH="false" flipV="false" rot="0">
              <a:off x="0" y="0"/>
              <a:ext cx="1146356" cy="227964"/>
            </a:xfrm>
            <a:custGeom>
              <a:avLst/>
              <a:gdLst/>
              <a:ahLst/>
              <a:cxnLst/>
              <a:rect r="r" b="b" t="t" l="l"/>
              <a:pathLst>
                <a:path h="227964" w="1146356">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F7562B"/>
            </a:solidFill>
          </p:spPr>
        </p:sp>
        <p:sp>
          <p:nvSpPr>
            <p:cNvPr name="TextBox 8" id="8"/>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sz="2999">
                  <a:solidFill>
                    <a:srgbClr val="FFFFFF"/>
                  </a:solidFill>
                  <a:latin typeface="Telegraf Bold"/>
                </a:rPr>
                <a:t>IRFAN WAHYU R.</a:t>
              </a:r>
            </a:p>
          </p:txBody>
        </p:sp>
      </p:grpSp>
      <p:sp>
        <p:nvSpPr>
          <p:cNvPr name="Freeform 9" id="9"/>
          <p:cNvSpPr/>
          <p:nvPr/>
        </p:nvSpPr>
        <p:spPr>
          <a:xfrm flipH="false" flipV="false" rot="0">
            <a:off x="1014548" y="1011927"/>
            <a:ext cx="1098137" cy="1065344"/>
          </a:xfrm>
          <a:custGeom>
            <a:avLst/>
            <a:gdLst/>
            <a:ahLst/>
            <a:cxnLst/>
            <a:rect r="r" b="b" t="t" l="l"/>
            <a:pathLst>
              <a:path h="1065344" w="1098137">
                <a:moveTo>
                  <a:pt x="0" y="0"/>
                </a:moveTo>
                <a:lnTo>
                  <a:pt x="1098137" y="0"/>
                </a:lnTo>
                <a:lnTo>
                  <a:pt x="1098137" y="1065344"/>
                </a:lnTo>
                <a:lnTo>
                  <a:pt x="0" y="1065344"/>
                </a:lnTo>
                <a:lnTo>
                  <a:pt x="0" y="0"/>
                </a:lnTo>
                <a:close/>
              </a:path>
            </a:pathLst>
          </a:custGeom>
          <a:blipFill>
            <a:blip r:embed="rId4"/>
            <a:stretch>
              <a:fillRect l="0" t="0" r="-224958" b="0"/>
            </a:stretch>
          </a:blipFill>
        </p:spPr>
      </p:sp>
      <p:sp>
        <p:nvSpPr>
          <p:cNvPr name="TextBox 10" id="10"/>
          <p:cNvSpPr txBox="true"/>
          <p:nvPr/>
        </p:nvSpPr>
        <p:spPr>
          <a:xfrm rot="0">
            <a:off x="8565002" y="1834399"/>
            <a:ext cx="8694298" cy="2562224"/>
          </a:xfrm>
          <a:prstGeom prst="rect">
            <a:avLst/>
          </a:prstGeom>
        </p:spPr>
        <p:txBody>
          <a:bodyPr anchor="t" rtlCol="false" tIns="0" lIns="0" bIns="0" rIns="0">
            <a:spAutoFit/>
          </a:bodyPr>
          <a:lstStyle/>
          <a:p>
            <a:pPr algn="l">
              <a:lnSpc>
                <a:spcPts val="8999"/>
              </a:lnSpc>
            </a:pPr>
            <a:r>
              <a:rPr lang="en-US" sz="9999">
                <a:solidFill>
                  <a:srgbClr val="290606"/>
                </a:solidFill>
                <a:latin typeface="Cheddar"/>
              </a:rPr>
              <a:t>FINAL PROJECT DATA SCIENCE</a:t>
            </a:r>
          </a:p>
        </p:txBody>
      </p:sp>
      <p:sp>
        <p:nvSpPr>
          <p:cNvPr name="TextBox 11" id="11"/>
          <p:cNvSpPr txBox="true"/>
          <p:nvPr/>
        </p:nvSpPr>
        <p:spPr>
          <a:xfrm rot="0">
            <a:off x="8565002" y="4286251"/>
            <a:ext cx="8694298" cy="1609724"/>
          </a:xfrm>
          <a:prstGeom prst="rect">
            <a:avLst/>
          </a:prstGeom>
        </p:spPr>
        <p:txBody>
          <a:bodyPr anchor="t" rtlCol="false" tIns="0" lIns="0" bIns="0" rIns="0">
            <a:spAutoFit/>
          </a:bodyPr>
          <a:lstStyle/>
          <a:p>
            <a:pPr algn="l">
              <a:lnSpc>
                <a:spcPts val="5999"/>
              </a:lnSpc>
            </a:pPr>
            <a:r>
              <a:rPr lang="en-US" sz="5999">
                <a:solidFill>
                  <a:srgbClr val="211C2D"/>
                </a:solidFill>
                <a:latin typeface="Telegraf Bold"/>
              </a:rPr>
              <a:t>STUDI CASE: CREDIT CARD CHURN </a:t>
            </a:r>
          </a:p>
        </p:txBody>
      </p:sp>
      <p:sp>
        <p:nvSpPr>
          <p:cNvPr name="TextBox 12" id="12"/>
          <p:cNvSpPr txBox="true"/>
          <p:nvPr/>
        </p:nvSpPr>
        <p:spPr>
          <a:xfrm rot="0">
            <a:off x="2112685" y="1222018"/>
            <a:ext cx="3856045" cy="322581"/>
          </a:xfrm>
          <a:prstGeom prst="rect">
            <a:avLst/>
          </a:prstGeom>
        </p:spPr>
        <p:txBody>
          <a:bodyPr anchor="t" rtlCol="false" tIns="0" lIns="0" bIns="0" rIns="0">
            <a:spAutoFit/>
          </a:bodyPr>
          <a:lstStyle/>
          <a:p>
            <a:pPr algn="l">
              <a:lnSpc>
                <a:spcPts val="2200"/>
              </a:lnSpc>
            </a:pPr>
            <a:r>
              <a:rPr lang="en-US" sz="2200" spc="107">
                <a:solidFill>
                  <a:srgbClr val="290606"/>
                </a:solidFill>
                <a:latin typeface="Telegraf"/>
              </a:rPr>
              <a:t>COURSE-NET INDONESIA</a:t>
            </a:r>
          </a:p>
        </p:txBody>
      </p:sp>
      <p:sp>
        <p:nvSpPr>
          <p:cNvPr name="TextBox 13" id="13"/>
          <p:cNvSpPr txBox="true"/>
          <p:nvPr/>
        </p:nvSpPr>
        <p:spPr>
          <a:xfrm rot="0">
            <a:off x="2112685" y="1616931"/>
            <a:ext cx="3856045" cy="219076"/>
          </a:xfrm>
          <a:prstGeom prst="rect">
            <a:avLst/>
          </a:prstGeom>
        </p:spPr>
        <p:txBody>
          <a:bodyPr anchor="t" rtlCol="false" tIns="0" lIns="0" bIns="0" rIns="0">
            <a:spAutoFit/>
          </a:bodyPr>
          <a:lstStyle/>
          <a:p>
            <a:pPr algn="l">
              <a:lnSpc>
                <a:spcPts val="1500"/>
              </a:lnSpc>
            </a:pPr>
            <a:r>
              <a:rPr lang="en-US" sz="1500" spc="73">
                <a:solidFill>
                  <a:srgbClr val="290606"/>
                </a:solidFill>
                <a:latin typeface="Telegraf"/>
              </a:rPr>
              <a:t>#ACCELERATE YOUR IT CAREER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841897" y="2341988"/>
            <a:ext cx="16604206" cy="5603023"/>
          </a:xfrm>
          <a:custGeom>
            <a:avLst/>
            <a:gdLst/>
            <a:ahLst/>
            <a:cxnLst/>
            <a:rect r="r" b="b" t="t" l="l"/>
            <a:pathLst>
              <a:path h="5603023" w="16604206">
                <a:moveTo>
                  <a:pt x="0" y="0"/>
                </a:moveTo>
                <a:lnTo>
                  <a:pt x="16604206" y="0"/>
                </a:lnTo>
                <a:lnTo>
                  <a:pt x="16604206" y="5603024"/>
                </a:lnTo>
                <a:lnTo>
                  <a:pt x="0" y="5603024"/>
                </a:lnTo>
                <a:lnTo>
                  <a:pt x="0" y="0"/>
                </a:lnTo>
                <a:close/>
              </a:path>
            </a:pathLst>
          </a:custGeom>
          <a:blipFill>
            <a:blip r:embed="rId2"/>
            <a:stretch>
              <a:fillRect l="0" t="0" r="0" b="0"/>
            </a:stretch>
          </a:blipFill>
        </p:spPr>
      </p:sp>
      <p:sp>
        <p:nvSpPr>
          <p:cNvPr name="TextBox 3" id="3"/>
          <p:cNvSpPr txBox="true"/>
          <p:nvPr/>
        </p:nvSpPr>
        <p:spPr>
          <a:xfrm rot="0">
            <a:off x="1028700" y="1019175"/>
            <a:ext cx="1540087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RASIO TRANSAKSI Q4 TERHADAP Q1</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677906" y="2324904"/>
            <a:ext cx="16932189" cy="5637192"/>
          </a:xfrm>
          <a:custGeom>
            <a:avLst/>
            <a:gdLst/>
            <a:ahLst/>
            <a:cxnLst/>
            <a:rect r="r" b="b" t="t" l="l"/>
            <a:pathLst>
              <a:path h="5637192" w="16932189">
                <a:moveTo>
                  <a:pt x="0" y="0"/>
                </a:moveTo>
                <a:lnTo>
                  <a:pt x="16932188" y="0"/>
                </a:lnTo>
                <a:lnTo>
                  <a:pt x="16932188" y="5637192"/>
                </a:lnTo>
                <a:lnTo>
                  <a:pt x="0" y="5637192"/>
                </a:lnTo>
                <a:lnTo>
                  <a:pt x="0" y="0"/>
                </a:lnTo>
                <a:close/>
              </a:path>
            </a:pathLst>
          </a:custGeom>
          <a:blipFill>
            <a:blip r:embed="rId2"/>
            <a:stretch>
              <a:fillRect l="0" t="0" r="0" b="0"/>
            </a:stretch>
          </a:blipFill>
        </p:spPr>
      </p:sp>
      <p:sp>
        <p:nvSpPr>
          <p:cNvPr name="TextBox 3" id="3"/>
          <p:cNvSpPr txBox="true"/>
          <p:nvPr/>
        </p:nvSpPr>
        <p:spPr>
          <a:xfrm rot="0">
            <a:off x="1028700" y="1019175"/>
            <a:ext cx="1540087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ANALISIS TOTAL TRANSAKSI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195276" y="2467837"/>
            <a:ext cx="15897447" cy="5351325"/>
          </a:xfrm>
          <a:custGeom>
            <a:avLst/>
            <a:gdLst/>
            <a:ahLst/>
            <a:cxnLst/>
            <a:rect r="r" b="b" t="t" l="l"/>
            <a:pathLst>
              <a:path h="5351325" w="15897447">
                <a:moveTo>
                  <a:pt x="0" y="0"/>
                </a:moveTo>
                <a:lnTo>
                  <a:pt x="15897448" y="0"/>
                </a:lnTo>
                <a:lnTo>
                  <a:pt x="15897448" y="5351326"/>
                </a:lnTo>
                <a:lnTo>
                  <a:pt x="0" y="5351326"/>
                </a:lnTo>
                <a:lnTo>
                  <a:pt x="0" y="0"/>
                </a:lnTo>
                <a:close/>
              </a:path>
            </a:pathLst>
          </a:custGeom>
          <a:blipFill>
            <a:blip r:embed="rId2"/>
            <a:stretch>
              <a:fillRect l="0" t="0" r="0" b="0"/>
            </a:stretch>
          </a:blipFill>
        </p:spPr>
      </p:sp>
      <p:sp>
        <p:nvSpPr>
          <p:cNvPr name="TextBox 3" id="3"/>
          <p:cNvSpPr txBox="true"/>
          <p:nvPr/>
        </p:nvSpPr>
        <p:spPr>
          <a:xfrm rot="0">
            <a:off x="1028700" y="1019175"/>
            <a:ext cx="1540087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ANALISIS JUMLAH TRANSAKSI</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AutoShape 2" id="2"/>
          <p:cNvSpPr/>
          <p:nvPr/>
        </p:nvSpPr>
        <p:spPr>
          <a:xfrm>
            <a:off x="-886757" y="3754522"/>
            <a:ext cx="20061513" cy="0"/>
          </a:xfrm>
          <a:prstGeom prst="line">
            <a:avLst/>
          </a:prstGeom>
          <a:ln cap="flat" w="28575">
            <a:solidFill>
              <a:srgbClr val="02B676"/>
            </a:solidFill>
            <a:prstDash val="solid"/>
            <a:headEnd type="none" len="sm" w="sm"/>
            <a:tailEnd type="none" len="sm" w="sm"/>
          </a:ln>
        </p:spPr>
      </p:sp>
      <p:sp>
        <p:nvSpPr>
          <p:cNvPr name="TextBox 3" id="3"/>
          <p:cNvSpPr txBox="true"/>
          <p:nvPr/>
        </p:nvSpPr>
        <p:spPr>
          <a:xfrm rot="0">
            <a:off x="1028700" y="1019175"/>
            <a:ext cx="10045427"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DATA PREPARATION/PREPOCESSING</a:t>
            </a:r>
          </a:p>
        </p:txBody>
      </p:sp>
      <p:sp>
        <p:nvSpPr>
          <p:cNvPr name="TextBox 4" id="4"/>
          <p:cNvSpPr txBox="true"/>
          <p:nvPr/>
        </p:nvSpPr>
        <p:spPr>
          <a:xfrm rot="0">
            <a:off x="2132188" y="4698166"/>
            <a:ext cx="2680382" cy="897763"/>
          </a:xfrm>
          <a:prstGeom prst="rect">
            <a:avLst/>
          </a:prstGeom>
        </p:spPr>
        <p:txBody>
          <a:bodyPr anchor="t" rtlCol="false" tIns="0" lIns="0" bIns="0" rIns="0">
            <a:spAutoFit/>
          </a:bodyPr>
          <a:lstStyle/>
          <a:p>
            <a:pPr algn="l">
              <a:lnSpc>
                <a:spcPts val="3296"/>
              </a:lnSpc>
            </a:pPr>
            <a:r>
              <a:rPr lang="en-US" sz="3200">
                <a:solidFill>
                  <a:srgbClr val="290606"/>
                </a:solidFill>
                <a:latin typeface="Cheddar"/>
              </a:rPr>
              <a:t>Feature Selection</a:t>
            </a:r>
          </a:p>
        </p:txBody>
      </p:sp>
      <p:sp>
        <p:nvSpPr>
          <p:cNvPr name="TextBox 5" id="5"/>
          <p:cNvSpPr txBox="true"/>
          <p:nvPr/>
        </p:nvSpPr>
        <p:spPr>
          <a:xfrm rot="0">
            <a:off x="5992441" y="4698166"/>
            <a:ext cx="2193378" cy="897763"/>
          </a:xfrm>
          <a:prstGeom prst="rect">
            <a:avLst/>
          </a:prstGeom>
        </p:spPr>
        <p:txBody>
          <a:bodyPr anchor="t" rtlCol="false" tIns="0" lIns="0" bIns="0" rIns="0">
            <a:spAutoFit/>
          </a:bodyPr>
          <a:lstStyle/>
          <a:p>
            <a:pPr algn="l">
              <a:lnSpc>
                <a:spcPts val="3296"/>
              </a:lnSpc>
            </a:pPr>
            <a:r>
              <a:rPr lang="en-US" sz="3200">
                <a:solidFill>
                  <a:srgbClr val="290606"/>
                </a:solidFill>
                <a:latin typeface="Cheddar"/>
              </a:rPr>
              <a:t>Type Conversion</a:t>
            </a:r>
          </a:p>
        </p:txBody>
      </p:sp>
      <p:sp>
        <p:nvSpPr>
          <p:cNvPr name="TextBox 6" id="6"/>
          <p:cNvSpPr txBox="true"/>
          <p:nvPr/>
        </p:nvSpPr>
        <p:spPr>
          <a:xfrm rot="0">
            <a:off x="9852695" y="4698166"/>
            <a:ext cx="2197323" cy="897763"/>
          </a:xfrm>
          <a:prstGeom prst="rect">
            <a:avLst/>
          </a:prstGeom>
        </p:spPr>
        <p:txBody>
          <a:bodyPr anchor="t" rtlCol="false" tIns="0" lIns="0" bIns="0" rIns="0">
            <a:spAutoFit/>
          </a:bodyPr>
          <a:lstStyle/>
          <a:p>
            <a:pPr algn="l">
              <a:lnSpc>
                <a:spcPts val="3296"/>
              </a:lnSpc>
            </a:pPr>
            <a:r>
              <a:rPr lang="en-US" sz="3200">
                <a:solidFill>
                  <a:srgbClr val="290606"/>
                </a:solidFill>
                <a:latin typeface="Cheddar"/>
              </a:rPr>
              <a:t>Cek Sampling Data</a:t>
            </a:r>
          </a:p>
        </p:txBody>
      </p:sp>
      <p:sp>
        <p:nvSpPr>
          <p:cNvPr name="TextBox 7" id="7"/>
          <p:cNvSpPr txBox="true"/>
          <p:nvPr/>
        </p:nvSpPr>
        <p:spPr>
          <a:xfrm rot="0">
            <a:off x="13712948" y="4698166"/>
            <a:ext cx="2197323" cy="897763"/>
          </a:xfrm>
          <a:prstGeom prst="rect">
            <a:avLst/>
          </a:prstGeom>
        </p:spPr>
        <p:txBody>
          <a:bodyPr anchor="t" rtlCol="false" tIns="0" lIns="0" bIns="0" rIns="0">
            <a:spAutoFit/>
          </a:bodyPr>
          <a:lstStyle/>
          <a:p>
            <a:pPr algn="l">
              <a:lnSpc>
                <a:spcPts val="3296"/>
              </a:lnSpc>
            </a:pPr>
            <a:r>
              <a:rPr lang="en-US" sz="3200">
                <a:solidFill>
                  <a:srgbClr val="290606"/>
                </a:solidFill>
                <a:latin typeface="Cheddar"/>
              </a:rPr>
              <a:t>Memastikan Data Siap</a:t>
            </a:r>
          </a:p>
        </p:txBody>
      </p:sp>
      <p:sp>
        <p:nvSpPr>
          <p:cNvPr name="TextBox 8" id="8"/>
          <p:cNvSpPr txBox="true"/>
          <p:nvPr/>
        </p:nvSpPr>
        <p:spPr>
          <a:xfrm rot="0">
            <a:off x="5977587" y="5539739"/>
            <a:ext cx="2612972" cy="2356486"/>
          </a:xfrm>
          <a:prstGeom prst="rect">
            <a:avLst/>
          </a:prstGeom>
        </p:spPr>
        <p:txBody>
          <a:bodyPr anchor="t" rtlCol="false" tIns="0" lIns="0" bIns="0" rIns="0">
            <a:spAutoFit/>
          </a:bodyPr>
          <a:lstStyle/>
          <a:p>
            <a:pPr algn="l">
              <a:lnSpc>
                <a:spcPts val="3119"/>
              </a:lnSpc>
            </a:pPr>
            <a:r>
              <a:rPr lang="en-US" sz="1999">
                <a:solidFill>
                  <a:srgbClr val="290606"/>
                </a:solidFill>
                <a:latin typeface="Telegraf"/>
              </a:rPr>
              <a:t>melihat tipe data dari fitur yang dipilih. dan mengubahnya menjadi numerik jika ada fitur yang bertipe data kategorikal.</a:t>
            </a:r>
          </a:p>
        </p:txBody>
      </p:sp>
      <p:sp>
        <p:nvSpPr>
          <p:cNvPr name="TextBox 9" id="9"/>
          <p:cNvSpPr txBox="true"/>
          <p:nvPr/>
        </p:nvSpPr>
        <p:spPr>
          <a:xfrm rot="0">
            <a:off x="9837841" y="5539739"/>
            <a:ext cx="2472572" cy="3137536"/>
          </a:xfrm>
          <a:prstGeom prst="rect">
            <a:avLst/>
          </a:prstGeom>
        </p:spPr>
        <p:txBody>
          <a:bodyPr anchor="t" rtlCol="false" tIns="0" lIns="0" bIns="0" rIns="0">
            <a:spAutoFit/>
          </a:bodyPr>
          <a:lstStyle/>
          <a:p>
            <a:pPr algn="l">
              <a:lnSpc>
                <a:spcPts val="3119"/>
              </a:lnSpc>
            </a:pPr>
            <a:r>
              <a:rPr lang="en-US" sz="1999">
                <a:solidFill>
                  <a:srgbClr val="290606"/>
                </a:solidFill>
                <a:latin typeface="Telegraf"/>
              </a:rPr>
              <a:t>melihat jumlah nilai unik pada label yang digunakan untuk prediksi, sehingga diharapkan meningkatkan akurasi/performa model yang dibuat.</a:t>
            </a:r>
          </a:p>
        </p:txBody>
      </p:sp>
      <p:sp>
        <p:nvSpPr>
          <p:cNvPr name="TextBox 10" id="10"/>
          <p:cNvSpPr txBox="true"/>
          <p:nvPr/>
        </p:nvSpPr>
        <p:spPr>
          <a:xfrm rot="0">
            <a:off x="13698094" y="5539739"/>
            <a:ext cx="2472572" cy="3528061"/>
          </a:xfrm>
          <a:prstGeom prst="rect">
            <a:avLst/>
          </a:prstGeom>
        </p:spPr>
        <p:txBody>
          <a:bodyPr anchor="t" rtlCol="false" tIns="0" lIns="0" bIns="0" rIns="0">
            <a:spAutoFit/>
          </a:bodyPr>
          <a:lstStyle/>
          <a:p>
            <a:pPr algn="l">
              <a:lnSpc>
                <a:spcPts val="3119"/>
              </a:lnSpc>
            </a:pPr>
            <a:r>
              <a:rPr lang="en-US" sz="1999">
                <a:solidFill>
                  <a:srgbClr val="290606"/>
                </a:solidFill>
                <a:latin typeface="Telegraf"/>
              </a:rPr>
              <a:t>setelah semua proses preprocessing dilakukan, harus dipastikan lagi bahwa data benar-benar siap, dan dapat melakukan modelling</a:t>
            </a:r>
          </a:p>
        </p:txBody>
      </p:sp>
      <p:sp>
        <p:nvSpPr>
          <p:cNvPr name="TextBox 11" id="11"/>
          <p:cNvSpPr txBox="true"/>
          <p:nvPr/>
        </p:nvSpPr>
        <p:spPr>
          <a:xfrm rot="0">
            <a:off x="2117334" y="5539739"/>
            <a:ext cx="2695236" cy="2747011"/>
          </a:xfrm>
          <a:prstGeom prst="rect">
            <a:avLst/>
          </a:prstGeom>
        </p:spPr>
        <p:txBody>
          <a:bodyPr anchor="t" rtlCol="false" tIns="0" lIns="0" bIns="0" rIns="0">
            <a:spAutoFit/>
          </a:bodyPr>
          <a:lstStyle/>
          <a:p>
            <a:pPr algn="l">
              <a:lnSpc>
                <a:spcPts val="3119"/>
              </a:lnSpc>
            </a:pPr>
            <a:r>
              <a:rPr lang="en-US" sz="1999">
                <a:solidFill>
                  <a:srgbClr val="290606"/>
                </a:solidFill>
                <a:latin typeface="Telegraf"/>
              </a:rPr>
              <a:t>memilih fitur yang digunakan sesuai dengan fokus yang dianalisis (faktor transaksi nasabah yang terdapat pada dataset).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371570"/>
            <a:ext cx="7344087" cy="5543860"/>
          </a:xfrm>
          <a:custGeom>
            <a:avLst/>
            <a:gdLst/>
            <a:ahLst/>
            <a:cxnLst/>
            <a:rect r="r" b="b" t="t" l="l"/>
            <a:pathLst>
              <a:path h="5543860" w="7344087">
                <a:moveTo>
                  <a:pt x="0" y="0"/>
                </a:moveTo>
                <a:lnTo>
                  <a:pt x="7344087" y="0"/>
                </a:lnTo>
                <a:lnTo>
                  <a:pt x="7344087" y="5543860"/>
                </a:lnTo>
                <a:lnTo>
                  <a:pt x="0" y="5543860"/>
                </a:lnTo>
                <a:lnTo>
                  <a:pt x="0" y="0"/>
                </a:lnTo>
                <a:close/>
              </a:path>
            </a:pathLst>
          </a:custGeom>
          <a:blipFill>
            <a:blip r:embed="rId2"/>
            <a:stretch>
              <a:fillRect l="0" t="0" r="-42615" b="0"/>
            </a:stretch>
          </a:blipFill>
        </p:spPr>
      </p:sp>
      <p:sp>
        <p:nvSpPr>
          <p:cNvPr name="Freeform 3" id="3"/>
          <p:cNvSpPr/>
          <p:nvPr/>
        </p:nvSpPr>
        <p:spPr>
          <a:xfrm flipH="false" flipV="false" rot="0">
            <a:off x="9144000" y="2371570"/>
            <a:ext cx="7377921" cy="5543860"/>
          </a:xfrm>
          <a:custGeom>
            <a:avLst/>
            <a:gdLst/>
            <a:ahLst/>
            <a:cxnLst/>
            <a:rect r="r" b="b" t="t" l="l"/>
            <a:pathLst>
              <a:path h="5543860" w="7377921">
                <a:moveTo>
                  <a:pt x="0" y="0"/>
                </a:moveTo>
                <a:lnTo>
                  <a:pt x="7377921" y="0"/>
                </a:lnTo>
                <a:lnTo>
                  <a:pt x="7377921" y="5543860"/>
                </a:lnTo>
                <a:lnTo>
                  <a:pt x="0" y="5543860"/>
                </a:lnTo>
                <a:lnTo>
                  <a:pt x="0" y="0"/>
                </a:lnTo>
                <a:close/>
              </a:path>
            </a:pathLst>
          </a:custGeom>
          <a:blipFill>
            <a:blip r:embed="rId3"/>
            <a:stretch>
              <a:fillRect l="-10991" t="0" r="-146272" b="-94074"/>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FEATURE SELECTION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338624"/>
            <a:ext cx="7259351" cy="4023403"/>
          </a:xfrm>
          <a:custGeom>
            <a:avLst/>
            <a:gdLst/>
            <a:ahLst/>
            <a:cxnLst/>
            <a:rect r="r" b="b" t="t" l="l"/>
            <a:pathLst>
              <a:path h="4023403" w="7259351">
                <a:moveTo>
                  <a:pt x="0" y="0"/>
                </a:moveTo>
                <a:lnTo>
                  <a:pt x="7259351" y="0"/>
                </a:lnTo>
                <a:lnTo>
                  <a:pt x="7259351" y="4023403"/>
                </a:lnTo>
                <a:lnTo>
                  <a:pt x="0" y="4023403"/>
                </a:lnTo>
                <a:lnTo>
                  <a:pt x="0" y="0"/>
                </a:lnTo>
                <a:close/>
              </a:path>
            </a:pathLst>
          </a:custGeom>
          <a:blipFill>
            <a:blip r:embed="rId2"/>
            <a:stretch>
              <a:fillRect l="0" t="0" r="0" b="0"/>
            </a:stretch>
          </a:blipFill>
        </p:spPr>
      </p:sp>
      <p:sp>
        <p:nvSpPr>
          <p:cNvPr name="Freeform 3" id="3"/>
          <p:cNvSpPr/>
          <p:nvPr/>
        </p:nvSpPr>
        <p:spPr>
          <a:xfrm flipH="false" flipV="false" rot="0">
            <a:off x="8838257" y="2342844"/>
            <a:ext cx="8415834" cy="2800656"/>
          </a:xfrm>
          <a:custGeom>
            <a:avLst/>
            <a:gdLst/>
            <a:ahLst/>
            <a:cxnLst/>
            <a:rect r="r" b="b" t="t" l="l"/>
            <a:pathLst>
              <a:path h="2800656" w="8415834">
                <a:moveTo>
                  <a:pt x="0" y="0"/>
                </a:moveTo>
                <a:lnTo>
                  <a:pt x="8415834" y="0"/>
                </a:lnTo>
                <a:lnTo>
                  <a:pt x="8415834" y="2800656"/>
                </a:lnTo>
                <a:lnTo>
                  <a:pt x="0" y="2800656"/>
                </a:lnTo>
                <a:lnTo>
                  <a:pt x="0" y="0"/>
                </a:lnTo>
                <a:close/>
              </a:path>
            </a:pathLst>
          </a:custGeom>
          <a:blipFill>
            <a:blip r:embed="rId3"/>
            <a:stretch>
              <a:fillRect l="0" t="0" r="0" b="0"/>
            </a:stretch>
          </a:blipFill>
        </p:spPr>
      </p:sp>
      <p:sp>
        <p:nvSpPr>
          <p:cNvPr name="Freeform 4" id="4"/>
          <p:cNvSpPr/>
          <p:nvPr/>
        </p:nvSpPr>
        <p:spPr>
          <a:xfrm flipH="false" flipV="false" rot="0">
            <a:off x="8393378" y="6143983"/>
            <a:ext cx="8865922" cy="3435646"/>
          </a:xfrm>
          <a:custGeom>
            <a:avLst/>
            <a:gdLst/>
            <a:ahLst/>
            <a:cxnLst/>
            <a:rect r="r" b="b" t="t" l="l"/>
            <a:pathLst>
              <a:path h="3435646" w="8865922">
                <a:moveTo>
                  <a:pt x="0" y="0"/>
                </a:moveTo>
                <a:lnTo>
                  <a:pt x="8865922" y="0"/>
                </a:lnTo>
                <a:lnTo>
                  <a:pt x="8865922" y="3435647"/>
                </a:lnTo>
                <a:lnTo>
                  <a:pt x="0" y="3435647"/>
                </a:lnTo>
                <a:lnTo>
                  <a:pt x="0" y="0"/>
                </a:lnTo>
                <a:close/>
              </a:path>
            </a:pathLst>
          </a:custGeom>
          <a:blipFill>
            <a:blip r:embed="rId4"/>
            <a:stretch>
              <a:fillRect l="0" t="0" r="0" b="0"/>
            </a:stretch>
          </a:blipFill>
        </p:spPr>
      </p:sp>
      <p:sp>
        <p:nvSpPr>
          <p:cNvPr name="TextBox 5" id="5"/>
          <p:cNvSpPr txBox="true"/>
          <p:nvPr/>
        </p:nvSpPr>
        <p:spPr>
          <a:xfrm rot="0">
            <a:off x="5086350" y="487363"/>
            <a:ext cx="8115300"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rPr>
              <a:t>TYPE CONVERSION</a:t>
            </a:r>
          </a:p>
        </p:txBody>
      </p:sp>
      <p:sp>
        <p:nvSpPr>
          <p:cNvPr name="TextBox 6" id="6"/>
          <p:cNvSpPr txBox="true"/>
          <p:nvPr/>
        </p:nvSpPr>
        <p:spPr>
          <a:xfrm rot="0">
            <a:off x="6786979" y="1503362"/>
            <a:ext cx="4714042" cy="537845"/>
          </a:xfrm>
          <a:prstGeom prst="rect">
            <a:avLst/>
          </a:prstGeom>
        </p:spPr>
        <p:txBody>
          <a:bodyPr anchor="t" rtlCol="false" tIns="0" lIns="0" bIns="0" rIns="0">
            <a:spAutoFit/>
          </a:bodyPr>
          <a:lstStyle/>
          <a:p>
            <a:pPr algn="ctr">
              <a:lnSpc>
                <a:spcPts val="4480"/>
              </a:lnSpc>
            </a:pPr>
            <a:r>
              <a:rPr lang="en-US" sz="3200">
                <a:solidFill>
                  <a:srgbClr val="290606"/>
                </a:solidFill>
                <a:latin typeface="Open Sans Bold"/>
              </a:rPr>
              <a:t>Kategorikal -&gt; Numerik</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4321302" y="2092325"/>
            <a:ext cx="10118264" cy="7715176"/>
          </a:xfrm>
          <a:custGeom>
            <a:avLst/>
            <a:gdLst/>
            <a:ahLst/>
            <a:cxnLst/>
            <a:rect r="r" b="b" t="t" l="l"/>
            <a:pathLst>
              <a:path h="7715176" w="10118264">
                <a:moveTo>
                  <a:pt x="0" y="0"/>
                </a:moveTo>
                <a:lnTo>
                  <a:pt x="10118264" y="0"/>
                </a:lnTo>
                <a:lnTo>
                  <a:pt x="10118264" y="7715176"/>
                </a:lnTo>
                <a:lnTo>
                  <a:pt x="0" y="7715176"/>
                </a:lnTo>
                <a:lnTo>
                  <a:pt x="0" y="0"/>
                </a:lnTo>
                <a:close/>
              </a:path>
            </a:pathLst>
          </a:custGeom>
          <a:blipFill>
            <a:blip r:embed="rId2"/>
            <a:stretch>
              <a:fillRect l="0" t="0" r="0" b="0"/>
            </a:stretch>
          </a:blipFill>
        </p:spPr>
      </p:sp>
      <p:sp>
        <p:nvSpPr>
          <p:cNvPr name="TextBox 3" id="3"/>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CEK SAMPLING DATA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3844234" y="2757703"/>
            <a:ext cx="10599533" cy="5797731"/>
          </a:xfrm>
          <a:custGeom>
            <a:avLst/>
            <a:gdLst/>
            <a:ahLst/>
            <a:cxnLst/>
            <a:rect r="r" b="b" t="t" l="l"/>
            <a:pathLst>
              <a:path h="5797731" w="10599533">
                <a:moveTo>
                  <a:pt x="0" y="0"/>
                </a:moveTo>
                <a:lnTo>
                  <a:pt x="10599532" y="0"/>
                </a:lnTo>
                <a:lnTo>
                  <a:pt x="10599532" y="5797731"/>
                </a:lnTo>
                <a:lnTo>
                  <a:pt x="0" y="5797731"/>
                </a:lnTo>
                <a:lnTo>
                  <a:pt x="0" y="0"/>
                </a:lnTo>
                <a:close/>
              </a:path>
            </a:pathLst>
          </a:custGeom>
          <a:blipFill>
            <a:blip r:embed="rId2"/>
            <a:stretch>
              <a:fillRect l="0" t="0" r="0" b="0"/>
            </a:stretch>
          </a:blipFill>
        </p:spPr>
      </p:sp>
      <p:sp>
        <p:nvSpPr>
          <p:cNvPr name="TextBox 3" id="3"/>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CEK KESIAPAN DATA</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AutoShape 2" id="2"/>
          <p:cNvSpPr/>
          <p:nvPr/>
        </p:nvSpPr>
        <p:spPr>
          <a:xfrm>
            <a:off x="-886757" y="3754522"/>
            <a:ext cx="20061513" cy="0"/>
          </a:xfrm>
          <a:prstGeom prst="line">
            <a:avLst/>
          </a:prstGeom>
          <a:ln cap="flat" w="28575">
            <a:solidFill>
              <a:srgbClr val="02B676"/>
            </a:solidFill>
            <a:prstDash val="solid"/>
            <a:headEnd type="none" len="sm" w="sm"/>
            <a:tailEnd type="none" len="sm" w="sm"/>
          </a:ln>
        </p:spPr>
      </p:sp>
      <p:sp>
        <p:nvSpPr>
          <p:cNvPr name="TextBox 3" id="3"/>
          <p:cNvSpPr txBox="true"/>
          <p:nvPr/>
        </p:nvSpPr>
        <p:spPr>
          <a:xfrm rot="0">
            <a:off x="1028700" y="1019175"/>
            <a:ext cx="3986764"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MODELLING</a:t>
            </a:r>
          </a:p>
        </p:txBody>
      </p:sp>
      <p:sp>
        <p:nvSpPr>
          <p:cNvPr name="TextBox 4" id="4"/>
          <p:cNvSpPr txBox="true"/>
          <p:nvPr/>
        </p:nvSpPr>
        <p:spPr>
          <a:xfrm rot="0">
            <a:off x="2132188" y="4698166"/>
            <a:ext cx="2680382" cy="488188"/>
          </a:xfrm>
          <a:prstGeom prst="rect">
            <a:avLst/>
          </a:prstGeom>
        </p:spPr>
        <p:txBody>
          <a:bodyPr anchor="t" rtlCol="false" tIns="0" lIns="0" bIns="0" rIns="0">
            <a:spAutoFit/>
          </a:bodyPr>
          <a:lstStyle/>
          <a:p>
            <a:pPr algn="l">
              <a:lnSpc>
                <a:spcPts val="3296"/>
              </a:lnSpc>
            </a:pPr>
            <a:r>
              <a:rPr lang="en-US" sz="3200">
                <a:solidFill>
                  <a:srgbClr val="290606"/>
                </a:solidFill>
                <a:latin typeface="Cheddar"/>
              </a:rPr>
              <a:t>Data Splitting</a:t>
            </a:r>
          </a:p>
        </p:txBody>
      </p:sp>
      <p:sp>
        <p:nvSpPr>
          <p:cNvPr name="TextBox 5" id="5"/>
          <p:cNvSpPr txBox="true"/>
          <p:nvPr/>
        </p:nvSpPr>
        <p:spPr>
          <a:xfrm rot="0">
            <a:off x="5992441" y="4698166"/>
            <a:ext cx="2193378" cy="488188"/>
          </a:xfrm>
          <a:prstGeom prst="rect">
            <a:avLst/>
          </a:prstGeom>
        </p:spPr>
        <p:txBody>
          <a:bodyPr anchor="t" rtlCol="false" tIns="0" lIns="0" bIns="0" rIns="0">
            <a:spAutoFit/>
          </a:bodyPr>
          <a:lstStyle/>
          <a:p>
            <a:pPr algn="l">
              <a:lnSpc>
                <a:spcPts val="3296"/>
              </a:lnSpc>
            </a:pPr>
            <a:r>
              <a:rPr lang="en-US" sz="3200">
                <a:solidFill>
                  <a:srgbClr val="290606"/>
                </a:solidFill>
                <a:latin typeface="Cheddar"/>
              </a:rPr>
              <a:t>Data Pipeline</a:t>
            </a:r>
          </a:p>
        </p:txBody>
      </p:sp>
      <p:sp>
        <p:nvSpPr>
          <p:cNvPr name="TextBox 6" id="6"/>
          <p:cNvSpPr txBox="true"/>
          <p:nvPr/>
        </p:nvSpPr>
        <p:spPr>
          <a:xfrm rot="0">
            <a:off x="9852695" y="4698166"/>
            <a:ext cx="2197323" cy="897763"/>
          </a:xfrm>
          <a:prstGeom prst="rect">
            <a:avLst/>
          </a:prstGeom>
        </p:spPr>
        <p:txBody>
          <a:bodyPr anchor="t" rtlCol="false" tIns="0" lIns="0" bIns="0" rIns="0">
            <a:spAutoFit/>
          </a:bodyPr>
          <a:lstStyle/>
          <a:p>
            <a:pPr algn="l">
              <a:lnSpc>
                <a:spcPts val="3296"/>
              </a:lnSpc>
            </a:pPr>
            <a:r>
              <a:rPr lang="en-US" sz="3200">
                <a:solidFill>
                  <a:srgbClr val="290606"/>
                </a:solidFill>
                <a:latin typeface="Cheddar"/>
              </a:rPr>
              <a:t>Training dan cek Akurasi</a:t>
            </a:r>
          </a:p>
        </p:txBody>
      </p:sp>
      <p:sp>
        <p:nvSpPr>
          <p:cNvPr name="TextBox 7" id="7"/>
          <p:cNvSpPr txBox="true"/>
          <p:nvPr/>
        </p:nvSpPr>
        <p:spPr>
          <a:xfrm rot="0">
            <a:off x="13712948" y="4698166"/>
            <a:ext cx="2197323" cy="897763"/>
          </a:xfrm>
          <a:prstGeom prst="rect">
            <a:avLst/>
          </a:prstGeom>
        </p:spPr>
        <p:txBody>
          <a:bodyPr anchor="t" rtlCol="false" tIns="0" lIns="0" bIns="0" rIns="0">
            <a:spAutoFit/>
          </a:bodyPr>
          <a:lstStyle/>
          <a:p>
            <a:pPr algn="l">
              <a:lnSpc>
                <a:spcPts val="3296"/>
              </a:lnSpc>
            </a:pPr>
            <a:r>
              <a:rPr lang="en-US" sz="3200">
                <a:solidFill>
                  <a:srgbClr val="290606"/>
                </a:solidFill>
                <a:latin typeface="Cheddar"/>
              </a:rPr>
              <a:t>Remodelling dan evaluasi</a:t>
            </a:r>
          </a:p>
        </p:txBody>
      </p:sp>
      <p:sp>
        <p:nvSpPr>
          <p:cNvPr name="TextBox 8" id="8"/>
          <p:cNvSpPr txBox="true"/>
          <p:nvPr/>
        </p:nvSpPr>
        <p:spPr>
          <a:xfrm rot="0">
            <a:off x="5977587" y="5491154"/>
            <a:ext cx="2612972" cy="4699636"/>
          </a:xfrm>
          <a:prstGeom prst="rect">
            <a:avLst/>
          </a:prstGeom>
        </p:spPr>
        <p:txBody>
          <a:bodyPr anchor="t" rtlCol="false" tIns="0" lIns="0" bIns="0" rIns="0">
            <a:spAutoFit/>
          </a:bodyPr>
          <a:lstStyle/>
          <a:p>
            <a:pPr algn="l">
              <a:lnSpc>
                <a:spcPts val="3119"/>
              </a:lnSpc>
            </a:pPr>
            <a:r>
              <a:rPr lang="en-US" sz="1999">
                <a:solidFill>
                  <a:srgbClr val="290606"/>
                </a:solidFill>
                <a:latin typeface="Telegraf"/>
              </a:rPr>
              <a:t>membuat pipeline/jalur untuk pemrosesan data, dan modelnya. otomasisasi ini dimaksudkan untuk mempercepat proses modelling. proses yang dilakukan adalah scaling dan train dengan algoritma.</a:t>
            </a:r>
          </a:p>
        </p:txBody>
      </p:sp>
      <p:sp>
        <p:nvSpPr>
          <p:cNvPr name="TextBox 9" id="9"/>
          <p:cNvSpPr txBox="true"/>
          <p:nvPr/>
        </p:nvSpPr>
        <p:spPr>
          <a:xfrm rot="0">
            <a:off x="13698094" y="5539739"/>
            <a:ext cx="2472572" cy="3528061"/>
          </a:xfrm>
          <a:prstGeom prst="rect">
            <a:avLst/>
          </a:prstGeom>
        </p:spPr>
        <p:txBody>
          <a:bodyPr anchor="t" rtlCol="false" tIns="0" lIns="0" bIns="0" rIns="0">
            <a:spAutoFit/>
          </a:bodyPr>
          <a:lstStyle/>
          <a:p>
            <a:pPr algn="l">
              <a:lnSpc>
                <a:spcPts val="3119"/>
              </a:lnSpc>
            </a:pPr>
            <a:r>
              <a:rPr lang="en-US" sz="1999">
                <a:solidFill>
                  <a:srgbClr val="290606"/>
                </a:solidFill>
                <a:latin typeface="Telegraf"/>
              </a:rPr>
              <a:t>jika akurasi model ada keanehan/rendah, maka perlu melakukan modelling ulang. dan juga melakukan evaluasi model yang baru tersebut.</a:t>
            </a:r>
          </a:p>
        </p:txBody>
      </p:sp>
      <p:sp>
        <p:nvSpPr>
          <p:cNvPr name="TextBox 10" id="10"/>
          <p:cNvSpPr txBox="true"/>
          <p:nvPr/>
        </p:nvSpPr>
        <p:spPr>
          <a:xfrm rot="0">
            <a:off x="2117334" y="5539739"/>
            <a:ext cx="2695236" cy="2747011"/>
          </a:xfrm>
          <a:prstGeom prst="rect">
            <a:avLst/>
          </a:prstGeom>
        </p:spPr>
        <p:txBody>
          <a:bodyPr anchor="t" rtlCol="false" tIns="0" lIns="0" bIns="0" rIns="0">
            <a:spAutoFit/>
          </a:bodyPr>
          <a:lstStyle/>
          <a:p>
            <a:pPr algn="l">
              <a:lnSpc>
                <a:spcPts val="3119"/>
              </a:lnSpc>
            </a:pPr>
            <a:r>
              <a:rPr lang="en-US" sz="1999">
                <a:solidFill>
                  <a:srgbClr val="290606"/>
                </a:solidFill>
                <a:latin typeface="Telegraf"/>
              </a:rPr>
              <a:t>memisah fitur label dan fitur lainnya serta dilakukan pembagian ke train_test_split. sehingga data akan digunakan untuk train dan test</a:t>
            </a:r>
          </a:p>
        </p:txBody>
      </p:sp>
      <p:sp>
        <p:nvSpPr>
          <p:cNvPr name="TextBox 11" id="11"/>
          <p:cNvSpPr txBox="true"/>
          <p:nvPr/>
        </p:nvSpPr>
        <p:spPr>
          <a:xfrm rot="0">
            <a:off x="9852695" y="5539739"/>
            <a:ext cx="2472572" cy="4309111"/>
          </a:xfrm>
          <a:prstGeom prst="rect">
            <a:avLst/>
          </a:prstGeom>
        </p:spPr>
        <p:txBody>
          <a:bodyPr anchor="t" rtlCol="false" tIns="0" lIns="0" bIns="0" rIns="0">
            <a:spAutoFit/>
          </a:bodyPr>
          <a:lstStyle/>
          <a:p>
            <a:pPr algn="l">
              <a:lnSpc>
                <a:spcPts val="3119"/>
              </a:lnSpc>
            </a:pPr>
            <a:r>
              <a:rPr lang="en-US" sz="1999">
                <a:solidFill>
                  <a:srgbClr val="290606"/>
                </a:solidFill>
                <a:latin typeface="Telegraf"/>
              </a:rPr>
              <a:t>pipeline yang sudah dibuat dilatih untuk menghasilkan model dengan performa dapat mempredict data. model yang digunakan adalah decision tree dan XGBoost. setelah modelling, dilakukan cek akurasi.</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529989" y="3349623"/>
            <a:ext cx="15228023" cy="3587754"/>
          </a:xfrm>
          <a:custGeom>
            <a:avLst/>
            <a:gdLst/>
            <a:ahLst/>
            <a:cxnLst/>
            <a:rect r="r" b="b" t="t" l="l"/>
            <a:pathLst>
              <a:path h="3587754" w="15228023">
                <a:moveTo>
                  <a:pt x="0" y="0"/>
                </a:moveTo>
                <a:lnTo>
                  <a:pt x="15228022" y="0"/>
                </a:lnTo>
                <a:lnTo>
                  <a:pt x="15228022" y="3587754"/>
                </a:lnTo>
                <a:lnTo>
                  <a:pt x="0" y="3587754"/>
                </a:lnTo>
                <a:lnTo>
                  <a:pt x="0" y="0"/>
                </a:lnTo>
                <a:close/>
              </a:path>
            </a:pathLst>
          </a:custGeom>
          <a:blipFill>
            <a:blip r:embed="rId2"/>
            <a:stretch>
              <a:fillRect l="0" t="0" r="0" b="0"/>
            </a:stretch>
          </a:blipFill>
        </p:spPr>
      </p:sp>
      <p:sp>
        <p:nvSpPr>
          <p:cNvPr name="TextBox 3" id="3"/>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DATA SPLITTING</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9311234" y="2328660"/>
            <a:ext cx="7948066" cy="4496435"/>
          </a:xfrm>
          <a:prstGeom prst="rect">
            <a:avLst/>
          </a:prstGeom>
        </p:spPr>
        <p:txBody>
          <a:bodyPr anchor="t" rtlCol="false" tIns="0" lIns="0" bIns="0" rIns="0">
            <a:spAutoFit/>
          </a:bodyPr>
          <a:lstStyle/>
          <a:p>
            <a:pPr algn="l" marL="604519" indent="-302260" lvl="1">
              <a:lnSpc>
                <a:spcPts val="4479"/>
              </a:lnSpc>
              <a:buFont typeface="Arial"/>
              <a:buChar char="•"/>
            </a:pPr>
            <a:r>
              <a:rPr lang="en-US" sz="2799">
                <a:solidFill>
                  <a:srgbClr val="290606"/>
                </a:solidFill>
                <a:latin typeface="Telegraf Medium"/>
              </a:rPr>
              <a:t>Identifikasi Masalah</a:t>
            </a:r>
          </a:p>
          <a:p>
            <a:pPr algn="l" marL="604519" indent="-302260" lvl="1">
              <a:lnSpc>
                <a:spcPts val="4479"/>
              </a:lnSpc>
              <a:buFont typeface="Arial"/>
              <a:buChar char="•"/>
            </a:pPr>
            <a:r>
              <a:rPr lang="en-US" sz="2799">
                <a:solidFill>
                  <a:srgbClr val="290606"/>
                </a:solidFill>
                <a:latin typeface="Telegraf Medium"/>
              </a:rPr>
              <a:t>Sumber Data</a:t>
            </a:r>
          </a:p>
          <a:p>
            <a:pPr algn="l" marL="604519" indent="-302260" lvl="1">
              <a:lnSpc>
                <a:spcPts val="4479"/>
              </a:lnSpc>
              <a:buFont typeface="Arial"/>
              <a:buChar char="•"/>
            </a:pPr>
            <a:r>
              <a:rPr lang="en-US" sz="2799">
                <a:solidFill>
                  <a:srgbClr val="290606"/>
                </a:solidFill>
                <a:latin typeface="Telegraf Medium"/>
              </a:rPr>
              <a:t>Batasan Project</a:t>
            </a:r>
          </a:p>
          <a:p>
            <a:pPr algn="l" marL="604519" indent="-302260" lvl="1">
              <a:lnSpc>
                <a:spcPts val="4479"/>
              </a:lnSpc>
              <a:buFont typeface="Arial"/>
              <a:buChar char="•"/>
            </a:pPr>
            <a:r>
              <a:rPr lang="en-US" sz="2799">
                <a:solidFill>
                  <a:srgbClr val="290606"/>
                </a:solidFill>
                <a:latin typeface="Telegraf Medium"/>
              </a:rPr>
              <a:t>Data Understanding</a:t>
            </a:r>
          </a:p>
          <a:p>
            <a:pPr algn="l" marL="604519" indent="-302260" lvl="1">
              <a:lnSpc>
                <a:spcPts val="4479"/>
              </a:lnSpc>
              <a:buFont typeface="Arial"/>
              <a:buChar char="•"/>
            </a:pPr>
            <a:r>
              <a:rPr lang="en-US" sz="2799">
                <a:solidFill>
                  <a:srgbClr val="290606"/>
                </a:solidFill>
                <a:latin typeface="Telegraf Medium"/>
              </a:rPr>
              <a:t>Data Preparation/Preprocessing</a:t>
            </a:r>
          </a:p>
          <a:p>
            <a:pPr algn="l" marL="604519" indent="-302260" lvl="1">
              <a:lnSpc>
                <a:spcPts val="4479"/>
              </a:lnSpc>
              <a:buFont typeface="Arial"/>
              <a:buChar char="•"/>
            </a:pPr>
            <a:r>
              <a:rPr lang="en-US" sz="2799">
                <a:solidFill>
                  <a:srgbClr val="290606"/>
                </a:solidFill>
                <a:latin typeface="Telegraf Medium"/>
              </a:rPr>
              <a:t>Modelling (Classification)</a:t>
            </a:r>
          </a:p>
          <a:p>
            <a:pPr algn="l" marL="604519" indent="-302260" lvl="1">
              <a:lnSpc>
                <a:spcPts val="4479"/>
              </a:lnSpc>
              <a:buFont typeface="Arial"/>
              <a:buChar char="•"/>
            </a:pPr>
            <a:r>
              <a:rPr lang="en-US" sz="2799">
                <a:solidFill>
                  <a:srgbClr val="290606"/>
                </a:solidFill>
                <a:latin typeface="Telegraf Medium"/>
              </a:rPr>
              <a:t>Evaluation</a:t>
            </a:r>
          </a:p>
          <a:p>
            <a:pPr algn="l" marL="604519" indent="-302260" lvl="1">
              <a:lnSpc>
                <a:spcPts val="4479"/>
              </a:lnSpc>
              <a:buFont typeface="Arial"/>
              <a:buChar char="•"/>
            </a:pPr>
            <a:r>
              <a:rPr lang="en-US" sz="2799">
                <a:solidFill>
                  <a:srgbClr val="290606"/>
                </a:solidFill>
                <a:latin typeface="Telegraf Medium"/>
              </a:rPr>
              <a:t>Conclusion</a:t>
            </a:r>
          </a:p>
        </p:txBody>
      </p:sp>
      <p:sp>
        <p:nvSpPr>
          <p:cNvPr name="TextBox 3" id="3"/>
          <p:cNvSpPr txBox="true"/>
          <p:nvPr/>
        </p:nvSpPr>
        <p:spPr>
          <a:xfrm rot="0">
            <a:off x="8954972" y="1019175"/>
            <a:ext cx="8304328"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rPr>
              <a:t>OVERVIEW PROJECT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360942" y="2092325"/>
            <a:ext cx="8277587" cy="4004042"/>
          </a:xfrm>
          <a:custGeom>
            <a:avLst/>
            <a:gdLst/>
            <a:ahLst/>
            <a:cxnLst/>
            <a:rect r="r" b="b" t="t" l="l"/>
            <a:pathLst>
              <a:path h="4004042" w="8277587">
                <a:moveTo>
                  <a:pt x="0" y="0"/>
                </a:moveTo>
                <a:lnTo>
                  <a:pt x="8277586" y="0"/>
                </a:lnTo>
                <a:lnTo>
                  <a:pt x="8277586" y="4004042"/>
                </a:lnTo>
                <a:lnTo>
                  <a:pt x="0" y="4004042"/>
                </a:lnTo>
                <a:lnTo>
                  <a:pt x="0" y="0"/>
                </a:lnTo>
                <a:close/>
              </a:path>
            </a:pathLst>
          </a:custGeom>
          <a:blipFill>
            <a:blip r:embed="rId2"/>
            <a:stretch>
              <a:fillRect l="0" t="0" r="0" b="0"/>
            </a:stretch>
          </a:blipFill>
        </p:spPr>
      </p:sp>
      <p:sp>
        <p:nvSpPr>
          <p:cNvPr name="Freeform 3" id="3"/>
          <p:cNvSpPr/>
          <p:nvPr/>
        </p:nvSpPr>
        <p:spPr>
          <a:xfrm flipH="false" flipV="false" rot="0">
            <a:off x="5360942" y="6303161"/>
            <a:ext cx="8401258" cy="3585722"/>
          </a:xfrm>
          <a:custGeom>
            <a:avLst/>
            <a:gdLst/>
            <a:ahLst/>
            <a:cxnLst/>
            <a:rect r="r" b="b" t="t" l="l"/>
            <a:pathLst>
              <a:path h="3585722" w="8401258">
                <a:moveTo>
                  <a:pt x="0" y="0"/>
                </a:moveTo>
                <a:lnTo>
                  <a:pt x="8401257" y="0"/>
                </a:lnTo>
                <a:lnTo>
                  <a:pt x="8401257" y="3585722"/>
                </a:lnTo>
                <a:lnTo>
                  <a:pt x="0" y="3585722"/>
                </a:lnTo>
                <a:lnTo>
                  <a:pt x="0" y="0"/>
                </a:lnTo>
                <a:close/>
              </a:path>
            </a:pathLst>
          </a:custGeom>
          <a:blipFill>
            <a:blip r:embed="rId3"/>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DATA PIPELINE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08768"/>
            <a:ext cx="8515603" cy="5845168"/>
          </a:xfrm>
          <a:custGeom>
            <a:avLst/>
            <a:gdLst/>
            <a:ahLst/>
            <a:cxnLst/>
            <a:rect r="r" b="b" t="t" l="l"/>
            <a:pathLst>
              <a:path h="5845168" w="8515603">
                <a:moveTo>
                  <a:pt x="0" y="0"/>
                </a:moveTo>
                <a:lnTo>
                  <a:pt x="8515603" y="0"/>
                </a:lnTo>
                <a:lnTo>
                  <a:pt x="8515603" y="5845168"/>
                </a:lnTo>
                <a:lnTo>
                  <a:pt x="0" y="5845168"/>
                </a:lnTo>
                <a:lnTo>
                  <a:pt x="0" y="0"/>
                </a:lnTo>
                <a:close/>
              </a:path>
            </a:pathLst>
          </a:custGeom>
          <a:blipFill>
            <a:blip r:embed="rId2"/>
            <a:stretch>
              <a:fillRect l="-30883" t="0" r="-30883" b="0"/>
            </a:stretch>
          </a:blipFill>
        </p:spPr>
      </p:sp>
      <p:sp>
        <p:nvSpPr>
          <p:cNvPr name="Freeform 3" id="3"/>
          <p:cNvSpPr/>
          <p:nvPr/>
        </p:nvSpPr>
        <p:spPr>
          <a:xfrm flipH="false" flipV="false" rot="0">
            <a:off x="10553308" y="2684491"/>
            <a:ext cx="6314000" cy="4493722"/>
          </a:xfrm>
          <a:custGeom>
            <a:avLst/>
            <a:gdLst/>
            <a:ahLst/>
            <a:cxnLst/>
            <a:rect r="r" b="b" t="t" l="l"/>
            <a:pathLst>
              <a:path h="4493722" w="6314000">
                <a:moveTo>
                  <a:pt x="0" y="0"/>
                </a:moveTo>
                <a:lnTo>
                  <a:pt x="6314000" y="0"/>
                </a:lnTo>
                <a:lnTo>
                  <a:pt x="6314000" y="4493722"/>
                </a:lnTo>
                <a:lnTo>
                  <a:pt x="0" y="4493722"/>
                </a:lnTo>
                <a:lnTo>
                  <a:pt x="0" y="0"/>
                </a:lnTo>
                <a:close/>
              </a:path>
            </a:pathLst>
          </a:custGeom>
          <a:blipFill>
            <a:blip r:embed="rId3"/>
            <a:stretch>
              <a:fillRect l="0" t="0" r="-8125" b="-14271"/>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TRAIN DATA</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978150"/>
            <a:ext cx="7289502" cy="6178217"/>
          </a:xfrm>
          <a:custGeom>
            <a:avLst/>
            <a:gdLst/>
            <a:ahLst/>
            <a:cxnLst/>
            <a:rect r="r" b="b" t="t" l="l"/>
            <a:pathLst>
              <a:path h="6178217" w="7289502">
                <a:moveTo>
                  <a:pt x="0" y="0"/>
                </a:moveTo>
                <a:lnTo>
                  <a:pt x="7289502" y="0"/>
                </a:lnTo>
                <a:lnTo>
                  <a:pt x="7289502" y="6178216"/>
                </a:lnTo>
                <a:lnTo>
                  <a:pt x="0" y="6178216"/>
                </a:lnTo>
                <a:lnTo>
                  <a:pt x="0" y="0"/>
                </a:lnTo>
                <a:close/>
              </a:path>
            </a:pathLst>
          </a:custGeom>
          <a:blipFill>
            <a:blip r:embed="rId2"/>
            <a:stretch>
              <a:fillRect l="0" t="0" r="0" b="0"/>
            </a:stretch>
          </a:blipFill>
        </p:spPr>
      </p:sp>
      <p:sp>
        <p:nvSpPr>
          <p:cNvPr name="Freeform 3" id="3"/>
          <p:cNvSpPr/>
          <p:nvPr/>
        </p:nvSpPr>
        <p:spPr>
          <a:xfrm flipH="false" flipV="false" rot="0">
            <a:off x="9708542" y="2978150"/>
            <a:ext cx="7172104" cy="6178217"/>
          </a:xfrm>
          <a:custGeom>
            <a:avLst/>
            <a:gdLst/>
            <a:ahLst/>
            <a:cxnLst/>
            <a:rect r="r" b="b" t="t" l="l"/>
            <a:pathLst>
              <a:path h="6178217" w="7172104">
                <a:moveTo>
                  <a:pt x="0" y="0"/>
                </a:moveTo>
                <a:lnTo>
                  <a:pt x="7172104" y="0"/>
                </a:lnTo>
                <a:lnTo>
                  <a:pt x="7172104" y="6178216"/>
                </a:lnTo>
                <a:lnTo>
                  <a:pt x="0" y="6178216"/>
                </a:lnTo>
                <a:lnTo>
                  <a:pt x="0" y="0"/>
                </a:lnTo>
                <a:close/>
              </a:path>
            </a:pathLst>
          </a:custGeom>
          <a:blipFill>
            <a:blip r:embed="rId3"/>
            <a:stretch>
              <a:fillRect l="0" t="0" r="0" b="0"/>
            </a:stretch>
          </a:blipFill>
        </p:spPr>
      </p:sp>
      <p:sp>
        <p:nvSpPr>
          <p:cNvPr name="TextBox 4" id="4"/>
          <p:cNvSpPr txBox="true"/>
          <p:nvPr/>
        </p:nvSpPr>
        <p:spPr>
          <a:xfrm rot="0">
            <a:off x="1028700" y="1019175"/>
            <a:ext cx="8115300"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CEK AKURASI DT VS XGBOOST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978150"/>
            <a:ext cx="7129714" cy="6178217"/>
          </a:xfrm>
          <a:custGeom>
            <a:avLst/>
            <a:gdLst/>
            <a:ahLst/>
            <a:cxnLst/>
            <a:rect r="r" b="b" t="t" l="l"/>
            <a:pathLst>
              <a:path h="6178217" w="7129714">
                <a:moveTo>
                  <a:pt x="0" y="0"/>
                </a:moveTo>
                <a:lnTo>
                  <a:pt x="7129714" y="0"/>
                </a:lnTo>
                <a:lnTo>
                  <a:pt x="7129714" y="6178216"/>
                </a:lnTo>
                <a:lnTo>
                  <a:pt x="0" y="6178216"/>
                </a:lnTo>
                <a:lnTo>
                  <a:pt x="0" y="0"/>
                </a:lnTo>
                <a:close/>
              </a:path>
            </a:pathLst>
          </a:custGeom>
          <a:blipFill>
            <a:blip r:embed="rId2"/>
            <a:stretch>
              <a:fillRect l="0" t="0" r="0" b="0"/>
            </a:stretch>
          </a:blipFill>
        </p:spPr>
      </p:sp>
      <p:sp>
        <p:nvSpPr>
          <p:cNvPr name="Freeform 3" id="3"/>
          <p:cNvSpPr/>
          <p:nvPr/>
        </p:nvSpPr>
        <p:spPr>
          <a:xfrm flipH="false" flipV="false" rot="0">
            <a:off x="9472397" y="2978150"/>
            <a:ext cx="7229282" cy="6178217"/>
          </a:xfrm>
          <a:custGeom>
            <a:avLst/>
            <a:gdLst/>
            <a:ahLst/>
            <a:cxnLst/>
            <a:rect r="r" b="b" t="t" l="l"/>
            <a:pathLst>
              <a:path h="6178217" w="7229282">
                <a:moveTo>
                  <a:pt x="0" y="0"/>
                </a:moveTo>
                <a:lnTo>
                  <a:pt x="7229282" y="0"/>
                </a:lnTo>
                <a:lnTo>
                  <a:pt x="7229282" y="6178216"/>
                </a:lnTo>
                <a:lnTo>
                  <a:pt x="0" y="6178216"/>
                </a:lnTo>
                <a:lnTo>
                  <a:pt x="0" y="0"/>
                </a:lnTo>
                <a:close/>
              </a:path>
            </a:pathLst>
          </a:custGeom>
          <a:blipFill>
            <a:blip r:embed="rId3"/>
            <a:stretch>
              <a:fillRect l="0" t="0" r="0" b="0"/>
            </a:stretch>
          </a:blipFill>
        </p:spPr>
      </p:sp>
      <p:sp>
        <p:nvSpPr>
          <p:cNvPr name="TextBox 4" id="4"/>
          <p:cNvSpPr txBox="true"/>
          <p:nvPr/>
        </p:nvSpPr>
        <p:spPr>
          <a:xfrm rot="0">
            <a:off x="1028700" y="1019175"/>
            <a:ext cx="15298257"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CEK AKURASI RE-MODELLING DT VS XGBOOST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3111500" y="2802265"/>
            <a:ext cx="12089557" cy="2341235"/>
          </a:xfrm>
          <a:custGeom>
            <a:avLst/>
            <a:gdLst/>
            <a:ahLst/>
            <a:cxnLst/>
            <a:rect r="r" b="b" t="t" l="l"/>
            <a:pathLst>
              <a:path h="2341235" w="12089557">
                <a:moveTo>
                  <a:pt x="0" y="0"/>
                </a:moveTo>
                <a:lnTo>
                  <a:pt x="12089556" y="0"/>
                </a:lnTo>
                <a:lnTo>
                  <a:pt x="12089556" y="2341235"/>
                </a:lnTo>
                <a:lnTo>
                  <a:pt x="0" y="2341235"/>
                </a:lnTo>
                <a:lnTo>
                  <a:pt x="0" y="0"/>
                </a:lnTo>
                <a:close/>
              </a:path>
            </a:pathLst>
          </a:custGeom>
          <a:blipFill>
            <a:blip r:embed="rId2"/>
            <a:stretch>
              <a:fillRect l="0" t="0" r="0" b="-74509"/>
            </a:stretch>
          </a:blipFill>
        </p:spPr>
      </p:sp>
      <p:sp>
        <p:nvSpPr>
          <p:cNvPr name="Freeform 3" id="3"/>
          <p:cNvSpPr/>
          <p:nvPr/>
        </p:nvSpPr>
        <p:spPr>
          <a:xfrm flipH="false" flipV="false" rot="0">
            <a:off x="3123778" y="6171123"/>
            <a:ext cx="12077279" cy="2273973"/>
          </a:xfrm>
          <a:custGeom>
            <a:avLst/>
            <a:gdLst/>
            <a:ahLst/>
            <a:cxnLst/>
            <a:rect r="r" b="b" t="t" l="l"/>
            <a:pathLst>
              <a:path h="2273973" w="12077279">
                <a:moveTo>
                  <a:pt x="0" y="0"/>
                </a:moveTo>
                <a:lnTo>
                  <a:pt x="12077278" y="0"/>
                </a:lnTo>
                <a:lnTo>
                  <a:pt x="12077278" y="2273974"/>
                </a:lnTo>
                <a:lnTo>
                  <a:pt x="0" y="2273974"/>
                </a:lnTo>
                <a:lnTo>
                  <a:pt x="0" y="0"/>
                </a:lnTo>
                <a:close/>
              </a:path>
            </a:pathLst>
          </a:custGeom>
          <a:blipFill>
            <a:blip r:embed="rId3"/>
            <a:stretch>
              <a:fillRect l="0" t="0" r="0" b="-7896"/>
            </a:stretch>
          </a:blipFill>
        </p:spPr>
      </p:sp>
      <p:sp>
        <p:nvSpPr>
          <p:cNvPr name="TextBox 4" id="4"/>
          <p:cNvSpPr txBox="true"/>
          <p:nvPr/>
        </p:nvSpPr>
        <p:spPr>
          <a:xfrm rot="0">
            <a:off x="1028700" y="1019175"/>
            <a:ext cx="15298257"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EVALUASI DT VS XGBOOST SETELAH REMODEL</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KESIMPULAN</a:t>
            </a:r>
          </a:p>
        </p:txBody>
      </p:sp>
      <p:sp>
        <p:nvSpPr>
          <p:cNvPr name="TextBox 3" id="3"/>
          <p:cNvSpPr txBox="true"/>
          <p:nvPr/>
        </p:nvSpPr>
        <p:spPr>
          <a:xfrm rot="0">
            <a:off x="1028700" y="2290317"/>
            <a:ext cx="7557678" cy="5048885"/>
          </a:xfrm>
          <a:prstGeom prst="rect">
            <a:avLst/>
          </a:prstGeom>
        </p:spPr>
        <p:txBody>
          <a:bodyPr anchor="t" rtlCol="false" tIns="0" lIns="0" bIns="0" rIns="0">
            <a:spAutoFit/>
          </a:bodyPr>
          <a:lstStyle/>
          <a:p>
            <a:pPr algn="just">
              <a:lnSpc>
                <a:spcPts val="3639"/>
              </a:lnSpc>
            </a:pPr>
            <a:r>
              <a:rPr lang="en-US" sz="2599" spc="116">
                <a:solidFill>
                  <a:srgbClr val="290606"/>
                </a:solidFill>
                <a:latin typeface="Telegraf"/>
              </a:rPr>
              <a:t>dari hasil prediksi yang dilakuan pada sekumpulan input random data, dapat dilihat jika kebanyakan dari data rasio tidak terlalu menunjukkan hasil significant. sedangkan jumlah dan total transaksi menunjukkan hasil yang mudah dilihat. yaitu value yang kecil dari jumlah dan atau total transaksi menunjukkan sangat mempengaruhi nasabah tidak melanjutkan kartu kreditnya (CHURN)</a:t>
            </a:r>
          </a:p>
          <a:p>
            <a:pPr algn="just">
              <a:lnSpc>
                <a:spcPts val="3639"/>
              </a:lnSpc>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757527" y="1019175"/>
            <a:ext cx="14772946"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rPr>
              <a:t>SARAN UNTUK BANK</a:t>
            </a:r>
          </a:p>
        </p:txBody>
      </p:sp>
      <p:grpSp>
        <p:nvGrpSpPr>
          <p:cNvPr name="Group 3" id="3"/>
          <p:cNvGrpSpPr/>
          <p:nvPr/>
        </p:nvGrpSpPr>
        <p:grpSpPr>
          <a:xfrm rot="0">
            <a:off x="1436551" y="2336089"/>
            <a:ext cx="7294445" cy="1235964"/>
            <a:chOff x="0" y="0"/>
            <a:chExt cx="1921171" cy="325522"/>
          </a:xfrm>
        </p:grpSpPr>
        <p:sp>
          <p:nvSpPr>
            <p:cNvPr name="Freeform 4" id="4"/>
            <p:cNvSpPr/>
            <p:nvPr/>
          </p:nvSpPr>
          <p:spPr>
            <a:xfrm flipH="false" flipV="false" rot="0">
              <a:off x="0" y="0"/>
              <a:ext cx="1921171" cy="325522"/>
            </a:xfrm>
            <a:custGeom>
              <a:avLst/>
              <a:gdLst/>
              <a:ahLst/>
              <a:cxnLst/>
              <a:rect r="r" b="b" t="t" l="l"/>
              <a:pathLst>
                <a:path h="325522" w="1921171">
                  <a:moveTo>
                    <a:pt x="54129" y="0"/>
                  </a:moveTo>
                  <a:lnTo>
                    <a:pt x="1867042" y="0"/>
                  </a:lnTo>
                  <a:cubicBezTo>
                    <a:pt x="1896937" y="0"/>
                    <a:pt x="1921171" y="24234"/>
                    <a:pt x="1921171" y="54129"/>
                  </a:cubicBezTo>
                  <a:lnTo>
                    <a:pt x="1921171" y="271393"/>
                  </a:lnTo>
                  <a:cubicBezTo>
                    <a:pt x="1921171" y="285749"/>
                    <a:pt x="1915468" y="299517"/>
                    <a:pt x="1905317" y="309668"/>
                  </a:cubicBezTo>
                  <a:cubicBezTo>
                    <a:pt x="1895166" y="319819"/>
                    <a:pt x="1881398" y="325522"/>
                    <a:pt x="1867042" y="325522"/>
                  </a:cubicBezTo>
                  <a:lnTo>
                    <a:pt x="54129" y="325522"/>
                  </a:lnTo>
                  <a:cubicBezTo>
                    <a:pt x="24234" y="325522"/>
                    <a:pt x="0" y="301287"/>
                    <a:pt x="0" y="271393"/>
                  </a:cubicBezTo>
                  <a:lnTo>
                    <a:pt x="0" y="54129"/>
                  </a:lnTo>
                  <a:cubicBezTo>
                    <a:pt x="0" y="24234"/>
                    <a:pt x="24234" y="0"/>
                    <a:pt x="54129" y="0"/>
                  </a:cubicBezTo>
                  <a:close/>
                </a:path>
              </a:pathLst>
            </a:custGeom>
            <a:solidFill>
              <a:srgbClr val="02B676"/>
            </a:solidFill>
          </p:spPr>
        </p:sp>
        <p:sp>
          <p:nvSpPr>
            <p:cNvPr name="TextBox 5" id="5"/>
            <p:cNvSpPr txBox="true"/>
            <p:nvPr/>
          </p:nvSpPr>
          <p:spPr>
            <a:xfrm>
              <a:off x="0" y="-104775"/>
              <a:ext cx="1921171" cy="430297"/>
            </a:xfrm>
            <a:prstGeom prst="rect">
              <a:avLst/>
            </a:prstGeom>
          </p:spPr>
          <p:txBody>
            <a:bodyPr anchor="ctr" rtlCol="false" tIns="50800" lIns="50800" bIns="50800" rIns="50800"/>
            <a:lstStyle/>
            <a:p>
              <a:pPr algn="ctr">
                <a:lnSpc>
                  <a:spcPts val="4200"/>
                </a:lnSpc>
              </a:pPr>
              <a:r>
                <a:rPr lang="en-US" sz="3000">
                  <a:solidFill>
                    <a:srgbClr val="FFFFFF"/>
                  </a:solidFill>
                  <a:latin typeface="Telegraf Bold"/>
                </a:rPr>
                <a:t>memberi diskon terkait jumlah kredit yang dapat diambil</a:t>
              </a:r>
            </a:p>
          </p:txBody>
        </p:sp>
      </p:grpSp>
      <p:grpSp>
        <p:nvGrpSpPr>
          <p:cNvPr name="Group 6" id="6"/>
          <p:cNvGrpSpPr/>
          <p:nvPr/>
        </p:nvGrpSpPr>
        <p:grpSpPr>
          <a:xfrm rot="0">
            <a:off x="9540732" y="2336089"/>
            <a:ext cx="7294445" cy="1769364"/>
            <a:chOff x="0" y="0"/>
            <a:chExt cx="1921171" cy="466005"/>
          </a:xfrm>
        </p:grpSpPr>
        <p:sp>
          <p:nvSpPr>
            <p:cNvPr name="Freeform 7" id="7"/>
            <p:cNvSpPr/>
            <p:nvPr/>
          </p:nvSpPr>
          <p:spPr>
            <a:xfrm flipH="false" flipV="false" rot="0">
              <a:off x="0" y="0"/>
              <a:ext cx="1921171" cy="466005"/>
            </a:xfrm>
            <a:custGeom>
              <a:avLst/>
              <a:gdLst/>
              <a:ahLst/>
              <a:cxnLst/>
              <a:rect r="r" b="b" t="t" l="l"/>
              <a:pathLst>
                <a:path h="466005" w="1921171">
                  <a:moveTo>
                    <a:pt x="54129" y="0"/>
                  </a:moveTo>
                  <a:lnTo>
                    <a:pt x="1867042" y="0"/>
                  </a:lnTo>
                  <a:cubicBezTo>
                    <a:pt x="1896937" y="0"/>
                    <a:pt x="1921171" y="24234"/>
                    <a:pt x="1921171" y="54129"/>
                  </a:cubicBezTo>
                  <a:lnTo>
                    <a:pt x="1921171" y="411877"/>
                  </a:lnTo>
                  <a:cubicBezTo>
                    <a:pt x="1921171" y="426233"/>
                    <a:pt x="1915468" y="440001"/>
                    <a:pt x="1905317" y="450152"/>
                  </a:cubicBezTo>
                  <a:cubicBezTo>
                    <a:pt x="1895166" y="460303"/>
                    <a:pt x="1881398" y="466005"/>
                    <a:pt x="1867042" y="466005"/>
                  </a:cubicBezTo>
                  <a:lnTo>
                    <a:pt x="54129" y="466005"/>
                  </a:lnTo>
                  <a:cubicBezTo>
                    <a:pt x="24234" y="466005"/>
                    <a:pt x="0" y="441771"/>
                    <a:pt x="0" y="411877"/>
                  </a:cubicBezTo>
                  <a:lnTo>
                    <a:pt x="0" y="54129"/>
                  </a:lnTo>
                  <a:cubicBezTo>
                    <a:pt x="0" y="24234"/>
                    <a:pt x="24234" y="0"/>
                    <a:pt x="54129" y="0"/>
                  </a:cubicBezTo>
                  <a:close/>
                </a:path>
              </a:pathLst>
            </a:custGeom>
            <a:solidFill>
              <a:srgbClr val="02B676"/>
            </a:solidFill>
          </p:spPr>
        </p:sp>
        <p:sp>
          <p:nvSpPr>
            <p:cNvPr name="TextBox 8" id="8"/>
            <p:cNvSpPr txBox="true"/>
            <p:nvPr/>
          </p:nvSpPr>
          <p:spPr>
            <a:xfrm>
              <a:off x="0" y="-104775"/>
              <a:ext cx="1921171" cy="570780"/>
            </a:xfrm>
            <a:prstGeom prst="rect">
              <a:avLst/>
            </a:prstGeom>
          </p:spPr>
          <p:txBody>
            <a:bodyPr anchor="ctr" rtlCol="false" tIns="50800" lIns="50800" bIns="50800" rIns="50800"/>
            <a:lstStyle/>
            <a:p>
              <a:pPr algn="ctr">
                <a:lnSpc>
                  <a:spcPts val="4200"/>
                </a:lnSpc>
              </a:pPr>
              <a:r>
                <a:rPr lang="en-US" sz="3000">
                  <a:solidFill>
                    <a:srgbClr val="FFFFFF"/>
                  </a:solidFill>
                  <a:latin typeface="Telegraf Bold"/>
                </a:rPr>
                <a:t>meberikan benefit/fasilitas terntentu kepada nasabah yang melakukan transaksi</a:t>
              </a:r>
            </a:p>
          </p:txBody>
        </p:sp>
      </p:grpSp>
      <p:grpSp>
        <p:nvGrpSpPr>
          <p:cNvPr name="Group 9" id="9"/>
          <p:cNvGrpSpPr/>
          <p:nvPr/>
        </p:nvGrpSpPr>
        <p:grpSpPr>
          <a:xfrm rot="0">
            <a:off x="5496778" y="4353103"/>
            <a:ext cx="7294445" cy="1235964"/>
            <a:chOff x="0" y="0"/>
            <a:chExt cx="1921171" cy="325522"/>
          </a:xfrm>
        </p:grpSpPr>
        <p:sp>
          <p:nvSpPr>
            <p:cNvPr name="Freeform 10" id="10"/>
            <p:cNvSpPr/>
            <p:nvPr/>
          </p:nvSpPr>
          <p:spPr>
            <a:xfrm flipH="false" flipV="false" rot="0">
              <a:off x="0" y="0"/>
              <a:ext cx="1921171" cy="325522"/>
            </a:xfrm>
            <a:custGeom>
              <a:avLst/>
              <a:gdLst/>
              <a:ahLst/>
              <a:cxnLst/>
              <a:rect r="r" b="b" t="t" l="l"/>
              <a:pathLst>
                <a:path h="325522" w="1921171">
                  <a:moveTo>
                    <a:pt x="54129" y="0"/>
                  </a:moveTo>
                  <a:lnTo>
                    <a:pt x="1867042" y="0"/>
                  </a:lnTo>
                  <a:cubicBezTo>
                    <a:pt x="1896937" y="0"/>
                    <a:pt x="1921171" y="24234"/>
                    <a:pt x="1921171" y="54129"/>
                  </a:cubicBezTo>
                  <a:lnTo>
                    <a:pt x="1921171" y="271393"/>
                  </a:lnTo>
                  <a:cubicBezTo>
                    <a:pt x="1921171" y="285749"/>
                    <a:pt x="1915468" y="299517"/>
                    <a:pt x="1905317" y="309668"/>
                  </a:cubicBezTo>
                  <a:cubicBezTo>
                    <a:pt x="1895166" y="319819"/>
                    <a:pt x="1881398" y="325522"/>
                    <a:pt x="1867042" y="325522"/>
                  </a:cubicBezTo>
                  <a:lnTo>
                    <a:pt x="54129" y="325522"/>
                  </a:lnTo>
                  <a:cubicBezTo>
                    <a:pt x="24234" y="325522"/>
                    <a:pt x="0" y="301287"/>
                    <a:pt x="0" y="271393"/>
                  </a:cubicBezTo>
                  <a:lnTo>
                    <a:pt x="0" y="54129"/>
                  </a:lnTo>
                  <a:cubicBezTo>
                    <a:pt x="0" y="24234"/>
                    <a:pt x="24234" y="0"/>
                    <a:pt x="54129" y="0"/>
                  </a:cubicBezTo>
                  <a:close/>
                </a:path>
              </a:pathLst>
            </a:custGeom>
            <a:solidFill>
              <a:srgbClr val="02B676"/>
            </a:solidFill>
          </p:spPr>
        </p:sp>
        <p:sp>
          <p:nvSpPr>
            <p:cNvPr name="TextBox 11" id="11"/>
            <p:cNvSpPr txBox="true"/>
            <p:nvPr/>
          </p:nvSpPr>
          <p:spPr>
            <a:xfrm>
              <a:off x="0" y="-104775"/>
              <a:ext cx="1921171" cy="430297"/>
            </a:xfrm>
            <a:prstGeom prst="rect">
              <a:avLst/>
            </a:prstGeom>
          </p:spPr>
          <p:txBody>
            <a:bodyPr anchor="ctr" rtlCol="false" tIns="50800" lIns="50800" bIns="50800" rIns="50800"/>
            <a:lstStyle/>
            <a:p>
              <a:pPr algn="ctr">
                <a:lnSpc>
                  <a:spcPts val="4200"/>
                </a:lnSpc>
              </a:pPr>
              <a:r>
                <a:rPr lang="en-US" sz="3000">
                  <a:solidFill>
                    <a:srgbClr val="FFFFFF"/>
                  </a:solidFill>
                  <a:latin typeface="Telegraf Bold"/>
                </a:rPr>
                <a:t>Meningkatkan program loyalitas dengan memberikan reward atau poin</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771207" y="2591509"/>
            <a:ext cx="11057462" cy="3397829"/>
            <a:chOff x="0" y="0"/>
            <a:chExt cx="2912253" cy="894902"/>
          </a:xfrm>
        </p:grpSpPr>
        <p:sp>
          <p:nvSpPr>
            <p:cNvPr name="Freeform 3" id="3"/>
            <p:cNvSpPr/>
            <p:nvPr/>
          </p:nvSpPr>
          <p:spPr>
            <a:xfrm flipH="false" flipV="false" rot="0">
              <a:off x="0" y="0"/>
              <a:ext cx="2912253" cy="894902"/>
            </a:xfrm>
            <a:custGeom>
              <a:avLst/>
              <a:gdLst/>
              <a:ahLst/>
              <a:cxnLst/>
              <a:rect r="r" b="b" t="t" l="l"/>
              <a:pathLst>
                <a:path h="894902" w="2912253">
                  <a:moveTo>
                    <a:pt x="35708" y="0"/>
                  </a:moveTo>
                  <a:lnTo>
                    <a:pt x="2876546" y="0"/>
                  </a:lnTo>
                  <a:cubicBezTo>
                    <a:pt x="2886016" y="0"/>
                    <a:pt x="2895098" y="3762"/>
                    <a:pt x="2901795" y="10459"/>
                  </a:cubicBezTo>
                  <a:cubicBezTo>
                    <a:pt x="2908491" y="17155"/>
                    <a:pt x="2912253" y="26238"/>
                    <a:pt x="2912253" y="35708"/>
                  </a:cubicBezTo>
                  <a:lnTo>
                    <a:pt x="2912253" y="859194"/>
                  </a:lnTo>
                  <a:cubicBezTo>
                    <a:pt x="2912253" y="878915"/>
                    <a:pt x="2896266" y="894902"/>
                    <a:pt x="2876546" y="894902"/>
                  </a:cubicBezTo>
                  <a:lnTo>
                    <a:pt x="35708" y="894902"/>
                  </a:lnTo>
                  <a:cubicBezTo>
                    <a:pt x="15987" y="894902"/>
                    <a:pt x="0" y="878915"/>
                    <a:pt x="0" y="859194"/>
                  </a:cubicBezTo>
                  <a:lnTo>
                    <a:pt x="0" y="35708"/>
                  </a:lnTo>
                  <a:cubicBezTo>
                    <a:pt x="0" y="15987"/>
                    <a:pt x="15987" y="0"/>
                    <a:pt x="35708" y="0"/>
                  </a:cubicBezTo>
                  <a:close/>
                </a:path>
              </a:pathLst>
            </a:custGeom>
            <a:solidFill>
              <a:srgbClr val="02B676"/>
            </a:solidFill>
          </p:spPr>
        </p:sp>
        <p:sp>
          <p:nvSpPr>
            <p:cNvPr name="TextBox 4" id="4"/>
            <p:cNvSpPr txBox="true"/>
            <p:nvPr/>
          </p:nvSpPr>
          <p:spPr>
            <a:xfrm>
              <a:off x="0" y="-66675"/>
              <a:ext cx="2912253" cy="96157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019175"/>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IDENTIFIKASI MASALAH</a:t>
            </a:r>
          </a:p>
        </p:txBody>
      </p:sp>
      <p:sp>
        <p:nvSpPr>
          <p:cNvPr name="TextBox 6" id="6"/>
          <p:cNvSpPr txBox="true"/>
          <p:nvPr/>
        </p:nvSpPr>
        <p:spPr>
          <a:xfrm rot="0">
            <a:off x="1028700" y="2919320"/>
            <a:ext cx="8771922" cy="2714625"/>
          </a:xfrm>
          <a:prstGeom prst="rect">
            <a:avLst/>
          </a:prstGeom>
        </p:spPr>
        <p:txBody>
          <a:bodyPr anchor="t" rtlCol="false" tIns="0" lIns="0" bIns="0" rIns="0">
            <a:spAutoFit/>
          </a:bodyPr>
          <a:lstStyle/>
          <a:p>
            <a:pPr algn="l">
              <a:lnSpc>
                <a:spcPts val="4200"/>
              </a:lnSpc>
            </a:pPr>
            <a:r>
              <a:rPr lang="en-US" sz="3500" spc="171">
                <a:solidFill>
                  <a:srgbClr val="FFFFFF"/>
                </a:solidFill>
                <a:latin typeface="Telegraf Bold"/>
              </a:rPr>
              <a:t>Tim bisnis di sebuah bank semakin resah dengan semakin banyaknya nasabah yang menutup layanan kartu kreditnya.</a:t>
            </a:r>
          </a:p>
          <a:p>
            <a:pPr algn="l">
              <a:lnSpc>
                <a:spcPts val="4200"/>
              </a:lnSpc>
            </a:pPr>
          </a:p>
        </p:txBody>
      </p:sp>
      <p:sp>
        <p:nvSpPr>
          <p:cNvPr name="TextBox 7" id="7"/>
          <p:cNvSpPr txBox="true"/>
          <p:nvPr/>
        </p:nvSpPr>
        <p:spPr>
          <a:xfrm rot="0">
            <a:off x="1028700" y="6752626"/>
            <a:ext cx="16230600" cy="32480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rPr>
              <a:t>tim berencana untuk memberikan treatment/layanan yang khusus kepada customers yang berencana akan churn (menutup layanan kartu kreditnya), sehingga customers tersebut berubah pikiran dan mengurungkan niat untuk churn.</a:t>
            </a:r>
          </a:p>
          <a:p>
            <a:pPr algn="l">
              <a:lnSpc>
                <a:spcPts val="4200"/>
              </a:lnSpc>
            </a:pPr>
          </a:p>
          <a:p>
            <a:pPr algn="l">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SUMBER DATA</a:t>
            </a:r>
          </a:p>
        </p:txBody>
      </p:sp>
      <p:sp>
        <p:nvSpPr>
          <p:cNvPr name="TextBox 3" id="3"/>
          <p:cNvSpPr txBox="true"/>
          <p:nvPr/>
        </p:nvSpPr>
        <p:spPr>
          <a:xfrm rot="0">
            <a:off x="1028700" y="3568535"/>
            <a:ext cx="10396810" cy="32480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rPr>
              <a:t>Data yang digunakan adalah Data Public.</a:t>
            </a:r>
          </a:p>
          <a:p>
            <a:pPr algn="l">
              <a:lnSpc>
                <a:spcPts val="4200"/>
              </a:lnSpc>
            </a:pPr>
          </a:p>
          <a:p>
            <a:pPr algn="l">
              <a:lnSpc>
                <a:spcPts val="4200"/>
              </a:lnSpc>
            </a:pPr>
            <a:r>
              <a:rPr lang="en-US" sz="3500" spc="171">
                <a:solidFill>
                  <a:srgbClr val="290606"/>
                </a:solidFill>
                <a:latin typeface="Telegraf"/>
              </a:rPr>
              <a:t>data dapat diakses dengan </a:t>
            </a:r>
            <a:r>
              <a:rPr lang="en-US" sz="3500" spc="171" u="sng">
                <a:solidFill>
                  <a:srgbClr val="290606"/>
                </a:solidFill>
                <a:latin typeface="Telegraf"/>
                <a:hlinkClick r:id="rId2" tooltip="https://drive.google.com/file/d/14YJI-kShFhSmI9o4q1XmEBA3aNdz0CkR/view?usp=drive_link"/>
              </a:rPr>
              <a:t>link</a:t>
            </a:r>
          </a:p>
          <a:p>
            <a:pPr algn="l">
              <a:lnSpc>
                <a:spcPts val="4200"/>
              </a:lnSpc>
            </a:pPr>
          </a:p>
          <a:p>
            <a:pPr algn="l">
              <a:lnSpc>
                <a:spcPts val="4200"/>
              </a:lnSpc>
            </a:pPr>
          </a:p>
          <a:p>
            <a:pPr algn="l">
              <a:lnSpc>
                <a:spcPts val="4200"/>
              </a:lnSpc>
            </a:pPr>
            <a:r>
              <a:rPr lang="en-US" sz="3500" spc="171">
                <a:solidFill>
                  <a:srgbClr val="290606"/>
                </a:solidFill>
                <a:latin typeface="Telegraf"/>
              </a:rPr>
              <a:t>keterangan data dapat diakses dengan </a:t>
            </a:r>
            <a:r>
              <a:rPr lang="en-US" sz="3500" spc="171" u="sng">
                <a:solidFill>
                  <a:srgbClr val="290606"/>
                </a:solidFill>
                <a:latin typeface="Telegraf"/>
                <a:hlinkClick r:id="rId3" tooltip="https://docs.google.com/document/d/1sQ5yZbQfO9kiV7fEeAH1Cp3FCcfdicLLPsjw2BTUE30/edit?usp=drive_link"/>
              </a:rPr>
              <a:t>link</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410898" y="3396718"/>
            <a:ext cx="9387484" cy="1422908"/>
            <a:chOff x="0" y="0"/>
            <a:chExt cx="2472424" cy="374758"/>
          </a:xfrm>
        </p:grpSpPr>
        <p:sp>
          <p:nvSpPr>
            <p:cNvPr name="Freeform 3" id="3"/>
            <p:cNvSpPr/>
            <p:nvPr/>
          </p:nvSpPr>
          <p:spPr>
            <a:xfrm flipH="false" flipV="false" rot="0">
              <a:off x="0" y="0"/>
              <a:ext cx="2472424" cy="374758"/>
            </a:xfrm>
            <a:custGeom>
              <a:avLst/>
              <a:gdLst/>
              <a:ahLst/>
              <a:cxnLst/>
              <a:rect r="r" b="b" t="t" l="l"/>
              <a:pathLst>
                <a:path h="374758" w="2472424">
                  <a:moveTo>
                    <a:pt x="42060" y="0"/>
                  </a:moveTo>
                  <a:lnTo>
                    <a:pt x="2430364" y="0"/>
                  </a:lnTo>
                  <a:cubicBezTo>
                    <a:pt x="2453593" y="0"/>
                    <a:pt x="2472424" y="18831"/>
                    <a:pt x="2472424" y="42060"/>
                  </a:cubicBezTo>
                  <a:lnTo>
                    <a:pt x="2472424" y="332698"/>
                  </a:lnTo>
                  <a:cubicBezTo>
                    <a:pt x="2472424" y="355927"/>
                    <a:pt x="2453593" y="374758"/>
                    <a:pt x="2430364" y="374758"/>
                  </a:cubicBezTo>
                  <a:lnTo>
                    <a:pt x="42060" y="374758"/>
                  </a:lnTo>
                  <a:cubicBezTo>
                    <a:pt x="30905" y="374758"/>
                    <a:pt x="20207" y="370326"/>
                    <a:pt x="12319" y="362439"/>
                  </a:cubicBezTo>
                  <a:cubicBezTo>
                    <a:pt x="4431" y="354551"/>
                    <a:pt x="0" y="343853"/>
                    <a:pt x="0" y="332698"/>
                  </a:cubicBezTo>
                  <a:lnTo>
                    <a:pt x="0" y="42060"/>
                  </a:lnTo>
                  <a:cubicBezTo>
                    <a:pt x="0" y="18831"/>
                    <a:pt x="18831" y="0"/>
                    <a:pt x="42060" y="0"/>
                  </a:cubicBezTo>
                  <a:close/>
                </a:path>
              </a:pathLst>
            </a:custGeom>
            <a:solidFill>
              <a:srgbClr val="02B676"/>
            </a:solidFill>
          </p:spPr>
        </p:sp>
        <p:sp>
          <p:nvSpPr>
            <p:cNvPr name="TextBox 4" id="4"/>
            <p:cNvSpPr txBox="true"/>
            <p:nvPr/>
          </p:nvSpPr>
          <p:spPr>
            <a:xfrm>
              <a:off x="0" y="-114300"/>
              <a:ext cx="2472424" cy="489058"/>
            </a:xfrm>
            <a:prstGeom prst="rect">
              <a:avLst/>
            </a:prstGeom>
          </p:spPr>
          <p:txBody>
            <a:bodyPr anchor="ctr" rtlCol="false" tIns="50800" lIns="50800" bIns="50800" rIns="50800"/>
            <a:lstStyle/>
            <a:p>
              <a:pPr algn="ctr">
                <a:lnSpc>
                  <a:spcPts val="4900"/>
                </a:lnSpc>
              </a:pPr>
              <a:r>
                <a:rPr lang="en-US" sz="3500">
                  <a:solidFill>
                    <a:srgbClr val="FFFFFF"/>
                  </a:solidFill>
                  <a:latin typeface="Telegraf Bold"/>
                </a:rPr>
                <a:t>analisis masalah dengan faktor transaksi nasabah</a:t>
              </a:r>
            </a:p>
          </p:txBody>
        </p:sp>
      </p:grpSp>
      <p:grpSp>
        <p:nvGrpSpPr>
          <p:cNvPr name="Group 5" id="5"/>
          <p:cNvGrpSpPr/>
          <p:nvPr/>
        </p:nvGrpSpPr>
        <p:grpSpPr>
          <a:xfrm rot="0">
            <a:off x="1410898" y="5198731"/>
            <a:ext cx="9387484" cy="1422908"/>
            <a:chOff x="0" y="0"/>
            <a:chExt cx="2472424" cy="374758"/>
          </a:xfrm>
        </p:grpSpPr>
        <p:sp>
          <p:nvSpPr>
            <p:cNvPr name="Freeform 6" id="6"/>
            <p:cNvSpPr/>
            <p:nvPr/>
          </p:nvSpPr>
          <p:spPr>
            <a:xfrm flipH="false" flipV="false" rot="0">
              <a:off x="0" y="0"/>
              <a:ext cx="2472424" cy="374758"/>
            </a:xfrm>
            <a:custGeom>
              <a:avLst/>
              <a:gdLst/>
              <a:ahLst/>
              <a:cxnLst/>
              <a:rect r="r" b="b" t="t" l="l"/>
              <a:pathLst>
                <a:path h="374758" w="2472424">
                  <a:moveTo>
                    <a:pt x="42060" y="0"/>
                  </a:moveTo>
                  <a:lnTo>
                    <a:pt x="2430364" y="0"/>
                  </a:lnTo>
                  <a:cubicBezTo>
                    <a:pt x="2453593" y="0"/>
                    <a:pt x="2472424" y="18831"/>
                    <a:pt x="2472424" y="42060"/>
                  </a:cubicBezTo>
                  <a:lnTo>
                    <a:pt x="2472424" y="332698"/>
                  </a:lnTo>
                  <a:cubicBezTo>
                    <a:pt x="2472424" y="355927"/>
                    <a:pt x="2453593" y="374758"/>
                    <a:pt x="2430364" y="374758"/>
                  </a:cubicBezTo>
                  <a:lnTo>
                    <a:pt x="42060" y="374758"/>
                  </a:lnTo>
                  <a:cubicBezTo>
                    <a:pt x="30905" y="374758"/>
                    <a:pt x="20207" y="370326"/>
                    <a:pt x="12319" y="362439"/>
                  </a:cubicBezTo>
                  <a:cubicBezTo>
                    <a:pt x="4431" y="354551"/>
                    <a:pt x="0" y="343853"/>
                    <a:pt x="0" y="332698"/>
                  </a:cubicBezTo>
                  <a:lnTo>
                    <a:pt x="0" y="42060"/>
                  </a:lnTo>
                  <a:cubicBezTo>
                    <a:pt x="0" y="18831"/>
                    <a:pt x="18831" y="0"/>
                    <a:pt x="42060" y="0"/>
                  </a:cubicBezTo>
                  <a:close/>
                </a:path>
              </a:pathLst>
            </a:custGeom>
            <a:solidFill>
              <a:srgbClr val="02B676"/>
            </a:solidFill>
          </p:spPr>
        </p:sp>
        <p:sp>
          <p:nvSpPr>
            <p:cNvPr name="TextBox 7" id="7"/>
            <p:cNvSpPr txBox="true"/>
            <p:nvPr/>
          </p:nvSpPr>
          <p:spPr>
            <a:xfrm>
              <a:off x="0" y="-114300"/>
              <a:ext cx="2472424" cy="489058"/>
            </a:xfrm>
            <a:prstGeom prst="rect">
              <a:avLst/>
            </a:prstGeom>
          </p:spPr>
          <p:txBody>
            <a:bodyPr anchor="ctr" rtlCol="false" tIns="50800" lIns="50800" bIns="50800" rIns="50800"/>
            <a:lstStyle/>
            <a:p>
              <a:pPr algn="ctr">
                <a:lnSpc>
                  <a:spcPts val="4900"/>
                </a:lnSpc>
              </a:pPr>
              <a:r>
                <a:rPr lang="en-US" sz="3500">
                  <a:solidFill>
                    <a:srgbClr val="FFFFFF"/>
                  </a:solidFill>
                  <a:latin typeface="Telegraf Bold"/>
                </a:rPr>
                <a:t>perbandingan performa 2 model (DT dan XGBoost)</a:t>
              </a:r>
            </a:p>
          </p:txBody>
        </p:sp>
      </p:grpSp>
      <p:grpSp>
        <p:nvGrpSpPr>
          <p:cNvPr name="Group 8" id="8"/>
          <p:cNvGrpSpPr/>
          <p:nvPr/>
        </p:nvGrpSpPr>
        <p:grpSpPr>
          <a:xfrm rot="0">
            <a:off x="1410898" y="7000744"/>
            <a:ext cx="9387484" cy="1422908"/>
            <a:chOff x="0" y="0"/>
            <a:chExt cx="2472424" cy="374758"/>
          </a:xfrm>
        </p:grpSpPr>
        <p:sp>
          <p:nvSpPr>
            <p:cNvPr name="Freeform 9" id="9"/>
            <p:cNvSpPr/>
            <p:nvPr/>
          </p:nvSpPr>
          <p:spPr>
            <a:xfrm flipH="false" flipV="false" rot="0">
              <a:off x="0" y="0"/>
              <a:ext cx="2472424" cy="374758"/>
            </a:xfrm>
            <a:custGeom>
              <a:avLst/>
              <a:gdLst/>
              <a:ahLst/>
              <a:cxnLst/>
              <a:rect r="r" b="b" t="t" l="l"/>
              <a:pathLst>
                <a:path h="374758" w="2472424">
                  <a:moveTo>
                    <a:pt x="42060" y="0"/>
                  </a:moveTo>
                  <a:lnTo>
                    <a:pt x="2430364" y="0"/>
                  </a:lnTo>
                  <a:cubicBezTo>
                    <a:pt x="2453593" y="0"/>
                    <a:pt x="2472424" y="18831"/>
                    <a:pt x="2472424" y="42060"/>
                  </a:cubicBezTo>
                  <a:lnTo>
                    <a:pt x="2472424" y="332698"/>
                  </a:lnTo>
                  <a:cubicBezTo>
                    <a:pt x="2472424" y="355927"/>
                    <a:pt x="2453593" y="374758"/>
                    <a:pt x="2430364" y="374758"/>
                  </a:cubicBezTo>
                  <a:lnTo>
                    <a:pt x="42060" y="374758"/>
                  </a:lnTo>
                  <a:cubicBezTo>
                    <a:pt x="30905" y="374758"/>
                    <a:pt x="20207" y="370326"/>
                    <a:pt x="12319" y="362439"/>
                  </a:cubicBezTo>
                  <a:cubicBezTo>
                    <a:pt x="4431" y="354551"/>
                    <a:pt x="0" y="343853"/>
                    <a:pt x="0" y="332698"/>
                  </a:cubicBezTo>
                  <a:lnTo>
                    <a:pt x="0" y="42060"/>
                  </a:lnTo>
                  <a:cubicBezTo>
                    <a:pt x="0" y="18831"/>
                    <a:pt x="18831" y="0"/>
                    <a:pt x="42060" y="0"/>
                  </a:cubicBezTo>
                  <a:close/>
                </a:path>
              </a:pathLst>
            </a:custGeom>
            <a:solidFill>
              <a:srgbClr val="02B676"/>
            </a:solidFill>
          </p:spPr>
        </p:sp>
        <p:sp>
          <p:nvSpPr>
            <p:cNvPr name="TextBox 10" id="10"/>
            <p:cNvSpPr txBox="true"/>
            <p:nvPr/>
          </p:nvSpPr>
          <p:spPr>
            <a:xfrm>
              <a:off x="0" y="-114300"/>
              <a:ext cx="2472424" cy="489058"/>
            </a:xfrm>
            <a:prstGeom prst="rect">
              <a:avLst/>
            </a:prstGeom>
          </p:spPr>
          <p:txBody>
            <a:bodyPr anchor="ctr" rtlCol="false" tIns="50800" lIns="50800" bIns="50800" rIns="50800"/>
            <a:lstStyle/>
            <a:p>
              <a:pPr algn="ctr">
                <a:lnSpc>
                  <a:spcPts val="4900"/>
                </a:lnSpc>
              </a:pPr>
              <a:r>
                <a:rPr lang="en-US" sz="3500">
                  <a:solidFill>
                    <a:srgbClr val="FFFFFF"/>
                  </a:solidFill>
                  <a:latin typeface="Telegraf Bold"/>
                </a:rPr>
                <a:t>evaluasi (analisis, model) serta saran kepada perusahaan</a:t>
              </a:r>
            </a:p>
          </p:txBody>
        </p:sp>
      </p:grpSp>
      <p:sp>
        <p:nvSpPr>
          <p:cNvPr name="TextBox 11" id="11"/>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BATASAN PROJECT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625203" y="1028700"/>
            <a:ext cx="4214572" cy="3621897"/>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4" id="4"/>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000000"/>
                  </a:solidFill>
                  <a:latin typeface="Telegraf Bold"/>
                </a:rPr>
                <a:t>Pengenalan Masalah</a:t>
              </a:r>
            </a:p>
          </p:txBody>
        </p:sp>
      </p:grpSp>
      <p:grpSp>
        <p:nvGrpSpPr>
          <p:cNvPr name="Group 5" id="5"/>
          <p:cNvGrpSpPr/>
          <p:nvPr/>
        </p:nvGrpSpPr>
        <p:grpSpPr>
          <a:xfrm rot="0">
            <a:off x="8625203" y="4842807"/>
            <a:ext cx="4214572" cy="3621897"/>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7" id="7"/>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000000"/>
                  </a:solidFill>
                  <a:latin typeface="Telegraf Bold"/>
                </a:rPr>
                <a:t>Visualisasi Data</a:t>
              </a:r>
            </a:p>
          </p:txBody>
        </p:sp>
      </p:grpSp>
      <p:grpSp>
        <p:nvGrpSpPr>
          <p:cNvPr name="Group 8" id="8"/>
          <p:cNvGrpSpPr/>
          <p:nvPr/>
        </p:nvGrpSpPr>
        <p:grpSpPr>
          <a:xfrm rot="0">
            <a:off x="5329780" y="2988141"/>
            <a:ext cx="4214572" cy="362189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sp>
        <p:sp>
          <p:nvSpPr>
            <p:cNvPr name="TextBox 10" id="10"/>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FFFFFF"/>
                  </a:solidFill>
                  <a:latin typeface="Telegraf Bold"/>
                </a:rPr>
                <a:t>Pengenalan Data</a:t>
              </a:r>
            </a:p>
          </p:txBody>
        </p:sp>
      </p:grpSp>
      <p:grpSp>
        <p:nvGrpSpPr>
          <p:cNvPr name="Group 11" id="11"/>
          <p:cNvGrpSpPr/>
          <p:nvPr/>
        </p:nvGrpSpPr>
        <p:grpSpPr>
          <a:xfrm rot="0">
            <a:off x="11911102" y="2930991"/>
            <a:ext cx="4214572" cy="3621897"/>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sp>
        <p:sp>
          <p:nvSpPr>
            <p:cNvPr name="TextBox 13" id="13"/>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FFFFFF"/>
                  </a:solidFill>
                  <a:latin typeface="Telegraf Bold"/>
                </a:rPr>
                <a:t>Fokus Dianalisis</a:t>
              </a:r>
            </a:p>
          </p:txBody>
        </p:sp>
      </p:grpSp>
      <p:grpSp>
        <p:nvGrpSpPr>
          <p:cNvPr name="Group 14" id="14"/>
          <p:cNvGrpSpPr/>
          <p:nvPr/>
        </p:nvGrpSpPr>
        <p:grpSpPr>
          <a:xfrm rot="0">
            <a:off x="11920627" y="6720431"/>
            <a:ext cx="4214572" cy="3621897"/>
            <a:chOff x="0" y="0"/>
            <a:chExt cx="812800" cy="698500"/>
          </a:xfrm>
        </p:grpSpPr>
        <p:sp>
          <p:nvSpPr>
            <p:cNvPr name="Freeform 15" id="1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sp>
        <p:sp>
          <p:nvSpPr>
            <p:cNvPr name="TextBox 16" id="16"/>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FFFFFF"/>
                  </a:solidFill>
                  <a:latin typeface="Telegraf Bold"/>
                </a:rPr>
                <a:t>Memastikan Ulang</a:t>
              </a:r>
            </a:p>
          </p:txBody>
        </p:sp>
      </p:grpSp>
      <p:grpSp>
        <p:nvGrpSpPr>
          <p:cNvPr name="Group 17" id="17"/>
          <p:cNvGrpSpPr/>
          <p:nvPr/>
        </p:nvGrpSpPr>
        <p:grpSpPr>
          <a:xfrm rot="0">
            <a:off x="2034356" y="4947582"/>
            <a:ext cx="4214572" cy="3621897"/>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9" id="19"/>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sz="3199">
                  <a:solidFill>
                    <a:srgbClr val="000000"/>
                  </a:solidFill>
                  <a:latin typeface="Telegraf Bold"/>
                </a:rPr>
                <a:t>Melihat Kelengkapan Data</a:t>
              </a:r>
            </a:p>
          </p:txBody>
        </p:sp>
      </p:grpSp>
      <p:sp>
        <p:nvSpPr>
          <p:cNvPr name="TextBox 20" id="20"/>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DATA UNDERSTANDING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4397038" y="2329344"/>
            <a:ext cx="9493923" cy="7239116"/>
          </a:xfrm>
          <a:custGeom>
            <a:avLst/>
            <a:gdLst/>
            <a:ahLst/>
            <a:cxnLst/>
            <a:rect r="r" b="b" t="t" l="l"/>
            <a:pathLst>
              <a:path h="7239116" w="9493923">
                <a:moveTo>
                  <a:pt x="0" y="0"/>
                </a:moveTo>
                <a:lnTo>
                  <a:pt x="9493924" y="0"/>
                </a:lnTo>
                <a:lnTo>
                  <a:pt x="9493924" y="7239116"/>
                </a:lnTo>
                <a:lnTo>
                  <a:pt x="0" y="7239116"/>
                </a:lnTo>
                <a:lnTo>
                  <a:pt x="0" y="0"/>
                </a:lnTo>
                <a:close/>
              </a:path>
            </a:pathLst>
          </a:custGeom>
          <a:blipFill>
            <a:blip r:embed="rId2"/>
            <a:stretch>
              <a:fillRect l="0" t="0" r="0" b="0"/>
            </a:stretch>
          </a:blipFill>
        </p:spPr>
      </p:sp>
      <p:sp>
        <p:nvSpPr>
          <p:cNvPr name="TextBox 3" id="3"/>
          <p:cNvSpPr txBox="true"/>
          <p:nvPr/>
        </p:nvSpPr>
        <p:spPr>
          <a:xfrm rot="0">
            <a:off x="1028700" y="1019175"/>
            <a:ext cx="883359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ANALISIS JUMLAH CHURN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4593343" y="2092325"/>
            <a:ext cx="9101314" cy="7801126"/>
          </a:xfrm>
          <a:custGeom>
            <a:avLst/>
            <a:gdLst/>
            <a:ahLst/>
            <a:cxnLst/>
            <a:rect r="r" b="b" t="t" l="l"/>
            <a:pathLst>
              <a:path h="7801126" w="9101314">
                <a:moveTo>
                  <a:pt x="0" y="0"/>
                </a:moveTo>
                <a:lnTo>
                  <a:pt x="9101314" y="0"/>
                </a:lnTo>
                <a:lnTo>
                  <a:pt x="9101314" y="7801126"/>
                </a:lnTo>
                <a:lnTo>
                  <a:pt x="0" y="7801126"/>
                </a:lnTo>
                <a:lnTo>
                  <a:pt x="0" y="0"/>
                </a:lnTo>
                <a:close/>
              </a:path>
            </a:pathLst>
          </a:custGeom>
          <a:blipFill>
            <a:blip r:embed="rId2"/>
            <a:stretch>
              <a:fillRect l="0" t="0" r="0" b="0"/>
            </a:stretch>
          </a:blipFill>
        </p:spPr>
      </p:sp>
      <p:sp>
        <p:nvSpPr>
          <p:cNvPr name="TextBox 3" id="3"/>
          <p:cNvSpPr txBox="true"/>
          <p:nvPr/>
        </p:nvSpPr>
        <p:spPr>
          <a:xfrm rot="0">
            <a:off x="1028700" y="1019175"/>
            <a:ext cx="1314337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ANALISIS JUMLAH JENIS KARTU KREDIT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4243166" y="2092325"/>
            <a:ext cx="9801668" cy="7689240"/>
          </a:xfrm>
          <a:custGeom>
            <a:avLst/>
            <a:gdLst/>
            <a:ahLst/>
            <a:cxnLst/>
            <a:rect r="r" b="b" t="t" l="l"/>
            <a:pathLst>
              <a:path h="7689240" w="9801668">
                <a:moveTo>
                  <a:pt x="0" y="0"/>
                </a:moveTo>
                <a:lnTo>
                  <a:pt x="9801668" y="0"/>
                </a:lnTo>
                <a:lnTo>
                  <a:pt x="9801668" y="7689239"/>
                </a:lnTo>
                <a:lnTo>
                  <a:pt x="0" y="7689239"/>
                </a:lnTo>
                <a:lnTo>
                  <a:pt x="0" y="0"/>
                </a:lnTo>
                <a:close/>
              </a:path>
            </a:pathLst>
          </a:custGeom>
          <a:blipFill>
            <a:blip r:embed="rId2"/>
            <a:stretch>
              <a:fillRect l="0" t="0" r="0" b="0"/>
            </a:stretch>
          </a:blipFill>
        </p:spPr>
      </p:sp>
      <p:sp>
        <p:nvSpPr>
          <p:cNvPr name="TextBox 3" id="3"/>
          <p:cNvSpPr txBox="true"/>
          <p:nvPr/>
        </p:nvSpPr>
        <p:spPr>
          <a:xfrm rot="0">
            <a:off x="1028700" y="1019175"/>
            <a:ext cx="1540087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HUBUNGAN TIPE KARTU KREDIT DAN NASABAH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DAGGm4DYGNI</dc:identifier>
  <dcterms:modified xsi:type="dcterms:W3CDTF">2011-08-01T06:04:30Z</dcterms:modified>
  <cp:revision>1</cp:revision>
  <dc:title>Green and Orange Vibrant Animated AI and Machine Learning Presentation</dc:title>
</cp:coreProperties>
</file>