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EB 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EBGaramond-bold.fntdata"/><Relationship Id="rId10" Type="http://schemas.openxmlformats.org/officeDocument/2006/relationships/slide" Target="slides/slide5.xml"/><Relationship Id="rId21" Type="http://schemas.openxmlformats.org/officeDocument/2006/relationships/font" Target="fonts/EBGaramond-regular.fntdata"/><Relationship Id="rId13" Type="http://schemas.openxmlformats.org/officeDocument/2006/relationships/font" Target="fonts/Montserrat-regular.fntdata"/><Relationship Id="rId24" Type="http://schemas.openxmlformats.org/officeDocument/2006/relationships/font" Target="fonts/EBGaramond-boldItalic.fntdata"/><Relationship Id="rId12" Type="http://schemas.openxmlformats.org/officeDocument/2006/relationships/slide" Target="slides/slide7.xml"/><Relationship Id="rId23"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beaa12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beaa12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beaa126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3beaa126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beaa12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beaa12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3beaa126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3beaa126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3beaa12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3beaa12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3beaa126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3beaa126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EB Garamond"/>
                <a:ea typeface="EB Garamond"/>
                <a:cs typeface="EB Garamond"/>
                <a:sym typeface="EB Garamond"/>
              </a:rPr>
              <a:t>The Battle of Neighborhoods</a:t>
            </a:r>
            <a:endParaRPr b="1">
              <a:latin typeface="EB Garamond"/>
              <a:ea typeface="EB Garamond"/>
              <a:cs typeface="EB Garamond"/>
              <a:sym typeface="EB Garamond"/>
            </a:endParaRPr>
          </a:p>
        </p:txBody>
      </p:sp>
      <p:sp>
        <p:nvSpPr>
          <p:cNvPr id="135" name="Google Shape;135;p13"/>
          <p:cNvSpPr txBox="1"/>
          <p:nvPr>
            <p:ph idx="1" type="subTitle"/>
          </p:nvPr>
        </p:nvSpPr>
        <p:spPr>
          <a:xfrm>
            <a:off x="5083950" y="3924925"/>
            <a:ext cx="4060200" cy="1218600"/>
          </a:xfrm>
          <a:prstGeom prst="rect">
            <a:avLst/>
          </a:prstGeom>
        </p:spPr>
        <p:txBody>
          <a:bodyPr anchorCtr="0" anchor="t" bIns="91425" lIns="91425" spcFirstLastPara="1" rIns="91425" wrap="square" tIns="91425">
            <a:normAutofit lnSpcReduction="10000"/>
          </a:bodyPr>
          <a:lstStyle/>
          <a:p>
            <a:pPr indent="0" lvl="0" marL="914400" rtl="0" algn="l">
              <a:spcBef>
                <a:spcPts val="0"/>
              </a:spcBef>
              <a:spcAft>
                <a:spcPts val="0"/>
              </a:spcAft>
              <a:buNone/>
            </a:pPr>
            <a:r>
              <a:rPr lang="en" sz="1600">
                <a:latin typeface="Trebuchet MS"/>
                <a:ea typeface="Trebuchet MS"/>
                <a:cs typeface="Trebuchet MS"/>
                <a:sym typeface="Trebuchet MS"/>
              </a:rPr>
              <a:t>- </a:t>
            </a:r>
            <a:r>
              <a:rPr lang="en" sz="1600">
                <a:latin typeface="Trebuchet MS"/>
                <a:ea typeface="Trebuchet MS"/>
                <a:cs typeface="Trebuchet MS"/>
                <a:sym typeface="Trebuchet MS"/>
              </a:rPr>
              <a:t>Irfat Kapde</a:t>
            </a:r>
            <a:endParaRPr sz="16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			   </a:t>
            </a:r>
            <a:endParaRPr sz="1400">
              <a:latin typeface="Trebuchet MS"/>
              <a:ea typeface="Trebuchet MS"/>
              <a:cs typeface="Trebuchet MS"/>
              <a:sym typeface="Trebuchet MS"/>
            </a:endParaRPr>
          </a:p>
          <a:p>
            <a:pPr indent="457200" lvl="0" marL="1371600" rtl="0" algn="l">
              <a:spcBef>
                <a:spcPts val="0"/>
              </a:spcBef>
              <a:spcAft>
                <a:spcPts val="0"/>
              </a:spcAft>
              <a:buNone/>
            </a:pPr>
            <a:r>
              <a:rPr lang="en" sz="1400">
                <a:latin typeface="Trebuchet MS"/>
                <a:ea typeface="Trebuchet MS"/>
                <a:cs typeface="Trebuchet MS"/>
                <a:sym typeface="Trebuchet MS"/>
              </a:rPr>
              <a:t>     </a:t>
            </a:r>
            <a:r>
              <a:rPr lang="en" sz="1200">
                <a:solidFill>
                  <a:srgbClr val="0B5394"/>
                </a:solidFill>
                <a:latin typeface="Trebuchet MS"/>
                <a:ea typeface="Trebuchet MS"/>
                <a:cs typeface="Trebuchet MS"/>
                <a:sym typeface="Trebuchet MS"/>
              </a:rPr>
              <a:t>IBM Capstone by Coursera</a:t>
            </a:r>
            <a:endParaRPr sz="1200">
              <a:solidFill>
                <a:srgbClr val="0B5394"/>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a:latin typeface="EB Garamond"/>
                <a:ea typeface="EB Garamond"/>
                <a:cs typeface="EB Garamond"/>
                <a:sym typeface="EB Garamond"/>
              </a:rPr>
              <a:t>Selecting neighborhood in Scarborough, Toronto:</a:t>
            </a:r>
            <a:endParaRPr b="1">
              <a:latin typeface="EB Garamond"/>
              <a:ea typeface="EB Garamond"/>
              <a:cs typeface="EB Garamond"/>
              <a:sym typeface="EB Garamond"/>
            </a:endParaRPr>
          </a:p>
        </p:txBody>
      </p:sp>
      <p:sp>
        <p:nvSpPr>
          <p:cNvPr id="141" name="Google Shape;141;p14"/>
          <p:cNvSpPr txBox="1"/>
          <p:nvPr>
            <p:ph idx="1" type="body"/>
          </p:nvPr>
        </p:nvSpPr>
        <p:spPr>
          <a:xfrm>
            <a:off x="1143000" y="1143000"/>
            <a:ext cx="7193400" cy="3336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Trebuchet MS"/>
              <a:buChar char="●"/>
            </a:pPr>
            <a:r>
              <a:rPr lang="en" sz="1400">
                <a:latin typeface="Trebuchet MS"/>
                <a:ea typeface="Trebuchet MS"/>
                <a:cs typeface="Trebuchet MS"/>
                <a:sym typeface="Trebuchet MS"/>
              </a:rPr>
              <a:t>This project aims to create an analysis of features for people migrating to Scarborough to search for the best neighborhood as a comparative analysis between neighborhoods. </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sz="1400">
              <a:latin typeface="Trebuchet MS"/>
              <a:ea typeface="Trebuchet MS"/>
              <a:cs typeface="Trebuchet MS"/>
              <a:sym typeface="Trebuchet MS"/>
            </a:endParaRPr>
          </a:p>
          <a:p>
            <a:pPr indent="0" lvl="0" marL="0" rtl="0" algn="l">
              <a:spcBef>
                <a:spcPts val="1200"/>
              </a:spcBef>
              <a:spcAft>
                <a:spcPts val="1200"/>
              </a:spcAft>
              <a:buNone/>
            </a:pPr>
            <a:r>
              <a:t/>
            </a:r>
            <a:endParaRPr sz="1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a:latin typeface="EB Garamond"/>
                <a:ea typeface="EB Garamond"/>
                <a:cs typeface="EB Garamond"/>
                <a:sym typeface="EB Garamond"/>
              </a:rPr>
              <a:t>Data</a:t>
            </a:r>
            <a:endParaRPr/>
          </a:p>
        </p:txBody>
      </p:sp>
      <p:sp>
        <p:nvSpPr>
          <p:cNvPr id="147" name="Google Shape;147;p15"/>
          <p:cNvSpPr txBox="1"/>
          <p:nvPr>
            <p:ph idx="1" type="body"/>
          </p:nvPr>
        </p:nvSpPr>
        <p:spPr>
          <a:xfrm>
            <a:off x="1297500" y="1098175"/>
            <a:ext cx="7038900" cy="338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latin typeface="Trebuchet MS"/>
                <a:ea typeface="Trebuchet MS"/>
                <a:cs typeface="Trebuchet MS"/>
                <a:sym typeface="Trebuchet MS"/>
              </a:rPr>
              <a:t>Data Link:</a:t>
            </a:r>
            <a:r>
              <a:rPr lang="en" sz="1400">
                <a:latin typeface="Trebuchet MS"/>
                <a:ea typeface="Trebuchet MS"/>
                <a:cs typeface="Trebuchet MS"/>
                <a:sym typeface="Trebuchet MS"/>
              </a:rPr>
              <a:t> </a:t>
            </a:r>
            <a:r>
              <a:rPr lang="en" sz="1400" u="sng">
                <a:solidFill>
                  <a:schemeClr val="hlink"/>
                </a:solidFill>
                <a:latin typeface="Trebuchet MS"/>
                <a:ea typeface="Trebuchet MS"/>
                <a:cs typeface="Trebuchet MS"/>
                <a:sym typeface="Trebuchet MS"/>
                <a:hlinkClick r:id="rId3"/>
              </a:rPr>
              <a:t>https://en.wikipedia.org/wiki/List_of_postal_codes_of_Canada:_M</a:t>
            </a:r>
            <a:endParaRPr sz="1400">
              <a:latin typeface="Trebuchet MS"/>
              <a:ea typeface="Trebuchet MS"/>
              <a:cs typeface="Trebuchet MS"/>
              <a:sym typeface="Trebuchet MS"/>
            </a:endParaRPr>
          </a:p>
          <a:p>
            <a:pPr indent="0" lvl="0" marL="0" rtl="0" algn="l">
              <a:spcBef>
                <a:spcPts val="1200"/>
              </a:spcBef>
              <a:spcAft>
                <a:spcPts val="0"/>
              </a:spcAft>
              <a:buNone/>
            </a:pPr>
            <a:r>
              <a:rPr lang="en" sz="1400">
                <a:latin typeface="Trebuchet MS"/>
                <a:ea typeface="Trebuchet MS"/>
                <a:cs typeface="Trebuchet MS"/>
                <a:sym typeface="Trebuchet MS"/>
              </a:rPr>
              <a:t>Scarborough dataset which we scrapped from wikipedia on Week 3. Dataset consisting of latitude and longitude, zip codes.</a:t>
            </a:r>
            <a:endParaRPr sz="1400">
              <a:latin typeface="Trebuchet MS"/>
              <a:ea typeface="Trebuchet MS"/>
              <a:cs typeface="Trebuchet MS"/>
              <a:sym typeface="Trebuchet MS"/>
            </a:endParaRPr>
          </a:p>
          <a:p>
            <a:pPr indent="0" lvl="0" marL="0" rtl="0" algn="l">
              <a:spcBef>
                <a:spcPts val="1200"/>
              </a:spcBef>
              <a:spcAft>
                <a:spcPts val="0"/>
              </a:spcAft>
              <a:buNone/>
            </a:pPr>
            <a:r>
              <a:rPr b="1" lang="en" sz="1400">
                <a:latin typeface="Trebuchet MS"/>
                <a:ea typeface="Trebuchet MS"/>
                <a:cs typeface="Trebuchet MS"/>
                <a:sym typeface="Trebuchet MS"/>
              </a:rPr>
              <a:t>Foursquare API Data:</a:t>
            </a:r>
            <a:endParaRPr b="1" sz="1400">
              <a:latin typeface="Trebuchet MS"/>
              <a:ea typeface="Trebuchet MS"/>
              <a:cs typeface="Trebuchet MS"/>
              <a:sym typeface="Trebuchet MS"/>
            </a:endParaRPr>
          </a:p>
          <a:p>
            <a:pPr indent="0" lvl="0" marL="0" rtl="0" algn="l">
              <a:spcBef>
                <a:spcPts val="1200"/>
              </a:spcBef>
              <a:spcAft>
                <a:spcPts val="1200"/>
              </a:spcAft>
              <a:buNone/>
            </a:pPr>
            <a:r>
              <a:rPr lang="en" sz="1400">
                <a:latin typeface="Trebuchet MS"/>
                <a:ea typeface="Trebuchet MS"/>
                <a:cs typeface="Trebuchet MS"/>
                <a:sym typeface="Trebuchet MS"/>
              </a:rPr>
              <a:t>We will need data about different venues in different neighborhoods of that specific borough. In order to gain that information we will use "Foursquare" locational information.</a:t>
            </a:r>
            <a:endParaRPr sz="1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a:latin typeface="EB Garamond"/>
                <a:ea typeface="EB Garamond"/>
                <a:cs typeface="EB Garamond"/>
                <a:sym typeface="EB Garamond"/>
              </a:rPr>
              <a:t>Methodology</a:t>
            </a:r>
            <a:endParaRPr/>
          </a:p>
        </p:txBody>
      </p:sp>
      <p:sp>
        <p:nvSpPr>
          <p:cNvPr id="153" name="Google Shape;153;p16"/>
          <p:cNvSpPr txBox="1"/>
          <p:nvPr>
            <p:ph idx="1" type="body"/>
          </p:nvPr>
        </p:nvSpPr>
        <p:spPr>
          <a:xfrm>
            <a:off x="1297500" y="1120600"/>
            <a:ext cx="7038900" cy="3358200"/>
          </a:xfrm>
          <a:prstGeom prst="rect">
            <a:avLst/>
          </a:prstGeom>
        </p:spPr>
        <p:txBody>
          <a:bodyPr anchorCtr="0" anchor="t" bIns="91425" lIns="91425" spcFirstLastPara="1" rIns="91425" wrap="square" tIns="91425">
            <a:normAutofit/>
          </a:bodyPr>
          <a:lstStyle/>
          <a:p>
            <a:pPr indent="0" lvl="0" marL="0" rtl="0" algn="l">
              <a:lnSpc>
                <a:spcPct val="150000"/>
              </a:lnSpc>
              <a:spcBef>
                <a:spcPts val="800"/>
              </a:spcBef>
              <a:spcAft>
                <a:spcPts val="0"/>
              </a:spcAft>
              <a:buNone/>
            </a:pPr>
            <a:r>
              <a:rPr lang="en" sz="1400">
                <a:latin typeface="Trebuchet MS"/>
                <a:ea typeface="Trebuchet MS"/>
                <a:cs typeface="Trebuchet MS"/>
                <a:sym typeface="Trebuchet MS"/>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sz="1400">
              <a:latin typeface="Trebuchet MS"/>
              <a:ea typeface="Trebuchet MS"/>
              <a:cs typeface="Trebuchet MS"/>
              <a:sym typeface="Trebuchet MS"/>
            </a:endParaRPr>
          </a:p>
          <a:p>
            <a:pPr indent="0" lvl="0" marL="0" rtl="0" algn="l">
              <a:spcBef>
                <a:spcPts val="800"/>
              </a:spcBef>
              <a:spcAft>
                <a:spcPts val="1200"/>
              </a:spcAft>
              <a:buNone/>
            </a:pPr>
            <a:r>
              <a:t/>
            </a:r>
            <a:endParaRPr sz="14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605350" y="0"/>
            <a:ext cx="1107661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154750" y="142488"/>
            <a:ext cx="5086174" cy="4858524"/>
          </a:xfrm>
          <a:prstGeom prst="rect">
            <a:avLst/>
          </a:prstGeom>
          <a:noFill/>
          <a:ln>
            <a:noFill/>
          </a:ln>
        </p:spPr>
      </p:pic>
      <p:pic>
        <p:nvPicPr>
          <p:cNvPr id="164" name="Google Shape;164;p18"/>
          <p:cNvPicPr preferRelativeResize="0"/>
          <p:nvPr/>
        </p:nvPicPr>
        <p:blipFill>
          <a:blip r:embed="rId4">
            <a:alphaModFix/>
          </a:blip>
          <a:stretch>
            <a:fillRect/>
          </a:stretch>
        </p:blipFill>
        <p:spPr>
          <a:xfrm>
            <a:off x="5412621" y="142487"/>
            <a:ext cx="3579151" cy="48585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a:latin typeface="EB Garamond"/>
                <a:ea typeface="EB Garamond"/>
                <a:cs typeface="EB Garamond"/>
                <a:sym typeface="EB Garamond"/>
              </a:rPr>
              <a:t>Conclusion</a:t>
            </a:r>
            <a:endParaRPr/>
          </a:p>
        </p:txBody>
      </p:sp>
      <p:sp>
        <p:nvSpPr>
          <p:cNvPr id="170" name="Google Shape;170;p19"/>
          <p:cNvSpPr txBox="1"/>
          <p:nvPr>
            <p:ph idx="1" type="body"/>
          </p:nvPr>
        </p:nvSpPr>
        <p:spPr>
          <a:xfrm>
            <a:off x="1297500" y="1176625"/>
            <a:ext cx="70389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rebuchet MS"/>
                <a:ea typeface="Trebuchet MS"/>
                <a:cs typeface="Trebuchet MS"/>
                <a:sym typeface="Trebuchet MS"/>
              </a:rPr>
              <a:t>Using the k-means cluster algorithm, the neighborhood was separated into 10 different clusters and for 103 different latitude and longitudes from the dataset, which have similar neighborhoods around them.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Using the charts above results presented to a particular neighborhood based on average house prices and school rating have been made.</a:t>
            </a:r>
            <a:endParaRPr sz="1400">
              <a:latin typeface="Trebuchet MS"/>
              <a:ea typeface="Trebuchet MS"/>
              <a:cs typeface="Trebuchet MS"/>
              <a:sym typeface="Trebuchet MS"/>
            </a:endParaRPr>
          </a:p>
          <a:p>
            <a:pPr indent="0" lvl="0" marL="0" rtl="0" algn="l">
              <a:spcBef>
                <a:spcPts val="0"/>
              </a:spcBef>
              <a:spcAft>
                <a:spcPts val="1200"/>
              </a:spcAft>
              <a:buNone/>
            </a:pPr>
            <a:r>
              <a:t/>
            </a:r>
            <a:endParaRPr sz="1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