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oboto" panose="02000000000000000000" pitchFamily="2" charset="0"/>
      <p:regular r:id="rId11"/>
      <p:bold r:id="rId12"/>
    </p:embeddedFont>
    <p:embeddedFont>
      <p:font typeface="Roboto Bold" panose="02000000000000000000" pitchFamily="2" charset="0"/>
      <p:bold r:id="rId13"/>
    </p:embeddedFont>
    <p:embeddedFont>
      <p:font typeface="Roboto Slab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3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93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afiznouman786/potato-plant-diseasesdata?select=PotatoPla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10220"/>
            <a:ext cx="7556421" cy="4891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Analisis Model Deep Learning untuk Klasifikasi Penyakit Tanaman Kentang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604146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Laporan ini membahas pengembangan dan analisis model deep learning untuk mendeteksi penyakit pada tanaman kentang.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280190" y="7032012"/>
            <a:ext cx="182927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6E5E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Irfan </a:t>
            </a:r>
            <a:r>
              <a:rPr lang="en-US" sz="2200" b="1" dirty="0" err="1">
                <a:solidFill>
                  <a:srgbClr val="D6E5E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Rizadi</a:t>
            </a:r>
            <a:endParaRPr lang="en-US" sz="2200" b="1" dirty="0">
              <a:solidFill>
                <a:srgbClr val="D6E5EF"/>
              </a:solidFill>
              <a:latin typeface="Roboto Bold" pitchFamily="34" charset="0"/>
              <a:ea typeface="Roboto Bold" pitchFamily="34" charset="-122"/>
              <a:cs typeface="Roboto Bold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6E5E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2208107010062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011382" y="19558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Jenis Kasus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2011382" y="325999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sp>
        <p:nvSpPr>
          <p:cNvPr id="5" name="Text 2"/>
          <p:cNvSpPr/>
          <p:nvPr/>
        </p:nvSpPr>
        <p:spPr>
          <a:xfrm>
            <a:off x="2196405" y="3345001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2748498" y="32599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Klasifikasi Gambar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2748498" y="3750409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 dilatih untuk mengklasifikasikan gambar daun kentang berdasarkan kondisi kesehatan.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903059" y="325999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sp>
        <p:nvSpPr>
          <p:cNvPr id="9" name="Text 6"/>
          <p:cNvSpPr/>
          <p:nvPr/>
        </p:nvSpPr>
        <p:spPr>
          <a:xfrm>
            <a:off x="6064269" y="3345001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6640175" y="32599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Tujuan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6640175" y="3750409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Membangun model yang dapat mendeteksi tiga kategori kesehatan daun: sehat, hawar awal, dan hawar akhir.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0447" y="848087"/>
            <a:ext cx="65349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Dataset yang Digunakan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800447" y="2123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Sumber Dataset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00447" y="270498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Dataset diperoleh dari Kaggle, berisi gambar daun kentang dengan resolusi tinggi.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800447" y="363486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66A8EE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https://www.kaggle.com/datasets/hafiznouman786/potato-plant-diseasesdata?select=PotatoPlants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410335" y="30537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Konten Dataset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410335" y="363486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Gambar-gambar tersebut dikategorikan menjadi tiga kelas: sehat, hawar awal, dan hawar akhir.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F5D8CD-6B89-E1E1-4666-2B15E54E7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248" y="4943113"/>
            <a:ext cx="2931952" cy="2931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38705E-8A85-740D-3F81-38507BE18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176" y="4947530"/>
            <a:ext cx="2931952" cy="2931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85346C-EFD4-F31D-D936-A5A8A5EA9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4750" y="4947530"/>
            <a:ext cx="2931952" cy="2931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3059" y="521851"/>
            <a:ext cx="4971931" cy="591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Arsitektur Model CNN</a:t>
            </a:r>
            <a:endParaRPr lang="en-US" sz="3700" dirty="0"/>
          </a:p>
        </p:txBody>
      </p:sp>
      <p:sp>
        <p:nvSpPr>
          <p:cNvPr id="3" name="Shape 1"/>
          <p:cNvSpPr/>
          <p:nvPr/>
        </p:nvSpPr>
        <p:spPr>
          <a:xfrm>
            <a:off x="935712" y="1492687"/>
            <a:ext cx="22860" cy="6214943"/>
          </a:xfrm>
          <a:prstGeom prst="roundRect">
            <a:avLst>
              <a:gd name="adj" fmla="val 124319"/>
            </a:avLst>
          </a:prstGeom>
          <a:solidFill>
            <a:srgbClr val="585F6B"/>
          </a:solidFill>
          <a:ln/>
        </p:spPr>
      </p:sp>
      <p:sp>
        <p:nvSpPr>
          <p:cNvPr id="4" name="Shape 2"/>
          <p:cNvSpPr/>
          <p:nvPr/>
        </p:nvSpPr>
        <p:spPr>
          <a:xfrm>
            <a:off x="1137404" y="1907500"/>
            <a:ext cx="663059" cy="22860"/>
          </a:xfrm>
          <a:prstGeom prst="roundRect">
            <a:avLst>
              <a:gd name="adj" fmla="val 124319"/>
            </a:avLst>
          </a:prstGeom>
          <a:solidFill>
            <a:srgbClr val="585F6B"/>
          </a:solidFill>
          <a:ln/>
        </p:spPr>
      </p:sp>
      <p:sp>
        <p:nvSpPr>
          <p:cNvPr id="5" name="Shape 3"/>
          <p:cNvSpPr/>
          <p:nvPr/>
        </p:nvSpPr>
        <p:spPr>
          <a:xfrm>
            <a:off x="734020" y="1705808"/>
            <a:ext cx="426244" cy="426244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sp>
        <p:nvSpPr>
          <p:cNvPr id="6" name="Text 4"/>
          <p:cNvSpPr/>
          <p:nvPr/>
        </p:nvSpPr>
        <p:spPr>
          <a:xfrm>
            <a:off x="888563" y="1776770"/>
            <a:ext cx="117157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989177" y="1682115"/>
            <a:ext cx="2368272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Input Data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1989177" y="2091690"/>
            <a:ext cx="11978164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Gambar RGB dengan dimensi 150 × 150 piksel, total 67.500 fitur.</a:t>
            </a:r>
            <a:endParaRPr lang="en-US" sz="1450" dirty="0"/>
          </a:p>
        </p:txBody>
      </p:sp>
      <p:sp>
        <p:nvSpPr>
          <p:cNvPr id="9" name="Shape 7"/>
          <p:cNvSpPr/>
          <p:nvPr/>
        </p:nvSpPr>
        <p:spPr>
          <a:xfrm>
            <a:off x="1137404" y="3188375"/>
            <a:ext cx="663059" cy="22860"/>
          </a:xfrm>
          <a:prstGeom prst="roundRect">
            <a:avLst>
              <a:gd name="adj" fmla="val 124319"/>
            </a:avLst>
          </a:prstGeom>
          <a:solidFill>
            <a:srgbClr val="585F6B"/>
          </a:solidFill>
          <a:ln/>
        </p:spPr>
      </p:sp>
      <p:sp>
        <p:nvSpPr>
          <p:cNvPr id="10" name="Shape 8"/>
          <p:cNvSpPr/>
          <p:nvPr/>
        </p:nvSpPr>
        <p:spPr>
          <a:xfrm>
            <a:off x="734020" y="2986683"/>
            <a:ext cx="426244" cy="426244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sp>
        <p:nvSpPr>
          <p:cNvPr id="11" name="Text 9"/>
          <p:cNvSpPr/>
          <p:nvPr/>
        </p:nvSpPr>
        <p:spPr>
          <a:xfrm>
            <a:off x="868680" y="3057644"/>
            <a:ext cx="156924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989177" y="2962989"/>
            <a:ext cx="2368272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Lapisan Konvolusi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1989177" y="3372564"/>
            <a:ext cx="11978164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Ekstraksi fitur dari gambar menggunakan tiga lapisan Conv2D.</a:t>
            </a:r>
            <a:endParaRPr lang="en-US" sz="1450" dirty="0"/>
          </a:p>
        </p:txBody>
      </p:sp>
      <p:sp>
        <p:nvSpPr>
          <p:cNvPr id="14" name="Shape 12"/>
          <p:cNvSpPr/>
          <p:nvPr/>
        </p:nvSpPr>
        <p:spPr>
          <a:xfrm>
            <a:off x="1137404" y="4469249"/>
            <a:ext cx="663059" cy="22860"/>
          </a:xfrm>
          <a:prstGeom prst="roundRect">
            <a:avLst>
              <a:gd name="adj" fmla="val 124319"/>
            </a:avLst>
          </a:prstGeom>
          <a:solidFill>
            <a:srgbClr val="585F6B"/>
          </a:solidFill>
          <a:ln/>
        </p:spPr>
      </p:sp>
      <p:sp>
        <p:nvSpPr>
          <p:cNvPr id="15" name="Shape 13"/>
          <p:cNvSpPr/>
          <p:nvPr/>
        </p:nvSpPr>
        <p:spPr>
          <a:xfrm>
            <a:off x="734020" y="4267557"/>
            <a:ext cx="426244" cy="426244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sp>
        <p:nvSpPr>
          <p:cNvPr id="16" name="Text 14"/>
          <p:cNvSpPr/>
          <p:nvPr/>
        </p:nvSpPr>
        <p:spPr>
          <a:xfrm>
            <a:off x="870347" y="4338518"/>
            <a:ext cx="153472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989177" y="4243864"/>
            <a:ext cx="2368272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Lapisan Pooling</a:t>
            </a:r>
            <a:endParaRPr lang="en-US" sz="1850" dirty="0"/>
          </a:p>
        </p:txBody>
      </p:sp>
      <p:sp>
        <p:nvSpPr>
          <p:cNvPr id="18" name="Text 16"/>
          <p:cNvSpPr/>
          <p:nvPr/>
        </p:nvSpPr>
        <p:spPr>
          <a:xfrm>
            <a:off x="1989177" y="4653439"/>
            <a:ext cx="11978164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Mengurangi dimensi fitur dengan tiga lapisan MaxPooling2D.</a:t>
            </a:r>
            <a:endParaRPr lang="en-US" sz="1450" dirty="0"/>
          </a:p>
        </p:txBody>
      </p:sp>
      <p:sp>
        <p:nvSpPr>
          <p:cNvPr id="19" name="Shape 17"/>
          <p:cNvSpPr/>
          <p:nvPr/>
        </p:nvSpPr>
        <p:spPr>
          <a:xfrm>
            <a:off x="1137404" y="5750123"/>
            <a:ext cx="663059" cy="22860"/>
          </a:xfrm>
          <a:prstGeom prst="roundRect">
            <a:avLst>
              <a:gd name="adj" fmla="val 124319"/>
            </a:avLst>
          </a:prstGeom>
          <a:solidFill>
            <a:srgbClr val="585F6B"/>
          </a:solidFill>
          <a:ln/>
        </p:spPr>
      </p:sp>
      <p:sp>
        <p:nvSpPr>
          <p:cNvPr id="20" name="Shape 18"/>
          <p:cNvSpPr/>
          <p:nvPr/>
        </p:nvSpPr>
        <p:spPr>
          <a:xfrm>
            <a:off x="734020" y="5548432"/>
            <a:ext cx="426244" cy="426244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sp>
        <p:nvSpPr>
          <p:cNvPr id="21" name="Text 19"/>
          <p:cNvSpPr/>
          <p:nvPr/>
        </p:nvSpPr>
        <p:spPr>
          <a:xfrm>
            <a:off x="864751" y="5619393"/>
            <a:ext cx="164663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1989177" y="5524738"/>
            <a:ext cx="2368272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Lapisan Dense</a:t>
            </a:r>
            <a:endParaRPr lang="en-US" sz="1850" dirty="0"/>
          </a:p>
        </p:txBody>
      </p:sp>
      <p:sp>
        <p:nvSpPr>
          <p:cNvPr id="23" name="Text 21"/>
          <p:cNvSpPr/>
          <p:nvPr/>
        </p:nvSpPr>
        <p:spPr>
          <a:xfrm>
            <a:off x="1989177" y="5934313"/>
            <a:ext cx="11978164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Menyusun fitur menjadi hasil klasifikasi dengan satu lapisan Dense.</a:t>
            </a:r>
            <a:endParaRPr lang="en-US" sz="1450" dirty="0"/>
          </a:p>
        </p:txBody>
      </p:sp>
      <p:sp>
        <p:nvSpPr>
          <p:cNvPr id="24" name="Shape 22"/>
          <p:cNvSpPr/>
          <p:nvPr/>
        </p:nvSpPr>
        <p:spPr>
          <a:xfrm>
            <a:off x="1137404" y="7030998"/>
            <a:ext cx="663059" cy="22860"/>
          </a:xfrm>
          <a:prstGeom prst="roundRect">
            <a:avLst>
              <a:gd name="adj" fmla="val 124319"/>
            </a:avLst>
          </a:prstGeom>
          <a:solidFill>
            <a:srgbClr val="585F6B"/>
          </a:solidFill>
          <a:ln/>
        </p:spPr>
      </p:sp>
      <p:sp>
        <p:nvSpPr>
          <p:cNvPr id="25" name="Shape 23"/>
          <p:cNvSpPr/>
          <p:nvPr/>
        </p:nvSpPr>
        <p:spPr>
          <a:xfrm>
            <a:off x="734020" y="6829306"/>
            <a:ext cx="426244" cy="426244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sp>
        <p:nvSpPr>
          <p:cNvPr id="26" name="Text 24"/>
          <p:cNvSpPr/>
          <p:nvPr/>
        </p:nvSpPr>
        <p:spPr>
          <a:xfrm>
            <a:off x="872133" y="6900267"/>
            <a:ext cx="150019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</a:t>
            </a:r>
            <a:endParaRPr lang="en-US" sz="2200" dirty="0"/>
          </a:p>
        </p:txBody>
      </p:sp>
      <p:sp>
        <p:nvSpPr>
          <p:cNvPr id="27" name="Text 25"/>
          <p:cNvSpPr/>
          <p:nvPr/>
        </p:nvSpPr>
        <p:spPr>
          <a:xfrm>
            <a:off x="1989177" y="6805613"/>
            <a:ext cx="2368272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Lapisan Dropout</a:t>
            </a:r>
            <a:endParaRPr lang="en-US" sz="1850" dirty="0"/>
          </a:p>
        </p:txBody>
      </p:sp>
      <p:sp>
        <p:nvSpPr>
          <p:cNvPr id="28" name="Text 26"/>
          <p:cNvSpPr/>
          <p:nvPr/>
        </p:nvSpPr>
        <p:spPr>
          <a:xfrm>
            <a:off x="1989177" y="7215188"/>
            <a:ext cx="11978164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Mencegah overfitting dengan satu lapisan Dropout.</a:t>
            </a:r>
            <a:endParaRPr lang="en-US" sz="145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7B81011-559A-03B4-92F3-F41FF1283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544" y="1792119"/>
            <a:ext cx="5457332" cy="237238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2E442A1-4DF0-ACA9-60A4-3091AD495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544" y="4391859"/>
            <a:ext cx="5457332" cy="33227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161652" y="13435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Jenis Optimisasi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61652" y="2392442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3F4652"/>
          </a:solidFill>
          <a:ln/>
        </p:spPr>
      </p:sp>
      <p:sp>
        <p:nvSpPr>
          <p:cNvPr id="5" name="Text 2"/>
          <p:cNvSpPr/>
          <p:nvPr/>
        </p:nvSpPr>
        <p:spPr>
          <a:xfrm>
            <a:off x="1388466" y="26192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Adam Optimizer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88466" y="3109675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Digunakan untuk mengoptimalkan model, menggabungkan momentum dan RMSProp.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053329" y="2392442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3F4652"/>
          </a:solidFill>
          <a:ln/>
        </p:spPr>
      </p:sp>
      <p:sp>
        <p:nvSpPr>
          <p:cNvPr id="8" name="Text 5"/>
          <p:cNvSpPr/>
          <p:nvPr/>
        </p:nvSpPr>
        <p:spPr>
          <a:xfrm>
            <a:off x="5280143" y="26192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Keunggulan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280143" y="3109675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Konvergen lebih cepat dan dapat menyesuaikan kecepatan belajar secara otomatis.</a:t>
            </a:r>
            <a:endParaRPr lang="en-US" sz="17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087FD3-7B9D-A6A5-3828-98DE8156C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00" y="5133015"/>
            <a:ext cx="8259863" cy="18458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3370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Fungsi Aktivasi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386013"/>
            <a:ext cx="7556421" cy="4506516"/>
          </a:xfrm>
          <a:prstGeom prst="roundRect">
            <a:avLst>
              <a:gd name="adj" fmla="val 75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1410" y="2393633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29057" y="2537341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Lapisan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3546038" y="2537341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Fungsi Aktivasi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059210" y="2537341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Keuntungan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01410" y="3043952"/>
            <a:ext cx="7540347" cy="173902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1029057" y="3187660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Konvolusi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3546038" y="3187660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ReLU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059210" y="3187660"/>
            <a:ext cx="205573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Sederhana dan efektif, menghindari masalah gradien menghilang.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801410" y="4782979"/>
            <a:ext cx="7540347" cy="210192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1029057" y="4926687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Output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3546038" y="4926687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Softmax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6059210" y="4926687"/>
            <a:ext cx="205573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Menghasilkan probabilitas untuk setiap kelas, cocok untuk prediksi multi-kelas.</a:t>
            </a:r>
            <a:endParaRPr lang="en-US" sz="1750" dirty="0"/>
          </a:p>
        </p:txBody>
      </p:sp>
      <p:pic>
        <p:nvPicPr>
          <p:cNvPr id="1028" name="Picture 4" descr="ReLU activation function | Download Scientific Diagram">
            <a:extLst>
              <a:ext uri="{FF2B5EF4-FFF2-40B4-BE49-F238E27FC236}">
                <a16:creationId xmlns:a16="http://schemas.microsoft.com/office/drawing/2014/main" id="{78407B5F-E677-138A-E42F-A6A88681B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171" y="2537341"/>
            <a:ext cx="4503025" cy="391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44171"/>
            <a:ext cx="748236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Detail Lapisan Tersembunyi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893112"/>
            <a:ext cx="4347567" cy="9072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20604" y="61405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Total Hidden Layers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020604" y="6630948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 memiliki 4 lapisan tersembunyi.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357" y="4893112"/>
            <a:ext cx="4347567" cy="90725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68171" y="61405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Lapisan Konvolusi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368171" y="6630948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Terdiri dari 3 lapisan Conv2D.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8924" y="4893112"/>
            <a:ext cx="4347567" cy="90725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61405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Lapisan Dense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630948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Terdiri dari 1 lapisan Dense.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69568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Kesimpulan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74462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2538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Model CNN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3028831"/>
            <a:ext cx="36080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 CNN dibangun untuk mengklasifikasikan gambar tanaman kentang ke dalam tiga kategori.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511" y="174462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55511" y="2538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Arsitektur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6255511" y="3028831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Arsitektur menggunakan tiga lapisan konvolusi, pooling, dan dense.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160883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3790" y="59546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Optimisasi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93790" y="6445091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 dioptimalkan menggunakan Adam Optimizer.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5511" y="5160883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55511" y="59546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Fungsi Aktivasi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6255511" y="6445091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Fungsi aktivasi ReLU digunakan untuk lapisan konvolusi, dan Softmax untuk lapisan output.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327</Words>
  <Application>Microsoft Office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Roboto Bold</vt:lpstr>
      <vt:lpstr>Roboto Slab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irfnriza@gmail.com</cp:lastModifiedBy>
  <cp:revision>3</cp:revision>
  <dcterms:created xsi:type="dcterms:W3CDTF">2024-11-25T14:04:47Z</dcterms:created>
  <dcterms:modified xsi:type="dcterms:W3CDTF">2024-11-25T14:26:16Z</dcterms:modified>
</cp:coreProperties>
</file>