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59" r:id="rId5"/>
    <p:sldId id="263" r:id="rId6"/>
    <p:sldId id="264" r:id="rId7"/>
    <p:sldId id="266" r:id="rId8"/>
    <p:sldId id="267" r:id="rId9"/>
    <p:sldId id="268" r:id="rId10"/>
    <p:sldId id="271" r:id="rId11"/>
    <p:sldId id="272" r:id="rId12"/>
    <p:sldId id="273" r:id="rId13"/>
    <p:sldId id="274" r:id="rId14"/>
    <p:sldId id="258" r:id="rId15"/>
    <p:sldId id="26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837712-4652-4191-BBD8-9C1E14B0126A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516392-7582-423C-99CE-12D9F4D16AD5}">
      <dgm:prSet phldrT="[Text]"/>
      <dgm:spPr/>
      <dgm:t>
        <a:bodyPr/>
        <a:lstStyle/>
        <a:p>
          <a:r>
            <a:rPr lang="en-US" dirty="0"/>
            <a:t>Predicted w/ Dawn method</a:t>
          </a:r>
        </a:p>
      </dgm:t>
    </dgm:pt>
    <dgm:pt modelId="{5BB20F5C-DD31-4353-80EA-CB951B0C4EB0}" type="parTrans" cxnId="{0E6DC559-896D-491D-9F04-15C8FBD263CD}">
      <dgm:prSet/>
      <dgm:spPr/>
      <dgm:t>
        <a:bodyPr/>
        <a:lstStyle/>
        <a:p>
          <a:endParaRPr lang="en-US"/>
        </a:p>
      </dgm:t>
    </dgm:pt>
    <dgm:pt modelId="{A0CE491E-F7D5-4B4C-87C6-ADB4461BE261}" type="sibTrans" cxnId="{0E6DC559-896D-491D-9F04-15C8FBD263CD}">
      <dgm:prSet/>
      <dgm:spPr/>
      <dgm:t>
        <a:bodyPr/>
        <a:lstStyle/>
        <a:p>
          <a:endParaRPr lang="en-US"/>
        </a:p>
      </dgm:t>
    </dgm:pt>
    <dgm:pt modelId="{C88A0425-596C-4197-BF7D-BCFCADC8A78B}">
      <dgm:prSet phldrT="[Text]"/>
      <dgm:spPr/>
      <dgm:t>
        <a:bodyPr/>
        <a:lstStyle/>
        <a:p>
          <a:r>
            <a:rPr lang="en-US" dirty="0"/>
            <a:t>542 kg</a:t>
          </a:r>
        </a:p>
      </dgm:t>
    </dgm:pt>
    <dgm:pt modelId="{E13DDCC0-BC71-4020-82EB-F0EC02340095}" type="parTrans" cxnId="{32566ABF-2E6D-4293-96A6-319F9EC4DED2}">
      <dgm:prSet/>
      <dgm:spPr/>
      <dgm:t>
        <a:bodyPr/>
        <a:lstStyle/>
        <a:p>
          <a:endParaRPr lang="en-US"/>
        </a:p>
      </dgm:t>
    </dgm:pt>
    <dgm:pt modelId="{8810C921-2D7C-42E2-B03E-AB90D5383CA4}" type="sibTrans" cxnId="{32566ABF-2E6D-4293-96A6-319F9EC4DED2}">
      <dgm:prSet/>
      <dgm:spPr/>
      <dgm:t>
        <a:bodyPr/>
        <a:lstStyle/>
        <a:p>
          <a:endParaRPr lang="en-US"/>
        </a:p>
      </dgm:t>
    </dgm:pt>
    <dgm:pt modelId="{5985CC7A-DDD2-4573-B27B-A3C4F947296A}">
      <dgm:prSet phldrT="[Text]"/>
      <dgm:spPr/>
      <dgm:t>
        <a:bodyPr/>
        <a:lstStyle/>
        <a:p>
          <a:r>
            <a:rPr lang="en-US" dirty="0"/>
            <a:t>As-built</a:t>
          </a:r>
        </a:p>
      </dgm:t>
    </dgm:pt>
    <dgm:pt modelId="{2B271713-FC59-400C-89B3-E615414AF56C}" type="parTrans" cxnId="{DE3E3658-603C-4CF6-A13D-590A66028E6F}">
      <dgm:prSet/>
      <dgm:spPr/>
      <dgm:t>
        <a:bodyPr/>
        <a:lstStyle/>
        <a:p>
          <a:endParaRPr lang="en-US"/>
        </a:p>
      </dgm:t>
    </dgm:pt>
    <dgm:pt modelId="{44927996-1DEE-4234-ADC4-FFF3FD72CD0F}" type="sibTrans" cxnId="{DE3E3658-603C-4CF6-A13D-590A66028E6F}">
      <dgm:prSet/>
      <dgm:spPr/>
      <dgm:t>
        <a:bodyPr/>
        <a:lstStyle/>
        <a:p>
          <a:endParaRPr lang="en-US"/>
        </a:p>
      </dgm:t>
    </dgm:pt>
    <dgm:pt modelId="{5C40F75B-7014-4671-8C7C-4AAD895F9470}">
      <dgm:prSet phldrT="[Text]"/>
      <dgm:spPr/>
      <dgm:t>
        <a:bodyPr/>
        <a:lstStyle/>
        <a:p>
          <a:r>
            <a:rPr lang="en-US" dirty="0"/>
            <a:t>275 kg</a:t>
          </a:r>
        </a:p>
      </dgm:t>
    </dgm:pt>
    <dgm:pt modelId="{677B2181-A0D2-40CA-A8C1-2C3DE8798957}" type="parTrans" cxnId="{0A20E955-A9DE-484F-96C2-70D1F7C83E39}">
      <dgm:prSet/>
      <dgm:spPr/>
      <dgm:t>
        <a:bodyPr/>
        <a:lstStyle/>
        <a:p>
          <a:endParaRPr lang="en-US"/>
        </a:p>
      </dgm:t>
    </dgm:pt>
    <dgm:pt modelId="{212BB656-B040-4890-A107-FA71745794B4}" type="sibTrans" cxnId="{0A20E955-A9DE-484F-96C2-70D1F7C83E39}">
      <dgm:prSet/>
      <dgm:spPr/>
      <dgm:t>
        <a:bodyPr/>
        <a:lstStyle/>
        <a:p>
          <a:endParaRPr lang="en-US"/>
        </a:p>
      </dgm:t>
    </dgm:pt>
    <dgm:pt modelId="{DA5FE3AB-C10B-4952-9824-81CC4B6A53EA}" type="pres">
      <dgm:prSet presAssocID="{DC837712-4652-4191-BBD8-9C1E14B0126A}" presName="Name0" presStyleCnt="0">
        <dgm:presLayoutVars>
          <dgm:dir/>
          <dgm:animLvl val="lvl"/>
          <dgm:resizeHandles val="exact"/>
        </dgm:presLayoutVars>
      </dgm:prSet>
      <dgm:spPr/>
    </dgm:pt>
    <dgm:pt modelId="{9BC365B1-BA3E-4199-A619-66E89E0E078D}" type="pres">
      <dgm:prSet presAssocID="{8B516392-7582-423C-99CE-12D9F4D16AD5}" presName="linNode" presStyleCnt="0"/>
      <dgm:spPr/>
    </dgm:pt>
    <dgm:pt modelId="{D2D3B113-F8E8-4E42-8B88-9B829B7D3B00}" type="pres">
      <dgm:prSet presAssocID="{8B516392-7582-423C-99CE-12D9F4D16AD5}" presName="parTx" presStyleLbl="revTx" presStyleIdx="0" presStyleCnt="2">
        <dgm:presLayoutVars>
          <dgm:chMax val="1"/>
          <dgm:bulletEnabled val="1"/>
        </dgm:presLayoutVars>
      </dgm:prSet>
      <dgm:spPr/>
    </dgm:pt>
    <dgm:pt modelId="{14692704-A894-4393-BDCF-AE04041BC774}" type="pres">
      <dgm:prSet presAssocID="{8B516392-7582-423C-99CE-12D9F4D16AD5}" presName="bracket" presStyleLbl="parChTrans1D1" presStyleIdx="0" presStyleCnt="2"/>
      <dgm:spPr/>
    </dgm:pt>
    <dgm:pt modelId="{BDC1AE65-302B-48E8-91BA-CD41DA7023F3}" type="pres">
      <dgm:prSet presAssocID="{8B516392-7582-423C-99CE-12D9F4D16AD5}" presName="spH" presStyleCnt="0"/>
      <dgm:spPr/>
    </dgm:pt>
    <dgm:pt modelId="{4644CD9D-4001-4819-A757-6EAB640C715A}" type="pres">
      <dgm:prSet presAssocID="{8B516392-7582-423C-99CE-12D9F4D16AD5}" presName="desTx" presStyleLbl="node1" presStyleIdx="0" presStyleCnt="2" custScaleX="37820">
        <dgm:presLayoutVars>
          <dgm:bulletEnabled val="1"/>
        </dgm:presLayoutVars>
      </dgm:prSet>
      <dgm:spPr/>
    </dgm:pt>
    <dgm:pt modelId="{33357FB4-D685-40C3-B488-ACBE9B48E3FA}" type="pres">
      <dgm:prSet presAssocID="{A0CE491E-F7D5-4B4C-87C6-ADB4461BE261}" presName="spV" presStyleCnt="0"/>
      <dgm:spPr/>
    </dgm:pt>
    <dgm:pt modelId="{63B07F56-7532-42DD-884D-85E3383F441D}" type="pres">
      <dgm:prSet presAssocID="{5985CC7A-DDD2-4573-B27B-A3C4F947296A}" presName="linNode" presStyleCnt="0"/>
      <dgm:spPr/>
    </dgm:pt>
    <dgm:pt modelId="{903EFB53-8BFC-441F-A19C-D98AB9D0DA0E}" type="pres">
      <dgm:prSet presAssocID="{5985CC7A-DDD2-4573-B27B-A3C4F947296A}" presName="parTx" presStyleLbl="revTx" presStyleIdx="1" presStyleCnt="2">
        <dgm:presLayoutVars>
          <dgm:chMax val="1"/>
          <dgm:bulletEnabled val="1"/>
        </dgm:presLayoutVars>
      </dgm:prSet>
      <dgm:spPr/>
    </dgm:pt>
    <dgm:pt modelId="{DF6FAB58-D101-476C-86D0-EEEF40964F81}" type="pres">
      <dgm:prSet presAssocID="{5985CC7A-DDD2-4573-B27B-A3C4F947296A}" presName="bracket" presStyleLbl="parChTrans1D1" presStyleIdx="1" presStyleCnt="2"/>
      <dgm:spPr/>
    </dgm:pt>
    <dgm:pt modelId="{BED216B2-631F-498D-9351-83B75D5FF444}" type="pres">
      <dgm:prSet presAssocID="{5985CC7A-DDD2-4573-B27B-A3C4F947296A}" presName="spH" presStyleCnt="0"/>
      <dgm:spPr/>
    </dgm:pt>
    <dgm:pt modelId="{2D081061-2411-448C-ABB6-FD7587AB1F03}" type="pres">
      <dgm:prSet presAssocID="{5985CC7A-DDD2-4573-B27B-A3C4F947296A}" presName="desTx" presStyleLbl="node1" presStyleIdx="1" presStyleCnt="2" custScaleX="37820">
        <dgm:presLayoutVars>
          <dgm:bulletEnabled val="1"/>
        </dgm:presLayoutVars>
      </dgm:prSet>
      <dgm:spPr/>
    </dgm:pt>
  </dgm:ptLst>
  <dgm:cxnLst>
    <dgm:cxn modelId="{EEB56A10-DF01-4AD9-BC22-AC558FD330D9}" type="presOf" srcId="{C88A0425-596C-4197-BF7D-BCFCADC8A78B}" destId="{4644CD9D-4001-4819-A757-6EAB640C715A}" srcOrd="0" destOrd="0" presId="urn:diagrams.loki3.com/BracketList"/>
    <dgm:cxn modelId="{B20C701B-73FA-427D-A0E4-280CFCE1069C}" type="presOf" srcId="{8B516392-7582-423C-99CE-12D9F4D16AD5}" destId="{D2D3B113-F8E8-4E42-8B88-9B829B7D3B00}" srcOrd="0" destOrd="0" presId="urn:diagrams.loki3.com/BracketList"/>
    <dgm:cxn modelId="{0A20E955-A9DE-484F-96C2-70D1F7C83E39}" srcId="{5985CC7A-DDD2-4573-B27B-A3C4F947296A}" destId="{5C40F75B-7014-4671-8C7C-4AAD895F9470}" srcOrd="0" destOrd="0" parTransId="{677B2181-A0D2-40CA-A8C1-2C3DE8798957}" sibTransId="{212BB656-B040-4890-A107-FA71745794B4}"/>
    <dgm:cxn modelId="{DE3E3658-603C-4CF6-A13D-590A66028E6F}" srcId="{DC837712-4652-4191-BBD8-9C1E14B0126A}" destId="{5985CC7A-DDD2-4573-B27B-A3C4F947296A}" srcOrd="1" destOrd="0" parTransId="{2B271713-FC59-400C-89B3-E615414AF56C}" sibTransId="{44927996-1DEE-4234-ADC4-FFF3FD72CD0F}"/>
    <dgm:cxn modelId="{0E6DC559-896D-491D-9F04-15C8FBD263CD}" srcId="{DC837712-4652-4191-BBD8-9C1E14B0126A}" destId="{8B516392-7582-423C-99CE-12D9F4D16AD5}" srcOrd="0" destOrd="0" parTransId="{5BB20F5C-DD31-4353-80EA-CB951B0C4EB0}" sibTransId="{A0CE491E-F7D5-4B4C-87C6-ADB4461BE261}"/>
    <dgm:cxn modelId="{2BD43B94-B26E-41ED-8709-614468717DC6}" type="presOf" srcId="{5C40F75B-7014-4671-8C7C-4AAD895F9470}" destId="{2D081061-2411-448C-ABB6-FD7587AB1F03}" srcOrd="0" destOrd="0" presId="urn:diagrams.loki3.com/BracketList"/>
    <dgm:cxn modelId="{4053C8B7-720F-40BC-90C2-FFCE15D8AC0E}" type="presOf" srcId="{DC837712-4652-4191-BBD8-9C1E14B0126A}" destId="{DA5FE3AB-C10B-4952-9824-81CC4B6A53EA}" srcOrd="0" destOrd="0" presId="urn:diagrams.loki3.com/BracketList"/>
    <dgm:cxn modelId="{32566ABF-2E6D-4293-96A6-319F9EC4DED2}" srcId="{8B516392-7582-423C-99CE-12D9F4D16AD5}" destId="{C88A0425-596C-4197-BF7D-BCFCADC8A78B}" srcOrd="0" destOrd="0" parTransId="{E13DDCC0-BC71-4020-82EB-F0EC02340095}" sibTransId="{8810C921-2D7C-42E2-B03E-AB90D5383CA4}"/>
    <dgm:cxn modelId="{68ADDBC6-6E95-4A33-A5BD-318307A0B9E2}" type="presOf" srcId="{5985CC7A-DDD2-4573-B27B-A3C4F947296A}" destId="{903EFB53-8BFC-441F-A19C-D98AB9D0DA0E}" srcOrd="0" destOrd="0" presId="urn:diagrams.loki3.com/BracketList"/>
    <dgm:cxn modelId="{5E7F0AD1-A878-4881-86BC-58848DBA6A12}" type="presParOf" srcId="{DA5FE3AB-C10B-4952-9824-81CC4B6A53EA}" destId="{9BC365B1-BA3E-4199-A619-66E89E0E078D}" srcOrd="0" destOrd="0" presId="urn:diagrams.loki3.com/BracketList"/>
    <dgm:cxn modelId="{FBBA22B9-DD0C-4434-AA5C-845B67FA00B9}" type="presParOf" srcId="{9BC365B1-BA3E-4199-A619-66E89E0E078D}" destId="{D2D3B113-F8E8-4E42-8B88-9B829B7D3B00}" srcOrd="0" destOrd="0" presId="urn:diagrams.loki3.com/BracketList"/>
    <dgm:cxn modelId="{9748F336-E5F4-48FC-BBDA-6E1D5C468F79}" type="presParOf" srcId="{9BC365B1-BA3E-4199-A619-66E89E0E078D}" destId="{14692704-A894-4393-BDCF-AE04041BC774}" srcOrd="1" destOrd="0" presId="urn:diagrams.loki3.com/BracketList"/>
    <dgm:cxn modelId="{FE8826DC-5E73-450E-9A6A-B09B5330F790}" type="presParOf" srcId="{9BC365B1-BA3E-4199-A619-66E89E0E078D}" destId="{BDC1AE65-302B-48E8-91BA-CD41DA7023F3}" srcOrd="2" destOrd="0" presId="urn:diagrams.loki3.com/BracketList"/>
    <dgm:cxn modelId="{7F0CECC1-165F-4D1A-BFB8-22CE79F73F77}" type="presParOf" srcId="{9BC365B1-BA3E-4199-A619-66E89E0E078D}" destId="{4644CD9D-4001-4819-A757-6EAB640C715A}" srcOrd="3" destOrd="0" presId="urn:diagrams.loki3.com/BracketList"/>
    <dgm:cxn modelId="{A036AEAD-3577-49F3-A6D9-E922B29AD16C}" type="presParOf" srcId="{DA5FE3AB-C10B-4952-9824-81CC4B6A53EA}" destId="{33357FB4-D685-40C3-B488-ACBE9B48E3FA}" srcOrd="1" destOrd="0" presId="urn:diagrams.loki3.com/BracketList"/>
    <dgm:cxn modelId="{C077C353-9043-4C85-ABE3-B92B7A914F14}" type="presParOf" srcId="{DA5FE3AB-C10B-4952-9824-81CC4B6A53EA}" destId="{63B07F56-7532-42DD-884D-85E3383F441D}" srcOrd="2" destOrd="0" presId="urn:diagrams.loki3.com/BracketList"/>
    <dgm:cxn modelId="{7A6B34F2-272A-4EF9-822D-22E8BB0B231A}" type="presParOf" srcId="{63B07F56-7532-42DD-884D-85E3383F441D}" destId="{903EFB53-8BFC-441F-A19C-D98AB9D0DA0E}" srcOrd="0" destOrd="0" presId="urn:diagrams.loki3.com/BracketList"/>
    <dgm:cxn modelId="{B6898B10-C946-4F72-9A40-8030F27F799E}" type="presParOf" srcId="{63B07F56-7532-42DD-884D-85E3383F441D}" destId="{DF6FAB58-D101-476C-86D0-EEEF40964F81}" srcOrd="1" destOrd="0" presId="urn:diagrams.loki3.com/BracketList"/>
    <dgm:cxn modelId="{ACDA12FD-D5C9-44F6-B78A-9BD8EDF6AFAC}" type="presParOf" srcId="{63B07F56-7532-42DD-884D-85E3383F441D}" destId="{BED216B2-631F-498D-9351-83B75D5FF444}" srcOrd="2" destOrd="0" presId="urn:diagrams.loki3.com/BracketList"/>
    <dgm:cxn modelId="{88CFFFEC-457F-4E8D-8F27-E9381D85F890}" type="presParOf" srcId="{63B07F56-7532-42DD-884D-85E3383F441D}" destId="{2D081061-2411-448C-ABB6-FD7587AB1F0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837712-4652-4191-BBD8-9C1E14B0126A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516392-7582-423C-99CE-12D9F4D16AD5}">
      <dgm:prSet phldrT="[Text]"/>
      <dgm:spPr/>
      <dgm:t>
        <a:bodyPr/>
        <a:lstStyle/>
        <a:p>
          <a:r>
            <a:rPr lang="en-US" dirty="0"/>
            <a:t>Predicted w/ Dawn method</a:t>
          </a:r>
        </a:p>
      </dgm:t>
    </dgm:pt>
    <dgm:pt modelId="{5BB20F5C-DD31-4353-80EA-CB951B0C4EB0}" type="parTrans" cxnId="{0E6DC559-896D-491D-9F04-15C8FBD263CD}">
      <dgm:prSet/>
      <dgm:spPr/>
      <dgm:t>
        <a:bodyPr/>
        <a:lstStyle/>
        <a:p>
          <a:endParaRPr lang="en-US"/>
        </a:p>
      </dgm:t>
    </dgm:pt>
    <dgm:pt modelId="{A0CE491E-F7D5-4B4C-87C6-ADB4461BE261}" type="sibTrans" cxnId="{0E6DC559-896D-491D-9F04-15C8FBD263CD}">
      <dgm:prSet/>
      <dgm:spPr/>
      <dgm:t>
        <a:bodyPr/>
        <a:lstStyle/>
        <a:p>
          <a:endParaRPr lang="en-US"/>
        </a:p>
      </dgm:t>
    </dgm:pt>
    <dgm:pt modelId="{C88A0425-596C-4197-BF7D-BCFCADC8A78B}">
      <dgm:prSet phldrT="[Text]"/>
      <dgm:spPr/>
      <dgm:t>
        <a:bodyPr/>
        <a:lstStyle/>
        <a:p>
          <a:r>
            <a:rPr lang="en-US" dirty="0"/>
            <a:t>287 kg</a:t>
          </a:r>
        </a:p>
      </dgm:t>
    </dgm:pt>
    <dgm:pt modelId="{E13DDCC0-BC71-4020-82EB-F0EC02340095}" type="parTrans" cxnId="{32566ABF-2E6D-4293-96A6-319F9EC4DED2}">
      <dgm:prSet/>
      <dgm:spPr/>
      <dgm:t>
        <a:bodyPr/>
        <a:lstStyle/>
        <a:p>
          <a:endParaRPr lang="en-US"/>
        </a:p>
      </dgm:t>
    </dgm:pt>
    <dgm:pt modelId="{8810C921-2D7C-42E2-B03E-AB90D5383CA4}" type="sibTrans" cxnId="{32566ABF-2E6D-4293-96A6-319F9EC4DED2}">
      <dgm:prSet/>
      <dgm:spPr/>
      <dgm:t>
        <a:bodyPr/>
        <a:lstStyle/>
        <a:p>
          <a:endParaRPr lang="en-US"/>
        </a:p>
      </dgm:t>
    </dgm:pt>
    <dgm:pt modelId="{5985CC7A-DDD2-4573-B27B-A3C4F947296A}">
      <dgm:prSet phldrT="[Text]"/>
      <dgm:spPr/>
      <dgm:t>
        <a:bodyPr/>
        <a:lstStyle/>
        <a:p>
          <a:r>
            <a:rPr lang="en-US" dirty="0"/>
            <a:t>As-built</a:t>
          </a:r>
        </a:p>
      </dgm:t>
    </dgm:pt>
    <dgm:pt modelId="{2B271713-FC59-400C-89B3-E615414AF56C}" type="parTrans" cxnId="{DE3E3658-603C-4CF6-A13D-590A66028E6F}">
      <dgm:prSet/>
      <dgm:spPr/>
      <dgm:t>
        <a:bodyPr/>
        <a:lstStyle/>
        <a:p>
          <a:endParaRPr lang="en-US"/>
        </a:p>
      </dgm:t>
    </dgm:pt>
    <dgm:pt modelId="{44927996-1DEE-4234-ADC4-FFF3FD72CD0F}" type="sibTrans" cxnId="{DE3E3658-603C-4CF6-A13D-590A66028E6F}">
      <dgm:prSet/>
      <dgm:spPr/>
      <dgm:t>
        <a:bodyPr/>
        <a:lstStyle/>
        <a:p>
          <a:endParaRPr lang="en-US"/>
        </a:p>
      </dgm:t>
    </dgm:pt>
    <dgm:pt modelId="{5C40F75B-7014-4671-8C7C-4AAD895F9470}">
      <dgm:prSet phldrT="[Text]"/>
      <dgm:spPr/>
      <dgm:t>
        <a:bodyPr/>
        <a:lstStyle/>
        <a:p>
          <a:r>
            <a:rPr lang="en-US" dirty="0"/>
            <a:t>275 kg</a:t>
          </a:r>
        </a:p>
      </dgm:t>
    </dgm:pt>
    <dgm:pt modelId="{677B2181-A0D2-40CA-A8C1-2C3DE8798957}" type="parTrans" cxnId="{0A20E955-A9DE-484F-96C2-70D1F7C83E39}">
      <dgm:prSet/>
      <dgm:spPr/>
      <dgm:t>
        <a:bodyPr/>
        <a:lstStyle/>
        <a:p>
          <a:endParaRPr lang="en-US"/>
        </a:p>
      </dgm:t>
    </dgm:pt>
    <dgm:pt modelId="{212BB656-B040-4890-A107-FA71745794B4}" type="sibTrans" cxnId="{0A20E955-A9DE-484F-96C2-70D1F7C83E39}">
      <dgm:prSet/>
      <dgm:spPr/>
      <dgm:t>
        <a:bodyPr/>
        <a:lstStyle/>
        <a:p>
          <a:endParaRPr lang="en-US"/>
        </a:p>
      </dgm:t>
    </dgm:pt>
    <dgm:pt modelId="{DA5FE3AB-C10B-4952-9824-81CC4B6A53EA}" type="pres">
      <dgm:prSet presAssocID="{DC837712-4652-4191-BBD8-9C1E14B0126A}" presName="Name0" presStyleCnt="0">
        <dgm:presLayoutVars>
          <dgm:dir/>
          <dgm:animLvl val="lvl"/>
          <dgm:resizeHandles val="exact"/>
        </dgm:presLayoutVars>
      </dgm:prSet>
      <dgm:spPr/>
    </dgm:pt>
    <dgm:pt modelId="{9BC365B1-BA3E-4199-A619-66E89E0E078D}" type="pres">
      <dgm:prSet presAssocID="{8B516392-7582-423C-99CE-12D9F4D16AD5}" presName="linNode" presStyleCnt="0"/>
      <dgm:spPr/>
    </dgm:pt>
    <dgm:pt modelId="{D2D3B113-F8E8-4E42-8B88-9B829B7D3B00}" type="pres">
      <dgm:prSet presAssocID="{8B516392-7582-423C-99CE-12D9F4D16AD5}" presName="parTx" presStyleLbl="revTx" presStyleIdx="0" presStyleCnt="2">
        <dgm:presLayoutVars>
          <dgm:chMax val="1"/>
          <dgm:bulletEnabled val="1"/>
        </dgm:presLayoutVars>
      </dgm:prSet>
      <dgm:spPr/>
    </dgm:pt>
    <dgm:pt modelId="{14692704-A894-4393-BDCF-AE04041BC774}" type="pres">
      <dgm:prSet presAssocID="{8B516392-7582-423C-99CE-12D9F4D16AD5}" presName="bracket" presStyleLbl="parChTrans1D1" presStyleIdx="0" presStyleCnt="2" custScaleY="43829"/>
      <dgm:spPr/>
    </dgm:pt>
    <dgm:pt modelId="{BDC1AE65-302B-48E8-91BA-CD41DA7023F3}" type="pres">
      <dgm:prSet presAssocID="{8B516392-7582-423C-99CE-12D9F4D16AD5}" presName="spH" presStyleCnt="0"/>
      <dgm:spPr/>
    </dgm:pt>
    <dgm:pt modelId="{4644CD9D-4001-4819-A757-6EAB640C715A}" type="pres">
      <dgm:prSet presAssocID="{8B516392-7582-423C-99CE-12D9F4D16AD5}" presName="desTx" presStyleLbl="node1" presStyleIdx="0" presStyleCnt="2" custScaleX="37820" custScaleY="47687">
        <dgm:presLayoutVars>
          <dgm:bulletEnabled val="1"/>
        </dgm:presLayoutVars>
      </dgm:prSet>
      <dgm:spPr/>
    </dgm:pt>
    <dgm:pt modelId="{33357FB4-D685-40C3-B488-ACBE9B48E3FA}" type="pres">
      <dgm:prSet presAssocID="{A0CE491E-F7D5-4B4C-87C6-ADB4461BE261}" presName="spV" presStyleCnt="0"/>
      <dgm:spPr/>
    </dgm:pt>
    <dgm:pt modelId="{63B07F56-7532-42DD-884D-85E3383F441D}" type="pres">
      <dgm:prSet presAssocID="{5985CC7A-DDD2-4573-B27B-A3C4F947296A}" presName="linNode" presStyleCnt="0"/>
      <dgm:spPr/>
    </dgm:pt>
    <dgm:pt modelId="{903EFB53-8BFC-441F-A19C-D98AB9D0DA0E}" type="pres">
      <dgm:prSet presAssocID="{5985CC7A-DDD2-4573-B27B-A3C4F947296A}" presName="parTx" presStyleLbl="revTx" presStyleIdx="1" presStyleCnt="2">
        <dgm:presLayoutVars>
          <dgm:chMax val="1"/>
          <dgm:bulletEnabled val="1"/>
        </dgm:presLayoutVars>
      </dgm:prSet>
      <dgm:spPr/>
    </dgm:pt>
    <dgm:pt modelId="{DF6FAB58-D101-476C-86D0-EEEF40964F81}" type="pres">
      <dgm:prSet presAssocID="{5985CC7A-DDD2-4573-B27B-A3C4F947296A}" presName="bracket" presStyleLbl="parChTrans1D1" presStyleIdx="1" presStyleCnt="2"/>
      <dgm:spPr/>
    </dgm:pt>
    <dgm:pt modelId="{BED216B2-631F-498D-9351-83B75D5FF444}" type="pres">
      <dgm:prSet presAssocID="{5985CC7A-DDD2-4573-B27B-A3C4F947296A}" presName="spH" presStyleCnt="0"/>
      <dgm:spPr/>
    </dgm:pt>
    <dgm:pt modelId="{2D081061-2411-448C-ABB6-FD7587AB1F03}" type="pres">
      <dgm:prSet presAssocID="{5985CC7A-DDD2-4573-B27B-A3C4F947296A}" presName="desTx" presStyleLbl="node1" presStyleIdx="1" presStyleCnt="2" custScaleX="37820">
        <dgm:presLayoutVars>
          <dgm:bulletEnabled val="1"/>
        </dgm:presLayoutVars>
      </dgm:prSet>
      <dgm:spPr/>
    </dgm:pt>
  </dgm:ptLst>
  <dgm:cxnLst>
    <dgm:cxn modelId="{EEB56A10-DF01-4AD9-BC22-AC558FD330D9}" type="presOf" srcId="{C88A0425-596C-4197-BF7D-BCFCADC8A78B}" destId="{4644CD9D-4001-4819-A757-6EAB640C715A}" srcOrd="0" destOrd="0" presId="urn:diagrams.loki3.com/BracketList"/>
    <dgm:cxn modelId="{B20C701B-73FA-427D-A0E4-280CFCE1069C}" type="presOf" srcId="{8B516392-7582-423C-99CE-12D9F4D16AD5}" destId="{D2D3B113-F8E8-4E42-8B88-9B829B7D3B00}" srcOrd="0" destOrd="0" presId="urn:diagrams.loki3.com/BracketList"/>
    <dgm:cxn modelId="{0A20E955-A9DE-484F-96C2-70D1F7C83E39}" srcId="{5985CC7A-DDD2-4573-B27B-A3C4F947296A}" destId="{5C40F75B-7014-4671-8C7C-4AAD895F9470}" srcOrd="0" destOrd="0" parTransId="{677B2181-A0D2-40CA-A8C1-2C3DE8798957}" sibTransId="{212BB656-B040-4890-A107-FA71745794B4}"/>
    <dgm:cxn modelId="{DE3E3658-603C-4CF6-A13D-590A66028E6F}" srcId="{DC837712-4652-4191-BBD8-9C1E14B0126A}" destId="{5985CC7A-DDD2-4573-B27B-A3C4F947296A}" srcOrd="1" destOrd="0" parTransId="{2B271713-FC59-400C-89B3-E615414AF56C}" sibTransId="{44927996-1DEE-4234-ADC4-FFF3FD72CD0F}"/>
    <dgm:cxn modelId="{0E6DC559-896D-491D-9F04-15C8FBD263CD}" srcId="{DC837712-4652-4191-BBD8-9C1E14B0126A}" destId="{8B516392-7582-423C-99CE-12D9F4D16AD5}" srcOrd="0" destOrd="0" parTransId="{5BB20F5C-DD31-4353-80EA-CB951B0C4EB0}" sibTransId="{A0CE491E-F7D5-4B4C-87C6-ADB4461BE261}"/>
    <dgm:cxn modelId="{2BD43B94-B26E-41ED-8709-614468717DC6}" type="presOf" srcId="{5C40F75B-7014-4671-8C7C-4AAD895F9470}" destId="{2D081061-2411-448C-ABB6-FD7587AB1F03}" srcOrd="0" destOrd="0" presId="urn:diagrams.loki3.com/BracketList"/>
    <dgm:cxn modelId="{4053C8B7-720F-40BC-90C2-FFCE15D8AC0E}" type="presOf" srcId="{DC837712-4652-4191-BBD8-9C1E14B0126A}" destId="{DA5FE3AB-C10B-4952-9824-81CC4B6A53EA}" srcOrd="0" destOrd="0" presId="urn:diagrams.loki3.com/BracketList"/>
    <dgm:cxn modelId="{32566ABF-2E6D-4293-96A6-319F9EC4DED2}" srcId="{8B516392-7582-423C-99CE-12D9F4D16AD5}" destId="{C88A0425-596C-4197-BF7D-BCFCADC8A78B}" srcOrd="0" destOrd="0" parTransId="{E13DDCC0-BC71-4020-82EB-F0EC02340095}" sibTransId="{8810C921-2D7C-42E2-B03E-AB90D5383CA4}"/>
    <dgm:cxn modelId="{68ADDBC6-6E95-4A33-A5BD-318307A0B9E2}" type="presOf" srcId="{5985CC7A-DDD2-4573-B27B-A3C4F947296A}" destId="{903EFB53-8BFC-441F-A19C-D98AB9D0DA0E}" srcOrd="0" destOrd="0" presId="urn:diagrams.loki3.com/BracketList"/>
    <dgm:cxn modelId="{5E7F0AD1-A878-4881-86BC-58848DBA6A12}" type="presParOf" srcId="{DA5FE3AB-C10B-4952-9824-81CC4B6A53EA}" destId="{9BC365B1-BA3E-4199-A619-66E89E0E078D}" srcOrd="0" destOrd="0" presId="urn:diagrams.loki3.com/BracketList"/>
    <dgm:cxn modelId="{FBBA22B9-DD0C-4434-AA5C-845B67FA00B9}" type="presParOf" srcId="{9BC365B1-BA3E-4199-A619-66E89E0E078D}" destId="{D2D3B113-F8E8-4E42-8B88-9B829B7D3B00}" srcOrd="0" destOrd="0" presId="urn:diagrams.loki3.com/BracketList"/>
    <dgm:cxn modelId="{9748F336-E5F4-48FC-BBDA-6E1D5C468F79}" type="presParOf" srcId="{9BC365B1-BA3E-4199-A619-66E89E0E078D}" destId="{14692704-A894-4393-BDCF-AE04041BC774}" srcOrd="1" destOrd="0" presId="urn:diagrams.loki3.com/BracketList"/>
    <dgm:cxn modelId="{FE8826DC-5E73-450E-9A6A-B09B5330F790}" type="presParOf" srcId="{9BC365B1-BA3E-4199-A619-66E89E0E078D}" destId="{BDC1AE65-302B-48E8-91BA-CD41DA7023F3}" srcOrd="2" destOrd="0" presId="urn:diagrams.loki3.com/BracketList"/>
    <dgm:cxn modelId="{7F0CECC1-165F-4D1A-BFB8-22CE79F73F77}" type="presParOf" srcId="{9BC365B1-BA3E-4199-A619-66E89E0E078D}" destId="{4644CD9D-4001-4819-A757-6EAB640C715A}" srcOrd="3" destOrd="0" presId="urn:diagrams.loki3.com/BracketList"/>
    <dgm:cxn modelId="{A036AEAD-3577-49F3-A6D9-E922B29AD16C}" type="presParOf" srcId="{DA5FE3AB-C10B-4952-9824-81CC4B6A53EA}" destId="{33357FB4-D685-40C3-B488-ACBE9B48E3FA}" srcOrd="1" destOrd="0" presId="urn:diagrams.loki3.com/BracketList"/>
    <dgm:cxn modelId="{C077C353-9043-4C85-ABE3-B92B7A914F14}" type="presParOf" srcId="{DA5FE3AB-C10B-4952-9824-81CC4B6A53EA}" destId="{63B07F56-7532-42DD-884D-85E3383F441D}" srcOrd="2" destOrd="0" presId="urn:diagrams.loki3.com/BracketList"/>
    <dgm:cxn modelId="{7A6B34F2-272A-4EF9-822D-22E8BB0B231A}" type="presParOf" srcId="{63B07F56-7532-42DD-884D-85E3383F441D}" destId="{903EFB53-8BFC-441F-A19C-D98AB9D0DA0E}" srcOrd="0" destOrd="0" presId="urn:diagrams.loki3.com/BracketList"/>
    <dgm:cxn modelId="{B6898B10-C946-4F72-9A40-8030F27F799E}" type="presParOf" srcId="{63B07F56-7532-42DD-884D-85E3383F441D}" destId="{DF6FAB58-D101-476C-86D0-EEEF40964F81}" srcOrd="1" destOrd="0" presId="urn:diagrams.loki3.com/BracketList"/>
    <dgm:cxn modelId="{ACDA12FD-D5C9-44F6-B78A-9BD8EDF6AFAC}" type="presParOf" srcId="{63B07F56-7532-42DD-884D-85E3383F441D}" destId="{BED216B2-631F-498D-9351-83B75D5FF444}" srcOrd="2" destOrd="0" presId="urn:diagrams.loki3.com/BracketList"/>
    <dgm:cxn modelId="{88CFFFEC-457F-4E8D-8F27-E9381D85F890}" type="presParOf" srcId="{63B07F56-7532-42DD-884D-85E3383F441D}" destId="{2D081061-2411-448C-ABB6-FD7587AB1F0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3B113-F8E8-4E42-8B88-9B829B7D3B00}">
      <dsp:nvSpPr>
        <dsp:cNvPr id="0" name=""/>
        <dsp:cNvSpPr/>
      </dsp:nvSpPr>
      <dsp:spPr>
        <a:xfrm>
          <a:off x="1246501" y="704721"/>
          <a:ext cx="1470619" cy="987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Predicted w/ Dawn method</a:t>
          </a:r>
        </a:p>
      </dsp:txBody>
      <dsp:txXfrm>
        <a:off x="1246501" y="704721"/>
        <a:ext cx="1470619" cy="987525"/>
      </dsp:txXfrm>
    </dsp:sp>
    <dsp:sp modelId="{14692704-A894-4393-BDCF-AE04041BC774}">
      <dsp:nvSpPr>
        <dsp:cNvPr id="0" name=""/>
        <dsp:cNvSpPr/>
      </dsp:nvSpPr>
      <dsp:spPr>
        <a:xfrm>
          <a:off x="2717120" y="704721"/>
          <a:ext cx="294123" cy="9875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4CD9D-4001-4819-A757-6EAB640C715A}">
      <dsp:nvSpPr>
        <dsp:cNvPr id="0" name=""/>
        <dsp:cNvSpPr/>
      </dsp:nvSpPr>
      <dsp:spPr>
        <a:xfrm>
          <a:off x="3128893" y="704721"/>
          <a:ext cx="1512831" cy="987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542 kg</a:t>
          </a:r>
        </a:p>
      </dsp:txBody>
      <dsp:txXfrm>
        <a:off x="3128893" y="704721"/>
        <a:ext cx="1512831" cy="987525"/>
      </dsp:txXfrm>
    </dsp:sp>
    <dsp:sp modelId="{903EFB53-8BFC-441F-A19C-D98AB9D0DA0E}">
      <dsp:nvSpPr>
        <dsp:cNvPr id="0" name=""/>
        <dsp:cNvSpPr/>
      </dsp:nvSpPr>
      <dsp:spPr>
        <a:xfrm>
          <a:off x="1246501" y="1787337"/>
          <a:ext cx="1470619" cy="41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As-built</a:t>
          </a:r>
        </a:p>
      </dsp:txBody>
      <dsp:txXfrm>
        <a:off x="1246501" y="1787337"/>
        <a:ext cx="1470619" cy="415800"/>
      </dsp:txXfrm>
    </dsp:sp>
    <dsp:sp modelId="{DF6FAB58-D101-476C-86D0-EEEF40964F81}">
      <dsp:nvSpPr>
        <dsp:cNvPr id="0" name=""/>
        <dsp:cNvSpPr/>
      </dsp:nvSpPr>
      <dsp:spPr>
        <a:xfrm>
          <a:off x="2717120" y="1767846"/>
          <a:ext cx="294123" cy="45478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81061-2411-448C-ABB6-FD7587AB1F03}">
      <dsp:nvSpPr>
        <dsp:cNvPr id="0" name=""/>
        <dsp:cNvSpPr/>
      </dsp:nvSpPr>
      <dsp:spPr>
        <a:xfrm>
          <a:off x="3128893" y="1767846"/>
          <a:ext cx="1512831" cy="4547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275 kg</a:t>
          </a:r>
        </a:p>
      </dsp:txBody>
      <dsp:txXfrm>
        <a:off x="3128893" y="1767846"/>
        <a:ext cx="1512831" cy="454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3B113-F8E8-4E42-8B88-9B829B7D3B00}">
      <dsp:nvSpPr>
        <dsp:cNvPr id="0" name=""/>
        <dsp:cNvSpPr/>
      </dsp:nvSpPr>
      <dsp:spPr>
        <a:xfrm>
          <a:off x="1246501" y="704721"/>
          <a:ext cx="1470619" cy="987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Predicted w/ Dawn method</a:t>
          </a:r>
        </a:p>
      </dsp:txBody>
      <dsp:txXfrm>
        <a:off x="1246501" y="704721"/>
        <a:ext cx="1470619" cy="987525"/>
      </dsp:txXfrm>
    </dsp:sp>
    <dsp:sp modelId="{14692704-A894-4393-BDCF-AE04041BC774}">
      <dsp:nvSpPr>
        <dsp:cNvPr id="0" name=""/>
        <dsp:cNvSpPr/>
      </dsp:nvSpPr>
      <dsp:spPr>
        <a:xfrm>
          <a:off x="2717120" y="982072"/>
          <a:ext cx="294123" cy="43282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4CD9D-4001-4819-A757-6EAB640C715A}">
      <dsp:nvSpPr>
        <dsp:cNvPr id="0" name=""/>
        <dsp:cNvSpPr/>
      </dsp:nvSpPr>
      <dsp:spPr>
        <a:xfrm>
          <a:off x="3128893" y="963023"/>
          <a:ext cx="1512831" cy="470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287 kg</a:t>
          </a:r>
        </a:p>
      </dsp:txBody>
      <dsp:txXfrm>
        <a:off x="3128893" y="963023"/>
        <a:ext cx="1512831" cy="470921"/>
      </dsp:txXfrm>
    </dsp:sp>
    <dsp:sp modelId="{903EFB53-8BFC-441F-A19C-D98AB9D0DA0E}">
      <dsp:nvSpPr>
        <dsp:cNvPr id="0" name=""/>
        <dsp:cNvSpPr/>
      </dsp:nvSpPr>
      <dsp:spPr>
        <a:xfrm>
          <a:off x="1246501" y="1787337"/>
          <a:ext cx="1470619" cy="41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As-built</a:t>
          </a:r>
        </a:p>
      </dsp:txBody>
      <dsp:txXfrm>
        <a:off x="1246501" y="1787337"/>
        <a:ext cx="1470619" cy="415800"/>
      </dsp:txXfrm>
    </dsp:sp>
    <dsp:sp modelId="{DF6FAB58-D101-476C-86D0-EEEF40964F81}">
      <dsp:nvSpPr>
        <dsp:cNvPr id="0" name=""/>
        <dsp:cNvSpPr/>
      </dsp:nvSpPr>
      <dsp:spPr>
        <a:xfrm>
          <a:off x="2717120" y="1767846"/>
          <a:ext cx="294123" cy="45478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81061-2411-448C-ABB6-FD7587AB1F03}">
      <dsp:nvSpPr>
        <dsp:cNvPr id="0" name=""/>
        <dsp:cNvSpPr/>
      </dsp:nvSpPr>
      <dsp:spPr>
        <a:xfrm>
          <a:off x="3128893" y="1767846"/>
          <a:ext cx="1512831" cy="4547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275 kg</a:t>
          </a:r>
        </a:p>
      </dsp:txBody>
      <dsp:txXfrm>
        <a:off x="3128893" y="1767846"/>
        <a:ext cx="1512831" cy="454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32345-023C-4565-94DD-7E2E5C54A001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0320F-E784-47D6-853F-922EBC0E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8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Battery draw [4125] Motor terminals</a:t>
            </a:r>
          </a:p>
          <a:p>
            <a:r>
              <a:rPr lang="en-US" dirty="0"/>
              <a:t>Battery draw [289] Avionics</a:t>
            </a:r>
          </a:p>
          <a:p>
            <a:r>
              <a:rPr lang="en-US" dirty="0"/>
              <a:t>Battery draw [150] Payload (night)</a:t>
            </a:r>
          </a:p>
          <a:p>
            <a:r>
              <a:rPr lang="en-US" dirty="0"/>
              <a:t>Battery draw [46] Wiring losses</a:t>
            </a:r>
          </a:p>
          <a:p>
            <a:endParaRPr lang="en-US" dirty="0"/>
          </a:p>
          <a:p>
            <a:r>
              <a:rPr lang="en-US" dirty="0"/>
              <a:t>Motor terminals [3940] Propeller shaft power</a:t>
            </a:r>
          </a:p>
          <a:p>
            <a:r>
              <a:rPr lang="en-US" dirty="0"/>
              <a:t>Motor terminals [185] Motor losses</a:t>
            </a:r>
          </a:p>
          <a:p>
            <a:endParaRPr lang="en-US" dirty="0"/>
          </a:p>
          <a:p>
            <a:r>
              <a:rPr lang="en-US" dirty="0"/>
              <a:t>Propeller shaft power [3415]  Thrust power (work)</a:t>
            </a:r>
          </a:p>
          <a:p>
            <a:r>
              <a:rPr lang="en-US" dirty="0"/>
              <a:t>Propeller shaft power [525] Propeller losses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320F-E784-47D6-853F-922EBC0E4A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98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' Type a list of Flows, like this:</a:t>
            </a:r>
          </a:p>
          <a:p>
            <a:r>
              <a:rPr lang="en-US" dirty="0"/>
              <a:t>'     SOURCE [AMOUNT] TARGET</a:t>
            </a:r>
          </a:p>
          <a:p>
            <a:r>
              <a:rPr lang="en-US" dirty="0"/>
              <a:t>' Examples:</a:t>
            </a:r>
          </a:p>
          <a:p>
            <a:endParaRPr lang="en-US" dirty="0"/>
          </a:p>
          <a:p>
            <a:r>
              <a:rPr lang="en-US" dirty="0"/>
              <a:t>Usable energy [55.2] Ideal battery capacity</a:t>
            </a:r>
          </a:p>
          <a:p>
            <a:r>
              <a:rPr lang="en-US" dirty="0"/>
              <a:t>Battery discharge losses [1.4] Ideal battery capacity</a:t>
            </a:r>
          </a:p>
          <a:p>
            <a:r>
              <a:rPr lang="en-US" dirty="0"/>
              <a:t>Depth-of-Discharge losses [10] Ideal battery capacity</a:t>
            </a:r>
          </a:p>
          <a:p>
            <a:endParaRPr lang="en-US" dirty="0"/>
          </a:p>
          <a:p>
            <a:r>
              <a:rPr lang="en-US" dirty="0"/>
              <a:t>Ideal battery capacity [66.6] Battery capacity</a:t>
            </a:r>
          </a:p>
          <a:p>
            <a:r>
              <a:rPr lang="en-US" dirty="0"/>
              <a:t>Integer sizing losses [1.7] Battery capacity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320F-E784-47D6-853F-922EBC0E4A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52F8-EE55-497C-9D90-2D5F5E319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058" y="573893"/>
            <a:ext cx="6047538" cy="245625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87388-45A2-4D9F-B4CC-652898D2D2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58" y="3237702"/>
            <a:ext cx="6047538" cy="265424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Peter Sharpe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21D9-57E3-4872-8033-002F3030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3011-1EAD-478E-AF74-AE76F45D3B9B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38D0D-14AE-4939-89E0-BD4775F3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22DBF-E3EF-48FA-BEB2-EF233921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F75BA-DE68-4485-AD73-E7C326AFA4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874" y="5741642"/>
            <a:ext cx="1828800" cy="4334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DD463C-1434-4238-AFE1-5809AFA368B3}"/>
              </a:ext>
            </a:extLst>
          </p:cNvPr>
          <p:cNvCxnSpPr/>
          <p:nvPr userDrawn="1"/>
        </p:nvCxnSpPr>
        <p:spPr>
          <a:xfrm>
            <a:off x="1149058" y="3133446"/>
            <a:ext cx="6047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8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4DC8-8FD7-4BD8-8C3E-A3FD2390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E51D-125C-4890-ABF8-23FEF5C0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6383F-C643-4737-8346-CBC35E26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80F7-5BD4-479F-A39E-510B2770630D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BD2D-3A5E-464A-A2B0-935758F4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42C3-201F-4D86-A1BD-1ABC3CCF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E182-9827-4489-9A2B-5BD60D47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B69C8-0290-4845-8A7A-74AC01250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539FA-B1C5-476D-99AC-85828E98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BFB-EDCF-45C8-BE6B-B69D1DBE344E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5ADEB-34E8-42DB-A255-EE90B745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48279-A721-4597-BBF7-BD6EDBB5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9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529F-72C1-46EC-BD1C-66DC2D59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70955-CB21-4F71-B45B-407B40223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044ED-B7D6-4286-B1D2-D3457E1EC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4296-3633-4672-8A84-B3186607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C028-104B-4078-9DEB-FFD6CC8DDF24}" type="datetime1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B4031-85EC-4A03-A65B-304FB3BC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9F2E6-5895-41F3-B1D2-0BF2AA3D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9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726A-D457-4FCD-8644-AE0A686F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E7851-8999-4D6C-B933-4E55173D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07C61-7D11-4445-AC2F-E493A8924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24818-09FD-4852-85A6-1D2AED49F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BE44A-E6FA-4C94-A58F-9F994D819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60109-EE54-4A02-AD3B-E685A21E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F1B5-7862-49EB-B521-C2A50A72DB5A}" type="datetime1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B701D-9D8E-4811-A196-8B487679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5ED61-3025-4A8E-9B74-3CC30463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7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0D2A-F27A-417F-9C59-F4678EF4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31AD7-545F-42CF-9A12-787EEF75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FF79-B33E-4A6B-AA97-60C34012DDCB}" type="datetime1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1752F-4B1F-472B-98CD-BC35C54A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31096-95B5-4A2F-97C9-8318FC56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3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5000C-ED7B-4F4F-A776-C98FF0E4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5FE8-5929-4EA6-BE95-AFF05AD8C9FF}" type="datetime1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DA6D0-8637-43E6-990E-AE4AE779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D556B-EA6C-4A4E-B47B-D7CF0B17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8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3CEA-B70A-4BBB-B276-D16699BB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ABE17-0C71-467E-8514-13037B8DB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DCB87-8BDF-407A-AC06-50C538BFB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E7209-C370-452E-9C29-DA83A589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89F2-D9E3-470B-8E41-ADA07051F9EB}" type="datetime1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517B8-0BFB-4411-B592-704706C7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A5B95-2EF6-4880-99AE-421503BC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3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3B9C-B197-45E7-9B53-41B435D4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29BA5-F7A8-46C8-B258-559925303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DC802-5756-4F51-BFCA-D09DD16DC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F8227-4754-4F76-AD7D-66DCA408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44FA-6336-4097-BCD5-014BC9EC3E1A}" type="datetime1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B0A9B-9889-4B19-A814-D30A8FCA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BAB16-9022-469A-A68F-6FABF402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7D698-A211-4D8C-9B0D-D40B2D46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72" y="361299"/>
            <a:ext cx="11339453" cy="66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C1E0-CA19-4C4B-B454-006CFCD16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272" y="1216433"/>
            <a:ext cx="11339452" cy="4975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75971-D578-4D72-9DFE-95644758D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6272" y="6356349"/>
            <a:ext cx="1195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5DB7E-1F84-4FC6-B315-E8E45EC1B634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C88C-6D99-4DB8-99F2-1E55CB574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281" y="6356350"/>
            <a:ext cx="8684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Peter Sharpe, MIT AeroAstro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D766F-FFD5-4E1D-A6AE-6CAF2897A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9802" y="6356349"/>
            <a:ext cx="11959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FF59-E917-45B2-BF6D-2D6762FCD3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3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0854-1DBE-4966-B61A-D0472C587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1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51891-FCEF-4912-899B-67238137E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Sharpe</a:t>
            </a:r>
          </a:p>
          <a:p>
            <a:r>
              <a:rPr lang="en-US" dirty="0"/>
              <a:t>Harvard-MIT Center for Advanced Climate Research</a:t>
            </a:r>
          </a:p>
        </p:txBody>
      </p:sp>
    </p:spTree>
    <p:extLst>
      <p:ext uri="{BB962C8B-B14F-4D97-AF65-F5344CB8AC3E}">
        <p14:creationId xmlns:p14="http://schemas.microsoft.com/office/powerpoint/2010/main" val="201761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F9DB-086A-4A8E-AC5E-B9EB8D1A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Option: SunPower on Mission Airplane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02C2D-1300-42FA-98D8-4A568185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72" y="1336569"/>
            <a:ext cx="5155378" cy="267714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Resulting airplane:</a:t>
            </a:r>
          </a:p>
          <a:p>
            <a:pPr lvl="1"/>
            <a:r>
              <a:rPr lang="en-US" dirty="0">
                <a:latin typeface="+mj-lt"/>
                <a:ea typeface="Fira Sans" panose="020B0503050000020004" pitchFamily="34" charset="0"/>
              </a:rPr>
              <a:t>36.6 m wingspan</a:t>
            </a:r>
          </a:p>
          <a:p>
            <a:pPr lvl="1"/>
            <a:r>
              <a:rPr lang="en-US" dirty="0"/>
              <a:t>265 kg TOGW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Much cheaper + simpler development, but results in larger final airplane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9768-B118-48D4-B9F9-D5526972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80F7-5BD4-479F-A39E-510B2770630D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7E83B-6434-413E-BE95-7522E920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4CCA3-6139-4793-8A28-6FA4E81B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6CC6C6-9E18-4F86-983A-1D7E18A0F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050" y="952978"/>
            <a:ext cx="6604000" cy="528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2306FD-92ED-4908-901B-A6985466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2" y="4013715"/>
            <a:ext cx="4947078" cy="2225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7322F1-2197-4217-B6BD-D04F669DE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051" y="952978"/>
            <a:ext cx="66040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79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2C15-1FD3-4784-9697-76F78D81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1A7BF-23CB-405F-816D-50D48D62F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BF3AD-8054-4872-A9FE-0D49E86E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BFB-EDCF-45C8-BE6B-B69D1DBE344E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CCBD6-D2B9-476D-84FD-E735354F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B9F4B-0CEA-4F9A-BBC7-645E9463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7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8752-407C-4735-8AEE-56B57818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Impacts of Battery Specific Energy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10B16E-1A29-4775-8FE9-22788C859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25" y="1216025"/>
            <a:ext cx="6635750" cy="497681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D4E57-9CF8-47F8-A941-50EAFD42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80F7-5BD4-479F-A39E-510B2770630D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8416D-D247-488D-8CCB-326F3BBE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6ED36-8195-479D-ABD1-ABA9E21B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12</a:t>
            </a:fld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6FE72-1E4B-4483-8EF0-8DD3AFF2FC40}"/>
              </a:ext>
            </a:extLst>
          </p:cNvPr>
          <p:cNvCxnSpPr>
            <a:cxnSpLocks/>
          </p:cNvCxnSpPr>
          <p:nvPr/>
        </p:nvCxnSpPr>
        <p:spPr>
          <a:xfrm flipH="1">
            <a:off x="6421759" y="3291840"/>
            <a:ext cx="588641" cy="87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7A438AD-4781-49A9-99B9-2E46AE8FD5D6}"/>
              </a:ext>
            </a:extLst>
          </p:cNvPr>
          <p:cNvSpPr/>
          <p:nvPr/>
        </p:nvSpPr>
        <p:spPr>
          <a:xfrm>
            <a:off x="6299835" y="4187190"/>
            <a:ext cx="121924" cy="1219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85186C-A36D-496E-A094-6F38BE6C845A}"/>
              </a:ext>
            </a:extLst>
          </p:cNvPr>
          <p:cNvSpPr txBox="1"/>
          <p:nvPr/>
        </p:nvSpPr>
        <p:spPr>
          <a:xfrm>
            <a:off x="7010400" y="2952115"/>
            <a:ext cx="118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design</a:t>
            </a:r>
          </a:p>
        </p:txBody>
      </p:sp>
    </p:spTree>
    <p:extLst>
      <p:ext uri="{BB962C8B-B14F-4D97-AF65-F5344CB8AC3E}">
        <p14:creationId xmlns:p14="http://schemas.microsoft.com/office/powerpoint/2010/main" val="163186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4409-14AD-403C-A2D9-DF58475C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Wingspan vs. TOGW: Pareto Plot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8C4BFD-523D-4810-BF77-20B2242DC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25" y="1216025"/>
            <a:ext cx="6635750" cy="497681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96F68-8197-43D4-AE1F-1E35E8CF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80F7-5BD4-479F-A39E-510B2770630D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CC452-96C6-47E1-9F3C-BC6E82E2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5DF59-9DE7-41AE-AF37-65CB5249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5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C2B0-CE4C-4D0A-9893-A6FD799B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for Pitches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51556-21D1-43F6-AEC2-91F321D59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66095-2999-4C71-B4A0-E6A6EB67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BFB-EDCF-45C8-BE6B-B69D1DBE344E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BE656-122A-403B-BC9A-506C6D3D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7542-7841-427E-B82D-A6C48E6E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8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DD87-6165-4CAC-91D0-CBD1C1CF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Graphics: Outer Mold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54F1-13A1-42F5-95E2-9F02ED803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C42B8-A67D-46CD-8B3D-3AF9A925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80F7-5BD4-479F-A39E-510B2770630D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6242E-9413-4085-B370-2AB0F02F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666C-DDF7-485C-9D3A-0AC15473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74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4CC4-04F7-4647-990E-4C91943D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164E-B60E-4D50-8480-BA9D4ACA0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for Mark:</a:t>
            </a:r>
          </a:p>
          <a:p>
            <a:pPr lvl="1"/>
            <a:r>
              <a:rPr lang="en-US" dirty="0"/>
              <a:t>Current secondary wing mass assumption:</a:t>
            </a:r>
          </a:p>
          <a:p>
            <a:pPr lvl="2"/>
            <a:r>
              <a:rPr lang="en-US" dirty="0"/>
              <a:t>Daedalus-like component build up with 1.3x multiplier to reflect fragility of Daedalus</a:t>
            </a:r>
          </a:p>
          <a:p>
            <a:pPr lvl="2"/>
            <a:r>
              <a:rPr lang="en-US" dirty="0"/>
              <a:t>Is 1.3x enough? </a:t>
            </a:r>
          </a:p>
          <a:p>
            <a:r>
              <a:rPr lang="en-US" dirty="0"/>
              <a:t>Questions for Task 2 team:</a:t>
            </a:r>
          </a:p>
          <a:p>
            <a:pPr lvl="1"/>
            <a:r>
              <a:rPr lang="en-US" dirty="0"/>
              <a:t>Estimates for solar panel “glue weight” (if applicable and significant)?</a:t>
            </a:r>
          </a:p>
          <a:p>
            <a:pPr lvl="2"/>
            <a:r>
              <a:rPr lang="en-US" dirty="0"/>
              <a:t>Actual glue</a:t>
            </a:r>
          </a:p>
          <a:p>
            <a:pPr lvl="2"/>
            <a:r>
              <a:rPr lang="en-US" dirty="0"/>
              <a:t>Wiring between panels</a:t>
            </a:r>
          </a:p>
          <a:p>
            <a:pPr lvl="1"/>
            <a:r>
              <a:rPr lang="en-US" dirty="0"/>
              <a:t>Restrictions on airfoil design (e.g. curvature) from solar panels?</a:t>
            </a:r>
          </a:p>
          <a:p>
            <a:r>
              <a:rPr lang="en-US" dirty="0"/>
              <a:t>Question for Tina:</a:t>
            </a:r>
          </a:p>
          <a:p>
            <a:pPr lvl="1"/>
            <a:r>
              <a:rPr lang="en-US" dirty="0"/>
              <a:t>Do we have a Dropbox?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3F0FB-A8A4-4018-9941-C83A022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80F7-5BD4-479F-A39E-510B2770630D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A7EEF-D5D2-4B9F-9982-F5D11581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5656-D82D-4352-BB62-26D08FA3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3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C2B0-CE4C-4D0A-9893-A6FD799B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 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51556-21D1-43F6-AEC2-91F321D59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66095-2999-4C71-B4A0-E6A6EB67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BFB-EDCF-45C8-BE6B-B69D1DBE344E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BE656-122A-403B-BC9A-506C6D3D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7542-7841-427E-B82D-A6C48E6E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8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AAC64-1036-4E45-A807-83395B745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72" y="1216433"/>
            <a:ext cx="9105078" cy="1816901"/>
          </a:xfrm>
        </p:spPr>
        <p:txBody>
          <a:bodyPr/>
          <a:lstStyle/>
          <a:p>
            <a:r>
              <a:rPr lang="en-US" dirty="0"/>
              <a:t>An energy stack-up is used to size Dawn’s battery.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noticed strange results if the same stack-up was applied to Odysseus*: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007B1-85AD-4DA8-8A7B-D6926765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 Modelling: Where We Left Off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32032-F9B3-4B60-BD01-26720EF5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80F7-5BD4-479F-A39E-510B2770630D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D8E25-0B2C-4399-A254-3F4A3FD7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Peter Sharpe, MIT </a:t>
            </a:r>
            <a:r>
              <a:rPr lang="en-US" dirty="0" err="1"/>
              <a:t>AeroAstro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95EDA-F0AF-4117-9E00-A7962A2B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D2A6A-9473-4A9C-A072-D6B2146EF0BA}"/>
              </a:ext>
            </a:extLst>
          </p:cNvPr>
          <p:cNvSpPr txBox="1"/>
          <p:nvPr/>
        </p:nvSpPr>
        <p:spPr>
          <a:xfrm>
            <a:off x="532790" y="6135700"/>
            <a:ext cx="685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Assuming Odysseus is sized to 35N, Dec. 21; 265 </a:t>
            </a:r>
            <a:r>
              <a:rPr lang="en-US" sz="1200" dirty="0" err="1"/>
              <a:t>Wh</a:t>
            </a:r>
            <a:r>
              <a:rPr lang="en-US" sz="1200" dirty="0"/>
              <a:t>/kg @ cell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D07C7-0CE3-467C-99CF-F1FE74194153}"/>
              </a:ext>
            </a:extLst>
          </p:cNvPr>
          <p:cNvSpPr txBox="1"/>
          <p:nvPr/>
        </p:nvSpPr>
        <p:spPr>
          <a:xfrm>
            <a:off x="8048210" y="3605292"/>
            <a:ext cx="397869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Possibilities:</a:t>
            </a:r>
            <a:br>
              <a:rPr lang="en-US" b="1" u="sng" dirty="0"/>
            </a:br>
            <a:endParaRPr lang="en-US" b="1" u="sng" dirty="0"/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Our physics models are wrong, and Dawn’s battery is oversized.</a:t>
            </a:r>
            <a:br>
              <a:rPr lang="en-US" dirty="0"/>
            </a:br>
            <a:r>
              <a:rPr lang="en-US" dirty="0"/>
              <a:t> 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Odysseus’s battery is undersized.</a:t>
            </a:r>
            <a:br>
              <a:rPr lang="en-US" dirty="0"/>
            </a:br>
            <a:r>
              <a:rPr lang="en-US" dirty="0"/>
              <a:t> 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The supplied Odysseus data is wrong.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93AD3F-55EA-4BC8-89C1-5C69F7BE4C5A}"/>
              </a:ext>
            </a:extLst>
          </p:cNvPr>
          <p:cNvGrpSpPr/>
          <p:nvPr/>
        </p:nvGrpSpPr>
        <p:grpSpPr>
          <a:xfrm>
            <a:off x="-582963" y="3203612"/>
            <a:ext cx="8488976" cy="3186518"/>
            <a:chOff x="-582963" y="3203612"/>
            <a:chExt cx="8488976" cy="3186518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DC2AFBC4-D501-4395-8E67-38B23E2CB2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62922849"/>
                </p:ext>
              </p:extLst>
            </p:nvPr>
          </p:nvGraphicFramePr>
          <p:xfrm>
            <a:off x="-582963" y="3462781"/>
            <a:ext cx="5888227" cy="292734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B193B6-8119-4033-B919-7F0A4FBB98BA}"/>
                </a:ext>
              </a:extLst>
            </p:cNvPr>
            <p:cNvSpPr txBox="1"/>
            <p:nvPr/>
          </p:nvSpPr>
          <p:spPr>
            <a:xfrm>
              <a:off x="804529" y="3203612"/>
              <a:ext cx="334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Odysseus Battery Mass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DB97E20-5DF5-4868-8123-8BBC746C35CB}"/>
                </a:ext>
              </a:extLst>
            </p:cNvPr>
            <p:cNvCxnSpPr>
              <a:cxnSpLocks/>
            </p:cNvCxnSpPr>
            <p:nvPr/>
          </p:nvCxnSpPr>
          <p:spPr>
            <a:xfrm>
              <a:off x="4313373" y="4926455"/>
              <a:ext cx="991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22CF28-600D-48C2-A890-2F9FE215E033}"/>
                </a:ext>
              </a:extLst>
            </p:cNvPr>
            <p:cNvSpPr txBox="1"/>
            <p:nvPr/>
          </p:nvSpPr>
          <p:spPr>
            <a:xfrm>
              <a:off x="5588659" y="4741789"/>
              <a:ext cx="231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1.97x discrepancy! </a:t>
              </a:r>
              <a:r>
                <a:rPr lang="en-US" dirty="0">
                  <a:sym typeface="Wingdings" panose="05000000000000000000" pitchFamily="2" charset="2"/>
                </a:rPr>
                <a:t> 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7FCB53-A131-4BA6-8AFD-2853C65EF72D}"/>
                </a:ext>
              </a:extLst>
            </p:cNvPr>
            <p:cNvSpPr txBox="1"/>
            <p:nvPr/>
          </p:nvSpPr>
          <p:spPr>
            <a:xfrm>
              <a:off x="1048013" y="3605292"/>
              <a:ext cx="685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Using Odysseus information given to 16.82 class (outdated)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04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B44B-535A-417C-BA94-19F54B6A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91716"/>
          </a:xfrm>
        </p:spPr>
        <p:txBody>
          <a:bodyPr/>
          <a:lstStyle/>
          <a:p>
            <a:r>
              <a:rPr lang="en-US" dirty="0"/>
              <a:t>Battery Modelling: Dawn Stack-up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77ACC-544B-4646-B59D-FD31DD3F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F1B5-7862-49EB-B521-C2A50A72DB5A}" type="datetime1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2B44F-DC15-4659-88C6-568EFED6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57492-E933-4A2B-BE51-5CEF3B09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4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5F63C05-7FBD-4DDC-8826-50F52AEA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752" y="1359942"/>
            <a:ext cx="6694025" cy="502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CA1CA6-D594-4B64-883B-8418BD772F90}"/>
              </a:ext>
            </a:extLst>
          </p:cNvPr>
          <p:cNvSpPr txBox="1"/>
          <p:nvPr/>
        </p:nvSpPr>
        <p:spPr>
          <a:xfrm>
            <a:off x="3745063" y="959832"/>
            <a:ext cx="4699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Power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936CA-0F01-447C-AD6C-84144CD47EB8}"/>
              </a:ext>
            </a:extLst>
          </p:cNvPr>
          <p:cNvSpPr txBox="1"/>
          <p:nvPr/>
        </p:nvSpPr>
        <p:spPr>
          <a:xfrm>
            <a:off x="1115673" y="1975199"/>
            <a:ext cx="12732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Thrust power found by momentum argument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62DF296-9A8C-4919-92DB-49A0FDBADFE6}"/>
              </a:ext>
            </a:extLst>
          </p:cNvPr>
          <p:cNvSpPr/>
          <p:nvPr/>
        </p:nvSpPr>
        <p:spPr>
          <a:xfrm rot="19389289">
            <a:off x="2271848" y="2413068"/>
            <a:ext cx="154903" cy="856527"/>
          </a:xfrm>
          <a:custGeom>
            <a:avLst/>
            <a:gdLst>
              <a:gd name="connsiteX0" fmla="*/ 112462 w 154903"/>
              <a:gd name="connsiteY0" fmla="*/ 0 h 856527"/>
              <a:gd name="connsiteX1" fmla="*/ 574 w 154903"/>
              <a:gd name="connsiteY1" fmla="*/ 555585 h 856527"/>
              <a:gd name="connsiteX2" fmla="*/ 154903 w 154903"/>
              <a:gd name="connsiteY2" fmla="*/ 856527 h 85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903" h="856527">
                <a:moveTo>
                  <a:pt x="112462" y="0"/>
                </a:moveTo>
                <a:cubicBezTo>
                  <a:pt x="52981" y="206415"/>
                  <a:pt x="-6499" y="412831"/>
                  <a:pt x="574" y="555585"/>
                </a:cubicBezTo>
                <a:cubicBezTo>
                  <a:pt x="7647" y="698339"/>
                  <a:pt x="19222" y="772932"/>
                  <a:pt x="154903" y="85652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05D63E4-7FDA-4526-ADBF-DDB1B120D6C4}"/>
              </a:ext>
            </a:extLst>
          </p:cNvPr>
          <p:cNvSpPr/>
          <p:nvPr/>
        </p:nvSpPr>
        <p:spPr>
          <a:xfrm>
            <a:off x="10490522" y="3348942"/>
            <a:ext cx="1275206" cy="775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4.6 kW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558704-C022-46BA-B1A3-48B9DDF160ED}"/>
              </a:ext>
            </a:extLst>
          </p:cNvPr>
          <p:cNvCxnSpPr/>
          <p:nvPr/>
        </p:nvCxnSpPr>
        <p:spPr>
          <a:xfrm>
            <a:off x="9336911" y="3723190"/>
            <a:ext cx="1068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268EF1-242F-4ADC-A319-33030A975829}"/>
                  </a:ext>
                </a:extLst>
              </p:cNvPr>
              <p:cNvSpPr txBox="1"/>
              <p:nvPr/>
            </p:nvSpPr>
            <p:spPr>
              <a:xfrm>
                <a:off x="3905573" y="4830162"/>
                <a:ext cx="10693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=86%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268EF1-242F-4ADC-A319-33030A975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573" y="4830162"/>
                <a:ext cx="1069383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8DEA32-3DE4-47F3-9F28-570D8D60A35E}"/>
                  </a:ext>
                </a:extLst>
              </p:cNvPr>
              <p:cNvSpPr txBox="1"/>
              <p:nvPr/>
            </p:nvSpPr>
            <p:spPr>
              <a:xfrm>
                <a:off x="6553200" y="5190532"/>
                <a:ext cx="10693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=95%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8DEA32-3DE4-47F3-9F28-570D8D60A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190532"/>
                <a:ext cx="1069383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21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B44B-535A-417C-BA94-19F54B6A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91716"/>
          </a:xfrm>
        </p:spPr>
        <p:txBody>
          <a:bodyPr/>
          <a:lstStyle/>
          <a:p>
            <a:r>
              <a:rPr lang="en-US" dirty="0"/>
              <a:t>Battery Modelling: Dawn Stack-up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77ACC-544B-4646-B59D-FD31DD3F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F1B5-7862-49EB-B521-C2A50A72DB5A}" type="datetime1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2B44F-DC15-4659-88C6-568EFED6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57492-E933-4A2B-BE51-5CEF3B09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5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CA1CA6-D594-4B64-883B-8418BD772F90}"/>
              </a:ext>
            </a:extLst>
          </p:cNvPr>
          <p:cNvSpPr txBox="1"/>
          <p:nvPr/>
        </p:nvSpPr>
        <p:spPr>
          <a:xfrm>
            <a:off x="3745063" y="959832"/>
            <a:ext cx="4699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Energy Stack (Aug. 31, 49N)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C1D857-0757-4145-AE87-B93024E700A8}"/>
              </a:ext>
            </a:extLst>
          </p:cNvPr>
          <p:cNvSpPr/>
          <p:nvPr/>
        </p:nvSpPr>
        <p:spPr>
          <a:xfrm>
            <a:off x="135038" y="3213904"/>
            <a:ext cx="1275206" cy="775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4.6 kW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8645BD-697B-497F-A4CC-9CB6C79ABBD6}"/>
                  </a:ext>
                </a:extLst>
              </p:cNvPr>
              <p:cNvSpPr txBox="1"/>
              <p:nvPr/>
            </p:nvSpPr>
            <p:spPr>
              <a:xfrm>
                <a:off x="1410244" y="3416990"/>
                <a:ext cx="316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8645BD-697B-497F-A4CC-9CB6C79AB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44" y="3416990"/>
                <a:ext cx="316374" cy="369332"/>
              </a:xfrm>
              <a:prstGeom prst="rect">
                <a:avLst/>
              </a:prstGeom>
              <a:blipFill>
                <a:blip r:embed="rId3"/>
                <a:stretch>
                  <a:fillRect r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B187AD4A-67E2-430D-94E9-48E253722743}"/>
              </a:ext>
            </a:extLst>
          </p:cNvPr>
          <p:cNvSpPr/>
          <p:nvPr/>
        </p:nvSpPr>
        <p:spPr>
          <a:xfrm>
            <a:off x="1726618" y="3213904"/>
            <a:ext cx="1275206" cy="775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 hr.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23AAF6-B34C-4754-BCBB-9936F803DD65}"/>
                  </a:ext>
                </a:extLst>
              </p:cNvPr>
              <p:cNvSpPr txBox="1"/>
              <p:nvPr/>
            </p:nvSpPr>
            <p:spPr>
              <a:xfrm>
                <a:off x="3001824" y="3416990"/>
                <a:ext cx="316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23AAF6-B34C-4754-BCBB-9936F803D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824" y="3416990"/>
                <a:ext cx="3163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B98AEFF0-7175-4D99-B0EF-A76019F52F6C}"/>
              </a:ext>
            </a:extLst>
          </p:cNvPr>
          <p:cNvSpPr/>
          <p:nvPr/>
        </p:nvSpPr>
        <p:spPr>
          <a:xfrm>
            <a:off x="3318198" y="3229787"/>
            <a:ext cx="1275206" cy="775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55.2 kWh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945F9-6E4D-4FDD-8A4E-E768904859D3}"/>
              </a:ext>
            </a:extLst>
          </p:cNvPr>
          <p:cNvSpPr txBox="1"/>
          <p:nvPr/>
        </p:nvSpPr>
        <p:spPr>
          <a:xfrm>
            <a:off x="1622197" y="4043809"/>
            <a:ext cx="1824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Night: 10.85 hr.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Night incl. twilight: 13.62 hr.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23C63C-2E05-4119-8022-14E2ABDAA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138" y="1313588"/>
            <a:ext cx="5089114" cy="508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BD346C-D574-43B3-9FA5-B0C0064750B9}"/>
              </a:ext>
            </a:extLst>
          </p:cNvPr>
          <p:cNvCxnSpPr>
            <a:cxnSpLocks/>
          </p:cNvCxnSpPr>
          <p:nvPr/>
        </p:nvCxnSpPr>
        <p:spPr>
          <a:xfrm flipV="1">
            <a:off x="4661807" y="3362713"/>
            <a:ext cx="816331" cy="23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0EEE31F-61BE-4067-A3FF-410902DC8232}"/>
              </a:ext>
            </a:extLst>
          </p:cNvPr>
          <p:cNvSpPr/>
          <p:nvPr/>
        </p:nvSpPr>
        <p:spPr>
          <a:xfrm>
            <a:off x="10745980" y="3217103"/>
            <a:ext cx="1275206" cy="775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68.3 kWh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B0B9A9-57D3-4733-B600-118B25DFDD66}"/>
                  </a:ext>
                </a:extLst>
              </p:cNvPr>
              <p:cNvSpPr txBox="1"/>
              <p:nvPr/>
            </p:nvSpPr>
            <p:spPr>
              <a:xfrm>
                <a:off x="6896747" y="5054888"/>
                <a:ext cx="12011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=97.5%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B0B9A9-57D3-4733-B600-118B25DFD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747" y="5054888"/>
                <a:ext cx="120111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50C78DF-DB7F-46B2-819E-00E88FFA2E82}"/>
                  </a:ext>
                </a:extLst>
              </p:cNvPr>
              <p:cNvSpPr txBox="1"/>
              <p:nvPr/>
            </p:nvSpPr>
            <p:spPr>
              <a:xfrm>
                <a:off x="6896747" y="5562532"/>
                <a:ext cx="13328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dirty="0"/>
                  <a:t>DoD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=85%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50C78DF-DB7F-46B2-819E-00E88FFA2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747" y="5562532"/>
                <a:ext cx="1332855" cy="307777"/>
              </a:xfrm>
              <a:prstGeom prst="rect">
                <a:avLst/>
              </a:prstGeom>
              <a:blipFill>
                <a:blip r:embed="rId7"/>
                <a:stretch>
                  <a:fillRect l="-1370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55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B44B-535A-417C-BA94-19F54B6A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91716"/>
          </a:xfrm>
        </p:spPr>
        <p:txBody>
          <a:bodyPr/>
          <a:lstStyle/>
          <a:p>
            <a:r>
              <a:rPr lang="en-US" dirty="0"/>
              <a:t>Battery Modelling: Dawn Stack-up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77ACC-544B-4646-B59D-FD31DD3F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F1B5-7862-49EB-B521-C2A50A72DB5A}" type="datetime1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2B44F-DC15-4659-88C6-568EFED6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57492-E933-4A2B-BE51-5CEF3B09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6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CA1CA6-D594-4B64-883B-8418BD772F90}"/>
              </a:ext>
            </a:extLst>
          </p:cNvPr>
          <p:cNvSpPr txBox="1"/>
          <p:nvPr/>
        </p:nvSpPr>
        <p:spPr>
          <a:xfrm>
            <a:off x="3745063" y="959832"/>
            <a:ext cx="4699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Mass Stack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C4EEB5-DFDF-460F-9367-A406ABE1C69B}"/>
              </a:ext>
            </a:extLst>
          </p:cNvPr>
          <p:cNvSpPr/>
          <p:nvPr/>
        </p:nvSpPr>
        <p:spPr>
          <a:xfrm>
            <a:off x="905454" y="3268843"/>
            <a:ext cx="1275206" cy="775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68.3 kWh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6832C6-F716-43AC-8E66-90837B666626}"/>
              </a:ext>
            </a:extLst>
          </p:cNvPr>
          <p:cNvCxnSpPr>
            <a:cxnSpLocks/>
          </p:cNvCxnSpPr>
          <p:nvPr/>
        </p:nvCxnSpPr>
        <p:spPr>
          <a:xfrm>
            <a:off x="2324749" y="3657600"/>
            <a:ext cx="705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45201D-6BD8-4A81-891B-2BA2D244EE02}"/>
              </a:ext>
            </a:extLst>
          </p:cNvPr>
          <p:cNvSpPr txBox="1"/>
          <p:nvPr/>
        </p:nvSpPr>
        <p:spPr>
          <a:xfrm>
            <a:off x="6190284" y="3130683"/>
            <a:ext cx="3471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packing factor of 75%*: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Thermal management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ED94AA-58C1-4DAD-A253-4283AD3203EB}"/>
              </a:ext>
            </a:extLst>
          </p:cNvPr>
          <p:cNvSpPr txBox="1"/>
          <p:nvPr/>
        </p:nvSpPr>
        <p:spPr>
          <a:xfrm>
            <a:off x="426272" y="6021092"/>
            <a:ext cx="764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Slightly more optimistic than quotes from Ed Lovelace (70%).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75B710-8615-461D-A11E-AAFDE0FD08E1}"/>
              </a:ext>
            </a:extLst>
          </p:cNvPr>
          <p:cNvSpPr/>
          <p:nvPr/>
        </p:nvSpPr>
        <p:spPr>
          <a:xfrm>
            <a:off x="10230495" y="3268843"/>
            <a:ext cx="1275206" cy="775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 kg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3B36F9-7586-4639-B344-58296C698DE4}"/>
              </a:ext>
            </a:extLst>
          </p:cNvPr>
          <p:cNvCxnSpPr>
            <a:cxnSpLocks/>
          </p:cNvCxnSpPr>
          <p:nvPr/>
        </p:nvCxnSpPr>
        <p:spPr>
          <a:xfrm>
            <a:off x="5180327" y="3655590"/>
            <a:ext cx="705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5B2BF7-1A2A-414C-8102-E7025AD33255}"/>
              </a:ext>
            </a:extLst>
          </p:cNvPr>
          <p:cNvSpPr txBox="1"/>
          <p:nvPr/>
        </p:nvSpPr>
        <p:spPr>
          <a:xfrm>
            <a:off x="3455832" y="3471929"/>
            <a:ext cx="133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450 </a:t>
            </a:r>
            <a:r>
              <a:rPr lang="en-US" dirty="0" err="1"/>
              <a:t>Wh</a:t>
            </a:r>
            <a:r>
              <a:rPr lang="en-US" dirty="0"/>
              <a:t>/kg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E04C377-769E-4B0B-B67B-04D15335D9BB}"/>
              </a:ext>
            </a:extLst>
          </p:cNvPr>
          <p:cNvCxnSpPr>
            <a:cxnSpLocks/>
          </p:cNvCxnSpPr>
          <p:nvPr/>
        </p:nvCxnSpPr>
        <p:spPr>
          <a:xfrm>
            <a:off x="9309318" y="3656595"/>
            <a:ext cx="705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3BDF-EFD2-4893-9869-10E5FCC0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 Modelling: Resolved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165E0-6506-4BA6-80C7-1C867B164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72" y="1216433"/>
            <a:ext cx="11339452" cy="466317"/>
          </a:xfrm>
        </p:spPr>
        <p:txBody>
          <a:bodyPr>
            <a:normAutofit/>
          </a:bodyPr>
          <a:lstStyle/>
          <a:p>
            <a:r>
              <a:rPr lang="en-US" sz="2400" dirty="0"/>
              <a:t>Revised Odysseus numbers received from Kevin Uleck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12669-3B24-4906-A06A-A445687C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80F7-5BD4-479F-A39E-510B2770630D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C8FF-EBC3-4EA7-A70F-2617C29A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CF838-AD68-419C-A53B-C6CBA979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1955D2E-334F-4800-B4A4-C21D94507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477002"/>
              </p:ext>
            </p:extLst>
          </p:nvPr>
        </p:nvGraphicFramePr>
        <p:xfrm>
          <a:off x="933450" y="1639682"/>
          <a:ext cx="11093450" cy="206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2797">
                  <a:extLst>
                    <a:ext uri="{9D8B030D-6E8A-4147-A177-3AD203B41FA5}">
                      <a16:colId xmlns:a16="http://schemas.microsoft.com/office/drawing/2014/main" val="192864376"/>
                    </a:ext>
                  </a:extLst>
                </a:gridCol>
                <a:gridCol w="1240140">
                  <a:extLst>
                    <a:ext uri="{9D8B030D-6E8A-4147-A177-3AD203B41FA5}">
                      <a16:colId xmlns:a16="http://schemas.microsoft.com/office/drawing/2014/main" val="3166615862"/>
                    </a:ext>
                  </a:extLst>
                </a:gridCol>
                <a:gridCol w="440637">
                  <a:extLst>
                    <a:ext uri="{9D8B030D-6E8A-4147-A177-3AD203B41FA5}">
                      <a16:colId xmlns:a16="http://schemas.microsoft.com/office/drawing/2014/main" val="1195401610"/>
                    </a:ext>
                  </a:extLst>
                </a:gridCol>
                <a:gridCol w="1246761">
                  <a:extLst>
                    <a:ext uri="{9D8B030D-6E8A-4147-A177-3AD203B41FA5}">
                      <a16:colId xmlns:a16="http://schemas.microsoft.com/office/drawing/2014/main" val="1284149800"/>
                    </a:ext>
                  </a:extLst>
                </a:gridCol>
                <a:gridCol w="5373115">
                  <a:extLst>
                    <a:ext uri="{9D8B030D-6E8A-4147-A177-3AD203B41FA5}">
                      <a16:colId xmlns:a16="http://schemas.microsoft.com/office/drawing/2014/main" val="1081998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u="sng" dirty="0">
                          <a:solidFill>
                            <a:schemeClr val="tx1"/>
                          </a:solidFill>
                        </a:rPr>
                        <a:t>Figure of Merit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u="sng" dirty="0">
                          <a:solidFill>
                            <a:schemeClr val="tx1"/>
                          </a:solidFill>
                        </a:rPr>
                        <a:t>Impact for Dawn sizing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04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Battery Specific Energy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265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Wh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/kg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350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Wh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/kg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10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Battery Depth of Discharge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Large, but is this realistic? Disagrees with electric aircraft lit. (~80-85%). Enabled by “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SafeCell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” tech?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426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Battery Packing Factor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89%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Huge! Definitively true - Odysseus is an existence proof.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63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461955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C29217-527C-4EBE-B236-2F65B67B91D2}"/>
              </a:ext>
            </a:extLst>
          </p:cNvPr>
          <p:cNvSpPr txBox="1">
            <a:spLocks/>
          </p:cNvSpPr>
          <p:nvPr/>
        </p:nvSpPr>
        <p:spPr>
          <a:xfrm>
            <a:off x="426272" y="3702162"/>
            <a:ext cx="11339452" cy="466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With new assumptions: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9FF172-D73E-43D6-9730-1D9D2452B409}"/>
              </a:ext>
            </a:extLst>
          </p:cNvPr>
          <p:cNvGrpSpPr/>
          <p:nvPr/>
        </p:nvGrpSpPr>
        <p:grpSpPr>
          <a:xfrm>
            <a:off x="361950" y="4048308"/>
            <a:ext cx="8488976" cy="3186518"/>
            <a:chOff x="-582963" y="3203612"/>
            <a:chExt cx="8488976" cy="3186518"/>
          </a:xfrm>
        </p:grpSpPr>
        <p:graphicFrame>
          <p:nvGraphicFramePr>
            <p:cNvPr id="19" name="Diagram 18">
              <a:extLst>
                <a:ext uri="{FF2B5EF4-FFF2-40B4-BE49-F238E27FC236}">
                  <a16:creationId xmlns:a16="http://schemas.microsoft.com/office/drawing/2014/main" id="{8A6CAA27-F95C-42C8-88FF-8559EE923A8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98898955"/>
                </p:ext>
              </p:extLst>
            </p:nvPr>
          </p:nvGraphicFramePr>
          <p:xfrm>
            <a:off x="-582963" y="3462781"/>
            <a:ext cx="5888227" cy="292734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A99254-B0D0-4C0F-A7A7-D8B33A64AED1}"/>
                </a:ext>
              </a:extLst>
            </p:cNvPr>
            <p:cNvSpPr txBox="1"/>
            <p:nvPr/>
          </p:nvSpPr>
          <p:spPr>
            <a:xfrm>
              <a:off x="804529" y="3203612"/>
              <a:ext cx="334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Odysseus Battery Mass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497B093-222C-4BDC-AA7E-41AA7EFFEE3F}"/>
                </a:ext>
              </a:extLst>
            </p:cNvPr>
            <p:cNvCxnSpPr>
              <a:cxnSpLocks/>
            </p:cNvCxnSpPr>
            <p:nvPr/>
          </p:nvCxnSpPr>
          <p:spPr>
            <a:xfrm>
              <a:off x="4313373" y="4926455"/>
              <a:ext cx="991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D6FE04-D0AD-43D0-8EA2-BEE9BDBA66D2}"/>
                </a:ext>
              </a:extLst>
            </p:cNvPr>
            <p:cNvSpPr txBox="1"/>
            <p:nvPr/>
          </p:nvSpPr>
          <p:spPr>
            <a:xfrm>
              <a:off x="5588659" y="4741789"/>
              <a:ext cx="2317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1.04x discrepancy! </a:t>
              </a:r>
              <a:r>
                <a:rPr lang="en-US" dirty="0">
                  <a:sym typeface="Wingdings" panose="05000000000000000000" pitchFamily="2" charset="2"/>
                </a:rPr>
                <a:t> 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C5524D-BCF0-4F00-8479-94E97B3C46F4}"/>
                </a:ext>
              </a:extLst>
            </p:cNvPr>
            <p:cNvSpPr txBox="1"/>
            <p:nvPr/>
          </p:nvSpPr>
          <p:spPr>
            <a:xfrm>
              <a:off x="1048013" y="3605292"/>
              <a:ext cx="685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Using Odysseus information given in personal correspondence (latest)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328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F9DB-086A-4A8E-AC5E-B9EB8D1A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 Modelling: Design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02C2D-1300-42FA-98D8-4A568185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72" y="1336570"/>
            <a:ext cx="6126928" cy="15077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 assumptions (relative to CDR):</a:t>
            </a:r>
          </a:p>
          <a:p>
            <a:pPr lvl="1"/>
            <a:r>
              <a:rPr lang="en-US" dirty="0"/>
              <a:t>Battery Depth of Discharge: 95%</a:t>
            </a:r>
          </a:p>
          <a:p>
            <a:pPr lvl="1"/>
            <a:r>
              <a:rPr lang="en-US" dirty="0"/>
              <a:t>Battery Packing Factor: 89%</a:t>
            </a:r>
          </a:p>
          <a:p>
            <a:pPr lvl="1"/>
            <a:r>
              <a:rPr lang="en-US" dirty="0" err="1"/>
              <a:t>MicroLink</a:t>
            </a:r>
            <a:r>
              <a:rPr lang="en-US" dirty="0"/>
              <a:t> cells on </a:t>
            </a:r>
            <a:r>
              <a:rPr lang="en-US" i="1" dirty="0"/>
              <a:t>mission</a:t>
            </a:r>
            <a:r>
              <a:rPr lang="en-US" dirty="0"/>
              <a:t> airplane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9768-B118-48D4-B9F9-D5526972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80F7-5BD4-479F-A39E-510B2770630D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7E83B-6434-413E-BE95-7522E920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4CCA3-6139-4793-8A28-6FA4E81B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434F6-5BB3-4D99-903D-63BDDB4A4AE2}"/>
              </a:ext>
            </a:extLst>
          </p:cNvPr>
          <p:cNvSpPr txBox="1"/>
          <p:nvPr/>
        </p:nvSpPr>
        <p:spPr>
          <a:xfrm>
            <a:off x="6851650" y="1013328"/>
            <a:ext cx="320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Temporary; need to verify that this is realistic before baselining to this. </a:t>
            </a:r>
            <a:br>
              <a:rPr lang="en-US" sz="1200" dirty="0"/>
            </a:br>
            <a:r>
              <a:rPr lang="en-US" sz="1200" dirty="0"/>
              <a:t>Old value: 85%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D48EE7-E714-45D1-A581-EA543F66B517}"/>
              </a:ext>
            </a:extLst>
          </p:cNvPr>
          <p:cNvSpPr txBox="1"/>
          <p:nvPr/>
        </p:nvSpPr>
        <p:spPr>
          <a:xfrm>
            <a:off x="6851650" y="1895159"/>
            <a:ext cx="320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be used in all future analyses. </a:t>
            </a:r>
            <a:br>
              <a:rPr lang="en-US" sz="1200" dirty="0"/>
            </a:br>
            <a:r>
              <a:rPr lang="en-US" sz="1200" dirty="0"/>
              <a:t>Old value: 75%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564C5A85-B669-4611-B74D-8A129D0F28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6272" y="2936466"/>
                <a:ext cx="5199828" cy="37302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Other assumptions:</a:t>
                </a:r>
              </a:p>
              <a:p>
                <a:pPr lvl="1"/>
                <a:r>
                  <a:rPr lang="en-US" sz="1600" dirty="0"/>
                  <a:t>Aug. 31 night; wind N/A</a:t>
                </a:r>
              </a:p>
              <a:p>
                <a:pPr lvl="1"/>
                <a:r>
                  <a:rPr lang="en-US" sz="1600" dirty="0"/>
                  <a:t>Battery Spec. Energy: 450 </a:t>
                </a:r>
                <a:r>
                  <a:rPr lang="en-US" sz="1600" dirty="0" err="1"/>
                  <a:t>Wh</a:t>
                </a:r>
                <a:r>
                  <a:rPr lang="en-US" sz="1600" dirty="0"/>
                  <a:t>/kg</a:t>
                </a:r>
              </a:p>
              <a:p>
                <a:pPr lvl="1"/>
                <a:r>
                  <a:rPr lang="en-US" sz="1600" dirty="0"/>
                  <a:t>30 kg payload, 19.8 km (65.0 </a:t>
                </a:r>
                <a:r>
                  <a:rPr lang="en-US" sz="1600" dirty="0" err="1"/>
                  <a:t>kft</a:t>
                </a:r>
                <a:r>
                  <a:rPr lang="en-US" sz="1600" dirty="0"/>
                  <a:t>) min. altitude</a:t>
                </a:r>
              </a:p>
              <a:p>
                <a:pPr lvl="1"/>
                <a:r>
                  <a:rPr lang="en-US" sz="1600" dirty="0"/>
                  <a:t>1.25x structural mass margin</a:t>
                </a:r>
              </a:p>
              <a:p>
                <a:pPr lvl="1"/>
                <a:r>
                  <a:rPr lang="en-US" sz="1600" dirty="0"/>
                  <a:t>1.05x power generation margin</a:t>
                </a:r>
              </a:p>
              <a:p>
                <a:pPr lvl="1"/>
                <a:r>
                  <a:rPr lang="en-US" sz="1600" dirty="0"/>
                  <a:t>Trajectory optimization allowed</a:t>
                </a:r>
              </a:p>
              <a:p>
                <a:pPr lvl="1"/>
                <a:r>
                  <a:rPr lang="en-US" sz="1600" dirty="0"/>
                  <a:t>25.0% solar cell efficiency</a:t>
                </a:r>
              </a:p>
              <a:p>
                <a:pPr lvl="1"/>
                <a:r>
                  <a:rPr lang="en-US" sz="1600" dirty="0"/>
                  <a:t>20% static margin</a:t>
                </a:r>
              </a:p>
              <a:p>
                <a:pPr lvl="1"/>
                <a:r>
                  <a:rPr lang="en-US" sz="1600" dirty="0"/>
                  <a:t>180 W mean avionics power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=0.02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Many more…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564C5A85-B669-4611-B74D-8A129D0F2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72" y="2936466"/>
                <a:ext cx="5199828" cy="3730211"/>
              </a:xfrm>
              <a:prstGeom prst="rect">
                <a:avLst/>
              </a:prstGeom>
              <a:blipFill>
                <a:blip r:embed="rId2"/>
                <a:stretch>
                  <a:fillRect l="-2110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AC5B308B-99E8-4D1F-BFD8-10A99BB869CF}"/>
              </a:ext>
            </a:extLst>
          </p:cNvPr>
          <p:cNvCxnSpPr>
            <a:stCxn id="15" idx="1"/>
          </p:cNvCxnSpPr>
          <p:nvPr/>
        </p:nvCxnSpPr>
        <p:spPr>
          <a:xfrm rot="10800000" flipV="1">
            <a:off x="5060950" y="2125992"/>
            <a:ext cx="1790700" cy="134608"/>
          </a:xfrm>
          <a:prstGeom prst="curvedConnector3">
            <a:avLst>
              <a:gd name="adj1" fmla="val 26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BCD8B19-F78F-4EFA-99C4-7EC15949F305}"/>
              </a:ext>
            </a:extLst>
          </p:cNvPr>
          <p:cNvCxnSpPr>
            <a:stCxn id="11" idx="1"/>
          </p:cNvCxnSpPr>
          <p:nvPr/>
        </p:nvCxnSpPr>
        <p:spPr>
          <a:xfrm rot="10800000" flipV="1">
            <a:off x="5676900" y="1336493"/>
            <a:ext cx="1174750" cy="558665"/>
          </a:xfrm>
          <a:prstGeom prst="curvedConnector3">
            <a:avLst>
              <a:gd name="adj1" fmla="val 28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8E69F9-769F-4F2F-BAD0-E467395E6ABC}"/>
              </a:ext>
            </a:extLst>
          </p:cNvPr>
          <p:cNvCxnSpPr/>
          <p:nvPr/>
        </p:nvCxnSpPr>
        <p:spPr>
          <a:xfrm flipH="1">
            <a:off x="3829050" y="5797550"/>
            <a:ext cx="153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2D9E3C-3D10-4C24-B9A6-55FAF32F1F00}"/>
              </a:ext>
            </a:extLst>
          </p:cNvPr>
          <p:cNvSpPr txBox="1"/>
          <p:nvPr/>
        </p:nvSpPr>
        <p:spPr>
          <a:xfrm>
            <a:off x="5353050" y="5659050"/>
            <a:ext cx="2425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suspect</a:t>
            </a:r>
          </a:p>
        </p:txBody>
      </p:sp>
    </p:spTree>
    <p:extLst>
      <p:ext uri="{BB962C8B-B14F-4D97-AF65-F5344CB8AC3E}">
        <p14:creationId xmlns:p14="http://schemas.microsoft.com/office/powerpoint/2010/main" val="201746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F9DB-086A-4A8E-AC5E-B9EB8D1A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 Modelling: Design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02C2D-1300-42FA-98D8-4A568185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72" y="1336569"/>
            <a:ext cx="5155378" cy="267714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Resulting airplane:</a:t>
            </a:r>
          </a:p>
          <a:p>
            <a:pPr lvl="1"/>
            <a:r>
              <a:rPr lang="en-US" b="1" dirty="0">
                <a:latin typeface="Fira Sans" panose="020B0503050000020004" pitchFamily="34" charset="0"/>
                <a:ea typeface="Fira Sans" panose="020B0503050000020004" pitchFamily="34" charset="0"/>
              </a:rPr>
              <a:t>33.1 m wingspan</a:t>
            </a:r>
          </a:p>
          <a:p>
            <a:pPr lvl="1"/>
            <a:r>
              <a:rPr lang="en-US" dirty="0"/>
              <a:t>251 kg TOGW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This is smaller than MIT Daedalus!!!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9768-B118-48D4-B9F9-D5526972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80F7-5BD4-479F-A39E-510B2770630D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7E83B-6434-413E-BE95-7522E920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4CCA3-6139-4793-8A28-6FA4E81B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6CC6C6-9E18-4F86-983A-1D7E18A0F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050" y="952978"/>
            <a:ext cx="6604000" cy="528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2306FD-92ED-4908-901B-A6985466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2" y="4013715"/>
            <a:ext cx="4947078" cy="222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8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ira Sans Light">
      <a:majorFont>
        <a:latin typeface="Fira Sans Light"/>
        <a:ea typeface=""/>
        <a:cs typeface=""/>
      </a:majorFont>
      <a:minorFont>
        <a:latin typeface="Fira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ter's Grad School Template.potx" id="{095C80E2-DEF0-4915-851E-462A26571946}" vid="{9CEB2EAA-E248-44E3-8BC1-BB8A04E92B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Peter's Grad School Template</Template>
  <TotalTime>719</TotalTime>
  <Words>856</Words>
  <Application>Microsoft Office PowerPoint</Application>
  <PresentationFormat>Widescreen</PresentationFormat>
  <Paragraphs>194</Paragraphs>
  <Slides>16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Fira Sans</vt:lpstr>
      <vt:lpstr>Fira Sans Light</vt:lpstr>
      <vt:lpstr>Office Theme</vt:lpstr>
      <vt:lpstr>Task 1 Update</vt:lpstr>
      <vt:lpstr>Battery Modelling</vt:lpstr>
      <vt:lpstr>Battery Modelling: Where We Left Off</vt:lpstr>
      <vt:lpstr>Battery Modelling: Dawn Stack-up</vt:lpstr>
      <vt:lpstr>Battery Modelling: Dawn Stack-up</vt:lpstr>
      <vt:lpstr>Battery Modelling: Dawn Stack-up</vt:lpstr>
      <vt:lpstr>Battery Modelling: Resolved</vt:lpstr>
      <vt:lpstr>Battery Modelling: Design Implications</vt:lpstr>
      <vt:lpstr>Battery Modelling: Design Implications</vt:lpstr>
      <vt:lpstr>Other Option: SunPower on Mission Airplane</vt:lpstr>
      <vt:lpstr>Trades</vt:lpstr>
      <vt:lpstr>Impacts of Battery Specific Energy</vt:lpstr>
      <vt:lpstr>Wingspan vs. TOGW: Pareto Plot</vt:lpstr>
      <vt:lpstr>Graphics for Pitches</vt:lpstr>
      <vt:lpstr>Graphics: Outer Mold Line</vt:lpstr>
      <vt:lpstr>Open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Update</dc:title>
  <dc:creator>Peter Sharpe</dc:creator>
  <cp:lastModifiedBy>Peter Sharpe</cp:lastModifiedBy>
  <cp:revision>31</cp:revision>
  <dcterms:created xsi:type="dcterms:W3CDTF">2020-06-08T02:59:44Z</dcterms:created>
  <dcterms:modified xsi:type="dcterms:W3CDTF">2020-06-08T15:01:07Z</dcterms:modified>
</cp:coreProperties>
</file>