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2" r:id="rId7"/>
    <p:sldId id="268" r:id="rId8"/>
    <p:sldId id="260" r:id="rId9"/>
    <p:sldId id="261" r:id="rId10"/>
    <p:sldId id="266" r:id="rId11"/>
    <p:sldId id="263" r:id="rId12"/>
    <p:sldId id="265" r:id="rId13"/>
    <p:sldId id="264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C24E-100E-A34D-B1D7-42245FAC3674}" type="datetimeFigureOut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E25D-26B5-DF41-B2A6-61D0624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6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C24E-100E-A34D-B1D7-42245FAC3674}" type="datetimeFigureOut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E25D-26B5-DF41-B2A6-61D0624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C24E-100E-A34D-B1D7-42245FAC3674}" type="datetimeFigureOut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E25D-26B5-DF41-B2A6-61D0624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3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C24E-100E-A34D-B1D7-42245FAC3674}" type="datetimeFigureOut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E25D-26B5-DF41-B2A6-61D0624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C24E-100E-A34D-B1D7-42245FAC3674}" type="datetimeFigureOut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E25D-26B5-DF41-B2A6-61D0624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9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C24E-100E-A34D-B1D7-42245FAC3674}" type="datetimeFigureOut">
              <a:rPr lang="en-US" smtClean="0"/>
              <a:t>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E25D-26B5-DF41-B2A6-61D0624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7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C24E-100E-A34D-B1D7-42245FAC3674}" type="datetimeFigureOut">
              <a:rPr lang="en-US" smtClean="0"/>
              <a:t>8/5/15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E25D-26B5-DF41-B2A6-61D0624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1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C24E-100E-A34D-B1D7-42245FAC3674}" type="datetimeFigureOut">
              <a:rPr lang="en-US" smtClean="0"/>
              <a:t>8/5/15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E25D-26B5-DF41-B2A6-61D0624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3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C24E-100E-A34D-B1D7-42245FAC3674}" type="datetimeFigureOut">
              <a:rPr lang="en-US" smtClean="0"/>
              <a:t>8/5/15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E25D-26B5-DF41-B2A6-61D0624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1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C24E-100E-A34D-B1D7-42245FAC3674}" type="datetimeFigureOut">
              <a:rPr lang="en-US" smtClean="0"/>
              <a:t>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E25D-26B5-DF41-B2A6-61D0624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C24E-100E-A34D-B1D7-42245FAC3674}" type="datetimeFigureOut">
              <a:rPr lang="en-US" smtClean="0"/>
              <a:t>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E25D-26B5-DF41-B2A6-61D0624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FC24E-100E-A34D-B1D7-42245FAC3674}" type="datetimeFigureOut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FE25D-26B5-DF41-B2A6-61D062458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0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Particle distributions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3DX &amp; 3DR versus PITCH_SPIN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09" y="1417638"/>
            <a:ext cx="8229600" cy="703428"/>
          </a:xfrm>
        </p:spPr>
        <p:txBody>
          <a:bodyPr/>
          <a:lstStyle/>
          <a:p>
            <a:r>
              <a:rPr lang="en-US" dirty="0" smtClean="0"/>
              <a:t>When available use 3DX &amp; 3DR products. </a:t>
            </a:r>
            <a:endParaRPr lang="en-US" dirty="0"/>
          </a:p>
        </p:txBody>
      </p:sp>
      <p:pic>
        <p:nvPicPr>
          <p:cNvPr id="4" name="Picture 3" descr="edefluxpadtestburs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533" y="2738571"/>
            <a:ext cx="3796799" cy="3233032"/>
          </a:xfrm>
          <a:prstGeom prst="rect">
            <a:avLst/>
          </a:prstGeom>
        </p:spPr>
      </p:pic>
      <p:pic>
        <p:nvPicPr>
          <p:cNvPr id="5" name="Picture 4" descr="edefluxpadteststandard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1" y="2738571"/>
            <a:ext cx="3766296" cy="321276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23303" y="6196509"/>
            <a:ext cx="3889094" cy="43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C1_CP_PEA_PITCH_SPIN_DEFlux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97706" y="6036355"/>
            <a:ext cx="3889094" cy="821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C1_CP_PEA_PITCH_3DXL_DEFlux &amp; C1_CP_PEA_PITCH_3DRH_DEFlux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3303" y="2283185"/>
            <a:ext cx="4374403" cy="918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Spin resolution – 2 energy sweeps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007520" y="2283185"/>
            <a:ext cx="4374403" cy="918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Energy sweep – max. 8/second.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300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412"/>
            <a:ext cx="8229600" cy="911412"/>
          </a:xfrm>
        </p:spPr>
        <p:txBody>
          <a:bodyPr/>
          <a:lstStyle/>
          <a:p>
            <a:r>
              <a:rPr lang="en-US" dirty="0" smtClean="0"/>
              <a:t>Electron pitch angle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0824"/>
            <a:ext cx="9144000" cy="1165411"/>
          </a:xfrm>
        </p:spPr>
        <p:txBody>
          <a:bodyPr/>
          <a:lstStyle/>
          <a:p>
            <a:r>
              <a:rPr lang="en-US" dirty="0" smtClean="0"/>
              <a:t>Differential energy fluxes can be plotted as a function of pitch angle and energy. </a:t>
            </a:r>
            <a:endParaRPr lang="en-US" dirty="0"/>
          </a:p>
        </p:txBody>
      </p:sp>
      <p:pic>
        <p:nvPicPr>
          <p:cNvPr id="4" name="Picture 3" descr="edefluxpadbistrea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7" y="4392059"/>
            <a:ext cx="2843306" cy="2421118"/>
          </a:xfrm>
          <a:prstGeom prst="rect">
            <a:avLst/>
          </a:prstGeom>
        </p:spPr>
      </p:pic>
      <p:pic>
        <p:nvPicPr>
          <p:cNvPr id="6" name="Picture 5" descr="edefluxpadbea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872" y="4392059"/>
            <a:ext cx="2843306" cy="2421118"/>
          </a:xfrm>
          <a:prstGeom prst="rect">
            <a:avLst/>
          </a:prstGeom>
        </p:spPr>
      </p:pic>
      <p:pic>
        <p:nvPicPr>
          <p:cNvPr id="7" name="Picture 6" descr="edefluxpadsepsh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354" y="4392059"/>
            <a:ext cx="2843306" cy="2421118"/>
          </a:xfrm>
          <a:prstGeom prst="rect">
            <a:avLst/>
          </a:prstGeom>
        </p:spPr>
      </p:pic>
      <p:pic>
        <p:nvPicPr>
          <p:cNvPr id="5" name="Picture 4" descr="edefluxpadms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23" y="2162090"/>
            <a:ext cx="2576605" cy="2194018"/>
          </a:xfrm>
          <a:prstGeom prst="rect">
            <a:avLst/>
          </a:prstGeom>
        </p:spPr>
      </p:pic>
      <p:pic>
        <p:nvPicPr>
          <p:cNvPr id="8" name="Picture 7" descr="edefluxpadsh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02" y="2162090"/>
            <a:ext cx="2576604" cy="2194018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0" y="2498165"/>
            <a:ext cx="2046942" cy="1165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Magnetospheric</a:t>
            </a:r>
            <a:r>
              <a:rPr lang="en-US" sz="2000" b="1" dirty="0" smtClean="0">
                <a:solidFill>
                  <a:srgbClr val="FF0000"/>
                </a:solidFill>
              </a:rPr>
              <a:t> distribution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136282" y="2620683"/>
            <a:ext cx="2046942" cy="1165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Magnetosheath</a:t>
            </a:r>
            <a:r>
              <a:rPr lang="en-US" sz="2000" b="1" dirty="0" smtClean="0">
                <a:solidFill>
                  <a:srgbClr val="FF0000"/>
                </a:solidFill>
              </a:rPr>
              <a:t> distribution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5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 pitch angle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59052"/>
          </a:xfrm>
        </p:spPr>
        <p:txBody>
          <a:bodyPr/>
          <a:lstStyle/>
          <a:p>
            <a:r>
              <a:rPr lang="en-US" dirty="0" smtClean="0"/>
              <a:t>Ion pitch angle distributions can be </a:t>
            </a:r>
            <a:r>
              <a:rPr lang="en-US" dirty="0"/>
              <a:t>obtained from </a:t>
            </a:r>
            <a:r>
              <a:rPr lang="en-US" dirty="0" smtClean="0"/>
              <a:t>C?_CP_CIS</a:t>
            </a:r>
            <a:r>
              <a:rPr lang="en-US" dirty="0"/>
              <a:t>-HIA_PAD_HS_MAG_IONS_PF</a:t>
            </a:r>
          </a:p>
        </p:txBody>
      </p:sp>
      <p:pic>
        <p:nvPicPr>
          <p:cNvPr id="4" name="Picture 3" descr="idefluxpadoutflow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603" y="2857500"/>
            <a:ext cx="3775535" cy="31242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454103" y="6006043"/>
            <a:ext cx="3331035" cy="512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Ion outflow – D-shape distribution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idefluxpadsheath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51" y="2857500"/>
            <a:ext cx="3668625" cy="311310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86760" y="6010290"/>
            <a:ext cx="2441210" cy="51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 err="1" smtClean="0">
                <a:solidFill>
                  <a:srgbClr val="FF0000"/>
                </a:solidFill>
              </a:rPr>
              <a:t>Magnetosheath</a:t>
            </a:r>
            <a:r>
              <a:rPr lang="en-US" sz="1500" b="1" dirty="0" smtClean="0">
                <a:solidFill>
                  <a:srgbClr val="FF0000"/>
                </a:solidFill>
              </a:rPr>
              <a:t> distribution</a:t>
            </a:r>
            <a:endParaRPr lang="en-US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203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 Phase-space densities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6932" y="1600201"/>
            <a:ext cx="4119867" cy="2304182"/>
          </a:xfrm>
        </p:spPr>
        <p:txBody>
          <a:bodyPr/>
          <a:lstStyle/>
          <a:p>
            <a:r>
              <a:rPr lang="en-US" dirty="0" smtClean="0"/>
              <a:t>Often particle distributions are plotted as phase-space densities.</a:t>
            </a:r>
            <a:endParaRPr lang="en-US" dirty="0"/>
          </a:p>
        </p:txBody>
      </p:sp>
      <p:pic>
        <p:nvPicPr>
          <p:cNvPr id="4" name="Picture 3" descr="ePSDpadtestburs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0105"/>
            <a:ext cx="4307078" cy="395335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18241" y="6211850"/>
            <a:ext cx="3289296" cy="46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 smtClean="0">
                <a:solidFill>
                  <a:srgbClr val="FF0000"/>
                </a:solidFill>
              </a:rPr>
              <a:t>Magnetospheric</a:t>
            </a:r>
            <a:r>
              <a:rPr lang="en-US" sz="2200" b="1" dirty="0" smtClean="0">
                <a:solidFill>
                  <a:srgbClr val="FF0000"/>
                </a:solidFill>
              </a:rPr>
              <a:t> electrons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8241" y="1417638"/>
            <a:ext cx="1911109" cy="5748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Electron beam</a:t>
            </a:r>
            <a:endParaRPr lang="en-US" sz="2400" b="1" dirty="0">
              <a:solidFill>
                <a:srgbClr val="0000FF"/>
              </a:solidFill>
            </a:endParaRPr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2462889" y="4606901"/>
            <a:ext cx="1131206" cy="1604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98144" y="1810336"/>
            <a:ext cx="374555" cy="1161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807945" y="5339320"/>
            <a:ext cx="1911109" cy="872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rgbClr val="008000"/>
                </a:solidFill>
              </a:rPr>
              <a:t>One count level (dashed line).</a:t>
            </a:r>
            <a:endParaRPr lang="en-US" sz="2400" b="1" dirty="0">
              <a:solidFill>
                <a:srgbClr val="008000"/>
              </a:solidFill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4107537" y="5160811"/>
            <a:ext cx="700408" cy="614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35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&amp;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Scripts</a:t>
            </a:r>
          </a:p>
          <a:p>
            <a:r>
              <a:rPr lang="en-US" sz="2400" dirty="0"/>
              <a:t>For plotting distributions: </a:t>
            </a:r>
            <a:r>
              <a:rPr lang="en-US" sz="2400" dirty="0" err="1"/>
              <a:t>idpfluxpad.m</a:t>
            </a:r>
            <a:r>
              <a:rPr lang="en-US" sz="2400" dirty="0"/>
              <a:t> (ion pitch angle distribution), </a:t>
            </a:r>
            <a:r>
              <a:rPr lang="en-US" sz="2400" dirty="0" err="1"/>
              <a:t>ePSDpad.m</a:t>
            </a:r>
            <a:r>
              <a:rPr lang="en-US" sz="2400" dirty="0"/>
              <a:t> (electron phase-space density, spin resolution), </a:t>
            </a:r>
            <a:r>
              <a:rPr lang="en-US" sz="2400" dirty="0" err="1"/>
              <a:t>ePSDpadbm.m</a:t>
            </a:r>
            <a:r>
              <a:rPr lang="en-US" sz="2400" dirty="0"/>
              <a:t> (electron PSD, </a:t>
            </a:r>
            <a:r>
              <a:rPr lang="en-US" sz="2400" dirty="0" err="1"/>
              <a:t>subspin</a:t>
            </a:r>
            <a:r>
              <a:rPr lang="en-US" sz="2400" dirty="0"/>
              <a:t> resolution), </a:t>
            </a:r>
            <a:r>
              <a:rPr lang="en-US" sz="2400" dirty="0" err="1"/>
              <a:t>edefluxpad.m</a:t>
            </a:r>
            <a:r>
              <a:rPr lang="en-US" sz="2400" dirty="0"/>
              <a:t>, </a:t>
            </a:r>
            <a:r>
              <a:rPr lang="en-US" sz="2400" dirty="0" err="1"/>
              <a:t>edefluxpadbm.m</a:t>
            </a:r>
            <a:r>
              <a:rPr lang="en-US" sz="2400" dirty="0"/>
              <a:t> (electron </a:t>
            </a:r>
            <a:r>
              <a:rPr lang="en-US" sz="2400" dirty="0" err="1"/>
              <a:t>DEFluxes</a:t>
            </a:r>
            <a:r>
              <a:rPr lang="en-US" sz="2400" dirty="0"/>
              <a:t>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Exercises </a:t>
            </a:r>
          </a:p>
          <a:p>
            <a:r>
              <a:rPr lang="en-US" sz="2400" dirty="0" smtClean="0"/>
              <a:t>Plot pitch angle distributions of anisotropic electrons. Find an interesting interval using time series. </a:t>
            </a:r>
          </a:p>
          <a:p>
            <a:r>
              <a:rPr lang="en-US" sz="2400" dirty="0" smtClean="0"/>
              <a:t>Compare burst mode 3DX, 3DR data with spin resolution data.</a:t>
            </a:r>
          </a:p>
          <a:p>
            <a:r>
              <a:rPr lang="en-US" sz="2400" dirty="0" smtClean="0"/>
              <a:t>Try downloading a different magnetopause crossing and investigate.  </a:t>
            </a:r>
          </a:p>
        </p:txBody>
      </p:sp>
    </p:spTree>
    <p:extLst>
      <p:ext uri="{BB962C8B-B14F-4D97-AF65-F5344CB8AC3E}">
        <p14:creationId xmlns:p14="http://schemas.microsoft.com/office/powerpoint/2010/main" val="216930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50897"/>
          </a:xfrm>
        </p:spPr>
        <p:txBody>
          <a:bodyPr/>
          <a:lstStyle/>
          <a:p>
            <a:r>
              <a:rPr lang="en-US" dirty="0" smtClean="0"/>
              <a:t>Particle distributions show how particles are distributed as a function of energy and direction (or pitch angle).</a:t>
            </a:r>
          </a:p>
          <a:p>
            <a:r>
              <a:rPr lang="en-US" dirty="0" smtClean="0"/>
              <a:t>Useful for identify plasma boundaries, e.g. magnetopause. </a:t>
            </a:r>
          </a:p>
          <a:p>
            <a:r>
              <a:rPr lang="en-US" dirty="0" smtClean="0"/>
              <a:t>Provide kinetic evidence of magnetic reconnection. </a:t>
            </a:r>
          </a:p>
          <a:p>
            <a:r>
              <a:rPr lang="en-US" dirty="0" smtClean="0"/>
              <a:t>Unstable or anisotropic particle distributions generate waves.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9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Electron data from PEACE instrument</a:t>
            </a:r>
          </a:p>
          <a:p>
            <a:pPr marL="0" indent="0">
              <a:buNone/>
            </a:pPr>
            <a:r>
              <a:rPr lang="en-US" sz="2000" dirty="0" smtClean="0"/>
              <a:t>C?_</a:t>
            </a:r>
            <a:r>
              <a:rPr lang="en-US" sz="2000" dirty="0" err="1" smtClean="0"/>
              <a:t>CP_PEA_PITCH_SPIN_DEFlux</a:t>
            </a:r>
            <a:r>
              <a:rPr lang="en-US" sz="2000" dirty="0" smtClean="0"/>
              <a:t> – Spin resolution</a:t>
            </a:r>
          </a:p>
          <a:p>
            <a:pPr marL="0" indent="0">
              <a:buNone/>
            </a:pPr>
            <a:r>
              <a:rPr lang="en-US" sz="2000" dirty="0"/>
              <a:t>C?_CP_PEA_PITCH_3DXL_DEFlux – </a:t>
            </a:r>
            <a:r>
              <a:rPr lang="en-US" sz="2000" dirty="0" err="1"/>
              <a:t>Subspin</a:t>
            </a:r>
            <a:r>
              <a:rPr lang="en-US" sz="2000" dirty="0"/>
              <a:t> resolution </a:t>
            </a:r>
            <a:r>
              <a:rPr lang="en-US" sz="2000" dirty="0" smtClean="0"/>
              <a:t>LEEA</a:t>
            </a:r>
          </a:p>
          <a:p>
            <a:pPr marL="0" indent="0">
              <a:buNone/>
            </a:pPr>
            <a:r>
              <a:rPr lang="en-US" sz="2000" dirty="0"/>
              <a:t>C?</a:t>
            </a:r>
            <a:r>
              <a:rPr lang="en-US" sz="2000" dirty="0" smtClean="0"/>
              <a:t>_CP_PEA_PITCH_3DXH_DEFlux </a:t>
            </a:r>
            <a:r>
              <a:rPr lang="en-US" sz="2000" dirty="0"/>
              <a:t>– </a:t>
            </a:r>
            <a:r>
              <a:rPr lang="en-US" sz="2000" dirty="0" err="1"/>
              <a:t>Subspin</a:t>
            </a:r>
            <a:r>
              <a:rPr lang="en-US" sz="2000" dirty="0"/>
              <a:t> </a:t>
            </a:r>
            <a:r>
              <a:rPr lang="en-US" sz="2000" dirty="0" smtClean="0"/>
              <a:t>resolution HEEA</a:t>
            </a:r>
          </a:p>
          <a:p>
            <a:pPr marL="0" indent="0">
              <a:buNone/>
            </a:pPr>
            <a:r>
              <a:rPr lang="en-US" sz="2000" dirty="0"/>
              <a:t>C?</a:t>
            </a:r>
            <a:r>
              <a:rPr lang="en-US" sz="2000" dirty="0" smtClean="0"/>
              <a:t>_CP_PEA_PITCH_3DRH_DEFlux </a:t>
            </a:r>
            <a:r>
              <a:rPr lang="en-US" sz="2000" dirty="0"/>
              <a:t>– </a:t>
            </a:r>
            <a:r>
              <a:rPr lang="en-US" sz="2000" dirty="0" err="1"/>
              <a:t>Subspin</a:t>
            </a:r>
            <a:r>
              <a:rPr lang="en-US" sz="2000" dirty="0"/>
              <a:t> resolution </a:t>
            </a:r>
            <a:r>
              <a:rPr lang="en-US" sz="2000" dirty="0" smtClean="0"/>
              <a:t>HEEA (reduced)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Ion data from CIS-HIA</a:t>
            </a:r>
          </a:p>
          <a:p>
            <a:pPr marL="0" indent="0">
              <a:buNone/>
            </a:pPr>
            <a:r>
              <a:rPr lang="en-US" sz="2000" dirty="0" smtClean="0"/>
              <a:t>C?_CP_CIS</a:t>
            </a:r>
            <a:r>
              <a:rPr lang="en-US" sz="2000" dirty="0"/>
              <a:t>-</a:t>
            </a:r>
            <a:r>
              <a:rPr lang="en-US" sz="2000" dirty="0" smtClean="0"/>
              <a:t>HIA_HS_1D_PEF – 1D ion distribution</a:t>
            </a:r>
          </a:p>
          <a:p>
            <a:pPr marL="0" indent="0">
              <a:buNone/>
            </a:pPr>
            <a:r>
              <a:rPr lang="en-US" sz="2000" dirty="0" smtClean="0"/>
              <a:t>C?_CP_CIS</a:t>
            </a:r>
            <a:r>
              <a:rPr lang="en-US" sz="2000" dirty="0"/>
              <a:t>-</a:t>
            </a:r>
            <a:r>
              <a:rPr lang="en-US" sz="2000" dirty="0" smtClean="0"/>
              <a:t>HIA_PAD_HS_MAG_IONS_PF – 2D pitch angle (particle flux)</a:t>
            </a:r>
          </a:p>
          <a:p>
            <a:pPr marL="0" indent="0">
              <a:buNone/>
            </a:pPr>
            <a:r>
              <a:rPr lang="en-US" sz="2000" dirty="0" smtClean="0"/>
              <a:t>C?_CP_CIS</a:t>
            </a:r>
            <a:r>
              <a:rPr lang="en-US" sz="2000" dirty="0"/>
              <a:t>-</a:t>
            </a:r>
            <a:r>
              <a:rPr lang="en-US" sz="2000" dirty="0" smtClean="0"/>
              <a:t>HIA_HS_MAG_IONS_PEF – 3D distribution, </a:t>
            </a:r>
            <a:r>
              <a:rPr lang="en-US" sz="2000" dirty="0" err="1" smtClean="0"/>
              <a:t>subspin</a:t>
            </a:r>
            <a:r>
              <a:rPr lang="en-US" sz="2000" dirty="0" smtClean="0"/>
              <a:t> resolution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321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87" y="274638"/>
            <a:ext cx="888968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Plotting energy spectrograms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175" y="2003613"/>
            <a:ext cx="2077168" cy="715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Magnetic field</a:t>
            </a:r>
            <a:endParaRPr lang="en-US" sz="2400" dirty="0"/>
          </a:p>
        </p:txBody>
      </p:sp>
      <p:pic>
        <p:nvPicPr>
          <p:cNvPr id="4" name="Picture 3" descr="electroniondeflux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168" y="1600200"/>
            <a:ext cx="4676245" cy="52578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61575" y="3186954"/>
            <a:ext cx="2077168" cy="715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Ion speed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60162" y="1242359"/>
            <a:ext cx="2297955" cy="565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Magnetosphere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4" idx="0"/>
          </p:cNvCxnSpPr>
          <p:nvPr/>
        </p:nvCxnSpPr>
        <p:spPr>
          <a:xfrm flipH="1">
            <a:off x="4114800" y="1600200"/>
            <a:ext cx="300491" cy="403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57867" y="4215654"/>
            <a:ext cx="2380875" cy="8897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Electron differential energy flux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9175" y="5460254"/>
            <a:ext cx="2380875" cy="889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Ion differential energy flux</a:t>
            </a:r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721317" y="3005418"/>
            <a:ext cx="2297955" cy="6880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Reconnection outflows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295900" y="3186954"/>
            <a:ext cx="1425417" cy="178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6846045" y="4417359"/>
            <a:ext cx="2297955" cy="688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Photoelectrons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14801" y="4686300"/>
            <a:ext cx="2731244" cy="469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70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Pitch angle spectrograms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244600"/>
            <a:ext cx="8851900" cy="4881563"/>
          </a:xfrm>
        </p:spPr>
        <p:txBody>
          <a:bodyPr/>
          <a:lstStyle/>
          <a:p>
            <a:r>
              <a:rPr lang="en-US" dirty="0" smtClean="0"/>
              <a:t>Particle fluxes can be plotted versus pitch angles</a:t>
            </a:r>
          </a:p>
          <a:p>
            <a:pPr marL="0" indent="0">
              <a:buNone/>
            </a:pPr>
            <a:r>
              <a:rPr lang="en-US" dirty="0" smtClean="0"/>
              <a:t>       Electrons                                           Ions</a:t>
            </a:r>
            <a:endParaRPr lang="en-US" dirty="0"/>
          </a:p>
        </p:txBody>
      </p:sp>
      <p:pic>
        <p:nvPicPr>
          <p:cNvPr id="5" name="Picture 4" descr="edefluxpitch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2486922"/>
            <a:ext cx="3619499" cy="4371078"/>
          </a:xfrm>
          <a:prstGeom prst="rect">
            <a:avLst/>
          </a:prstGeom>
        </p:spPr>
      </p:pic>
      <p:pic>
        <p:nvPicPr>
          <p:cNvPr id="6" name="Picture 5" descr="idefluxpitch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2486922"/>
            <a:ext cx="3619499" cy="437107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671833" y="4472171"/>
            <a:ext cx="1518025" cy="752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/>
              <a:t>Spin resolution 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5459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burst mode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6398" y="1600201"/>
            <a:ext cx="4160402" cy="6424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Current sheet</a:t>
            </a:r>
            <a:endParaRPr lang="en-US" dirty="0"/>
          </a:p>
        </p:txBody>
      </p:sp>
      <p:pic>
        <p:nvPicPr>
          <p:cNvPr id="4" name="Picture 3" descr="burstmode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957"/>
            <a:ext cx="4290972" cy="556104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26398" y="3117108"/>
            <a:ext cx="4160402" cy="827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Electron </a:t>
            </a:r>
            <a:r>
              <a:rPr lang="en-US" dirty="0" err="1" smtClean="0"/>
              <a:t>Omnidirection</a:t>
            </a:r>
            <a:r>
              <a:rPr lang="en-US" dirty="0" smtClean="0"/>
              <a:t> differential energy flux </a:t>
            </a:r>
            <a:r>
              <a:rPr lang="en-US" dirty="0" err="1" smtClean="0"/>
              <a:t>subspin</a:t>
            </a:r>
            <a:r>
              <a:rPr lang="en-US" dirty="0" smtClean="0"/>
              <a:t> resolution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26398" y="3931496"/>
            <a:ext cx="4160402" cy="827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Pitch angle distribution </a:t>
            </a:r>
            <a:r>
              <a:rPr lang="en-US" dirty="0" err="1" smtClean="0"/>
              <a:t>subspin</a:t>
            </a:r>
            <a:r>
              <a:rPr lang="en-US" dirty="0" smtClean="0"/>
              <a:t> resolution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26398" y="4759299"/>
            <a:ext cx="4160402" cy="827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Ion </a:t>
            </a:r>
            <a:r>
              <a:rPr lang="en-US" dirty="0" err="1" smtClean="0"/>
              <a:t>Omnidirection</a:t>
            </a:r>
            <a:r>
              <a:rPr lang="en-US" dirty="0" smtClean="0"/>
              <a:t> differential energy flux </a:t>
            </a:r>
            <a:r>
              <a:rPr lang="en-US" dirty="0" err="1" smtClean="0"/>
              <a:t>subspin</a:t>
            </a:r>
            <a:r>
              <a:rPr lang="en-US" dirty="0" smtClean="0"/>
              <a:t> resolution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26398" y="5515953"/>
            <a:ext cx="4160402" cy="827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Ion Pitch angle distribution </a:t>
            </a:r>
            <a:r>
              <a:rPr lang="en-US" dirty="0" err="1" smtClean="0"/>
              <a:t>subspin</a:t>
            </a:r>
            <a:r>
              <a:rPr lang="en-US" dirty="0" smtClean="0"/>
              <a:t>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36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&amp;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Scripts:</a:t>
            </a:r>
          </a:p>
          <a:p>
            <a:r>
              <a:rPr lang="en-US" sz="1800" dirty="0" smtClean="0"/>
              <a:t>Download data: </a:t>
            </a:r>
            <a:r>
              <a:rPr lang="en-US" sz="1800" dirty="0" err="1" smtClean="0"/>
              <a:t>getdata.m</a:t>
            </a:r>
            <a:endParaRPr lang="en-US" sz="1800" dirty="0" smtClean="0"/>
          </a:p>
          <a:p>
            <a:r>
              <a:rPr lang="en-US" sz="1800" dirty="0" smtClean="0"/>
              <a:t>For plotting time series: </a:t>
            </a:r>
            <a:r>
              <a:rPr lang="en-US" sz="1800" dirty="0" err="1" smtClean="0"/>
              <a:t>energyspec.m</a:t>
            </a:r>
            <a:r>
              <a:rPr lang="en-US" sz="1800" dirty="0" smtClean="0"/>
              <a:t> (spin resolution), </a:t>
            </a:r>
            <a:r>
              <a:rPr lang="en-US" sz="1800" dirty="0" err="1" smtClean="0"/>
              <a:t>energyspecbm.m</a:t>
            </a:r>
            <a:r>
              <a:rPr lang="en-US" sz="1800" dirty="0" smtClean="0"/>
              <a:t> (</a:t>
            </a:r>
            <a:r>
              <a:rPr lang="en-US" sz="1800" dirty="0" err="1" smtClean="0"/>
              <a:t>subspin</a:t>
            </a:r>
            <a:r>
              <a:rPr lang="en-US" sz="1800" dirty="0"/>
              <a:t> resolution), </a:t>
            </a:r>
            <a:r>
              <a:rPr lang="en-US" sz="1800" dirty="0" err="1" smtClean="0"/>
              <a:t>electronpitchangle.m</a:t>
            </a:r>
            <a:r>
              <a:rPr lang="en-US" sz="1800" dirty="0" smtClean="0"/>
              <a:t> (pitch angle time series, spin resolution), </a:t>
            </a:r>
            <a:r>
              <a:rPr lang="en-US" sz="1800" dirty="0" err="1" smtClean="0"/>
              <a:t>ionpitchangle.m</a:t>
            </a:r>
            <a:r>
              <a:rPr lang="en-US" sz="1800" dirty="0" smtClean="0"/>
              <a:t> (spin resolution).</a:t>
            </a:r>
          </a:p>
          <a:p>
            <a:r>
              <a:rPr lang="en-US" sz="1800" dirty="0" smtClean="0"/>
              <a:t>For plotting distributions</a:t>
            </a:r>
            <a:r>
              <a:rPr lang="en-US" sz="1800" dirty="0"/>
              <a:t>: </a:t>
            </a:r>
            <a:r>
              <a:rPr lang="en-US" sz="1800" dirty="0" err="1" smtClean="0"/>
              <a:t>idpfluxpad.m</a:t>
            </a:r>
            <a:r>
              <a:rPr lang="en-US" sz="1800" dirty="0" smtClean="0"/>
              <a:t> (ion pitch </a:t>
            </a:r>
            <a:r>
              <a:rPr lang="en-US" sz="1800" dirty="0"/>
              <a:t>angle distribution), </a:t>
            </a:r>
            <a:r>
              <a:rPr lang="en-US" sz="1800" dirty="0" err="1" smtClean="0"/>
              <a:t>ePSDpad.m</a:t>
            </a:r>
            <a:r>
              <a:rPr lang="en-US" sz="1800" dirty="0" smtClean="0"/>
              <a:t> (electron phase-space density, </a:t>
            </a:r>
            <a:r>
              <a:rPr lang="en-US" sz="1800" dirty="0"/>
              <a:t>spin resolution), </a:t>
            </a:r>
            <a:r>
              <a:rPr lang="en-US" sz="1800" dirty="0" err="1" smtClean="0"/>
              <a:t>ePSDpadbm.m</a:t>
            </a:r>
            <a:r>
              <a:rPr lang="en-US" sz="1800" dirty="0" smtClean="0"/>
              <a:t> (electron PSD, </a:t>
            </a:r>
            <a:r>
              <a:rPr lang="en-US" sz="1800" dirty="0" err="1" smtClean="0"/>
              <a:t>subspin</a:t>
            </a:r>
            <a:r>
              <a:rPr lang="en-US" sz="1800" dirty="0"/>
              <a:t> resolution), </a:t>
            </a:r>
            <a:r>
              <a:rPr lang="en-US" sz="1800" dirty="0" err="1" smtClean="0"/>
              <a:t>edefluxpad.m</a:t>
            </a:r>
            <a:r>
              <a:rPr lang="en-US" sz="1800" dirty="0"/>
              <a:t>, </a:t>
            </a:r>
            <a:r>
              <a:rPr lang="en-US" sz="1800" dirty="0" err="1" smtClean="0"/>
              <a:t>edefluxpadbm.m</a:t>
            </a:r>
            <a:r>
              <a:rPr lang="en-US" sz="1800" dirty="0" smtClean="0"/>
              <a:t> (electron </a:t>
            </a:r>
            <a:r>
              <a:rPr lang="en-US" sz="1800" dirty="0" err="1" smtClean="0"/>
              <a:t>DEFluxes</a:t>
            </a:r>
            <a:r>
              <a:rPr lang="en-US" sz="1800" dirty="0" smtClean="0"/>
              <a:t>).</a:t>
            </a:r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Exercises</a:t>
            </a:r>
          </a:p>
          <a:p>
            <a:r>
              <a:rPr lang="en-US" sz="1800" dirty="0" smtClean="0"/>
              <a:t>Use scripts to plot particle data. Are there any anisotropic regions, </a:t>
            </a:r>
            <a:r>
              <a:rPr lang="en-US" sz="1800" dirty="0" err="1" smtClean="0"/>
              <a:t>DEFluxes</a:t>
            </a:r>
            <a:r>
              <a:rPr lang="en-US" sz="1800" dirty="0" smtClean="0"/>
              <a:t> that differ with pitch angle. </a:t>
            </a:r>
          </a:p>
          <a:p>
            <a:r>
              <a:rPr lang="en-US" sz="1800" dirty="0" smtClean="0"/>
              <a:t>Use scripts to download and analyze a new event, e.g., a magnetopause crossing from previous session, could check </a:t>
            </a:r>
            <a:r>
              <a:rPr lang="en-US" sz="1800" dirty="0" err="1" smtClean="0"/>
              <a:t>csa</a:t>
            </a:r>
            <a:r>
              <a:rPr lang="en-US" sz="1800" dirty="0" smtClean="0"/>
              <a:t> </a:t>
            </a:r>
            <a:r>
              <a:rPr lang="en-US" sz="1800" dirty="0" err="1" smtClean="0"/>
              <a:t>quicklook</a:t>
            </a:r>
            <a:r>
              <a:rPr lang="en-US" sz="1800" dirty="0" smtClean="0"/>
              <a:t> plots.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523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600200"/>
            <a:ext cx="8813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Often single particle distributions are plotted instead of a time series (spectrogram).</a:t>
            </a:r>
          </a:p>
          <a:p>
            <a:r>
              <a:rPr lang="en-US" sz="2800" dirty="0" smtClean="0"/>
              <a:t>Distributions provide kinetic evidence for reconnection. </a:t>
            </a:r>
          </a:p>
          <a:p>
            <a:r>
              <a:rPr lang="en-US" sz="2800" dirty="0" smtClean="0"/>
              <a:t>Unstable distributions, which generate waves, can be identified.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7421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549</Words>
  <Application>Microsoft Macintosh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Particle distributions</vt:lpstr>
      <vt:lpstr>Overview</vt:lpstr>
      <vt:lpstr>Data</vt:lpstr>
      <vt:lpstr>Plotting energy spectrograms</vt:lpstr>
      <vt:lpstr>Pitch angle spectrograms</vt:lpstr>
      <vt:lpstr>Cluster burst mode data</vt:lpstr>
      <vt:lpstr>Scripts &amp; Exercises</vt:lpstr>
      <vt:lpstr>PowerPoint Presentation</vt:lpstr>
      <vt:lpstr>Distribution functions</vt:lpstr>
      <vt:lpstr>3DX &amp; 3DR versus PITCH_SPIN data</vt:lpstr>
      <vt:lpstr>Electron pitch angle distributions</vt:lpstr>
      <vt:lpstr>Ion pitch angle distributions</vt:lpstr>
      <vt:lpstr>Electron Phase-space densities</vt:lpstr>
      <vt:lpstr>Scripts &amp; Exercises</vt:lpstr>
    </vt:vector>
  </TitlesOfParts>
  <Company>IRFU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distributions</dc:title>
  <dc:creator>Daniel Graham</dc:creator>
  <cp:lastModifiedBy>Daniel Graham</cp:lastModifiedBy>
  <cp:revision>125</cp:revision>
  <dcterms:created xsi:type="dcterms:W3CDTF">2015-07-27T14:57:00Z</dcterms:created>
  <dcterms:modified xsi:type="dcterms:W3CDTF">2015-08-05T06:41:48Z</dcterms:modified>
</cp:coreProperties>
</file>