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31.07.15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31.07.15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31.07.15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31.07.15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31.07.15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8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31.07.15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5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31.07.15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31.07.15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31.07.15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31.07.15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31.07.15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7B54-4BCD-7248-ABCA-5759508CA198}" type="datetimeFigureOut">
              <a:rPr lang="en-US" smtClean="0"/>
              <a:t>31.07.15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irfu/Nordita_Magnetic_Reconnection_School_2015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rfu/irfu-matla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a.estec.esa.int/caa/documentation.x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formats, reading, plotting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215" y="5638800"/>
            <a:ext cx="7275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Lecture notes and examples: </a:t>
            </a:r>
          </a:p>
          <a:p>
            <a:r>
              <a:rPr lang="en-US" dirty="0" smtClean="0">
                <a:hlinkClick r:id="rId2"/>
              </a:rPr>
              <a:t>https://github.com/irfu/Nordita_Magnetic_Reconnection_School_2015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93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CDF epoch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FF0000"/>
                </a:solidFill>
              </a:rPr>
              <a:t>very limited precision</a:t>
            </a:r>
          </a:p>
          <a:p>
            <a:endParaRPr lang="en-US" dirty="0" smtClean="0"/>
          </a:p>
          <a:p>
            <a:r>
              <a:rPr lang="en-US" dirty="0" smtClean="0"/>
              <a:t>CDF epoch16</a:t>
            </a:r>
          </a:p>
          <a:p>
            <a:r>
              <a:rPr lang="en-US" dirty="0" smtClean="0"/>
              <a:t>Unix epoch</a:t>
            </a:r>
          </a:p>
          <a:p>
            <a:r>
              <a:rPr lang="en-US" dirty="0" smtClean="0"/>
              <a:t>CDF epochTT2000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7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in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UTC string </a:t>
            </a:r>
            <a:r>
              <a:rPr lang="en-US" dirty="0" smtClean="0">
                <a:solidFill>
                  <a:srgbClr val="660066"/>
                </a:solidFill>
              </a:rPr>
              <a:t>‘</a:t>
            </a:r>
            <a:r>
              <a:rPr lang="en-US" dirty="0" err="1" smtClean="0">
                <a:solidFill>
                  <a:srgbClr val="660066"/>
                </a:solidFill>
              </a:rPr>
              <a:t>yyyy-mm-ddThh:mm:ss.sssssssssZ</a:t>
            </a:r>
            <a:r>
              <a:rPr lang="en-US" dirty="0" smtClean="0">
                <a:solidFill>
                  <a:srgbClr val="660066"/>
                </a:solidFill>
              </a:rPr>
              <a:t>’</a:t>
            </a:r>
          </a:p>
          <a:p>
            <a:r>
              <a:rPr lang="en-US" dirty="0" err="1" smtClean="0"/>
              <a:t>Matlab’s</a:t>
            </a: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datenum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6"/>
                </a:solidFill>
              </a:rPr>
              <a:t>very limited precision</a:t>
            </a:r>
          </a:p>
          <a:p>
            <a:r>
              <a:rPr lang="en-US" dirty="0" smtClean="0"/>
              <a:t>Date array – [</a:t>
            </a:r>
            <a:r>
              <a:rPr lang="en-US" dirty="0" err="1" smtClean="0"/>
              <a:t>yyyy</a:t>
            </a:r>
            <a:r>
              <a:rPr lang="en-US" dirty="0" smtClean="0"/>
              <a:t> mm </a:t>
            </a:r>
            <a:r>
              <a:rPr lang="en-US" dirty="0" err="1" smtClean="0"/>
              <a:t>dd</a:t>
            </a:r>
            <a:r>
              <a:rPr lang="en-US" dirty="0" smtClean="0"/>
              <a:t> </a:t>
            </a:r>
            <a:r>
              <a:rPr lang="en-US" dirty="0" err="1" smtClean="0"/>
              <a:t>hh</a:t>
            </a:r>
            <a:r>
              <a:rPr lang="en-US" dirty="0" smtClean="0"/>
              <a:t> mm </a:t>
            </a:r>
            <a:r>
              <a:rPr lang="en-US" dirty="0" err="1" smtClean="0"/>
              <a:t>ss</a:t>
            </a:r>
            <a:r>
              <a:rPr lang="en-US" dirty="0" smtClean="0"/>
              <a:t>], double</a:t>
            </a:r>
          </a:p>
          <a:p>
            <a:r>
              <a:rPr lang="en-US" dirty="0" smtClean="0"/>
              <a:t>Unix epoch – seconds from Jan 1, 1970, double array or </a:t>
            </a:r>
            <a:r>
              <a:rPr lang="en-US" dirty="0" err="1" smtClean="0">
                <a:latin typeface="Courier"/>
                <a:cs typeface="Courier"/>
              </a:rPr>
              <a:t>EpochUnix</a:t>
            </a:r>
            <a:r>
              <a:rPr lang="en-US" dirty="0" smtClean="0"/>
              <a:t> class, </a:t>
            </a:r>
            <a:r>
              <a:rPr lang="en-US" dirty="0" smtClean="0">
                <a:solidFill>
                  <a:srgbClr val="F79646"/>
                </a:solidFill>
              </a:rPr>
              <a:t>limited precision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Terrestrial time </a:t>
            </a:r>
            <a:r>
              <a:rPr lang="en-US" dirty="0" smtClean="0"/>
              <a:t>– EpochTT2000 in CDF, internally represented by nanoseconds (int64) since Jan 1, 2000, </a:t>
            </a:r>
            <a:r>
              <a:rPr lang="en-US" dirty="0" err="1" smtClean="0">
                <a:latin typeface="Courier"/>
                <a:cs typeface="Courier"/>
              </a:rPr>
              <a:t>EpochTT</a:t>
            </a:r>
            <a:r>
              <a:rPr lang="en-US" dirty="0" smtClean="0"/>
              <a:t> class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4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1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Time-series data in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Simple approach: Combine time and data into a single array, e.g. 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unixEpoch</a:t>
            </a:r>
            <a:r>
              <a:rPr lang="en-US" dirty="0" smtClean="0">
                <a:latin typeface="Courier"/>
                <a:cs typeface="Courier"/>
              </a:rPr>
              <a:t>(:) </a:t>
            </a:r>
            <a:r>
              <a:rPr lang="en-US" dirty="0" err="1" smtClean="0">
                <a:latin typeface="Courier"/>
                <a:cs typeface="Courier"/>
              </a:rPr>
              <a:t>dataX</a:t>
            </a:r>
            <a:r>
              <a:rPr lang="en-US" dirty="0" smtClean="0">
                <a:latin typeface="Courier"/>
                <a:cs typeface="Courier"/>
              </a:rPr>
              <a:t>(:) </a:t>
            </a:r>
            <a:r>
              <a:rPr lang="en-US" dirty="0" err="1" smtClean="0">
                <a:latin typeface="Courier"/>
                <a:cs typeface="Courier"/>
              </a:rPr>
              <a:t>dataY</a:t>
            </a:r>
            <a:r>
              <a:rPr lang="en-US" dirty="0" smtClean="0">
                <a:latin typeface="Courier"/>
                <a:cs typeface="Courier"/>
              </a:rPr>
              <a:t>(:)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dataZ</a:t>
            </a:r>
            <a:r>
              <a:rPr lang="en-US" dirty="0" smtClean="0">
                <a:latin typeface="Courier"/>
                <a:cs typeface="Courier"/>
              </a:rPr>
              <a:t>(:)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Pros</a:t>
            </a:r>
            <a:r>
              <a:rPr lang="en-US" dirty="0" smtClean="0"/>
              <a:t>: Works nicely for simple time-series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Cons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time and data must be converted to the same type</a:t>
            </a:r>
          </a:p>
          <a:p>
            <a:pPr lvl="2"/>
            <a:r>
              <a:rPr lang="en-US" dirty="0" smtClean="0"/>
              <a:t>No metadata</a:t>
            </a:r>
          </a:p>
          <a:p>
            <a:r>
              <a:rPr lang="en-US" dirty="0" smtClean="0"/>
              <a:t>Complex approach: </a:t>
            </a:r>
            <a:r>
              <a:rPr lang="en-US" dirty="0" err="1" smtClean="0">
                <a:latin typeface="Courier"/>
                <a:cs typeface="Courier"/>
              </a:rPr>
              <a:t>TSeries</a:t>
            </a:r>
            <a:r>
              <a:rPr lang="en-US" dirty="0" smtClean="0"/>
              <a:t> class 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Pros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Preserves </a:t>
            </a:r>
            <a:r>
              <a:rPr lang="en-US" dirty="0" smtClean="0"/>
              <a:t>time and data types in the raw data</a:t>
            </a:r>
          </a:p>
          <a:p>
            <a:pPr lvl="2"/>
            <a:r>
              <a:rPr lang="en-US" dirty="0" smtClean="0"/>
              <a:t>Contains metadata</a:t>
            </a:r>
          </a:p>
          <a:p>
            <a:pPr lvl="2"/>
            <a:r>
              <a:rPr lang="en-US" dirty="0" smtClean="0"/>
              <a:t>Works for multi-dimensional data</a:t>
            </a:r>
          </a:p>
          <a:p>
            <a:pPr lvl="2"/>
            <a:r>
              <a:rPr lang="en-US" dirty="0" smtClean="0"/>
              <a:t>Less error prone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Cons</a:t>
            </a:r>
            <a:r>
              <a:rPr lang="en-US" dirty="0" smtClean="0"/>
              <a:t>: more complicated to use</a:t>
            </a:r>
          </a:p>
        </p:txBody>
      </p:sp>
    </p:spTree>
    <p:extLst>
      <p:ext uri="{BB962C8B-B14F-4D97-AF65-F5344CB8AC3E}">
        <p14:creationId xmlns:p14="http://schemas.microsoft.com/office/powerpoint/2010/main" val="1284398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TSeries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04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%Input: Ts1, Ts2 – some data, vectors (</a:t>
            </a:r>
            <a:r>
              <a:rPr lang="en-US" dirty="0" err="1" smtClean="0">
                <a:latin typeface="Courier"/>
                <a:cs typeface="Courier"/>
              </a:rPr>
              <a:t>x,y,z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%Simple plot: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(Ts1)</a:t>
            </a:r>
          </a:p>
          <a:p>
            <a:pPr marL="0" indent="0">
              <a:buNone/>
            </a:pP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%2 TS objects in separate panels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({Ts1, Ts1})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%2 TS objects, each component in a separate panel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({Ts1, Ts1},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’comp’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%Ts1.x, Ts1.z in one panel, and abs(Ts2) in a %separate panel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 smtClean="0">
                <a:latin typeface="Courier"/>
                <a:cs typeface="Courier"/>
              </a:rPr>
              <a:t>irf_plot</a:t>
            </a:r>
            <a:r>
              <a:rPr lang="en-US" b="1" dirty="0" smtClean="0">
                <a:latin typeface="Courier"/>
                <a:cs typeface="Courier"/>
              </a:rPr>
              <a:t>(2); % initialize with 2 panels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h</a:t>
            </a:r>
            <a:r>
              <a:rPr lang="en-US" b="1" dirty="0" err="1" smtClean="0">
                <a:latin typeface="Courier"/>
                <a:cs typeface="Courier"/>
              </a:rPr>
              <a:t>ca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 smtClean="0">
                <a:latin typeface="Courier"/>
                <a:cs typeface="Courier"/>
              </a:rPr>
              <a:t>irf_panel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‘panel 1’</a:t>
            </a:r>
            <a:r>
              <a:rPr lang="en-US" b="1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err="1" smtClean="0">
                <a:latin typeface="Courier"/>
                <a:cs typeface="Courier"/>
              </a:rPr>
              <a:t>hca</a:t>
            </a:r>
            <a:r>
              <a:rPr lang="en-US" b="1" dirty="0" smtClean="0">
                <a:latin typeface="Courier"/>
                <a:cs typeface="Courier"/>
              </a:rPr>
              <a:t>,{</a:t>
            </a:r>
            <a:r>
              <a:rPr lang="en-US" b="1" dirty="0" smtClean="0">
                <a:latin typeface="Courier"/>
                <a:cs typeface="Courier"/>
              </a:rPr>
              <a:t>Ts1.x, Ts1.z</a:t>
            </a:r>
            <a:r>
              <a:rPr lang="en-US" b="1" dirty="0" smtClean="0">
                <a:latin typeface="Courier"/>
                <a:cs typeface="Courier"/>
              </a:rPr>
              <a:t>},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’comp’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h</a:t>
            </a:r>
            <a:r>
              <a:rPr lang="en-US" b="1" dirty="0" err="1" smtClean="0">
                <a:latin typeface="Courier"/>
                <a:cs typeface="Courier"/>
              </a:rPr>
              <a:t>ca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 smtClean="0">
                <a:latin typeface="Courier"/>
                <a:cs typeface="Courier"/>
              </a:rPr>
              <a:t>irf_panel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‘panel 1’</a:t>
            </a:r>
            <a:r>
              <a:rPr lang="en-US" b="1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(hca,Ts2.abs)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2226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smtClean="0">
                <a:latin typeface="Courier"/>
                <a:cs typeface="Courier"/>
              </a:rPr>
              <a:t>D=</a:t>
            </a:r>
            <a:r>
              <a:rPr lang="en-US" b="1" dirty="0" err="1" smtClean="0">
                <a:latin typeface="Courier"/>
                <a:cs typeface="Courier"/>
              </a:rPr>
              <a:t>dataobj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'CAA/C1_CP_FGM_FULL/C1_CP_FGM_FULL__20020330_131130_20020330_131200_V140306.cdf'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dataobj</a:t>
            </a:r>
            <a:r>
              <a:rPr lang="en-US" dirty="0" smtClean="0">
                <a:latin typeface="Courier"/>
                <a:cs typeface="Courier"/>
              </a:rPr>
              <a:t> object created : 25-Jul-2015 23:25:41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Variables: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time_tags__C1_CP_FGM_FULL : epoch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half_interval__C1_CP_FGM_FULL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B_vec_xyz_gse__C1_CP_FGM_FULL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B_mag__C1_CP_FGM_FULL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sc_pos_xyz_gse__C1_CP_FGM_FULL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range__C1_CP_FGM_FULL : int32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tm__C1_CP_FGM_FULL : int32 : 2018 recs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smtClean="0">
                <a:latin typeface="Courier"/>
                <a:cs typeface="Courier"/>
              </a:rPr>
              <a:t>B=</a:t>
            </a:r>
            <a:r>
              <a:rPr lang="en-US" b="1" dirty="0" err="1" smtClean="0">
                <a:latin typeface="Courier"/>
                <a:cs typeface="Courier"/>
              </a:rPr>
              <a:t>get_ts</a:t>
            </a:r>
            <a:r>
              <a:rPr lang="en-US" b="1" dirty="0" smtClean="0">
                <a:latin typeface="Courier"/>
                <a:cs typeface="Courier"/>
              </a:rPr>
              <a:t>(D,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'B_vec_xyz_gse__C1_CP_FGM_FULL’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 = 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TSeries</a:t>
            </a:r>
            <a:r>
              <a:rPr lang="en-US" dirty="0" smtClean="0">
                <a:latin typeface="Courier"/>
                <a:cs typeface="Courier"/>
              </a:rPr>
              <a:t> with properties: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data: [2018x3 single]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time: [2018x1 </a:t>
            </a:r>
            <a:r>
              <a:rPr lang="en-US" dirty="0" err="1" smtClean="0">
                <a:latin typeface="Courier"/>
                <a:cs typeface="Courier"/>
              </a:rPr>
              <a:t>EpochUnix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tensorOrder</a:t>
            </a:r>
            <a:r>
              <a:rPr lang="en-US" dirty="0" smtClean="0">
                <a:latin typeface="Courier"/>
                <a:cs typeface="Courier"/>
              </a:rPr>
              <a:t>: 1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tensorBasis</a:t>
            </a:r>
            <a:r>
              <a:rPr lang="en-US" dirty="0" smtClean="0">
                <a:latin typeface="Courier"/>
                <a:cs typeface="Courier"/>
              </a:rPr>
              <a:t>: 'xyz (Cartesian)'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representation: {2x1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name: 'B_vec_xyz_gse__C1_CP_FGM_FULL'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units: '</a:t>
            </a:r>
            <a:r>
              <a:rPr lang="en-US" dirty="0" err="1" smtClean="0">
                <a:latin typeface="Courier"/>
                <a:cs typeface="Courier"/>
              </a:rPr>
              <a:t>nT</a:t>
            </a:r>
            <a:r>
              <a:rPr lang="en-US" dirty="0" smtClean="0">
                <a:latin typeface="Courier"/>
                <a:cs typeface="Courier"/>
              </a:rPr>
              <a:t>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</a:t>
            </a:r>
            <a:r>
              <a:rPr lang="en-US" dirty="0" err="1" smtClean="0">
                <a:latin typeface="Courier"/>
                <a:cs typeface="Courier"/>
              </a:rPr>
              <a:t>userData</a:t>
            </a:r>
            <a:r>
              <a:rPr lang="en-US" dirty="0" smtClean="0">
                <a:latin typeface="Courier"/>
                <a:cs typeface="Courier"/>
              </a:rPr>
              <a:t>: [1x1 </a:t>
            </a: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irf_plot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err="1" smtClean="0">
                <a:latin typeface="Courier"/>
                <a:cs typeface="Courier"/>
              </a:rPr>
              <a:t>B.z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B.name</a:t>
            </a:r>
            <a:r>
              <a:rPr lang="en-US" b="1" dirty="0" smtClean="0">
                <a:latin typeface="Courier"/>
                <a:cs typeface="Courier"/>
              </a:rPr>
              <a:t>=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'B__C1'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 = 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TSeries</a:t>
            </a:r>
            <a:r>
              <a:rPr lang="en-US" dirty="0" smtClean="0">
                <a:latin typeface="Courier"/>
                <a:cs typeface="Courier"/>
              </a:rPr>
              <a:t> with properties: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data: [2018x3 single]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time: [2018x1 </a:t>
            </a:r>
            <a:r>
              <a:rPr lang="en-US" dirty="0" err="1" smtClean="0">
                <a:latin typeface="Courier"/>
                <a:cs typeface="Courier"/>
              </a:rPr>
              <a:t>EpochUnix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tensorOrder</a:t>
            </a:r>
            <a:r>
              <a:rPr lang="en-US" dirty="0" smtClean="0">
                <a:latin typeface="Courier"/>
                <a:cs typeface="Courier"/>
              </a:rPr>
              <a:t>: 1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tensorBasis</a:t>
            </a:r>
            <a:r>
              <a:rPr lang="en-US" dirty="0" smtClean="0">
                <a:latin typeface="Courier"/>
                <a:cs typeface="Courier"/>
              </a:rPr>
              <a:t>: 'xyz (Cartesian)'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representation: {2x1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name: 'B__C1'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units: '</a:t>
            </a:r>
            <a:r>
              <a:rPr lang="en-US" dirty="0" err="1" smtClean="0">
                <a:latin typeface="Courier"/>
                <a:cs typeface="Courier"/>
              </a:rPr>
              <a:t>nT</a:t>
            </a:r>
            <a:r>
              <a:rPr lang="en-US" dirty="0" smtClean="0">
                <a:latin typeface="Courier"/>
                <a:cs typeface="Courier"/>
              </a:rPr>
              <a:t>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</a:t>
            </a:r>
            <a:r>
              <a:rPr lang="en-US" dirty="0" err="1" smtClean="0">
                <a:latin typeface="Courier"/>
                <a:cs typeface="Courier"/>
              </a:rPr>
              <a:t>userData</a:t>
            </a:r>
            <a:r>
              <a:rPr lang="en-US" dirty="0" smtClean="0">
                <a:latin typeface="Courier"/>
                <a:cs typeface="Courier"/>
              </a:rPr>
              <a:t>: [1x1 </a:t>
            </a: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98536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plot for C1, 2 panels:</a:t>
            </a:r>
          </a:p>
          <a:p>
            <a:pPr lvl="1"/>
            <a:r>
              <a:rPr lang="en-US" dirty="0" smtClean="0"/>
              <a:t>E and B</a:t>
            </a:r>
          </a:p>
          <a:p>
            <a:r>
              <a:rPr lang="en-US" dirty="0" smtClean="0"/>
              <a:t>Make a plot for C1..C4, 4 panels:</a:t>
            </a:r>
          </a:p>
          <a:p>
            <a:pPr lvl="1"/>
            <a:r>
              <a:rPr lang="en-US" dirty="0" err="1" smtClean="0"/>
              <a:t>Bx</a:t>
            </a:r>
            <a:r>
              <a:rPr lang="en-US" dirty="0" smtClean="0"/>
              <a:t>, By, </a:t>
            </a:r>
            <a:r>
              <a:rPr lang="en-US" dirty="0" err="1" smtClean="0"/>
              <a:t>Bz</a:t>
            </a:r>
            <a:r>
              <a:rPr lang="en-US" dirty="0" smtClean="0"/>
              <a:t>, </a:t>
            </a:r>
            <a:r>
              <a:rPr lang="en-US" dirty="0" err="1" smtClean="0"/>
              <a:t>Btot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1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 2013b+ (older versions might work)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or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CSA (Cluster Science Archive) account</a:t>
            </a:r>
          </a:p>
          <a:p>
            <a:r>
              <a:rPr lang="en-US" dirty="0" smtClean="0"/>
              <a:t>IRFU-</a:t>
            </a:r>
            <a:r>
              <a:rPr lang="en-US" dirty="0" err="1" smtClean="0"/>
              <a:t>matlab</a:t>
            </a:r>
            <a:r>
              <a:rPr lang="en-US" dirty="0" smtClean="0"/>
              <a:t> at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>
                <a:hlinkClick r:id="rId2"/>
              </a:rPr>
              <a:t>https://github.com/irfu/irfu-matlab</a:t>
            </a:r>
            <a:endParaRPr lang="en-US" dirty="0" smtClean="0"/>
          </a:p>
          <a:p>
            <a:pPr lvl="1"/>
            <a:r>
              <a:rPr lang="en-US" dirty="0" smtClean="0"/>
              <a:t>To fetch to you computer use:</a:t>
            </a:r>
          </a:p>
          <a:p>
            <a:pPr marL="457200" lvl="1" indent="0">
              <a:buNone/>
            </a:pPr>
            <a:r>
              <a:rPr lang="en-US" sz="2000" b="1" dirty="0" err="1">
                <a:latin typeface="Courier"/>
                <a:cs typeface="Courier"/>
              </a:rPr>
              <a:t>g</a:t>
            </a:r>
            <a:r>
              <a:rPr lang="en-US" sz="2000" b="1" dirty="0" err="1" smtClean="0">
                <a:latin typeface="Courier"/>
                <a:cs typeface="Courier"/>
              </a:rPr>
              <a:t>it</a:t>
            </a:r>
            <a:r>
              <a:rPr lang="en-US" sz="2000" b="1" dirty="0" smtClean="0">
                <a:latin typeface="Courier"/>
                <a:cs typeface="Courier"/>
              </a:rPr>
              <a:t> clone https://github.com/irfu/irfu-matlab.git</a:t>
            </a:r>
          </a:p>
          <a:p>
            <a:pPr marL="457200" lvl="1" indent="0">
              <a:buNone/>
            </a:pPr>
            <a:r>
              <a:rPr lang="en-US" dirty="0" smtClean="0">
                <a:cs typeface="Courier"/>
              </a:rPr>
              <a:t>Creates a sub-directory “</a:t>
            </a:r>
            <a:r>
              <a:rPr lang="en-US" dirty="0" err="1" smtClean="0">
                <a:cs typeface="Courier"/>
              </a:rPr>
              <a:t>irfu-matlab</a:t>
            </a:r>
            <a:r>
              <a:rPr lang="en-US" dirty="0" smtClean="0">
                <a:cs typeface="Courier"/>
              </a:rPr>
              <a:t>” which needs to be added to your path, e.g.: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urier"/>
                <a:cs typeface="Courier"/>
              </a:rPr>
              <a:t>&gt;&gt; </a:t>
            </a:r>
            <a:r>
              <a:rPr lang="en-US" sz="2200" b="1" dirty="0" err="1">
                <a:latin typeface="Courier"/>
                <a:cs typeface="Courier"/>
              </a:rPr>
              <a:t>a</a:t>
            </a:r>
            <a:r>
              <a:rPr lang="en-US" sz="2200" b="1" dirty="0" err="1" smtClean="0">
                <a:latin typeface="Courier"/>
                <a:cs typeface="Courier"/>
              </a:rPr>
              <a:t>ddpath</a:t>
            </a:r>
            <a:r>
              <a:rPr lang="en-US" sz="2200" b="1" dirty="0" smtClean="0">
                <a:latin typeface="Courier"/>
                <a:cs typeface="Courier"/>
              </a:rPr>
              <a:t> /Users/</a:t>
            </a:r>
            <a:r>
              <a:rPr lang="en-US" sz="2200" b="1" dirty="0" err="1" smtClean="0">
                <a:latin typeface="Courier"/>
                <a:cs typeface="Courier"/>
              </a:rPr>
              <a:t>yuri</a:t>
            </a:r>
            <a:r>
              <a:rPr lang="en-US" sz="2200" b="1" dirty="0" smtClean="0">
                <a:latin typeface="Courier"/>
                <a:cs typeface="Courier"/>
              </a:rPr>
              <a:t>/</a:t>
            </a:r>
            <a:r>
              <a:rPr lang="en-US" sz="2200" b="1" dirty="0" err="1" smtClean="0">
                <a:latin typeface="Courier"/>
                <a:cs typeface="Courier"/>
              </a:rPr>
              <a:t>devel</a:t>
            </a:r>
            <a:r>
              <a:rPr lang="en-US" sz="2200" b="1" dirty="0" smtClean="0">
                <a:latin typeface="Courier"/>
                <a:cs typeface="Courier"/>
              </a:rPr>
              <a:t>/</a:t>
            </a:r>
            <a:r>
              <a:rPr lang="en-US" sz="2200" b="1" dirty="0" err="1" smtClean="0">
                <a:latin typeface="Courier"/>
                <a:cs typeface="Courier"/>
              </a:rPr>
              <a:t>irfu-matlab</a:t>
            </a:r>
            <a:endParaRPr lang="en-US" sz="22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8838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that everything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00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addpath</a:t>
            </a:r>
            <a:r>
              <a:rPr lang="en-US" b="1" dirty="0" smtClean="0">
                <a:latin typeface="Courier"/>
                <a:cs typeface="Courier"/>
              </a:rPr>
              <a:t>('/Users/</a:t>
            </a:r>
            <a:r>
              <a:rPr lang="en-US" b="1" dirty="0" err="1" smtClean="0">
                <a:latin typeface="Courier"/>
                <a:cs typeface="Courier"/>
              </a:rPr>
              <a:t>yuri</a:t>
            </a: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 err="1" smtClean="0">
                <a:latin typeface="Courier"/>
                <a:cs typeface="Courier"/>
              </a:rPr>
              <a:t>devel</a:t>
            </a: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 err="1" smtClean="0">
                <a:latin typeface="Courier"/>
                <a:cs typeface="Courier"/>
              </a:rPr>
              <a:t>irfu-matlab</a:t>
            </a:r>
            <a:r>
              <a:rPr lang="en-US" b="1" dirty="0" smtClean="0">
                <a:latin typeface="Courier"/>
                <a:cs typeface="Courier"/>
              </a:rPr>
              <a:t>/')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irf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isdat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libirbem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libcef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matlab_central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matlab_central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cm_and_cb_utilities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/mice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nasa_cdf_patch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/plots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/mission/cluster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/mission/cluster/</a:t>
            </a:r>
            <a:r>
              <a:rPr lang="en-US" dirty="0" err="1" smtClean="0">
                <a:latin typeface="Courier"/>
                <a:cs typeface="Courier"/>
              </a:rPr>
              <a:t>caa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</a:t>
            </a:r>
            <a:r>
              <a:rPr lang="en-US" dirty="0" err="1" smtClean="0">
                <a:latin typeface="Courier"/>
                <a:cs typeface="Courier"/>
              </a:rPr>
              <a:t>solar_orbiter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</a:t>
            </a:r>
            <a:r>
              <a:rPr lang="en-US" dirty="0" err="1" smtClean="0">
                <a:latin typeface="Courier"/>
                <a:cs typeface="Courier"/>
              </a:rPr>
              <a:t>themis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/mission/mms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/mission/mms/</a:t>
            </a:r>
            <a:r>
              <a:rPr lang="en-US" dirty="0" err="1" smtClean="0">
                <a:latin typeface="Courier"/>
                <a:cs typeface="Courier"/>
              </a:rPr>
              <a:t>mms_testFunctions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 version:  v1.9.3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Checking if you have latest 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... YES:)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Reading file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libcef</a:t>
            </a:r>
            <a:r>
              <a:rPr lang="en-US" dirty="0" smtClean="0">
                <a:latin typeface="Courier"/>
                <a:cs typeface="Courier"/>
              </a:rPr>
              <a:t>/C1_CP_EFW_L3_P__20010201_120000_20010201_120100_V110503.cef.gz, please wait...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8 variables and 15 records read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CEFLIB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loading </a:t>
            </a:r>
            <a:r>
              <a:rPr lang="en-US" dirty="0" err="1" smtClean="0">
                <a:latin typeface="Courier"/>
                <a:cs typeface="Courier"/>
              </a:rPr>
              <a:t>datastore</a:t>
            </a:r>
            <a:r>
              <a:rPr lang="en-US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SPICE/MICE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IRBEM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CDF_LEAPSECONDSTABLE was not set in user environment.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Automatically setting it to: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nasa_cdf_patch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CDFLeapSeconds.txt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Operating system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804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CEF – Cluster Exchange Format</a:t>
            </a:r>
          </a:p>
          <a:p>
            <a:pPr lvl="1"/>
            <a:r>
              <a:rPr lang="en-US" dirty="0" smtClean="0"/>
              <a:t>Base format for ESA CSA</a:t>
            </a:r>
          </a:p>
          <a:p>
            <a:pPr lvl="1"/>
            <a:r>
              <a:rPr lang="en-US" dirty="0" smtClean="0"/>
              <a:t>Text based, nicely standardized metadata: </a:t>
            </a:r>
            <a:r>
              <a:rPr lang="en-US" dirty="0" smtClean="0">
                <a:hlinkClick r:id="rId2"/>
              </a:rPr>
              <a:t>http://caa.estec.esa.int/caa/documentation.xml</a:t>
            </a:r>
            <a:endParaRPr lang="en-US" dirty="0" smtClean="0"/>
          </a:p>
          <a:p>
            <a:pPr lvl="1"/>
            <a:r>
              <a:rPr lang="en-US" dirty="0" smtClean="0"/>
              <a:t>Self-contained:  metadata header and data in the same file</a:t>
            </a:r>
            <a:endParaRPr lang="en-US" dirty="0" smtClean="0"/>
          </a:p>
          <a:p>
            <a:r>
              <a:rPr lang="en-US" dirty="0" smtClean="0"/>
              <a:t>CDF – NASA Common Data format</a:t>
            </a:r>
          </a:p>
          <a:p>
            <a:pPr lvl="1"/>
            <a:r>
              <a:rPr lang="en-US" dirty="0" smtClean="0"/>
              <a:t>Binary format</a:t>
            </a:r>
          </a:p>
          <a:p>
            <a:pPr lvl="1"/>
            <a:r>
              <a:rPr lang="en-US" dirty="0" smtClean="0"/>
              <a:t>Used for MMS, THEMIS, Cluster (using CEF-&gt;CDF converter), and many other missions</a:t>
            </a:r>
          </a:p>
          <a:p>
            <a:pPr lvl="1"/>
            <a:r>
              <a:rPr lang="en-US" dirty="0" smtClean="0"/>
              <a:t>ISTP convention for metadata</a:t>
            </a:r>
          </a:p>
          <a:p>
            <a:pPr lvl="1"/>
            <a:r>
              <a:rPr lang="en-US" dirty="0" smtClean="0"/>
              <a:t>Self-contained:  Global and Variable attributes, data in the same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7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Objective: Download CDF files from CSA and examine file contents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code: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&gt;&gt; </a:t>
            </a:r>
            <a:r>
              <a:rPr lang="fr-FR" b="1" dirty="0" smtClean="0">
                <a:latin typeface="Courier"/>
                <a:cs typeface="Courier"/>
              </a:rPr>
              <a:t>tint = </a:t>
            </a:r>
            <a:r>
              <a:rPr lang="fr-FR" b="1" dirty="0" smtClean="0">
                <a:solidFill>
                  <a:srgbClr val="660066"/>
                </a:solidFill>
                <a:latin typeface="Courier"/>
                <a:cs typeface="Courier"/>
              </a:rPr>
              <a:t>'2002-03-30T13:11:30Z/2002-03-30T13:12:00Z'</a:t>
            </a:r>
            <a:r>
              <a:rPr lang="fr-FR" b="1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&gt;&gt; </a:t>
            </a:r>
            <a:r>
              <a:rPr lang="fr-FR" b="1" dirty="0" err="1" smtClean="0">
                <a:latin typeface="Courier"/>
                <a:cs typeface="Courier"/>
              </a:rPr>
              <a:t>caa_download</a:t>
            </a:r>
            <a:r>
              <a:rPr lang="fr-FR" b="1" dirty="0" smtClean="0">
                <a:latin typeface="Courier"/>
                <a:cs typeface="Courier"/>
              </a:rPr>
              <a:t>(</a:t>
            </a:r>
            <a:r>
              <a:rPr lang="fr-FR" b="1" dirty="0" err="1" smtClean="0">
                <a:latin typeface="Courier"/>
                <a:cs typeface="Courier"/>
              </a:rPr>
              <a:t>tint,</a:t>
            </a:r>
            <a:r>
              <a:rPr lang="fr-FR" b="1" dirty="0" err="1" smtClean="0">
                <a:solidFill>
                  <a:srgbClr val="660066"/>
                </a:solidFill>
                <a:latin typeface="Courier"/>
                <a:cs typeface="Courier"/>
              </a:rPr>
              <a:t>'C?_CP_FGM_FULL</a:t>
            </a:r>
            <a:r>
              <a:rPr lang="fr-FR" b="1" dirty="0" smtClean="0">
                <a:solidFill>
                  <a:srgbClr val="660066"/>
                </a:solidFill>
                <a:latin typeface="Courier"/>
                <a:cs typeface="Courier"/>
              </a:rPr>
              <a:t>'</a:t>
            </a:r>
            <a:r>
              <a:rPr lang="fr-FR" b="1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  <a:latin typeface="Courier"/>
                <a:cs typeface="Courier"/>
              </a:rPr>
              <a:t>Prompt for CSA </a:t>
            </a:r>
            <a:r>
              <a:rPr lang="fr-FR" b="1" dirty="0" err="1" smtClean="0">
                <a:solidFill>
                  <a:srgbClr val="FF0000"/>
                </a:solidFill>
                <a:latin typeface="Courier"/>
                <a:cs typeface="Courier"/>
              </a:rPr>
              <a:t>username</a:t>
            </a:r>
            <a:r>
              <a:rPr lang="fr-FR" b="1" dirty="0" smtClean="0">
                <a:solidFill>
                  <a:srgbClr val="FF0000"/>
                </a:solidFill>
                <a:latin typeface="Courier"/>
                <a:cs typeface="Courier"/>
              </a:rPr>
              <a:t> &amp; </a:t>
            </a:r>
            <a:r>
              <a:rPr lang="fr-FR" b="1" dirty="0" err="1" smtClean="0">
                <a:solidFill>
                  <a:srgbClr val="FF0000"/>
                </a:solidFill>
                <a:latin typeface="Courier"/>
                <a:cs typeface="Courier"/>
              </a:rPr>
              <a:t>password</a:t>
            </a:r>
            <a:endParaRPr lang="fr-FR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&gt;&gt; </a:t>
            </a:r>
            <a:r>
              <a:rPr lang="fr-FR" b="1" dirty="0" err="1" smtClean="0">
                <a:latin typeface="Courier"/>
                <a:cs typeface="Courier"/>
              </a:rPr>
              <a:t>ls</a:t>
            </a:r>
            <a:endParaRPr lang="fr-FR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CAA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ls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660066"/>
                </a:solidFill>
                <a:latin typeface="Courier"/>
                <a:cs typeface="Courier"/>
              </a:rPr>
              <a:t>CAA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C1_CP_FGM_FULL C2_CP_FGM_FULL C3_CP_FGM_FULL C4_CP_FGM_FULL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da-DK" b="1" dirty="0" err="1" smtClean="0">
                <a:latin typeface="Courier"/>
                <a:cs typeface="Courier"/>
              </a:rPr>
              <a:t>ls</a:t>
            </a:r>
            <a:r>
              <a:rPr lang="da-DK" b="1" dirty="0" smtClean="0">
                <a:latin typeface="Courier"/>
                <a:cs typeface="Courier"/>
              </a:rPr>
              <a:t> </a:t>
            </a:r>
            <a:r>
              <a:rPr lang="da-DK" b="1" dirty="0" smtClean="0">
                <a:solidFill>
                  <a:srgbClr val="660066"/>
                </a:solidFill>
                <a:latin typeface="Courier"/>
                <a:cs typeface="Courier"/>
              </a:rPr>
              <a:t>CAA/C1_CP_FGM_FULL/</a:t>
            </a:r>
          </a:p>
          <a:p>
            <a:pPr marL="0" indent="0">
              <a:buNone/>
            </a:pPr>
            <a:r>
              <a:rPr lang="da-DK" dirty="0" smtClean="0">
                <a:latin typeface="Courier"/>
                <a:cs typeface="Courier"/>
              </a:rPr>
              <a:t>C1_CP_FGM_FULL__20020330_131130_20020330_131200_V140306.cdf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3027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1: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&gt;&gt; </a:t>
            </a:r>
            <a:r>
              <a:rPr lang="it-IT" b="1" dirty="0" smtClean="0">
                <a:latin typeface="Courier"/>
                <a:cs typeface="Courier"/>
              </a:rPr>
              <a:t>info=</a:t>
            </a:r>
            <a:r>
              <a:rPr lang="it-IT" b="1" dirty="0" err="1" smtClean="0">
                <a:latin typeface="Courier"/>
                <a:cs typeface="Courier"/>
              </a:rPr>
              <a:t>spdfcdfinfo</a:t>
            </a:r>
            <a:r>
              <a:rPr lang="it-IT" b="1" dirty="0" smtClean="0">
                <a:latin typeface="Courier"/>
                <a:cs typeface="Courier"/>
              </a:rPr>
              <a:t>(</a:t>
            </a:r>
            <a:r>
              <a:rPr lang="it-IT" b="1" dirty="0" smtClean="0">
                <a:solidFill>
                  <a:srgbClr val="660066"/>
                </a:solidFill>
                <a:latin typeface="Courier"/>
                <a:cs typeface="Courier"/>
              </a:rPr>
              <a:t>'CAA/C1_CP_FGM_FULL/C1_CP_FGM_FULL__20020330_131130_20020330_131200_V140306.cdf'</a:t>
            </a:r>
            <a:r>
              <a:rPr lang="it-IT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it-IT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info = </a:t>
            </a:r>
          </a:p>
          <a:p>
            <a:pPr marL="0" indent="0">
              <a:buNone/>
            </a:pPr>
            <a:endParaRPr lang="it-IT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</a:t>
            </a:r>
            <a:r>
              <a:rPr lang="it-IT" dirty="0" err="1" smtClean="0">
                <a:latin typeface="Courier"/>
                <a:cs typeface="Courier"/>
              </a:rPr>
              <a:t>Filename</a:t>
            </a:r>
            <a:r>
              <a:rPr lang="it-IT" dirty="0" smtClean="0">
                <a:latin typeface="Courier"/>
                <a:cs typeface="Courier"/>
              </a:rPr>
              <a:t>: 'C1_CP_FGM_FULL__20020330_131130_20020330_131200_V140306.cdf'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</a:t>
            </a:r>
            <a:r>
              <a:rPr lang="it-IT" dirty="0" err="1" smtClean="0">
                <a:latin typeface="Courier"/>
                <a:cs typeface="Courier"/>
              </a:rPr>
              <a:t>FileModDate</a:t>
            </a:r>
            <a:r>
              <a:rPr lang="it-IT" dirty="0" smtClean="0">
                <a:latin typeface="Courier"/>
                <a:cs typeface="Courier"/>
              </a:rPr>
              <a:t>: '25-Jul-2015 23:25:41'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</a:t>
            </a:r>
            <a:r>
              <a:rPr lang="it-IT" dirty="0" err="1" smtClean="0">
                <a:latin typeface="Courier"/>
                <a:cs typeface="Courier"/>
              </a:rPr>
              <a:t>FileSize</a:t>
            </a:r>
            <a:r>
              <a:rPr lang="it-IT" dirty="0" smtClean="0">
                <a:latin typeface="Courier"/>
                <a:cs typeface="Courier"/>
              </a:rPr>
              <a:t>: 137987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  Format: 'CDF'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</a:t>
            </a:r>
            <a:r>
              <a:rPr lang="it-IT" dirty="0" err="1" smtClean="0">
                <a:latin typeface="Courier"/>
                <a:cs typeface="Courier"/>
              </a:rPr>
              <a:t>FormatVersion</a:t>
            </a:r>
            <a:r>
              <a:rPr lang="it-IT" dirty="0" smtClean="0">
                <a:latin typeface="Courier"/>
                <a:cs typeface="Courier"/>
              </a:rPr>
              <a:t>: '3.3.1'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</a:t>
            </a:r>
            <a:r>
              <a:rPr lang="it-IT" dirty="0" err="1" smtClean="0">
                <a:latin typeface="Courier"/>
                <a:cs typeface="Courier"/>
              </a:rPr>
              <a:t>FileSettings</a:t>
            </a:r>
            <a:r>
              <a:rPr lang="it-IT" dirty="0" smtClean="0">
                <a:latin typeface="Courier"/>
                <a:cs typeface="Courier"/>
              </a:rPr>
              <a:t>: [1x1 </a:t>
            </a:r>
            <a:r>
              <a:rPr lang="it-IT" dirty="0" err="1" smtClean="0">
                <a:latin typeface="Courier"/>
                <a:cs typeface="Courier"/>
              </a:rPr>
              <a:t>struct</a:t>
            </a:r>
            <a:r>
              <a:rPr lang="it-IT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</a:t>
            </a:r>
            <a:r>
              <a:rPr lang="it-IT" dirty="0" err="1" smtClean="0">
                <a:latin typeface="Courier"/>
                <a:cs typeface="Courier"/>
              </a:rPr>
              <a:t>Subfiles</a:t>
            </a:r>
            <a:r>
              <a:rPr lang="it-IT" dirty="0" smtClean="0">
                <a:latin typeface="Courier"/>
                <a:cs typeface="Courier"/>
              </a:rPr>
              <a:t>: {}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</a:t>
            </a:r>
            <a:r>
              <a:rPr lang="it-IT" dirty="0" err="1" smtClean="0">
                <a:latin typeface="Courier"/>
                <a:cs typeface="Courier"/>
              </a:rPr>
              <a:t>Variables</a:t>
            </a:r>
            <a:r>
              <a:rPr lang="it-IT" dirty="0" smtClean="0">
                <a:latin typeface="Courier"/>
                <a:cs typeface="Courier"/>
              </a:rPr>
              <a:t>: {11x9 </a:t>
            </a:r>
            <a:r>
              <a:rPr lang="it-IT" dirty="0" err="1" smtClean="0">
                <a:latin typeface="Courier"/>
                <a:cs typeface="Courier"/>
              </a:rPr>
              <a:t>cell</a:t>
            </a:r>
            <a:r>
              <a:rPr lang="it-IT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</a:t>
            </a:r>
            <a:r>
              <a:rPr lang="it-IT" dirty="0" err="1" smtClean="0">
                <a:latin typeface="Courier"/>
                <a:cs typeface="Courier"/>
              </a:rPr>
              <a:t>GlobalAttributes</a:t>
            </a:r>
            <a:r>
              <a:rPr lang="it-IT" dirty="0" smtClean="0">
                <a:latin typeface="Courier"/>
                <a:cs typeface="Courier"/>
              </a:rPr>
              <a:t>: [1x1 </a:t>
            </a:r>
            <a:r>
              <a:rPr lang="it-IT" dirty="0" err="1" smtClean="0">
                <a:latin typeface="Courier"/>
                <a:cs typeface="Courier"/>
              </a:rPr>
              <a:t>struct</a:t>
            </a:r>
            <a:r>
              <a:rPr lang="it-IT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</a:t>
            </a:r>
            <a:r>
              <a:rPr lang="it-IT" dirty="0" err="1" smtClean="0">
                <a:latin typeface="Courier"/>
                <a:cs typeface="Courier"/>
              </a:rPr>
              <a:t>VariableAttributes</a:t>
            </a:r>
            <a:r>
              <a:rPr lang="it-IT" dirty="0" smtClean="0">
                <a:latin typeface="Courier"/>
                <a:cs typeface="Courier"/>
              </a:rPr>
              <a:t>: [1x1 </a:t>
            </a:r>
            <a:r>
              <a:rPr lang="it-IT" dirty="0" err="1" smtClean="0">
                <a:latin typeface="Courier"/>
                <a:cs typeface="Courier"/>
              </a:rPr>
              <a:t>struct</a:t>
            </a:r>
            <a:r>
              <a:rPr lang="it-IT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</a:t>
            </a:r>
            <a:r>
              <a:rPr lang="it-IT" dirty="0" err="1" smtClean="0">
                <a:latin typeface="Courier"/>
                <a:cs typeface="Courier"/>
              </a:rPr>
              <a:t>LibVersion</a:t>
            </a:r>
            <a:r>
              <a:rPr lang="it-IT" dirty="0" smtClean="0">
                <a:latin typeface="Courier"/>
                <a:cs typeface="Courier"/>
              </a:rPr>
              <a:t>: '3.6.0'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</a:t>
            </a:r>
            <a:r>
              <a:rPr lang="it-IT" dirty="0" err="1" smtClean="0">
                <a:latin typeface="Courier"/>
                <a:cs typeface="Courier"/>
              </a:rPr>
              <a:t>PatchVersion</a:t>
            </a:r>
            <a:r>
              <a:rPr lang="it-IT" dirty="0" smtClean="0">
                <a:latin typeface="Courier"/>
                <a:cs typeface="Courier"/>
              </a:rPr>
              <a:t>: '3.6.0.4'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4941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724"/>
            <a:ext cx="8229600" cy="5769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&gt;</a:t>
            </a:r>
            <a:r>
              <a:rPr lang="fr-FR" dirty="0" smtClean="0">
                <a:latin typeface="Courier"/>
                <a:cs typeface="Courier"/>
              </a:rPr>
              <a:t>&gt; </a:t>
            </a:r>
            <a:r>
              <a:rPr lang="fr-FR" b="1" dirty="0" err="1" smtClean="0">
                <a:latin typeface="Courier"/>
                <a:cs typeface="Courier"/>
              </a:rPr>
              <a:t>info.GlobalAttributes</a:t>
            </a:r>
            <a:endParaRPr lang="fr-FR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ans = </a:t>
            </a:r>
          </a:p>
          <a:p>
            <a:pPr marL="0" indent="0">
              <a:buNone/>
            </a:pP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LOGICAL_FILE_ID: {'C1_CP_FGM_FULL__20020330_131130_20020330_131200_...'}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VERSION_NUMBER: {'140306'}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DATASET_VERSION: {3x1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FILE_TIME_SPAN: {'30-Mar-2002 13:11:30.000 30-Mar-2002 13:12:00.000'}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GENERATION_DATE: {'25-Jul-2015 21:25:40.000'}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FILE_CAVEATS: {4x1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   MISSION: {'Cluster'}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MISSION_TIME_SPAN: {'16-Aug-2000 12:39:00.000 31-Dec-2030 23:59:59.000'}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MISSION_AGENCY: {'ESA'}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MISSION_DESCRIPTION: {5x1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MISSION_KEY_PERSONNEL: {'Philippe </a:t>
            </a:r>
            <a:r>
              <a:rPr lang="fr-FR" dirty="0" err="1" smtClean="0">
                <a:latin typeface="Courier"/>
                <a:cs typeface="Courier"/>
              </a:rPr>
              <a:t>Escoubet</a:t>
            </a:r>
            <a:r>
              <a:rPr lang="fr-FR" dirty="0" smtClean="0">
                <a:latin typeface="Courier"/>
                <a:cs typeface="Courier"/>
              </a:rPr>
              <a:t>&gt;</a:t>
            </a:r>
            <a:r>
              <a:rPr lang="fr-FR" dirty="0" err="1" smtClean="0">
                <a:latin typeface="Courier"/>
                <a:cs typeface="Courier"/>
              </a:rPr>
              <a:t>Philippe.Escoubet@esa.int</a:t>
            </a:r>
            <a:r>
              <a:rPr lang="fr-FR" dirty="0" smtClean="0">
                <a:latin typeface="Courier"/>
                <a:cs typeface="Courier"/>
              </a:rPr>
              <a:t> &gt;</a:t>
            </a:r>
            <a:r>
              <a:rPr lang="fr-FR" dirty="0" err="1" smtClean="0">
                <a:latin typeface="Courier"/>
                <a:cs typeface="Courier"/>
              </a:rPr>
              <a:t>Clu</a:t>
            </a:r>
            <a:r>
              <a:rPr lang="fr-FR" dirty="0" smtClean="0">
                <a:latin typeface="Courier"/>
                <a:cs typeface="Courier"/>
              </a:rPr>
              <a:t>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MISSION_REFERENCES: {'The Cluster and Phoenix Missions&gt;Cluster </a:t>
            </a:r>
            <a:r>
              <a:rPr lang="fr-FR" dirty="0" err="1" smtClean="0">
                <a:latin typeface="Courier"/>
                <a:cs typeface="Courier"/>
              </a:rPr>
              <a:t>project</a:t>
            </a:r>
            <a:r>
              <a:rPr lang="fr-FR" dirty="0" smtClean="0">
                <a:latin typeface="Courier"/>
                <a:cs typeface="Courier"/>
              </a:rPr>
              <a:t>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MISSION_REGION: {11x1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MISSION_CAVEATS: {'*CL'}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OBSERVATORY: {'Cluster-1'}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OBSERVATORY_CAVEATS: {'*C1_CQ'}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OBSERVATORY_DESCRIPTION: {8x1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OBSERVATORY_TIME_SPAN: {'16-Jul-2000 12:39:00.000 31-Dec-2030 23:59:59.000'}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OBSERVATORY_REGION: {11x1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EXPERIMENT: {'FGM'}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EXPERIMENT_DESCRIPTION: {13x1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INVESTIGATOR_COORDINATES: {'Chris Carr&gt;PI&gt;</a:t>
            </a:r>
            <a:r>
              <a:rPr lang="fr-FR" dirty="0" err="1" smtClean="0">
                <a:latin typeface="Courier"/>
                <a:cs typeface="Courier"/>
              </a:rPr>
              <a:t>c.m.carr@imperial.ac.uk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EXPERIMENT_REFERENCES: {3x1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EXPERIMENT_KEY_PERSONNEL: {'Chris Carr&gt;PI&gt;</a:t>
            </a:r>
            <a:r>
              <a:rPr lang="fr-FR" dirty="0" err="1" smtClean="0">
                <a:latin typeface="Courier"/>
                <a:cs typeface="Courier"/>
              </a:rPr>
              <a:t>c.m.carr@imperial.ac.uk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EXPERIMENT_CAVEATS: {'*</a:t>
            </a:r>
            <a:r>
              <a:rPr lang="fr-FR" dirty="0" err="1" smtClean="0">
                <a:latin typeface="Courier"/>
                <a:cs typeface="Courier"/>
              </a:rPr>
              <a:t>CL_CQ_FGM_CAVF.txt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INSTRUMENT_NAME: {'FGM1'}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INSTRUMENT_DESCRIPTION: {'FGM </a:t>
            </a:r>
            <a:r>
              <a:rPr lang="fr-FR" dirty="0" err="1" smtClean="0">
                <a:latin typeface="Courier"/>
                <a:cs typeface="Courier"/>
              </a:rPr>
              <a:t>Experiment</a:t>
            </a:r>
            <a:r>
              <a:rPr lang="fr-FR" dirty="0" smtClean="0">
                <a:latin typeface="Courier"/>
                <a:cs typeface="Courier"/>
              </a:rPr>
              <a:t> on Cluster C1'}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INSTRUMENT_TYPE: {'</a:t>
            </a:r>
            <a:r>
              <a:rPr lang="fr-FR" dirty="0" err="1" smtClean="0">
                <a:latin typeface="Courier"/>
                <a:cs typeface="Courier"/>
              </a:rPr>
              <a:t>Flux_Feedback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MEASUREMENT_TYPE: {'</a:t>
            </a:r>
            <a:r>
              <a:rPr lang="fr-FR" dirty="0" err="1" smtClean="0">
                <a:latin typeface="Courier"/>
                <a:cs typeface="Courier"/>
              </a:rPr>
              <a:t>Magnetic_Field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INSTRUMENT_CAVEATS: {'*C1_CQ_FGM_CAVF'}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DATASET_ID: {'C1_CP_FGM_FULL'}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 DATA_TYPE: {'CP&gt;CAA </a:t>
            </a:r>
            <a:r>
              <a:rPr lang="fr-FR" dirty="0" err="1" smtClean="0">
                <a:latin typeface="Courier"/>
                <a:cs typeface="Courier"/>
              </a:rPr>
              <a:t>Parameter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DATASET_TITLE: {'</a:t>
            </a:r>
            <a:r>
              <a:rPr lang="fr-FR" dirty="0" err="1" smtClean="0">
                <a:latin typeface="Courier"/>
                <a:cs typeface="Courier"/>
              </a:rPr>
              <a:t>Magnetic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field</a:t>
            </a:r>
            <a:r>
              <a:rPr lang="fr-FR" dirty="0" smtClean="0">
                <a:latin typeface="Courier"/>
                <a:cs typeface="Courier"/>
              </a:rPr>
              <a:t>, full </a:t>
            </a:r>
            <a:r>
              <a:rPr lang="fr-FR" dirty="0" err="1" smtClean="0">
                <a:latin typeface="Courier"/>
                <a:cs typeface="Courier"/>
              </a:rPr>
              <a:t>resolution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DATASET_DESCRIPTION: {2x1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CONTACT_COORDINATES: {'Chris Carr&gt;PI&gt;</a:t>
            </a:r>
            <a:r>
              <a:rPr lang="fr-FR" dirty="0" err="1" smtClean="0">
                <a:latin typeface="Courier"/>
                <a:cs typeface="Courier"/>
              </a:rPr>
              <a:t>c.m.carr@imperial.ac.uk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TIME_RESOLUTION: {'0.04461'}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MIN_TIME_RESOLUTION: {'0.04461'}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MAX_TIME_RESOLUTION: {'0.01487'}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PROCESSING_LEVEL: {'</a:t>
            </a:r>
            <a:r>
              <a:rPr lang="fr-FR" dirty="0" err="1" smtClean="0">
                <a:latin typeface="Courier"/>
                <a:cs typeface="Courier"/>
              </a:rPr>
              <a:t>Calibrated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ACKNOWLEDGEMENT: {'</a:t>
            </a:r>
            <a:r>
              <a:rPr lang="fr-FR" dirty="0" err="1" smtClean="0">
                <a:latin typeface="Courier"/>
                <a:cs typeface="Courier"/>
              </a:rPr>
              <a:t>Please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acknowledge</a:t>
            </a:r>
            <a:r>
              <a:rPr lang="fr-FR" dirty="0" smtClean="0">
                <a:latin typeface="Courier"/>
                <a:cs typeface="Courier"/>
              </a:rPr>
              <a:t> the FGM team and ESA Cluster 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DATASET_CAVEATS: {'*C1_CQ_FGM_CAVF'}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 FILE_TYPE: {'</a:t>
            </a:r>
            <a:r>
              <a:rPr lang="fr-FR" dirty="0" err="1" smtClean="0">
                <a:latin typeface="Courier"/>
                <a:cs typeface="Courier"/>
              </a:rPr>
              <a:t>cef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METADATA_TYPE: {'CAA'}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METADATA_VERSION: {'2.0'}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</a:t>
            </a:r>
            <a:r>
              <a:rPr lang="fr-FR" dirty="0" err="1" smtClean="0">
                <a:latin typeface="Courier"/>
                <a:cs typeface="Courier"/>
              </a:rPr>
              <a:t>Software_version</a:t>
            </a:r>
            <a:r>
              <a:rPr lang="fr-FR" dirty="0" smtClean="0">
                <a:latin typeface="Courier"/>
                <a:cs typeface="Courier"/>
              </a:rPr>
              <a:t>: {'QIE V_3.6.2 [</a:t>
            </a:r>
            <a:r>
              <a:rPr lang="fr-FR" dirty="0" err="1" smtClean="0">
                <a:latin typeface="Courier"/>
                <a:cs typeface="Courier"/>
              </a:rPr>
              <a:t>Feb</a:t>
            </a:r>
            <a:r>
              <a:rPr lang="fr-FR" dirty="0" smtClean="0">
                <a:latin typeface="Courier"/>
                <a:cs typeface="Courier"/>
              </a:rPr>
              <a:t> 2012]'}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190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724"/>
            <a:ext cx="8229600" cy="576944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&gt;</a:t>
            </a:r>
            <a:r>
              <a:rPr lang="fr-FR" dirty="0" smtClean="0">
                <a:latin typeface="Courier"/>
                <a:cs typeface="Courier"/>
              </a:rPr>
              <a:t>&gt; </a:t>
            </a:r>
            <a:r>
              <a:rPr lang="en-US" b="1" dirty="0" err="1" smtClean="0">
                <a:latin typeface="Courier"/>
                <a:cs typeface="Courier"/>
              </a:rPr>
              <a:t>info.Variables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ans</a:t>
            </a:r>
            <a:r>
              <a:rPr lang="en-US" dirty="0" smtClean="0">
                <a:latin typeface="Courier"/>
                <a:cs typeface="Courier"/>
              </a:rPr>
              <a:t> = 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Columns 1 through 6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'time_tags__C1_CP...'    [1x2 double]    [2018]    'epoch' 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half_interval__C</a:t>
            </a:r>
            <a:r>
              <a:rPr lang="en-US" dirty="0" smtClean="0">
                <a:latin typeface="Courier"/>
                <a:cs typeface="Courier"/>
              </a:rPr>
              <a:t>...'    [1x2 double]    [2018]    'single'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'B_vec_xyz_</a:t>
            </a:r>
            <a:r>
              <a:rPr lang="en-US" dirty="0" err="1" smtClean="0">
                <a:latin typeface="Courier"/>
                <a:cs typeface="Courier"/>
              </a:rPr>
              <a:t>gse</a:t>
            </a:r>
            <a:r>
              <a:rPr lang="en-US" dirty="0" smtClean="0">
                <a:latin typeface="Courier"/>
                <a:cs typeface="Courier"/>
              </a:rPr>
              <a:t>__C...'    [1x2 double]    [2018]    'single'    'T/T'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'B_mag__C1_CP_FGM...'    [1x2 double]    [2018]    'single'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sc_pos_xyz_gse</a:t>
            </a:r>
            <a:r>
              <a:rPr lang="en-US" dirty="0" smtClean="0">
                <a:latin typeface="Courier"/>
                <a:cs typeface="Courier"/>
              </a:rPr>
              <a:t>__...'    [1x2 double]    [2018]    'single'    'T/T'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'range__C1_CP_FGM...'    [1x2 double]    [2018]    'int32' 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'tm__C1_CP_FGM_FULL'     [1x2 double]    [2018]    'int32' 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'B_vec_xyz_</a:t>
            </a:r>
            <a:r>
              <a:rPr lang="en-US" dirty="0" err="1" smtClean="0">
                <a:latin typeface="Courier"/>
                <a:cs typeface="Courier"/>
              </a:rPr>
              <a:t>gse</a:t>
            </a:r>
            <a:r>
              <a:rPr lang="en-US" dirty="0" smtClean="0">
                <a:latin typeface="Courier"/>
                <a:cs typeface="Courier"/>
              </a:rPr>
              <a:t>__C...'    [1x2 double]    [   1]    'char'      'F/T'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'B_vec_xyz_</a:t>
            </a:r>
            <a:r>
              <a:rPr lang="en-US" dirty="0" err="1" smtClean="0">
                <a:latin typeface="Courier"/>
                <a:cs typeface="Courier"/>
              </a:rPr>
              <a:t>gse</a:t>
            </a:r>
            <a:r>
              <a:rPr lang="en-US" dirty="0" smtClean="0">
                <a:latin typeface="Courier"/>
                <a:cs typeface="Courier"/>
              </a:rPr>
              <a:t>__C...'    [1x2 double]    [   1]    'char'      'F/T'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sc_pos_xyz_gse</a:t>
            </a:r>
            <a:r>
              <a:rPr lang="en-US" dirty="0" smtClean="0">
                <a:latin typeface="Courier"/>
                <a:cs typeface="Courier"/>
              </a:rPr>
              <a:t>__...'    [1x2 double]    [   1]    'char'      'F/T'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sc_pos_xyz_gse</a:t>
            </a:r>
            <a:r>
              <a:rPr lang="en-US" dirty="0" smtClean="0">
                <a:latin typeface="Courier"/>
                <a:cs typeface="Courier"/>
              </a:rPr>
              <a:t>__...'    [1x2 double]    [   1]    'char'      'F/T'    'Full'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Columns 7 through 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098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 : </a:t>
            </a:r>
            <a:r>
              <a:rPr lang="en-US" dirty="0" err="1" smtClean="0"/>
              <a:t>dataobj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45948"/>
          </a:xfrm>
        </p:spPr>
        <p:txBody>
          <a:bodyPr>
            <a:normAutofit fontScale="25000" lnSpcReduction="20000"/>
          </a:bodyPr>
          <a:lstStyle/>
          <a:p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ataobj</a:t>
            </a:r>
            <a:r>
              <a:rPr lang="en-US" dirty="0" smtClean="0"/>
              <a:t> class – representation of a CDF file in </a:t>
            </a:r>
            <a:r>
              <a:rPr lang="en-US" dirty="0" err="1" smtClean="0"/>
              <a:t>Matlab</a:t>
            </a:r>
            <a:r>
              <a:rPr lang="en-US" dirty="0" smtClean="0"/>
              <a:t>, contains both metadata and data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code: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smtClean="0">
                <a:latin typeface="Courier"/>
                <a:cs typeface="Courier"/>
              </a:rPr>
              <a:t>D=</a:t>
            </a:r>
            <a:r>
              <a:rPr lang="en-US" b="1" dirty="0" err="1" smtClean="0">
                <a:latin typeface="Courier"/>
                <a:cs typeface="Courier"/>
              </a:rPr>
              <a:t>dataobj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chemeClr val="accent4"/>
                </a:solidFill>
                <a:latin typeface="Courier"/>
                <a:cs typeface="Courier"/>
              </a:rPr>
              <a:t>'CAA/C1_CP_FGM_FULL/C1_CP_FGM_FULL__20020330_131130_20020330_131200_V140306.cdf'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dataobj</a:t>
            </a:r>
            <a:r>
              <a:rPr lang="en-US" dirty="0" smtClean="0">
                <a:latin typeface="Courier"/>
                <a:cs typeface="Courier"/>
              </a:rPr>
              <a:t> object created : 25-Jul-2015 23:25:41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Variables: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time_tags__C1_CP_FGM_FULL : epoch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half_interval__C1_CP_FGM_FULL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B_vec_xyz_gse__C1_CP_FGM_FULL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B_mag__C1_CP_FGM_FULL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sc_pos_xyz_gse__C1_CP_FGM_FULL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range__C1_CP_FGM_FULL : int32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tm__C1_CP_FGM_FULL : int32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D.VariableAttributes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ans</a:t>
            </a:r>
            <a:r>
              <a:rPr lang="en-US" dirty="0" smtClean="0">
                <a:latin typeface="Courier"/>
                <a:cs typeface="Courier"/>
              </a:rPr>
              <a:t> = 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PARAMETER_TYPE: {11x2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CATDESC: {7x2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 UNITS: {7x2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SI_CONVERSION: {5x2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SIGNIFICANT_DIGITS: {7x2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FILLVAL: {7x2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FIELDNAM: {7x2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LABLAXIS: {7x2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DELTA_PLUS: {1x2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DELTA_MINUS: {1x2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ENTITY: {3x2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PROPERTY: {3x2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FLUCTUATIONS: {2x2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TENSOR_ORDER: {5x2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COORDINATE_SYSTEM: {2x2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REPRESENTATION_1: {2x2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QUALITY: {3x2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DEPEND_0: {5x2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LABEL_1: {2x2 cell}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plot(D,'B_vec_xyz_gse__C1_CP_FGM_FULL')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1536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2511</Words>
  <Application>Microsoft Macintosh PowerPoint</Application>
  <PresentationFormat>On-screen Show (4:3)</PresentationFormat>
  <Paragraphs>304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Lecture 1</vt:lpstr>
      <vt:lpstr>Software setup</vt:lpstr>
      <vt:lpstr>Test that everything works</vt:lpstr>
      <vt:lpstr>Data formats</vt:lpstr>
      <vt:lpstr>Exercise 1</vt:lpstr>
      <vt:lpstr>Ex 1: cont</vt:lpstr>
      <vt:lpstr>PowerPoint Presentation</vt:lpstr>
      <vt:lpstr>PowerPoint Presentation</vt:lpstr>
      <vt:lpstr>Ex1 : dataobj</vt:lpstr>
      <vt:lpstr>Time</vt:lpstr>
      <vt:lpstr>Time in Matlab</vt:lpstr>
      <vt:lpstr>Exercise 2</vt:lpstr>
      <vt:lpstr>Time-series data in Matlab</vt:lpstr>
      <vt:lpstr>Plotting TSeries objects</vt:lpstr>
      <vt:lpstr>Exercise 3</vt:lpstr>
      <vt:lpstr>Exercise 4</vt:lpstr>
    </vt:vector>
  </TitlesOfParts>
  <Company>Institutet för Rymdfysik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Yuri Khotyaintsev</dc:creator>
  <cp:lastModifiedBy>Yuri Khotyaintsev</cp:lastModifiedBy>
  <cp:revision>18</cp:revision>
  <dcterms:created xsi:type="dcterms:W3CDTF">2015-07-31T16:55:25Z</dcterms:created>
  <dcterms:modified xsi:type="dcterms:W3CDTF">2015-08-01T17:56:06Z</dcterms:modified>
</cp:coreProperties>
</file>