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9" r:id="rId13"/>
    <p:sldId id="268" r:id="rId14"/>
    <p:sldId id="270" r:id="rId15"/>
    <p:sldId id="271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50" d="100"/>
          <a:sy n="150" d="100"/>
        </p:scale>
        <p:origin x="-90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97B54-4BCD-7248-ABCA-5759508CA198}" type="datetimeFigureOut">
              <a:rPr lang="en-US" smtClean="0"/>
              <a:t>15-08-04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F9DD5-5CC2-5745-8B12-0A687D3D6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360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97B54-4BCD-7248-ABCA-5759508CA198}" type="datetimeFigureOut">
              <a:rPr lang="en-US" smtClean="0"/>
              <a:t>15-08-04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F9DD5-5CC2-5745-8B12-0A687D3D6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48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97B54-4BCD-7248-ABCA-5759508CA198}" type="datetimeFigureOut">
              <a:rPr lang="en-US" smtClean="0"/>
              <a:t>15-08-04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F9DD5-5CC2-5745-8B12-0A687D3D6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372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97B54-4BCD-7248-ABCA-5759508CA198}" type="datetimeFigureOut">
              <a:rPr lang="en-US" smtClean="0"/>
              <a:t>15-08-04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F9DD5-5CC2-5745-8B12-0A687D3D6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107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97B54-4BCD-7248-ABCA-5759508CA198}" type="datetimeFigureOut">
              <a:rPr lang="en-US" smtClean="0"/>
              <a:t>15-08-04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F9DD5-5CC2-5745-8B12-0A687D3D6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185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97B54-4BCD-7248-ABCA-5759508CA198}" type="datetimeFigureOut">
              <a:rPr lang="en-US" smtClean="0"/>
              <a:t>15-08-04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F9DD5-5CC2-5745-8B12-0A687D3D6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554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97B54-4BCD-7248-ABCA-5759508CA198}" type="datetimeFigureOut">
              <a:rPr lang="en-US" smtClean="0"/>
              <a:t>15-08-04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F9DD5-5CC2-5745-8B12-0A687D3D6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515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97B54-4BCD-7248-ABCA-5759508CA198}" type="datetimeFigureOut">
              <a:rPr lang="en-US" smtClean="0"/>
              <a:t>15-08-04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F9DD5-5CC2-5745-8B12-0A687D3D6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629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97B54-4BCD-7248-ABCA-5759508CA198}" type="datetimeFigureOut">
              <a:rPr lang="en-US" smtClean="0"/>
              <a:t>15-08-04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F9DD5-5CC2-5745-8B12-0A687D3D6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371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97B54-4BCD-7248-ABCA-5759508CA198}" type="datetimeFigureOut">
              <a:rPr lang="en-US" smtClean="0"/>
              <a:t>15-08-04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F9DD5-5CC2-5745-8B12-0A687D3D6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546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97B54-4BCD-7248-ABCA-5759508CA198}" type="datetimeFigureOut">
              <a:rPr lang="en-US" smtClean="0"/>
              <a:t>15-08-04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F9DD5-5CC2-5745-8B12-0A687D3D6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244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297B54-4BCD-7248-ABCA-5759508CA198}" type="datetimeFigureOut">
              <a:rPr lang="en-US" smtClean="0"/>
              <a:t>15-08-04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F9DD5-5CC2-5745-8B12-0A687D3D6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742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github.com/irfu/Nordita_Magnetic_Reconnection_School_2015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cosmos.esa.int/web/csa/register-now" TargetMode="External"/><Relationship Id="rId3" Type="http://schemas.openxmlformats.org/officeDocument/2006/relationships/hyperlink" Target="https://github.com/irfu/irfu-matlab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aa.estec.esa.int/caa/documentation.xml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Lecture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Data formats, reading, plotting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71215" y="5638800"/>
            <a:ext cx="727542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smtClean="0"/>
              <a:t>Lecture notes and examples: </a:t>
            </a:r>
          </a:p>
          <a:p>
            <a:r>
              <a:rPr lang="en-US" dirty="0" smtClean="0">
                <a:hlinkClick r:id="rId2"/>
              </a:rPr>
              <a:t>https://github.com/irfu/Nordita_Magnetic_Reconnection_School_2015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7935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</a:t>
            </a:r>
            <a:r>
              <a:rPr lang="en-US" dirty="0" smtClean="0"/>
              <a:t>2 :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0733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fr-FR" dirty="0">
                <a:latin typeface="Courier"/>
                <a:cs typeface="Courier"/>
              </a:rPr>
              <a:t>utcT1 = '2002-03-04T09:30:00Z'; % UTC string</a:t>
            </a:r>
          </a:p>
          <a:p>
            <a:pPr marL="0" indent="0">
              <a:buNone/>
            </a:pPr>
            <a:r>
              <a:rPr lang="fr-FR" dirty="0">
                <a:latin typeface="Courier"/>
                <a:cs typeface="Courier"/>
              </a:rPr>
              <a:t>EpochTT1 = </a:t>
            </a:r>
            <a:r>
              <a:rPr lang="fr-FR" dirty="0" err="1">
                <a:latin typeface="Courier"/>
                <a:cs typeface="Courier"/>
              </a:rPr>
              <a:t>EpochTT</a:t>
            </a:r>
            <a:r>
              <a:rPr lang="fr-FR" dirty="0">
                <a:latin typeface="Courier"/>
                <a:cs typeface="Courier"/>
              </a:rPr>
              <a:t>(utcT1);      % New </a:t>
            </a:r>
            <a:r>
              <a:rPr lang="fr-FR" dirty="0" err="1">
                <a:latin typeface="Courier"/>
                <a:cs typeface="Courier"/>
              </a:rPr>
              <a:t>EpochTT</a:t>
            </a:r>
            <a:r>
              <a:rPr lang="fr-FR" dirty="0">
                <a:latin typeface="Courier"/>
                <a:cs typeface="Courier"/>
              </a:rPr>
              <a:t> </a:t>
            </a:r>
            <a:r>
              <a:rPr lang="fr-FR" dirty="0" err="1">
                <a:latin typeface="Courier"/>
                <a:cs typeface="Courier"/>
              </a:rPr>
              <a:t>object</a:t>
            </a:r>
            <a:endParaRPr lang="fr-FR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fr-FR" dirty="0">
                <a:latin typeface="Courier"/>
                <a:cs typeface="Courier"/>
              </a:rPr>
              <a:t>EpochTT2 = EpochTT1 + 10;       % New </a:t>
            </a:r>
            <a:r>
              <a:rPr lang="fr-FR" dirty="0" err="1">
                <a:latin typeface="Courier"/>
                <a:cs typeface="Courier"/>
              </a:rPr>
              <a:t>EpochTT</a:t>
            </a:r>
            <a:r>
              <a:rPr lang="fr-FR" dirty="0">
                <a:latin typeface="Courier"/>
                <a:cs typeface="Courier"/>
              </a:rPr>
              <a:t> </a:t>
            </a:r>
            <a:r>
              <a:rPr lang="fr-FR" dirty="0" err="1">
                <a:latin typeface="Courier"/>
                <a:cs typeface="Courier"/>
              </a:rPr>
              <a:t>object</a:t>
            </a:r>
            <a:r>
              <a:rPr lang="fr-FR" dirty="0">
                <a:latin typeface="Courier"/>
                <a:cs typeface="Courier"/>
              </a:rPr>
              <a:t> offset by 10 sec</a:t>
            </a:r>
          </a:p>
          <a:p>
            <a:pPr marL="0" indent="0">
              <a:buNone/>
            </a:pPr>
            <a:r>
              <a:rPr lang="fr-FR" dirty="0">
                <a:latin typeface="Courier"/>
                <a:cs typeface="Courier"/>
              </a:rPr>
              <a:t>offset = EpochTT2 - EpochTT1;   % Offset </a:t>
            </a:r>
            <a:r>
              <a:rPr lang="fr-FR" dirty="0" err="1">
                <a:latin typeface="Courier"/>
                <a:cs typeface="Courier"/>
              </a:rPr>
              <a:t>between</a:t>
            </a:r>
            <a:r>
              <a:rPr lang="fr-FR" dirty="0">
                <a:latin typeface="Courier"/>
                <a:cs typeface="Courier"/>
              </a:rPr>
              <a:t> </a:t>
            </a:r>
            <a:r>
              <a:rPr lang="fr-FR" dirty="0" err="1">
                <a:latin typeface="Courier"/>
                <a:cs typeface="Courier"/>
              </a:rPr>
              <a:t>two</a:t>
            </a:r>
            <a:r>
              <a:rPr lang="fr-FR" dirty="0">
                <a:latin typeface="Courier"/>
                <a:cs typeface="Courier"/>
              </a:rPr>
              <a:t> times in sec</a:t>
            </a:r>
          </a:p>
          <a:p>
            <a:pPr marL="0" indent="0">
              <a:buNone/>
            </a:pPr>
            <a:r>
              <a:rPr lang="fr-FR" dirty="0">
                <a:latin typeface="Courier"/>
                <a:cs typeface="Courier"/>
              </a:rPr>
              <a:t>if EpochTT2&gt;EpochTT1            % Compare times</a:t>
            </a:r>
          </a:p>
          <a:p>
            <a:pPr marL="0" indent="0">
              <a:buNone/>
            </a:pPr>
            <a:r>
              <a:rPr lang="fr-FR" dirty="0">
                <a:latin typeface="Courier"/>
                <a:cs typeface="Courier"/>
              </a:rPr>
              <a:t>  </a:t>
            </a:r>
            <a:r>
              <a:rPr lang="fr-FR" dirty="0" err="1">
                <a:latin typeface="Courier"/>
                <a:cs typeface="Courier"/>
              </a:rPr>
              <a:t>disp</a:t>
            </a:r>
            <a:r>
              <a:rPr lang="fr-FR" dirty="0">
                <a:latin typeface="Courier"/>
                <a:cs typeface="Courier"/>
              </a:rPr>
              <a:t>('</a:t>
            </a:r>
            <a:r>
              <a:rPr lang="fr-FR" dirty="0" err="1">
                <a:latin typeface="Courier"/>
                <a:cs typeface="Courier"/>
              </a:rPr>
              <a:t>larger</a:t>
            </a:r>
            <a:r>
              <a:rPr lang="fr-FR" dirty="0">
                <a:latin typeface="Courier"/>
                <a:cs typeface="Courier"/>
              </a:rPr>
              <a:t>!')</a:t>
            </a:r>
          </a:p>
          <a:p>
            <a:pPr marL="0" indent="0">
              <a:buNone/>
            </a:pPr>
            <a:r>
              <a:rPr lang="fr-FR" dirty="0">
                <a:latin typeface="Courier"/>
                <a:cs typeface="Courier"/>
              </a:rPr>
              <a:t>end </a:t>
            </a:r>
          </a:p>
          <a:p>
            <a:pPr marL="0" indent="0">
              <a:buNone/>
            </a:pPr>
            <a:r>
              <a:rPr lang="fr-FR" dirty="0">
                <a:latin typeface="Courier"/>
                <a:cs typeface="Courier"/>
              </a:rPr>
              <a:t> </a:t>
            </a:r>
          </a:p>
          <a:p>
            <a:pPr marL="0" indent="0">
              <a:buNone/>
            </a:pPr>
            <a:r>
              <a:rPr lang="fr-FR" dirty="0">
                <a:latin typeface="Courier"/>
                <a:cs typeface="Courier"/>
              </a:rPr>
              <a:t>EpochTT0 = EpochTT1 + (-5);     % New </a:t>
            </a:r>
            <a:r>
              <a:rPr lang="fr-FR" dirty="0" err="1">
                <a:latin typeface="Courier"/>
                <a:cs typeface="Courier"/>
              </a:rPr>
              <a:t>EpochTT</a:t>
            </a:r>
            <a:r>
              <a:rPr lang="fr-FR" dirty="0">
                <a:latin typeface="Courier"/>
                <a:cs typeface="Courier"/>
              </a:rPr>
              <a:t> </a:t>
            </a:r>
            <a:r>
              <a:rPr lang="fr-FR" dirty="0" err="1">
                <a:latin typeface="Courier"/>
                <a:cs typeface="Courier"/>
              </a:rPr>
              <a:t>with</a:t>
            </a:r>
            <a:r>
              <a:rPr lang="fr-FR" dirty="0">
                <a:latin typeface="Courier"/>
                <a:cs typeface="Courier"/>
              </a:rPr>
              <a:t> </a:t>
            </a:r>
            <a:r>
              <a:rPr lang="fr-FR" dirty="0" err="1">
                <a:latin typeface="Courier"/>
                <a:cs typeface="Courier"/>
              </a:rPr>
              <a:t>negative</a:t>
            </a:r>
            <a:r>
              <a:rPr lang="fr-FR" dirty="0">
                <a:latin typeface="Courier"/>
                <a:cs typeface="Courier"/>
              </a:rPr>
              <a:t> offset of 5 sec</a:t>
            </a:r>
          </a:p>
          <a:p>
            <a:pPr marL="0" indent="0">
              <a:buNone/>
            </a:pPr>
            <a:r>
              <a:rPr lang="fr-FR" dirty="0">
                <a:latin typeface="Courier"/>
                <a:cs typeface="Courier"/>
              </a:rPr>
              <a:t>if EpochTT0&lt;EpochTT1            % Compare times</a:t>
            </a:r>
          </a:p>
          <a:p>
            <a:pPr marL="0" indent="0">
              <a:buNone/>
            </a:pPr>
            <a:r>
              <a:rPr lang="fr-FR" dirty="0">
                <a:latin typeface="Courier"/>
                <a:cs typeface="Courier"/>
              </a:rPr>
              <a:t>  </a:t>
            </a:r>
            <a:r>
              <a:rPr lang="fr-FR" dirty="0" err="1">
                <a:latin typeface="Courier"/>
                <a:cs typeface="Courier"/>
              </a:rPr>
              <a:t>disp</a:t>
            </a:r>
            <a:r>
              <a:rPr lang="fr-FR" dirty="0">
                <a:latin typeface="Courier"/>
                <a:cs typeface="Courier"/>
              </a:rPr>
              <a:t>('</a:t>
            </a:r>
            <a:r>
              <a:rPr lang="fr-FR" dirty="0" err="1">
                <a:latin typeface="Courier"/>
                <a:cs typeface="Courier"/>
              </a:rPr>
              <a:t>smaller</a:t>
            </a:r>
            <a:r>
              <a:rPr lang="fr-FR" dirty="0">
                <a:latin typeface="Courier"/>
                <a:cs typeface="Courier"/>
              </a:rPr>
              <a:t>!')</a:t>
            </a:r>
          </a:p>
          <a:p>
            <a:pPr marL="0" indent="0">
              <a:buNone/>
            </a:pPr>
            <a:r>
              <a:rPr lang="fr-FR" dirty="0">
                <a:latin typeface="Courier"/>
                <a:cs typeface="Courier"/>
              </a:rPr>
              <a:t>end </a:t>
            </a:r>
          </a:p>
          <a:p>
            <a:pPr marL="0" indent="0">
              <a:buNone/>
            </a:pPr>
            <a:r>
              <a:rPr lang="fr-FR" dirty="0">
                <a:latin typeface="Courier"/>
                <a:cs typeface="Courier"/>
              </a:rPr>
              <a:t> </a:t>
            </a:r>
          </a:p>
          <a:p>
            <a:pPr marL="0" indent="0">
              <a:buNone/>
            </a:pPr>
            <a:r>
              <a:rPr lang="fr-FR" dirty="0">
                <a:latin typeface="Courier"/>
                <a:cs typeface="Courier"/>
              </a:rPr>
              <a:t>EpochUnix1 = </a:t>
            </a:r>
            <a:r>
              <a:rPr lang="fr-FR" dirty="0" err="1">
                <a:latin typeface="Courier"/>
                <a:cs typeface="Courier"/>
              </a:rPr>
              <a:t>EpochUnix</a:t>
            </a:r>
            <a:r>
              <a:rPr lang="fr-FR" dirty="0">
                <a:latin typeface="Courier"/>
                <a:cs typeface="Courier"/>
              </a:rPr>
              <a:t>(utcT1);  % New </a:t>
            </a:r>
            <a:r>
              <a:rPr lang="fr-FR" dirty="0" err="1">
                <a:latin typeface="Courier"/>
                <a:cs typeface="Courier"/>
              </a:rPr>
              <a:t>EpochUnix</a:t>
            </a:r>
            <a:endParaRPr lang="fr-FR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fr-FR" dirty="0">
                <a:latin typeface="Courier"/>
                <a:cs typeface="Courier"/>
              </a:rPr>
              <a:t>if EpochUnix1 == EpochTT1       % Compare times</a:t>
            </a:r>
          </a:p>
          <a:p>
            <a:pPr marL="0" indent="0">
              <a:buNone/>
            </a:pPr>
            <a:r>
              <a:rPr lang="fr-FR" dirty="0">
                <a:latin typeface="Courier"/>
                <a:cs typeface="Courier"/>
              </a:rPr>
              <a:t>  </a:t>
            </a:r>
            <a:r>
              <a:rPr lang="fr-FR" dirty="0" err="1">
                <a:latin typeface="Courier"/>
                <a:cs typeface="Courier"/>
              </a:rPr>
              <a:t>disp</a:t>
            </a:r>
            <a:r>
              <a:rPr lang="fr-FR" dirty="0">
                <a:latin typeface="Courier"/>
                <a:cs typeface="Courier"/>
              </a:rPr>
              <a:t>('</a:t>
            </a:r>
            <a:r>
              <a:rPr lang="fr-FR" dirty="0" err="1">
                <a:latin typeface="Courier"/>
                <a:cs typeface="Courier"/>
              </a:rPr>
              <a:t>equal</a:t>
            </a:r>
            <a:r>
              <a:rPr lang="fr-FR" dirty="0">
                <a:latin typeface="Courier"/>
                <a:cs typeface="Courier"/>
              </a:rPr>
              <a:t>!')</a:t>
            </a:r>
          </a:p>
          <a:p>
            <a:pPr marL="0" indent="0">
              <a:buNone/>
            </a:pPr>
            <a:r>
              <a:rPr lang="fr-FR" dirty="0">
                <a:latin typeface="Courier"/>
                <a:cs typeface="Courier"/>
              </a:rPr>
              <a:t>end</a:t>
            </a:r>
          </a:p>
          <a:p>
            <a:pPr marL="0" indent="0">
              <a:buNone/>
            </a:pPr>
            <a:r>
              <a:rPr lang="fr-FR" dirty="0" err="1">
                <a:latin typeface="Courier"/>
                <a:cs typeface="Courier"/>
              </a:rPr>
              <a:t>epochUnix</a:t>
            </a:r>
            <a:r>
              <a:rPr lang="fr-FR" dirty="0">
                <a:latin typeface="Courier"/>
                <a:cs typeface="Courier"/>
              </a:rPr>
              <a:t> = EpochUnix1.epochUnix; % double value of Unix </a:t>
            </a:r>
            <a:r>
              <a:rPr lang="fr-FR" dirty="0" err="1">
                <a:latin typeface="Courier"/>
                <a:cs typeface="Courier"/>
              </a:rPr>
              <a:t>epoch</a:t>
            </a:r>
            <a:r>
              <a:rPr lang="fr-FR" dirty="0">
                <a:latin typeface="Courier"/>
                <a:cs typeface="Courier"/>
              </a:rPr>
              <a:t> [sec]</a:t>
            </a:r>
          </a:p>
          <a:p>
            <a:pPr marL="0" indent="0">
              <a:buNone/>
            </a:pPr>
            <a:r>
              <a:rPr lang="fr-FR" dirty="0" err="1">
                <a:latin typeface="Courier"/>
                <a:cs typeface="Courier"/>
              </a:rPr>
              <a:t>ttns</a:t>
            </a:r>
            <a:r>
              <a:rPr lang="fr-FR" dirty="0">
                <a:latin typeface="Courier"/>
                <a:cs typeface="Courier"/>
              </a:rPr>
              <a:t> = EpochUnix1.ttns;         % int64 value of TT </a:t>
            </a:r>
            <a:r>
              <a:rPr lang="fr-FR" dirty="0" err="1">
                <a:latin typeface="Courier"/>
                <a:cs typeface="Courier"/>
              </a:rPr>
              <a:t>epoch</a:t>
            </a:r>
            <a:r>
              <a:rPr lang="fr-FR" dirty="0">
                <a:latin typeface="Courier"/>
                <a:cs typeface="Courier"/>
              </a:rPr>
              <a:t> [ns]</a:t>
            </a:r>
          </a:p>
          <a:p>
            <a:pPr marL="0" indent="0">
              <a:buNone/>
            </a:pPr>
            <a:r>
              <a:rPr lang="fr-FR" dirty="0">
                <a:latin typeface="Courier"/>
                <a:cs typeface="Courier"/>
              </a:rPr>
              <a:t>if </a:t>
            </a:r>
            <a:r>
              <a:rPr lang="fr-FR" dirty="0" err="1">
                <a:latin typeface="Courier"/>
                <a:cs typeface="Courier"/>
              </a:rPr>
              <a:t>ttns</a:t>
            </a:r>
            <a:r>
              <a:rPr lang="fr-FR" dirty="0">
                <a:latin typeface="Courier"/>
                <a:cs typeface="Courier"/>
              </a:rPr>
              <a:t> == EpochTT1.ttns        % Compare times</a:t>
            </a:r>
          </a:p>
          <a:p>
            <a:pPr marL="0" indent="0">
              <a:buNone/>
            </a:pPr>
            <a:r>
              <a:rPr lang="fr-FR" dirty="0">
                <a:latin typeface="Courier"/>
                <a:cs typeface="Courier"/>
              </a:rPr>
              <a:t>  </a:t>
            </a:r>
            <a:r>
              <a:rPr lang="fr-FR" dirty="0" err="1">
                <a:latin typeface="Courier"/>
                <a:cs typeface="Courier"/>
              </a:rPr>
              <a:t>disp</a:t>
            </a:r>
            <a:r>
              <a:rPr lang="fr-FR" dirty="0">
                <a:latin typeface="Courier"/>
                <a:cs typeface="Courier"/>
              </a:rPr>
              <a:t>('</a:t>
            </a:r>
            <a:r>
              <a:rPr lang="fr-FR" dirty="0" err="1">
                <a:latin typeface="Courier"/>
                <a:cs typeface="Courier"/>
              </a:rPr>
              <a:t>equal</a:t>
            </a:r>
            <a:r>
              <a:rPr lang="fr-FR" dirty="0">
                <a:latin typeface="Courier"/>
                <a:cs typeface="Courier"/>
              </a:rPr>
              <a:t>!')</a:t>
            </a:r>
          </a:p>
          <a:p>
            <a:pPr marL="0" indent="0">
              <a:buNone/>
            </a:pPr>
            <a:r>
              <a:rPr lang="fr-FR" dirty="0">
                <a:latin typeface="Courier"/>
                <a:cs typeface="Courier"/>
              </a:rPr>
              <a:t>end</a:t>
            </a:r>
          </a:p>
          <a:p>
            <a:pPr marL="0" indent="0">
              <a:buNone/>
            </a:pPr>
            <a:r>
              <a:rPr lang="fr-FR" dirty="0" err="1">
                <a:latin typeface="Courier"/>
                <a:cs typeface="Courier"/>
              </a:rPr>
              <a:t>disp</a:t>
            </a:r>
            <a:r>
              <a:rPr lang="fr-FR" dirty="0">
                <a:latin typeface="Courier"/>
                <a:cs typeface="Courier"/>
              </a:rPr>
              <a:t>(EpochUnix1.utc)            % </a:t>
            </a:r>
            <a:r>
              <a:rPr lang="fr-FR" dirty="0" err="1">
                <a:latin typeface="Courier"/>
                <a:cs typeface="Courier"/>
              </a:rPr>
              <a:t>convert</a:t>
            </a:r>
            <a:r>
              <a:rPr lang="fr-FR" dirty="0">
                <a:latin typeface="Courier"/>
                <a:cs typeface="Courier"/>
              </a:rPr>
              <a:t> to UTC string</a:t>
            </a:r>
          </a:p>
          <a:p>
            <a:pPr marL="0" indent="0">
              <a:buNone/>
            </a:pPr>
            <a:r>
              <a:rPr lang="fr-FR" dirty="0">
                <a:latin typeface="Courier"/>
                <a:cs typeface="Courier"/>
              </a:rPr>
              <a:t> </a:t>
            </a:r>
          </a:p>
          <a:p>
            <a:pPr marL="0" indent="0">
              <a:buNone/>
            </a:pPr>
            <a:r>
              <a:rPr lang="fr-FR" dirty="0" err="1">
                <a:latin typeface="Courier"/>
                <a:cs typeface="Courier"/>
              </a:rPr>
              <a:t>TTarray</a:t>
            </a:r>
            <a:r>
              <a:rPr lang="fr-FR" dirty="0">
                <a:latin typeface="Courier"/>
                <a:cs typeface="Courier"/>
              </a:rPr>
              <a:t> = EpochTT0:1:EpochTT2;  % New time </a:t>
            </a:r>
            <a:r>
              <a:rPr lang="fr-FR" dirty="0" err="1">
                <a:latin typeface="Courier"/>
                <a:cs typeface="Courier"/>
              </a:rPr>
              <a:t>array</a:t>
            </a:r>
            <a:r>
              <a:rPr lang="fr-FR" dirty="0">
                <a:latin typeface="Courier"/>
                <a:cs typeface="Courier"/>
              </a:rPr>
              <a:t>, </a:t>
            </a:r>
            <a:r>
              <a:rPr lang="fr-FR" dirty="0" err="1">
                <a:latin typeface="Courier"/>
                <a:cs typeface="Courier"/>
              </a:rPr>
              <a:t>with</a:t>
            </a:r>
            <a:r>
              <a:rPr lang="fr-FR" dirty="0">
                <a:latin typeface="Courier"/>
                <a:cs typeface="Courier"/>
              </a:rPr>
              <a:t> 1 sec </a:t>
            </a:r>
            <a:r>
              <a:rPr lang="fr-FR" dirty="0" err="1">
                <a:latin typeface="Courier"/>
                <a:cs typeface="Courier"/>
              </a:rPr>
              <a:t>step</a:t>
            </a:r>
            <a:endParaRPr lang="fr-FR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fr-FR" dirty="0" err="1">
                <a:latin typeface="Courier"/>
                <a:cs typeface="Courier"/>
              </a:rPr>
              <a:t>TintLim</a:t>
            </a:r>
            <a:r>
              <a:rPr lang="fr-FR" dirty="0">
                <a:latin typeface="Courier"/>
                <a:cs typeface="Courier"/>
              </a:rPr>
              <a:t> = ...                   % Time </a:t>
            </a:r>
            <a:r>
              <a:rPr lang="fr-FR" dirty="0" err="1">
                <a:latin typeface="Courier"/>
                <a:cs typeface="Courier"/>
              </a:rPr>
              <a:t>interval</a:t>
            </a:r>
            <a:endParaRPr lang="fr-FR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it-IT" dirty="0">
                <a:latin typeface="Courier"/>
                <a:cs typeface="Courier"/>
              </a:rPr>
              <a:t>  </a:t>
            </a:r>
            <a:r>
              <a:rPr lang="it-IT" dirty="0" err="1">
                <a:latin typeface="Courier"/>
                <a:cs typeface="Courier"/>
              </a:rPr>
              <a:t>irf.tint</a:t>
            </a:r>
            <a:r>
              <a:rPr lang="it-IT" dirty="0">
                <a:latin typeface="Courier"/>
                <a:cs typeface="Courier"/>
              </a:rPr>
              <a:t>('2002-03-04T09:30:00Z/2002-03-04T09:30:05Z');</a:t>
            </a:r>
          </a:p>
          <a:p>
            <a:pPr marL="0" indent="0">
              <a:buNone/>
            </a:pPr>
            <a:r>
              <a:rPr lang="it-IT" dirty="0">
                <a:latin typeface="Courier"/>
                <a:cs typeface="Courier"/>
              </a:rPr>
              <a:t>[</a:t>
            </a:r>
            <a:r>
              <a:rPr lang="it-IT" dirty="0" err="1">
                <a:latin typeface="Courier"/>
                <a:cs typeface="Courier"/>
              </a:rPr>
              <a:t>idxIn,TTarrayIn</a:t>
            </a:r>
            <a:r>
              <a:rPr lang="it-IT" dirty="0">
                <a:latin typeface="Courier"/>
                <a:cs typeface="Courier"/>
              </a:rPr>
              <a:t>] = ...</a:t>
            </a:r>
          </a:p>
          <a:p>
            <a:pPr marL="0" indent="0">
              <a:buNone/>
            </a:pPr>
            <a:r>
              <a:rPr lang="it-IT" dirty="0">
                <a:latin typeface="Courier"/>
                <a:cs typeface="Courier"/>
              </a:rPr>
              <a:t>  </a:t>
            </a:r>
            <a:r>
              <a:rPr lang="it-IT" dirty="0" err="1">
                <a:latin typeface="Courier"/>
                <a:cs typeface="Courier"/>
              </a:rPr>
              <a:t>TTarray.tlim</a:t>
            </a:r>
            <a:r>
              <a:rPr lang="it-IT" dirty="0">
                <a:latin typeface="Courier"/>
                <a:cs typeface="Courier"/>
              </a:rPr>
              <a:t>(</a:t>
            </a:r>
            <a:r>
              <a:rPr lang="it-IT" dirty="0" err="1">
                <a:latin typeface="Courier"/>
                <a:cs typeface="Courier"/>
              </a:rPr>
              <a:t>TintLim</a:t>
            </a:r>
            <a:r>
              <a:rPr lang="it-IT" dirty="0">
                <a:latin typeface="Courier"/>
                <a:cs typeface="Courier"/>
              </a:rPr>
              <a:t>);        % Limit </a:t>
            </a:r>
            <a:r>
              <a:rPr lang="it-IT" dirty="0" err="1">
                <a:latin typeface="Courier"/>
                <a:cs typeface="Courier"/>
              </a:rPr>
              <a:t>TTarray</a:t>
            </a:r>
            <a:r>
              <a:rPr lang="it-IT" dirty="0">
                <a:latin typeface="Courier"/>
                <a:cs typeface="Courier"/>
              </a:rPr>
              <a:t> by </a:t>
            </a:r>
            <a:r>
              <a:rPr lang="it-IT" dirty="0" err="1">
                <a:latin typeface="Courier"/>
                <a:cs typeface="Courier"/>
              </a:rPr>
              <a:t>TintLim</a:t>
            </a:r>
            <a:endParaRPr lang="it-IT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it-IT" dirty="0">
                <a:latin typeface="Courier"/>
                <a:cs typeface="Courier"/>
              </a:rPr>
              <a:t>[</a:t>
            </a:r>
            <a:r>
              <a:rPr lang="it-IT" dirty="0" err="1">
                <a:latin typeface="Courier"/>
                <a:cs typeface="Courier"/>
              </a:rPr>
              <a:t>idxOut,TTarrayOut</a:t>
            </a:r>
            <a:r>
              <a:rPr lang="it-IT" dirty="0">
                <a:latin typeface="Courier"/>
                <a:cs typeface="Courier"/>
              </a:rPr>
              <a:t>] = ...</a:t>
            </a:r>
          </a:p>
          <a:p>
            <a:pPr marL="0" indent="0">
              <a:buNone/>
            </a:pPr>
            <a:r>
              <a:rPr lang="it-IT" dirty="0">
                <a:latin typeface="Courier"/>
                <a:cs typeface="Courier"/>
              </a:rPr>
              <a:t>  </a:t>
            </a:r>
            <a:r>
              <a:rPr lang="it-IT" dirty="0" err="1">
                <a:latin typeface="Courier"/>
                <a:cs typeface="Courier"/>
              </a:rPr>
              <a:t>TTarray.tlim</a:t>
            </a:r>
            <a:r>
              <a:rPr lang="it-IT" dirty="0">
                <a:latin typeface="Courier"/>
                <a:cs typeface="Courier"/>
              </a:rPr>
              <a:t>(TintLim,1);      % Limit </a:t>
            </a:r>
            <a:r>
              <a:rPr lang="it-IT" dirty="0" err="1">
                <a:latin typeface="Courier"/>
                <a:cs typeface="Courier"/>
              </a:rPr>
              <a:t>TTarray</a:t>
            </a:r>
            <a:r>
              <a:rPr lang="it-IT" dirty="0">
                <a:latin typeface="Courier"/>
                <a:cs typeface="Courier"/>
              </a:rPr>
              <a:t> by </a:t>
            </a:r>
            <a:r>
              <a:rPr lang="it-IT" dirty="0" err="1">
                <a:latin typeface="Courier"/>
                <a:cs typeface="Courier"/>
              </a:rPr>
              <a:t>TintLim</a:t>
            </a:r>
            <a:r>
              <a:rPr lang="it-IT" dirty="0">
                <a:latin typeface="Courier"/>
                <a:cs typeface="Courier"/>
              </a:rPr>
              <a:t>, XOR mode</a:t>
            </a:r>
          </a:p>
          <a:p>
            <a:pPr marL="0" indent="0">
              <a:buNone/>
            </a:pPr>
            <a:r>
              <a:rPr lang="it-IT" dirty="0" err="1">
                <a:latin typeface="Courier"/>
                <a:cs typeface="Courier"/>
              </a:rPr>
              <a:t>TTarray</a:t>
            </a:r>
            <a:r>
              <a:rPr lang="it-IT" dirty="0">
                <a:latin typeface="Courier"/>
                <a:cs typeface="Courier"/>
              </a:rPr>
              <a:t> &lt; EpochTT1              % compare </a:t>
            </a:r>
            <a:r>
              <a:rPr lang="it-IT" dirty="0" err="1" smtClean="0">
                <a:latin typeface="Courier"/>
                <a:cs typeface="Courier"/>
              </a:rPr>
              <a:t>times</a:t>
            </a:r>
            <a:endParaRPr lang="it-IT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2776186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Time-series data in </a:t>
            </a:r>
            <a:r>
              <a:rPr lang="en-US" dirty="0" err="1"/>
              <a:t>M</a:t>
            </a:r>
            <a:r>
              <a:rPr lang="en-US" dirty="0" err="1" smtClean="0"/>
              <a:t>atlab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Simple approach: Combine time and data into a single array, e.g. </a:t>
            </a:r>
            <a:r>
              <a:rPr lang="en-US" dirty="0" smtClean="0">
                <a:latin typeface="Courier"/>
                <a:cs typeface="Courier"/>
              </a:rPr>
              <a:t>[</a:t>
            </a:r>
            <a:r>
              <a:rPr lang="en-US" dirty="0" err="1" smtClean="0">
                <a:latin typeface="Courier"/>
                <a:cs typeface="Courier"/>
              </a:rPr>
              <a:t>unixEpoch</a:t>
            </a:r>
            <a:r>
              <a:rPr lang="en-US" dirty="0" smtClean="0">
                <a:latin typeface="Courier"/>
                <a:cs typeface="Courier"/>
              </a:rPr>
              <a:t>(:) </a:t>
            </a:r>
            <a:r>
              <a:rPr lang="en-US" dirty="0" err="1" smtClean="0">
                <a:latin typeface="Courier"/>
                <a:cs typeface="Courier"/>
              </a:rPr>
              <a:t>dataX</a:t>
            </a:r>
            <a:r>
              <a:rPr lang="en-US" dirty="0" smtClean="0">
                <a:latin typeface="Courier"/>
                <a:cs typeface="Courier"/>
              </a:rPr>
              <a:t>(:) </a:t>
            </a:r>
            <a:r>
              <a:rPr lang="en-US" dirty="0" err="1" smtClean="0">
                <a:latin typeface="Courier"/>
                <a:cs typeface="Courier"/>
              </a:rPr>
              <a:t>dataY</a:t>
            </a:r>
            <a:r>
              <a:rPr lang="en-US" dirty="0" smtClean="0">
                <a:latin typeface="Courier"/>
                <a:cs typeface="Courier"/>
              </a:rPr>
              <a:t>(:) </a:t>
            </a:r>
            <a:r>
              <a:rPr lang="en-US" dirty="0" err="1" smtClean="0">
                <a:latin typeface="Courier"/>
                <a:cs typeface="Courier"/>
              </a:rPr>
              <a:t>dataZ</a:t>
            </a:r>
            <a:r>
              <a:rPr lang="en-US" dirty="0" smtClean="0">
                <a:latin typeface="Courier"/>
                <a:cs typeface="Courier"/>
              </a:rPr>
              <a:t>(:)]</a:t>
            </a:r>
          </a:p>
          <a:p>
            <a:pPr lvl="1"/>
            <a:r>
              <a:rPr lang="en-US" dirty="0" smtClean="0">
                <a:solidFill>
                  <a:schemeClr val="accent3"/>
                </a:solidFill>
              </a:rPr>
              <a:t>Pros</a:t>
            </a:r>
            <a:r>
              <a:rPr lang="en-US" dirty="0" smtClean="0"/>
              <a:t>: Works nicely for simple time-series</a:t>
            </a:r>
          </a:p>
          <a:p>
            <a:pPr lvl="1"/>
            <a:r>
              <a:rPr lang="en-US" dirty="0" smtClean="0">
                <a:solidFill>
                  <a:schemeClr val="accent2"/>
                </a:solidFill>
              </a:rPr>
              <a:t>Cons</a:t>
            </a:r>
            <a:r>
              <a:rPr lang="en-US" dirty="0" smtClean="0"/>
              <a:t>: </a:t>
            </a:r>
          </a:p>
          <a:p>
            <a:pPr lvl="2"/>
            <a:r>
              <a:rPr lang="en-US" dirty="0" smtClean="0"/>
              <a:t>time and data must be converted to the same type</a:t>
            </a:r>
          </a:p>
          <a:p>
            <a:pPr lvl="2"/>
            <a:r>
              <a:rPr lang="en-US" dirty="0" smtClean="0"/>
              <a:t>No metadata</a:t>
            </a:r>
          </a:p>
          <a:p>
            <a:r>
              <a:rPr lang="en-US" dirty="0" smtClean="0"/>
              <a:t>Complex approach: </a:t>
            </a:r>
            <a:r>
              <a:rPr lang="en-US" dirty="0" err="1" smtClean="0">
                <a:latin typeface="Courier"/>
                <a:cs typeface="Courier"/>
              </a:rPr>
              <a:t>TSeries</a:t>
            </a:r>
            <a:r>
              <a:rPr lang="en-US" dirty="0" smtClean="0"/>
              <a:t> class </a:t>
            </a:r>
          </a:p>
          <a:p>
            <a:pPr lvl="1"/>
            <a:r>
              <a:rPr lang="en-US" dirty="0" smtClean="0">
                <a:solidFill>
                  <a:schemeClr val="accent3"/>
                </a:solidFill>
              </a:rPr>
              <a:t>Pros</a:t>
            </a:r>
            <a:r>
              <a:rPr lang="en-US" dirty="0" smtClean="0"/>
              <a:t>: </a:t>
            </a:r>
          </a:p>
          <a:p>
            <a:pPr lvl="2"/>
            <a:r>
              <a:rPr lang="en-US" dirty="0" smtClean="0"/>
              <a:t>Preserves time and data types in the raw data</a:t>
            </a:r>
          </a:p>
          <a:p>
            <a:pPr lvl="2"/>
            <a:r>
              <a:rPr lang="en-US" dirty="0" smtClean="0"/>
              <a:t>Contains metadata</a:t>
            </a:r>
          </a:p>
          <a:p>
            <a:pPr lvl="2"/>
            <a:r>
              <a:rPr lang="en-US" dirty="0" smtClean="0"/>
              <a:t>Works for multi-dimensional data</a:t>
            </a:r>
          </a:p>
          <a:p>
            <a:pPr lvl="2"/>
            <a:r>
              <a:rPr lang="en-US" dirty="0" smtClean="0"/>
              <a:t>Less error prone</a:t>
            </a:r>
          </a:p>
          <a:p>
            <a:pPr lvl="1"/>
            <a:r>
              <a:rPr lang="en-US" dirty="0" smtClean="0">
                <a:solidFill>
                  <a:schemeClr val="accent2"/>
                </a:solidFill>
              </a:rPr>
              <a:t>Cons</a:t>
            </a:r>
            <a:r>
              <a:rPr lang="en-US" dirty="0" smtClean="0"/>
              <a:t>: more complicated to use</a:t>
            </a:r>
          </a:p>
        </p:txBody>
      </p:sp>
    </p:spTree>
    <p:extLst>
      <p:ext uri="{BB962C8B-B14F-4D97-AF65-F5344CB8AC3E}">
        <p14:creationId xmlns:p14="http://schemas.microsoft.com/office/powerpoint/2010/main" val="12843985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Plotting </a:t>
            </a:r>
            <a:r>
              <a:rPr lang="en-US" dirty="0" err="1" smtClean="0"/>
              <a:t>TSeries</a:t>
            </a:r>
            <a:r>
              <a:rPr lang="en-US" dirty="0" smtClean="0"/>
              <a:t>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0462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%Input: Ts1, Ts2 – some data, vectors (</a:t>
            </a:r>
            <a:r>
              <a:rPr lang="en-US" dirty="0" err="1" smtClean="0">
                <a:latin typeface="Courier"/>
                <a:cs typeface="Courier"/>
              </a:rPr>
              <a:t>x,y,z</a:t>
            </a:r>
            <a:r>
              <a:rPr lang="en-US" dirty="0" smtClean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%Simple plot:</a:t>
            </a:r>
          </a:p>
          <a:p>
            <a:pPr marL="0" indent="0">
              <a:buNone/>
            </a:pPr>
            <a:r>
              <a:rPr lang="en-US" b="1" dirty="0">
                <a:latin typeface="Courier"/>
                <a:cs typeface="Courier"/>
              </a:rPr>
              <a:t>h</a:t>
            </a:r>
            <a:r>
              <a:rPr lang="en-US" b="1" dirty="0" smtClean="0">
                <a:latin typeface="Courier"/>
                <a:cs typeface="Courier"/>
              </a:rPr>
              <a:t> = </a:t>
            </a:r>
            <a:r>
              <a:rPr lang="en-US" b="1" dirty="0" err="1">
                <a:latin typeface="Courier"/>
                <a:cs typeface="Courier"/>
              </a:rPr>
              <a:t>i</a:t>
            </a:r>
            <a:r>
              <a:rPr lang="en-US" b="1" dirty="0" err="1" smtClean="0">
                <a:latin typeface="Courier"/>
                <a:cs typeface="Courier"/>
              </a:rPr>
              <a:t>rf_plot</a:t>
            </a:r>
            <a:r>
              <a:rPr lang="en-US" b="1" dirty="0" smtClean="0">
                <a:latin typeface="Courier"/>
                <a:cs typeface="Courier"/>
              </a:rPr>
              <a:t>(Ts1)</a:t>
            </a:r>
          </a:p>
          <a:p>
            <a:pPr marL="0" indent="0">
              <a:buNone/>
            </a:pPr>
            <a:endParaRPr lang="en-US" b="1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%2 TS objects in separate panels</a:t>
            </a:r>
          </a:p>
          <a:p>
            <a:pPr marL="0" indent="0">
              <a:buNone/>
            </a:pPr>
            <a:r>
              <a:rPr lang="en-US" b="1" dirty="0">
                <a:latin typeface="Courier"/>
                <a:cs typeface="Courier"/>
              </a:rPr>
              <a:t>h</a:t>
            </a:r>
            <a:r>
              <a:rPr lang="en-US" b="1" dirty="0" smtClean="0">
                <a:latin typeface="Courier"/>
                <a:cs typeface="Courier"/>
              </a:rPr>
              <a:t> = </a:t>
            </a:r>
            <a:r>
              <a:rPr lang="en-US" b="1" dirty="0" err="1">
                <a:latin typeface="Courier"/>
                <a:cs typeface="Courier"/>
              </a:rPr>
              <a:t>i</a:t>
            </a:r>
            <a:r>
              <a:rPr lang="en-US" b="1" dirty="0" err="1" smtClean="0">
                <a:latin typeface="Courier"/>
                <a:cs typeface="Courier"/>
              </a:rPr>
              <a:t>rf_plot</a:t>
            </a:r>
            <a:r>
              <a:rPr lang="en-US" b="1" dirty="0" smtClean="0">
                <a:latin typeface="Courier"/>
                <a:cs typeface="Courier"/>
              </a:rPr>
              <a:t>({Ts1, Ts1})</a:t>
            </a:r>
          </a:p>
          <a:p>
            <a:pPr marL="0" indent="0">
              <a:buNone/>
            </a:pPr>
            <a:endParaRPr lang="en-US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%2 TS objects, each component in a separate panel</a:t>
            </a:r>
          </a:p>
          <a:p>
            <a:pPr marL="0" indent="0">
              <a:buNone/>
            </a:pPr>
            <a:r>
              <a:rPr lang="en-US" b="1" dirty="0">
                <a:latin typeface="Courier"/>
                <a:cs typeface="Courier"/>
              </a:rPr>
              <a:t>h</a:t>
            </a:r>
            <a:r>
              <a:rPr lang="en-US" b="1" dirty="0" smtClean="0">
                <a:latin typeface="Courier"/>
                <a:cs typeface="Courier"/>
              </a:rPr>
              <a:t> = </a:t>
            </a:r>
            <a:r>
              <a:rPr lang="en-US" b="1" dirty="0" err="1">
                <a:latin typeface="Courier"/>
                <a:cs typeface="Courier"/>
              </a:rPr>
              <a:t>i</a:t>
            </a:r>
            <a:r>
              <a:rPr lang="en-US" b="1" dirty="0" err="1" smtClean="0">
                <a:latin typeface="Courier"/>
                <a:cs typeface="Courier"/>
              </a:rPr>
              <a:t>rf_plot</a:t>
            </a:r>
            <a:r>
              <a:rPr lang="en-US" b="1" dirty="0" smtClean="0">
                <a:latin typeface="Courier"/>
                <a:cs typeface="Courier"/>
              </a:rPr>
              <a:t>({Ts1, Ts1},</a:t>
            </a:r>
            <a:r>
              <a:rPr lang="en-US" b="1" dirty="0" smtClean="0">
                <a:solidFill>
                  <a:srgbClr val="8064A2"/>
                </a:solidFill>
                <a:latin typeface="Courier"/>
                <a:cs typeface="Courier"/>
              </a:rPr>
              <a:t>’comp’</a:t>
            </a:r>
            <a:r>
              <a:rPr lang="en-US" b="1" dirty="0" smtClean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endParaRPr lang="en-US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%Ts1.x, Ts1.z in one panel, and abs(Ts2) in a %separate panel</a:t>
            </a:r>
          </a:p>
          <a:p>
            <a:pPr marL="0" indent="0">
              <a:buNone/>
            </a:pPr>
            <a:r>
              <a:rPr lang="en-US" b="1" dirty="0">
                <a:latin typeface="Courier"/>
                <a:cs typeface="Courier"/>
              </a:rPr>
              <a:t>h</a:t>
            </a:r>
            <a:r>
              <a:rPr lang="en-US" b="1" dirty="0" smtClean="0">
                <a:latin typeface="Courier"/>
                <a:cs typeface="Courier"/>
              </a:rPr>
              <a:t> = </a:t>
            </a:r>
            <a:r>
              <a:rPr lang="en-US" b="1" dirty="0" err="1" smtClean="0">
                <a:latin typeface="Courier"/>
                <a:cs typeface="Courier"/>
              </a:rPr>
              <a:t>irf_plot</a:t>
            </a:r>
            <a:r>
              <a:rPr lang="en-US" b="1" dirty="0" smtClean="0">
                <a:latin typeface="Courier"/>
                <a:cs typeface="Courier"/>
              </a:rPr>
              <a:t>(2); % initialize with 2 panels</a:t>
            </a:r>
          </a:p>
          <a:p>
            <a:pPr marL="0" indent="0">
              <a:buNone/>
            </a:pPr>
            <a:r>
              <a:rPr lang="en-US" b="1" dirty="0" err="1">
                <a:latin typeface="Courier"/>
                <a:cs typeface="Courier"/>
              </a:rPr>
              <a:t>h</a:t>
            </a:r>
            <a:r>
              <a:rPr lang="en-US" b="1" dirty="0" err="1" smtClean="0">
                <a:latin typeface="Courier"/>
                <a:cs typeface="Courier"/>
              </a:rPr>
              <a:t>ca</a:t>
            </a:r>
            <a:r>
              <a:rPr lang="en-US" b="1" dirty="0" smtClean="0">
                <a:latin typeface="Courier"/>
                <a:cs typeface="Courier"/>
              </a:rPr>
              <a:t> = </a:t>
            </a:r>
            <a:r>
              <a:rPr lang="en-US" b="1" dirty="0" err="1" smtClean="0">
                <a:latin typeface="Courier"/>
                <a:cs typeface="Courier"/>
              </a:rPr>
              <a:t>irf_panel</a:t>
            </a:r>
            <a:r>
              <a:rPr lang="en-US" b="1" dirty="0" smtClean="0">
                <a:latin typeface="Courier"/>
                <a:cs typeface="Courier"/>
              </a:rPr>
              <a:t>(</a:t>
            </a:r>
            <a:r>
              <a:rPr lang="en-US" b="1" dirty="0" smtClean="0">
                <a:solidFill>
                  <a:srgbClr val="8064A2"/>
                </a:solidFill>
                <a:latin typeface="Courier"/>
                <a:cs typeface="Courier"/>
              </a:rPr>
              <a:t>‘panel 1’</a:t>
            </a:r>
            <a:r>
              <a:rPr lang="en-US" b="1" dirty="0" smtClean="0">
                <a:latin typeface="Courier"/>
                <a:cs typeface="Courier"/>
              </a:rPr>
              <a:t>);</a:t>
            </a:r>
          </a:p>
          <a:p>
            <a:pPr marL="0" indent="0">
              <a:buNone/>
            </a:pPr>
            <a:r>
              <a:rPr lang="en-US" b="1" dirty="0" err="1">
                <a:latin typeface="Courier"/>
                <a:cs typeface="Courier"/>
              </a:rPr>
              <a:t>i</a:t>
            </a:r>
            <a:r>
              <a:rPr lang="en-US" b="1" dirty="0" err="1" smtClean="0">
                <a:latin typeface="Courier"/>
                <a:cs typeface="Courier"/>
              </a:rPr>
              <a:t>rf_plot</a:t>
            </a:r>
            <a:r>
              <a:rPr lang="en-US" b="1" dirty="0" smtClean="0">
                <a:latin typeface="Courier"/>
                <a:cs typeface="Courier"/>
              </a:rPr>
              <a:t>(</a:t>
            </a:r>
            <a:r>
              <a:rPr lang="en-US" b="1" dirty="0" err="1" smtClean="0">
                <a:latin typeface="Courier"/>
                <a:cs typeface="Courier"/>
              </a:rPr>
              <a:t>hca</a:t>
            </a:r>
            <a:r>
              <a:rPr lang="en-US" b="1" dirty="0" smtClean="0">
                <a:latin typeface="Courier"/>
                <a:cs typeface="Courier"/>
              </a:rPr>
              <a:t>,{Ts1.x, Ts1.z},</a:t>
            </a:r>
            <a:r>
              <a:rPr lang="en-US" b="1" dirty="0" smtClean="0">
                <a:solidFill>
                  <a:srgbClr val="8064A2"/>
                </a:solidFill>
                <a:latin typeface="Courier"/>
                <a:cs typeface="Courier"/>
              </a:rPr>
              <a:t>’comp’</a:t>
            </a:r>
            <a:r>
              <a:rPr lang="en-US" b="1" dirty="0" smtClean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en-US" b="1" dirty="0" err="1">
                <a:latin typeface="Courier"/>
                <a:cs typeface="Courier"/>
              </a:rPr>
              <a:t>h</a:t>
            </a:r>
            <a:r>
              <a:rPr lang="en-US" b="1" dirty="0" err="1" smtClean="0">
                <a:latin typeface="Courier"/>
                <a:cs typeface="Courier"/>
              </a:rPr>
              <a:t>ca</a:t>
            </a:r>
            <a:r>
              <a:rPr lang="en-US" b="1" dirty="0" smtClean="0">
                <a:latin typeface="Courier"/>
                <a:cs typeface="Courier"/>
              </a:rPr>
              <a:t> = </a:t>
            </a:r>
            <a:r>
              <a:rPr lang="en-US" b="1" dirty="0" err="1" smtClean="0">
                <a:latin typeface="Courier"/>
                <a:cs typeface="Courier"/>
              </a:rPr>
              <a:t>irf_panel</a:t>
            </a:r>
            <a:r>
              <a:rPr lang="en-US" b="1" dirty="0" smtClean="0">
                <a:latin typeface="Courier"/>
                <a:cs typeface="Courier"/>
              </a:rPr>
              <a:t>(</a:t>
            </a:r>
            <a:r>
              <a:rPr lang="en-US" b="1" dirty="0" smtClean="0">
                <a:solidFill>
                  <a:srgbClr val="8064A2"/>
                </a:solidFill>
                <a:latin typeface="Courier"/>
                <a:cs typeface="Courier"/>
              </a:rPr>
              <a:t>‘panel 1’</a:t>
            </a:r>
            <a:r>
              <a:rPr lang="en-US" b="1" dirty="0" smtClean="0">
                <a:latin typeface="Courier"/>
                <a:cs typeface="Courier"/>
              </a:rPr>
              <a:t>);</a:t>
            </a:r>
          </a:p>
          <a:p>
            <a:pPr marL="0" indent="0">
              <a:buNone/>
            </a:pPr>
            <a:r>
              <a:rPr lang="en-US" b="1" dirty="0" err="1">
                <a:latin typeface="Courier"/>
                <a:cs typeface="Courier"/>
              </a:rPr>
              <a:t>i</a:t>
            </a:r>
            <a:r>
              <a:rPr lang="en-US" b="1" dirty="0" err="1" smtClean="0">
                <a:latin typeface="Courier"/>
                <a:cs typeface="Courier"/>
              </a:rPr>
              <a:t>rf_plot</a:t>
            </a:r>
            <a:r>
              <a:rPr lang="en-US" b="1" dirty="0" smtClean="0">
                <a:latin typeface="Courier"/>
                <a:cs typeface="Courier"/>
              </a:rPr>
              <a:t>(hca,Ts2.abs)</a:t>
            </a:r>
          </a:p>
          <a:p>
            <a:pPr marL="0" indent="0">
              <a:buNone/>
            </a:pPr>
            <a:endParaRPr lang="en-US" dirty="0" smtClean="0">
              <a:latin typeface="Courier"/>
              <a:cs typeface="Courier"/>
            </a:endParaRPr>
          </a:p>
          <a:p>
            <a:pPr marL="0" indent="0">
              <a:buNone/>
            </a:pPr>
            <a:endParaRPr lang="en-US" dirty="0" smtClean="0">
              <a:latin typeface="Courier"/>
              <a:cs typeface="Courier"/>
            </a:endParaRPr>
          </a:p>
          <a:p>
            <a:pPr marL="0" indent="0">
              <a:buNone/>
            </a:pPr>
            <a:endParaRPr lang="en-US" dirty="0" smtClean="0">
              <a:latin typeface="Courier"/>
              <a:cs typeface="Courier"/>
            </a:endParaRPr>
          </a:p>
          <a:p>
            <a:pPr marL="0" indent="0">
              <a:buNone/>
            </a:pP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9222651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Ex1 : </a:t>
            </a:r>
            <a:r>
              <a:rPr lang="en-US" dirty="0" err="1" smtClean="0"/>
              <a:t>dataobj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245948"/>
          </a:xfrm>
        </p:spPr>
        <p:txBody>
          <a:bodyPr>
            <a:normAutofit fontScale="25000" lnSpcReduction="20000"/>
          </a:bodyPr>
          <a:lstStyle/>
          <a:p>
            <a:r>
              <a:rPr lang="en-US" dirty="0" err="1">
                <a:latin typeface="Courier"/>
                <a:cs typeface="Courier"/>
              </a:rPr>
              <a:t>d</a:t>
            </a:r>
            <a:r>
              <a:rPr lang="en-US" dirty="0" err="1" smtClean="0">
                <a:latin typeface="Courier"/>
                <a:cs typeface="Courier"/>
              </a:rPr>
              <a:t>ataobj</a:t>
            </a:r>
            <a:r>
              <a:rPr lang="en-US" dirty="0" smtClean="0"/>
              <a:t> class – representation of a CDF file in </a:t>
            </a:r>
            <a:r>
              <a:rPr lang="en-US" dirty="0" err="1" smtClean="0"/>
              <a:t>Matlab</a:t>
            </a:r>
            <a:r>
              <a:rPr lang="en-US" dirty="0" smtClean="0"/>
              <a:t>, contains both metadata and data</a:t>
            </a:r>
          </a:p>
          <a:p>
            <a:r>
              <a:rPr lang="en-US" dirty="0" err="1" smtClean="0"/>
              <a:t>Matlab</a:t>
            </a:r>
            <a:r>
              <a:rPr lang="en-US" dirty="0" smtClean="0"/>
              <a:t> code: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&gt;&gt; </a:t>
            </a:r>
            <a:r>
              <a:rPr lang="en-US" b="1" dirty="0" smtClean="0">
                <a:latin typeface="Courier"/>
                <a:cs typeface="Courier"/>
              </a:rPr>
              <a:t>D = </a:t>
            </a:r>
            <a:r>
              <a:rPr lang="en-US" b="1" dirty="0" err="1" smtClean="0">
                <a:latin typeface="Courier"/>
                <a:cs typeface="Courier"/>
              </a:rPr>
              <a:t>dataobj</a:t>
            </a:r>
            <a:r>
              <a:rPr lang="en-US" b="1" dirty="0" smtClean="0">
                <a:latin typeface="Courier"/>
                <a:cs typeface="Courier"/>
              </a:rPr>
              <a:t>(</a:t>
            </a:r>
            <a:r>
              <a:rPr lang="en-US" b="1" dirty="0" smtClean="0">
                <a:solidFill>
                  <a:schemeClr val="accent4"/>
                </a:solidFill>
                <a:latin typeface="Courier"/>
                <a:cs typeface="Courier"/>
              </a:rPr>
              <a:t>'CAA/C1_CP_FGM_FULL/C1_CP_FGM_FULL__20020330_131130_20020330_131200_V140306.cdf'</a:t>
            </a:r>
            <a:r>
              <a:rPr lang="en-US" b="1" dirty="0" smtClean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 </a:t>
            </a:r>
          </a:p>
          <a:p>
            <a:pPr marL="0" indent="0">
              <a:buNone/>
            </a:pPr>
            <a:r>
              <a:rPr lang="en-US" dirty="0" err="1" smtClean="0">
                <a:latin typeface="Courier"/>
                <a:cs typeface="Courier"/>
              </a:rPr>
              <a:t>dataobj</a:t>
            </a:r>
            <a:r>
              <a:rPr lang="en-US" dirty="0" smtClean="0">
                <a:latin typeface="Courier"/>
                <a:cs typeface="Courier"/>
              </a:rPr>
              <a:t> object created : 25-Jul-2015 23:25:41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 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Variables: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time_tags__C1_CP_FGM_FULL : epoch : 2018 recs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half_interval__C1_CP_FGM_FULL : single : 2018 recs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B_vec_xyz_gse__C1_CP_FGM_FULL : single : 2018 recs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B_mag__C1_CP_FGM_FULL : single : 2018 recs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sc_pos_xyz_gse__C1_CP_FGM_FULL : single : 2018 recs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range__C1_CP_FGM_FULL : int32 : 2018 recs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tm__C1_CP_FGM_FULL : int32 : 2018 recs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 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&gt;&gt; </a:t>
            </a:r>
            <a:r>
              <a:rPr lang="en-US" b="1" dirty="0" err="1" smtClean="0">
                <a:latin typeface="Courier"/>
                <a:cs typeface="Courier"/>
              </a:rPr>
              <a:t>D.VariableAttributes</a:t>
            </a:r>
            <a:endParaRPr lang="en-US" b="1" dirty="0" smtClean="0">
              <a:latin typeface="Courier"/>
              <a:cs typeface="Courier"/>
            </a:endParaRPr>
          </a:p>
          <a:p>
            <a:pPr marL="0" indent="0">
              <a:buNone/>
            </a:pPr>
            <a:endParaRPr lang="en-US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err="1" smtClean="0">
                <a:latin typeface="Courier"/>
                <a:cs typeface="Courier"/>
              </a:rPr>
              <a:t>ans</a:t>
            </a:r>
            <a:r>
              <a:rPr lang="en-US" dirty="0" smtClean="0">
                <a:latin typeface="Courier"/>
                <a:cs typeface="Courier"/>
              </a:rPr>
              <a:t> = </a:t>
            </a:r>
          </a:p>
          <a:p>
            <a:pPr marL="0" indent="0">
              <a:buNone/>
            </a:pPr>
            <a:endParaRPr lang="en-US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        PARAMETER_TYPE: {11x2 cell}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               CATDESC: {7x2 cell}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                 UNITS: {7x2 cell}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         SI_CONVERSION: {5x2 cell}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    SIGNIFICANT_DIGITS: {7x2 cell}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               FILLVAL: {7x2 cell}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              FIELDNAM: {7x2 cell}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              LABLAXIS: {7x2 cell}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            DELTA_PLUS: {1x2 cell}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           DELTA_MINUS: {1x2 cell}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                ENTITY: {3x2 cell}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              PROPERTY: {3x2 cell}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          FLUCTUATIONS: {2x2 cell}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          TENSOR_ORDER: {5x2 cell}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     COORDINATE_SYSTEM: {2x2 cell}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      REPRESENTATION_1: {2x2 cell}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               QUALITY: {3x2 cell}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              DEPEND_0: {5x2 cell}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               LABEL_1: {2x2 cell}</a:t>
            </a:r>
          </a:p>
          <a:p>
            <a:pPr marL="0" indent="0">
              <a:buNone/>
            </a:pPr>
            <a:endParaRPr lang="en-US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&gt;&gt; plot(D,'B_vec_xyz_gse__C1_CP_FGM_FULL')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4153679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&gt;&gt; </a:t>
            </a:r>
            <a:r>
              <a:rPr lang="en-US" b="1" dirty="0" smtClean="0">
                <a:latin typeface="Courier"/>
                <a:cs typeface="Courier"/>
              </a:rPr>
              <a:t>D=</a:t>
            </a:r>
            <a:r>
              <a:rPr lang="en-US" b="1" dirty="0" err="1" smtClean="0">
                <a:latin typeface="Courier"/>
                <a:cs typeface="Courier"/>
              </a:rPr>
              <a:t>dataobj</a:t>
            </a:r>
            <a:r>
              <a:rPr lang="en-US" b="1" dirty="0" smtClean="0">
                <a:latin typeface="Courier"/>
                <a:cs typeface="Courier"/>
              </a:rPr>
              <a:t>(</a:t>
            </a:r>
            <a:r>
              <a:rPr lang="en-US" b="1" dirty="0" smtClean="0">
                <a:solidFill>
                  <a:srgbClr val="8064A2"/>
                </a:solidFill>
                <a:latin typeface="Courier"/>
                <a:cs typeface="Courier"/>
              </a:rPr>
              <a:t>'CAA/C1_CP_FGM_FULL/C1_CP_FGM_FULL__20020330_131130_20020330_131200_V140306.cdf'</a:t>
            </a:r>
            <a:r>
              <a:rPr lang="en-US" b="1" dirty="0" smtClean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 </a:t>
            </a:r>
          </a:p>
          <a:p>
            <a:pPr marL="0" indent="0">
              <a:buNone/>
            </a:pPr>
            <a:r>
              <a:rPr lang="en-US" dirty="0" err="1" smtClean="0">
                <a:latin typeface="Courier"/>
                <a:cs typeface="Courier"/>
              </a:rPr>
              <a:t>dataobj</a:t>
            </a:r>
            <a:r>
              <a:rPr lang="en-US" dirty="0" smtClean="0">
                <a:latin typeface="Courier"/>
                <a:cs typeface="Courier"/>
              </a:rPr>
              <a:t> object created : 25-Jul-2015 23:25:41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 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Variables: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time_tags__C1_CP_FGM_FULL : epoch : 2018 recs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half_interval__C1_CP_FGM_FULL : single : 2018 recs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B_vec_xyz_gse__C1_CP_FGM_FULL : single : 2018 recs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B_mag__C1_CP_FGM_FULL : single : 2018 recs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sc_pos_xyz_gse__C1_CP_FGM_FULL : single : 2018 recs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range__C1_CP_FGM_FULL : int32 : 2018 recs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tm__C1_CP_FGM_FULL : int32 : 2018 recs</a:t>
            </a:r>
          </a:p>
          <a:p>
            <a:pPr marL="0" indent="0">
              <a:buNone/>
            </a:pPr>
            <a:endParaRPr lang="en-US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&gt;&gt; </a:t>
            </a:r>
            <a:r>
              <a:rPr lang="en-US" b="1" dirty="0" smtClean="0">
                <a:latin typeface="Courier"/>
                <a:cs typeface="Courier"/>
              </a:rPr>
              <a:t>B=</a:t>
            </a:r>
            <a:r>
              <a:rPr lang="en-US" b="1" dirty="0" err="1" smtClean="0">
                <a:latin typeface="Courier"/>
                <a:cs typeface="Courier"/>
              </a:rPr>
              <a:t>get_ts</a:t>
            </a:r>
            <a:r>
              <a:rPr lang="en-US" b="1" dirty="0" smtClean="0">
                <a:latin typeface="Courier"/>
                <a:cs typeface="Courier"/>
              </a:rPr>
              <a:t>(D,</a:t>
            </a:r>
            <a:r>
              <a:rPr lang="en-US" b="1" dirty="0" smtClean="0">
                <a:solidFill>
                  <a:srgbClr val="8064A2"/>
                </a:solidFill>
                <a:latin typeface="Courier"/>
                <a:cs typeface="Courier"/>
              </a:rPr>
              <a:t>'B_vec_xyz_gse__C1_CP_FGM_FULL’</a:t>
            </a:r>
            <a:r>
              <a:rPr lang="en-US" b="1" dirty="0" smtClean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endParaRPr lang="en-US" b="1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B = </a:t>
            </a:r>
          </a:p>
          <a:p>
            <a:pPr marL="0" indent="0">
              <a:buNone/>
            </a:pPr>
            <a:endParaRPr lang="en-US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  </a:t>
            </a:r>
            <a:r>
              <a:rPr lang="en-US" dirty="0" err="1" smtClean="0">
                <a:latin typeface="Courier"/>
                <a:cs typeface="Courier"/>
              </a:rPr>
              <a:t>TSeries</a:t>
            </a:r>
            <a:r>
              <a:rPr lang="en-US" dirty="0" smtClean="0">
                <a:latin typeface="Courier"/>
                <a:cs typeface="Courier"/>
              </a:rPr>
              <a:t> with properties:</a:t>
            </a:r>
          </a:p>
          <a:p>
            <a:pPr marL="0" indent="0">
              <a:buNone/>
            </a:pPr>
            <a:endParaRPr lang="en-US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              data: [2018x3 single]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              time: [2018x1 </a:t>
            </a:r>
            <a:r>
              <a:rPr lang="en-US" dirty="0" err="1" smtClean="0">
                <a:latin typeface="Courier"/>
                <a:cs typeface="Courier"/>
              </a:rPr>
              <a:t>EpochUnix</a:t>
            </a:r>
            <a:r>
              <a:rPr lang="en-US" dirty="0" smtClean="0">
                <a:latin typeface="Courier"/>
                <a:cs typeface="Courier"/>
              </a:rPr>
              <a:t>]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       </a:t>
            </a:r>
            <a:r>
              <a:rPr lang="en-US" dirty="0" err="1" smtClean="0">
                <a:latin typeface="Courier"/>
                <a:cs typeface="Courier"/>
              </a:rPr>
              <a:t>tensorOrder</a:t>
            </a:r>
            <a:r>
              <a:rPr lang="en-US" dirty="0" smtClean="0">
                <a:latin typeface="Courier"/>
                <a:cs typeface="Courier"/>
              </a:rPr>
              <a:t>: 1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       </a:t>
            </a:r>
            <a:r>
              <a:rPr lang="en-US" dirty="0" err="1" smtClean="0">
                <a:latin typeface="Courier"/>
                <a:cs typeface="Courier"/>
              </a:rPr>
              <a:t>tensorBasis</a:t>
            </a:r>
            <a:r>
              <a:rPr lang="en-US" dirty="0" smtClean="0">
                <a:latin typeface="Courier"/>
                <a:cs typeface="Courier"/>
              </a:rPr>
              <a:t>: 'xyz (Cartesian)'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    representation: {2x1 cell}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              name: 'B_vec_xyz_gse__C1_CP_FGM_FULL'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             units: '</a:t>
            </a:r>
            <a:r>
              <a:rPr lang="en-US" dirty="0" err="1" smtClean="0">
                <a:latin typeface="Courier"/>
                <a:cs typeface="Courier"/>
              </a:rPr>
              <a:t>nT</a:t>
            </a:r>
            <a:r>
              <a:rPr lang="en-US" dirty="0" smtClean="0">
                <a:latin typeface="Courier"/>
                <a:cs typeface="Courier"/>
              </a:rPr>
              <a:t>'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          </a:t>
            </a:r>
            <a:r>
              <a:rPr lang="en-US" dirty="0" err="1" smtClean="0">
                <a:latin typeface="Courier"/>
                <a:cs typeface="Courier"/>
              </a:rPr>
              <a:t>userData</a:t>
            </a:r>
            <a:r>
              <a:rPr lang="en-US" dirty="0" smtClean="0">
                <a:latin typeface="Courier"/>
                <a:cs typeface="Courier"/>
              </a:rPr>
              <a:t>: [1x1 </a:t>
            </a:r>
            <a:r>
              <a:rPr lang="en-US" dirty="0" err="1" smtClean="0">
                <a:latin typeface="Courier"/>
                <a:cs typeface="Courier"/>
              </a:rPr>
              <a:t>struct</a:t>
            </a:r>
            <a:r>
              <a:rPr lang="en-US" dirty="0" smtClean="0">
                <a:latin typeface="Courier"/>
                <a:cs typeface="Courier"/>
              </a:rPr>
              <a:t>]</a:t>
            </a:r>
          </a:p>
          <a:p>
            <a:pPr marL="0" indent="0">
              <a:buNone/>
            </a:pPr>
            <a:endParaRPr lang="en-US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&gt;&gt; </a:t>
            </a:r>
            <a:r>
              <a:rPr lang="en-US" b="1" dirty="0" err="1" smtClean="0">
                <a:latin typeface="Courier"/>
                <a:cs typeface="Courier"/>
              </a:rPr>
              <a:t>irf_plot</a:t>
            </a:r>
            <a:r>
              <a:rPr lang="en-US" b="1" dirty="0" smtClean="0">
                <a:latin typeface="Courier"/>
                <a:cs typeface="Courier"/>
              </a:rPr>
              <a:t>(</a:t>
            </a:r>
            <a:r>
              <a:rPr lang="en-US" b="1" dirty="0" err="1" smtClean="0">
                <a:latin typeface="Courier"/>
                <a:cs typeface="Courier"/>
              </a:rPr>
              <a:t>B.z</a:t>
            </a:r>
            <a:r>
              <a:rPr lang="en-US" b="1" dirty="0" smtClean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&gt;&gt; </a:t>
            </a:r>
            <a:r>
              <a:rPr lang="en-US" b="1" dirty="0" err="1" smtClean="0">
                <a:latin typeface="Courier"/>
                <a:cs typeface="Courier"/>
              </a:rPr>
              <a:t>B.name</a:t>
            </a:r>
            <a:r>
              <a:rPr lang="en-US" b="1" dirty="0" smtClean="0">
                <a:latin typeface="Courier"/>
                <a:cs typeface="Courier"/>
              </a:rPr>
              <a:t>=</a:t>
            </a:r>
            <a:r>
              <a:rPr lang="en-US" b="1" dirty="0" smtClean="0">
                <a:solidFill>
                  <a:srgbClr val="8064A2"/>
                </a:solidFill>
                <a:latin typeface="Courier"/>
                <a:cs typeface="Courier"/>
              </a:rPr>
              <a:t>'B__C1'</a:t>
            </a:r>
          </a:p>
          <a:p>
            <a:pPr marL="0" indent="0">
              <a:buNone/>
            </a:pPr>
            <a:endParaRPr lang="en-US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B = </a:t>
            </a:r>
          </a:p>
          <a:p>
            <a:pPr marL="0" indent="0">
              <a:buNone/>
            </a:pPr>
            <a:endParaRPr lang="en-US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  </a:t>
            </a:r>
            <a:r>
              <a:rPr lang="en-US" dirty="0" err="1" smtClean="0">
                <a:latin typeface="Courier"/>
                <a:cs typeface="Courier"/>
              </a:rPr>
              <a:t>TSeries</a:t>
            </a:r>
            <a:r>
              <a:rPr lang="en-US" dirty="0" smtClean="0">
                <a:latin typeface="Courier"/>
                <a:cs typeface="Courier"/>
              </a:rPr>
              <a:t> with properties:</a:t>
            </a:r>
          </a:p>
          <a:p>
            <a:pPr marL="0" indent="0">
              <a:buNone/>
            </a:pPr>
            <a:endParaRPr lang="en-US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              data: [2018x3 single]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              time: [2018x1 </a:t>
            </a:r>
            <a:r>
              <a:rPr lang="en-US" dirty="0" err="1" smtClean="0">
                <a:latin typeface="Courier"/>
                <a:cs typeface="Courier"/>
              </a:rPr>
              <a:t>EpochUnix</a:t>
            </a:r>
            <a:r>
              <a:rPr lang="en-US" dirty="0" smtClean="0">
                <a:latin typeface="Courier"/>
                <a:cs typeface="Courier"/>
              </a:rPr>
              <a:t>]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       </a:t>
            </a:r>
            <a:r>
              <a:rPr lang="en-US" dirty="0" err="1" smtClean="0">
                <a:latin typeface="Courier"/>
                <a:cs typeface="Courier"/>
              </a:rPr>
              <a:t>tensorOrder</a:t>
            </a:r>
            <a:r>
              <a:rPr lang="en-US" dirty="0" smtClean="0">
                <a:latin typeface="Courier"/>
                <a:cs typeface="Courier"/>
              </a:rPr>
              <a:t>: 1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       </a:t>
            </a:r>
            <a:r>
              <a:rPr lang="en-US" dirty="0" err="1" smtClean="0">
                <a:latin typeface="Courier"/>
                <a:cs typeface="Courier"/>
              </a:rPr>
              <a:t>tensorBasis</a:t>
            </a:r>
            <a:r>
              <a:rPr lang="en-US" dirty="0" smtClean="0">
                <a:latin typeface="Courier"/>
                <a:cs typeface="Courier"/>
              </a:rPr>
              <a:t>: 'xyz (Cartesian)'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    representation: {2x1 cell}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              name: 'B__C1'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             units: '</a:t>
            </a:r>
            <a:r>
              <a:rPr lang="en-US" dirty="0" err="1" smtClean="0">
                <a:latin typeface="Courier"/>
                <a:cs typeface="Courier"/>
              </a:rPr>
              <a:t>nT</a:t>
            </a:r>
            <a:r>
              <a:rPr lang="en-US" dirty="0" smtClean="0">
                <a:latin typeface="Courier"/>
                <a:cs typeface="Courier"/>
              </a:rPr>
              <a:t>'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          </a:t>
            </a:r>
            <a:r>
              <a:rPr lang="en-US" dirty="0" err="1" smtClean="0">
                <a:latin typeface="Courier"/>
                <a:cs typeface="Courier"/>
              </a:rPr>
              <a:t>userData</a:t>
            </a:r>
            <a:r>
              <a:rPr lang="en-US" dirty="0" smtClean="0">
                <a:latin typeface="Courier"/>
                <a:cs typeface="Courier"/>
              </a:rPr>
              <a:t>: [1x1 </a:t>
            </a:r>
            <a:r>
              <a:rPr lang="en-US" dirty="0" err="1" smtClean="0">
                <a:latin typeface="Courier"/>
                <a:cs typeface="Courier"/>
              </a:rPr>
              <a:t>struct</a:t>
            </a:r>
            <a:r>
              <a:rPr lang="en-US" dirty="0" smtClean="0">
                <a:latin typeface="Courier"/>
                <a:cs typeface="Courier"/>
              </a:rPr>
              <a:t>]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2985369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a plot for C1, 2 panels:</a:t>
            </a:r>
          </a:p>
          <a:p>
            <a:pPr lvl="1"/>
            <a:r>
              <a:rPr lang="en-US" dirty="0" smtClean="0"/>
              <a:t>E and B</a:t>
            </a:r>
          </a:p>
          <a:p>
            <a:r>
              <a:rPr lang="en-US" dirty="0" smtClean="0"/>
              <a:t>Make a plot for C1..C4, 4 panels:</a:t>
            </a:r>
          </a:p>
          <a:p>
            <a:pPr lvl="1"/>
            <a:r>
              <a:rPr lang="en-US" dirty="0" err="1" smtClean="0"/>
              <a:t>Bx</a:t>
            </a:r>
            <a:r>
              <a:rPr lang="en-US" dirty="0" smtClean="0"/>
              <a:t>, By, </a:t>
            </a:r>
            <a:r>
              <a:rPr lang="en-US" dirty="0" err="1" smtClean="0"/>
              <a:t>Bz</a:t>
            </a:r>
            <a:r>
              <a:rPr lang="en-US" dirty="0" smtClean="0"/>
              <a:t>, </a:t>
            </a:r>
            <a:r>
              <a:rPr lang="en-US" dirty="0" err="1" smtClean="0"/>
              <a:t>Btot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018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Requirements:</a:t>
            </a:r>
          </a:p>
          <a:p>
            <a:pPr lvl="1"/>
            <a:r>
              <a:rPr lang="en-US" dirty="0" err="1" smtClean="0"/>
              <a:t>Matlab</a:t>
            </a:r>
            <a:r>
              <a:rPr lang="en-US" dirty="0" smtClean="0"/>
              <a:t> 2013b+ (older versions might work)</a:t>
            </a:r>
          </a:p>
          <a:p>
            <a:pPr lvl="1"/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or </a:t>
            </a:r>
            <a:r>
              <a:rPr lang="en-US" dirty="0" err="1" smtClean="0"/>
              <a:t>github</a:t>
            </a:r>
            <a:endParaRPr lang="en-US" dirty="0" smtClean="0"/>
          </a:p>
          <a:p>
            <a:pPr lvl="1"/>
            <a:r>
              <a:rPr lang="en-US" dirty="0" smtClean="0"/>
              <a:t>CSA (Cluster Science Archive) account</a:t>
            </a:r>
            <a:r>
              <a:rPr lang="en-US" dirty="0"/>
              <a:t>, register at </a:t>
            </a:r>
            <a:r>
              <a:rPr lang="en-US" dirty="0">
                <a:hlinkClick r:id="rId2"/>
              </a:rPr>
              <a:t>http://www.cosmos.esa.int/web/csa/register-</a:t>
            </a:r>
            <a:r>
              <a:rPr lang="en-US" dirty="0" smtClean="0">
                <a:hlinkClick r:id="rId2"/>
              </a:rPr>
              <a:t>now</a:t>
            </a:r>
            <a:endParaRPr lang="en-US" dirty="0" smtClean="0"/>
          </a:p>
          <a:p>
            <a:r>
              <a:rPr lang="en-US" dirty="0" smtClean="0"/>
              <a:t>IRFU-</a:t>
            </a:r>
            <a:r>
              <a:rPr lang="en-US" dirty="0" err="1" smtClean="0"/>
              <a:t>matlab</a:t>
            </a:r>
            <a:r>
              <a:rPr lang="en-US" dirty="0" smtClean="0"/>
              <a:t> at </a:t>
            </a:r>
            <a:r>
              <a:rPr lang="en-US" dirty="0" err="1" smtClean="0"/>
              <a:t>GitHub</a:t>
            </a:r>
            <a:r>
              <a:rPr lang="en-US" dirty="0" smtClean="0"/>
              <a:t>: </a:t>
            </a:r>
          </a:p>
          <a:p>
            <a:pPr lvl="1"/>
            <a:r>
              <a:rPr lang="en-US" dirty="0" smtClean="0">
                <a:hlinkClick r:id="rId3"/>
              </a:rPr>
              <a:t>https://github.com/irfu/irfu-matlab</a:t>
            </a:r>
            <a:endParaRPr lang="en-US" dirty="0" smtClean="0"/>
          </a:p>
          <a:p>
            <a:pPr lvl="1"/>
            <a:r>
              <a:rPr lang="en-US" dirty="0" smtClean="0"/>
              <a:t>To fetch to you computer use:</a:t>
            </a:r>
          </a:p>
          <a:p>
            <a:pPr marL="457200" lvl="1" indent="0">
              <a:buNone/>
            </a:pPr>
            <a:r>
              <a:rPr lang="en-US" sz="2000" b="1" dirty="0" err="1">
                <a:latin typeface="Courier"/>
                <a:cs typeface="Courier"/>
              </a:rPr>
              <a:t>g</a:t>
            </a:r>
            <a:r>
              <a:rPr lang="en-US" sz="2000" b="1" dirty="0" err="1" smtClean="0">
                <a:latin typeface="Courier"/>
                <a:cs typeface="Courier"/>
              </a:rPr>
              <a:t>it</a:t>
            </a:r>
            <a:r>
              <a:rPr lang="en-US" sz="2000" b="1" dirty="0" smtClean="0">
                <a:latin typeface="Courier"/>
                <a:cs typeface="Courier"/>
              </a:rPr>
              <a:t> clone https://github.com/irfu/irfu-matlab.git</a:t>
            </a:r>
          </a:p>
          <a:p>
            <a:pPr marL="457200" lvl="1" indent="0">
              <a:buNone/>
            </a:pPr>
            <a:r>
              <a:rPr lang="en-US" dirty="0" smtClean="0">
                <a:cs typeface="Courier"/>
              </a:rPr>
              <a:t>Creates a sub-directory “</a:t>
            </a:r>
            <a:r>
              <a:rPr lang="en-US" dirty="0" err="1" smtClean="0">
                <a:cs typeface="Courier"/>
              </a:rPr>
              <a:t>irfu-matlab</a:t>
            </a:r>
            <a:r>
              <a:rPr lang="en-US" dirty="0" smtClean="0">
                <a:cs typeface="Courier"/>
              </a:rPr>
              <a:t>” which needs to be added to your path, e.g.:</a:t>
            </a:r>
          </a:p>
          <a:p>
            <a:pPr marL="457200" lvl="1" indent="0">
              <a:buNone/>
            </a:pPr>
            <a:r>
              <a:rPr lang="en-US" sz="2200" dirty="0" smtClean="0">
                <a:latin typeface="Courier"/>
                <a:cs typeface="Courier"/>
              </a:rPr>
              <a:t>&gt;&gt; </a:t>
            </a:r>
            <a:r>
              <a:rPr lang="en-US" sz="2200" b="1" dirty="0" err="1">
                <a:latin typeface="Courier"/>
                <a:cs typeface="Courier"/>
              </a:rPr>
              <a:t>a</a:t>
            </a:r>
            <a:r>
              <a:rPr lang="en-US" sz="2200" b="1" dirty="0" err="1" smtClean="0">
                <a:latin typeface="Courier"/>
                <a:cs typeface="Courier"/>
              </a:rPr>
              <a:t>ddpath</a:t>
            </a:r>
            <a:r>
              <a:rPr lang="en-US" sz="2200" b="1" dirty="0" smtClean="0">
                <a:latin typeface="Courier"/>
                <a:cs typeface="Courier"/>
              </a:rPr>
              <a:t> /Users/</a:t>
            </a:r>
            <a:r>
              <a:rPr lang="en-US" sz="2200" b="1" dirty="0" err="1" smtClean="0">
                <a:latin typeface="Courier"/>
                <a:cs typeface="Courier"/>
              </a:rPr>
              <a:t>yuri</a:t>
            </a:r>
            <a:r>
              <a:rPr lang="en-US" sz="2200" b="1" dirty="0" smtClean="0">
                <a:latin typeface="Courier"/>
                <a:cs typeface="Courier"/>
              </a:rPr>
              <a:t>/</a:t>
            </a:r>
            <a:r>
              <a:rPr lang="en-US" sz="2200" b="1" dirty="0" err="1" smtClean="0">
                <a:latin typeface="Courier"/>
                <a:cs typeface="Courier"/>
              </a:rPr>
              <a:t>devel</a:t>
            </a:r>
            <a:r>
              <a:rPr lang="en-US" sz="2200" b="1" dirty="0" smtClean="0">
                <a:latin typeface="Courier"/>
                <a:cs typeface="Courier"/>
              </a:rPr>
              <a:t>/</a:t>
            </a:r>
            <a:r>
              <a:rPr lang="en-US" sz="2200" b="1" dirty="0" err="1" smtClean="0">
                <a:latin typeface="Courier"/>
                <a:cs typeface="Courier"/>
              </a:rPr>
              <a:t>irfu-matlab</a:t>
            </a:r>
            <a:endParaRPr lang="en-US" sz="2200" b="1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888383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that everything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78008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&gt;&gt; </a:t>
            </a:r>
            <a:r>
              <a:rPr lang="en-US" b="1" dirty="0" err="1" smtClean="0">
                <a:latin typeface="Courier"/>
                <a:cs typeface="Courier"/>
              </a:rPr>
              <a:t>addpath</a:t>
            </a:r>
            <a:r>
              <a:rPr lang="en-US" b="1" dirty="0" smtClean="0">
                <a:latin typeface="Courier"/>
                <a:cs typeface="Courier"/>
              </a:rPr>
              <a:t>('/Users/</a:t>
            </a:r>
            <a:r>
              <a:rPr lang="en-US" b="1" dirty="0" err="1" smtClean="0">
                <a:latin typeface="Courier"/>
                <a:cs typeface="Courier"/>
              </a:rPr>
              <a:t>yuri</a:t>
            </a:r>
            <a:r>
              <a:rPr lang="en-US" b="1" dirty="0" smtClean="0">
                <a:latin typeface="Courier"/>
                <a:cs typeface="Courier"/>
              </a:rPr>
              <a:t>/</a:t>
            </a:r>
            <a:r>
              <a:rPr lang="en-US" b="1" dirty="0" err="1" smtClean="0">
                <a:latin typeface="Courier"/>
                <a:cs typeface="Courier"/>
              </a:rPr>
              <a:t>devel</a:t>
            </a:r>
            <a:r>
              <a:rPr lang="en-US" b="1" dirty="0" smtClean="0">
                <a:latin typeface="Courier"/>
                <a:cs typeface="Courier"/>
              </a:rPr>
              <a:t>/</a:t>
            </a:r>
            <a:r>
              <a:rPr lang="en-US" b="1" dirty="0" err="1" smtClean="0">
                <a:latin typeface="Courier"/>
                <a:cs typeface="Courier"/>
              </a:rPr>
              <a:t>irfu-matlab</a:t>
            </a:r>
            <a:r>
              <a:rPr lang="en-US" b="1" dirty="0" smtClean="0">
                <a:latin typeface="Courier"/>
                <a:cs typeface="Courier"/>
              </a:rPr>
              <a:t>/')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&gt;&gt; </a:t>
            </a:r>
            <a:r>
              <a:rPr lang="en-US" b="1" dirty="0" err="1" smtClean="0">
                <a:latin typeface="Courier"/>
                <a:cs typeface="Courier"/>
              </a:rPr>
              <a:t>irf</a:t>
            </a:r>
            <a:endParaRPr lang="en-US" b="1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Added to path: /Users/</a:t>
            </a:r>
            <a:r>
              <a:rPr lang="en-US" dirty="0" err="1" smtClean="0">
                <a:latin typeface="Courier"/>
                <a:cs typeface="Courier"/>
              </a:rPr>
              <a:t>yuri</a:t>
            </a:r>
            <a:r>
              <a:rPr lang="en-US" dirty="0" smtClean="0">
                <a:latin typeface="Courier"/>
                <a:cs typeface="Courier"/>
              </a:rPr>
              <a:t>/</a:t>
            </a:r>
            <a:r>
              <a:rPr lang="en-US" dirty="0" err="1" smtClean="0">
                <a:latin typeface="Courier"/>
                <a:cs typeface="Courier"/>
              </a:rPr>
              <a:t>devel</a:t>
            </a:r>
            <a:r>
              <a:rPr lang="en-US" dirty="0" smtClean="0">
                <a:latin typeface="Courier"/>
                <a:cs typeface="Courier"/>
              </a:rPr>
              <a:t>/</a:t>
            </a:r>
            <a:r>
              <a:rPr lang="en-US" dirty="0" err="1" smtClean="0">
                <a:latin typeface="Courier"/>
                <a:cs typeface="Courier"/>
              </a:rPr>
              <a:t>irfu-matlab</a:t>
            </a:r>
            <a:r>
              <a:rPr lang="en-US" dirty="0" smtClean="0">
                <a:latin typeface="Courier"/>
                <a:cs typeface="Courier"/>
              </a:rPr>
              <a:t>/</a:t>
            </a:r>
            <a:r>
              <a:rPr lang="en-US" dirty="0" err="1" smtClean="0">
                <a:latin typeface="Courier"/>
                <a:cs typeface="Courier"/>
              </a:rPr>
              <a:t>contrib</a:t>
            </a:r>
            <a:r>
              <a:rPr lang="en-US" dirty="0" smtClean="0">
                <a:latin typeface="Courier"/>
                <a:cs typeface="Courier"/>
              </a:rPr>
              <a:t>/</a:t>
            </a:r>
            <a:r>
              <a:rPr lang="en-US" dirty="0" err="1" smtClean="0">
                <a:latin typeface="Courier"/>
                <a:cs typeface="Courier"/>
              </a:rPr>
              <a:t>isdat</a:t>
            </a:r>
            <a:endParaRPr lang="en-US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Added to path: /Users/</a:t>
            </a:r>
            <a:r>
              <a:rPr lang="en-US" dirty="0" err="1" smtClean="0">
                <a:latin typeface="Courier"/>
                <a:cs typeface="Courier"/>
              </a:rPr>
              <a:t>yuri</a:t>
            </a:r>
            <a:r>
              <a:rPr lang="en-US" dirty="0" smtClean="0">
                <a:latin typeface="Courier"/>
                <a:cs typeface="Courier"/>
              </a:rPr>
              <a:t>/</a:t>
            </a:r>
            <a:r>
              <a:rPr lang="en-US" dirty="0" err="1" smtClean="0">
                <a:latin typeface="Courier"/>
                <a:cs typeface="Courier"/>
              </a:rPr>
              <a:t>devel</a:t>
            </a:r>
            <a:r>
              <a:rPr lang="en-US" dirty="0" smtClean="0">
                <a:latin typeface="Courier"/>
                <a:cs typeface="Courier"/>
              </a:rPr>
              <a:t>/</a:t>
            </a:r>
            <a:r>
              <a:rPr lang="en-US" dirty="0" err="1" smtClean="0">
                <a:latin typeface="Courier"/>
                <a:cs typeface="Courier"/>
              </a:rPr>
              <a:t>irfu-matlab</a:t>
            </a:r>
            <a:r>
              <a:rPr lang="en-US" dirty="0" smtClean="0">
                <a:latin typeface="Courier"/>
                <a:cs typeface="Courier"/>
              </a:rPr>
              <a:t>/</a:t>
            </a:r>
            <a:r>
              <a:rPr lang="en-US" dirty="0" err="1" smtClean="0">
                <a:latin typeface="Courier"/>
                <a:cs typeface="Courier"/>
              </a:rPr>
              <a:t>contrib</a:t>
            </a:r>
            <a:r>
              <a:rPr lang="en-US" dirty="0" smtClean="0">
                <a:latin typeface="Courier"/>
                <a:cs typeface="Courier"/>
              </a:rPr>
              <a:t>/</a:t>
            </a:r>
            <a:r>
              <a:rPr lang="en-US" dirty="0" err="1" smtClean="0">
                <a:latin typeface="Courier"/>
                <a:cs typeface="Courier"/>
              </a:rPr>
              <a:t>libirbem</a:t>
            </a:r>
            <a:endParaRPr lang="en-US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Added to path: /Users/</a:t>
            </a:r>
            <a:r>
              <a:rPr lang="en-US" dirty="0" err="1" smtClean="0">
                <a:latin typeface="Courier"/>
                <a:cs typeface="Courier"/>
              </a:rPr>
              <a:t>yuri</a:t>
            </a:r>
            <a:r>
              <a:rPr lang="en-US" dirty="0" smtClean="0">
                <a:latin typeface="Courier"/>
                <a:cs typeface="Courier"/>
              </a:rPr>
              <a:t>/</a:t>
            </a:r>
            <a:r>
              <a:rPr lang="en-US" dirty="0" err="1" smtClean="0">
                <a:latin typeface="Courier"/>
                <a:cs typeface="Courier"/>
              </a:rPr>
              <a:t>devel</a:t>
            </a:r>
            <a:r>
              <a:rPr lang="en-US" dirty="0" smtClean="0">
                <a:latin typeface="Courier"/>
                <a:cs typeface="Courier"/>
              </a:rPr>
              <a:t>/</a:t>
            </a:r>
            <a:r>
              <a:rPr lang="en-US" dirty="0" err="1" smtClean="0">
                <a:latin typeface="Courier"/>
                <a:cs typeface="Courier"/>
              </a:rPr>
              <a:t>irfu-matlab</a:t>
            </a:r>
            <a:r>
              <a:rPr lang="en-US" dirty="0" smtClean="0">
                <a:latin typeface="Courier"/>
                <a:cs typeface="Courier"/>
              </a:rPr>
              <a:t>/</a:t>
            </a:r>
            <a:r>
              <a:rPr lang="en-US" dirty="0" err="1" smtClean="0">
                <a:latin typeface="Courier"/>
                <a:cs typeface="Courier"/>
              </a:rPr>
              <a:t>contrib</a:t>
            </a:r>
            <a:r>
              <a:rPr lang="en-US" dirty="0" smtClean="0">
                <a:latin typeface="Courier"/>
                <a:cs typeface="Courier"/>
              </a:rPr>
              <a:t>/</a:t>
            </a:r>
            <a:r>
              <a:rPr lang="en-US" dirty="0" err="1" smtClean="0">
                <a:latin typeface="Courier"/>
                <a:cs typeface="Courier"/>
              </a:rPr>
              <a:t>libcef</a:t>
            </a:r>
            <a:endParaRPr lang="en-US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Added to path: /Users/</a:t>
            </a:r>
            <a:r>
              <a:rPr lang="en-US" dirty="0" err="1" smtClean="0">
                <a:latin typeface="Courier"/>
                <a:cs typeface="Courier"/>
              </a:rPr>
              <a:t>yuri</a:t>
            </a:r>
            <a:r>
              <a:rPr lang="en-US" dirty="0" smtClean="0">
                <a:latin typeface="Courier"/>
                <a:cs typeface="Courier"/>
              </a:rPr>
              <a:t>/</a:t>
            </a:r>
            <a:r>
              <a:rPr lang="en-US" dirty="0" err="1" smtClean="0">
                <a:latin typeface="Courier"/>
                <a:cs typeface="Courier"/>
              </a:rPr>
              <a:t>devel</a:t>
            </a:r>
            <a:r>
              <a:rPr lang="en-US" dirty="0" smtClean="0">
                <a:latin typeface="Courier"/>
                <a:cs typeface="Courier"/>
              </a:rPr>
              <a:t>/</a:t>
            </a:r>
            <a:r>
              <a:rPr lang="en-US" dirty="0" err="1" smtClean="0">
                <a:latin typeface="Courier"/>
                <a:cs typeface="Courier"/>
              </a:rPr>
              <a:t>irfu-matlab</a:t>
            </a:r>
            <a:r>
              <a:rPr lang="en-US" dirty="0" smtClean="0">
                <a:latin typeface="Courier"/>
                <a:cs typeface="Courier"/>
              </a:rPr>
              <a:t>/</a:t>
            </a:r>
            <a:r>
              <a:rPr lang="en-US" dirty="0" err="1" smtClean="0">
                <a:latin typeface="Courier"/>
                <a:cs typeface="Courier"/>
              </a:rPr>
              <a:t>contrib</a:t>
            </a:r>
            <a:r>
              <a:rPr lang="en-US" dirty="0" smtClean="0">
                <a:latin typeface="Courier"/>
                <a:cs typeface="Courier"/>
              </a:rPr>
              <a:t>/</a:t>
            </a:r>
            <a:r>
              <a:rPr lang="en-US" dirty="0" err="1" smtClean="0">
                <a:latin typeface="Courier"/>
                <a:cs typeface="Courier"/>
              </a:rPr>
              <a:t>matlab_central</a:t>
            </a:r>
            <a:endParaRPr lang="en-US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Added to path: /Users/</a:t>
            </a:r>
            <a:r>
              <a:rPr lang="en-US" dirty="0" err="1" smtClean="0">
                <a:latin typeface="Courier"/>
                <a:cs typeface="Courier"/>
              </a:rPr>
              <a:t>yuri</a:t>
            </a:r>
            <a:r>
              <a:rPr lang="en-US" dirty="0" smtClean="0">
                <a:latin typeface="Courier"/>
                <a:cs typeface="Courier"/>
              </a:rPr>
              <a:t>/</a:t>
            </a:r>
            <a:r>
              <a:rPr lang="en-US" dirty="0" err="1" smtClean="0">
                <a:latin typeface="Courier"/>
                <a:cs typeface="Courier"/>
              </a:rPr>
              <a:t>devel</a:t>
            </a:r>
            <a:r>
              <a:rPr lang="en-US" dirty="0" smtClean="0">
                <a:latin typeface="Courier"/>
                <a:cs typeface="Courier"/>
              </a:rPr>
              <a:t>/</a:t>
            </a:r>
            <a:r>
              <a:rPr lang="en-US" dirty="0" err="1" smtClean="0">
                <a:latin typeface="Courier"/>
                <a:cs typeface="Courier"/>
              </a:rPr>
              <a:t>irfu-matlab</a:t>
            </a:r>
            <a:r>
              <a:rPr lang="en-US" dirty="0" smtClean="0">
                <a:latin typeface="Courier"/>
                <a:cs typeface="Courier"/>
              </a:rPr>
              <a:t>/</a:t>
            </a:r>
            <a:r>
              <a:rPr lang="en-US" dirty="0" err="1" smtClean="0">
                <a:latin typeface="Courier"/>
                <a:cs typeface="Courier"/>
              </a:rPr>
              <a:t>contrib</a:t>
            </a:r>
            <a:r>
              <a:rPr lang="en-US" dirty="0" smtClean="0">
                <a:latin typeface="Courier"/>
                <a:cs typeface="Courier"/>
              </a:rPr>
              <a:t>/</a:t>
            </a:r>
            <a:r>
              <a:rPr lang="en-US" dirty="0" err="1" smtClean="0">
                <a:latin typeface="Courier"/>
                <a:cs typeface="Courier"/>
              </a:rPr>
              <a:t>matlab_central</a:t>
            </a:r>
            <a:r>
              <a:rPr lang="en-US" dirty="0" smtClean="0">
                <a:latin typeface="Courier"/>
                <a:cs typeface="Courier"/>
              </a:rPr>
              <a:t>/</a:t>
            </a:r>
            <a:r>
              <a:rPr lang="en-US" dirty="0" err="1" smtClean="0">
                <a:latin typeface="Courier"/>
                <a:cs typeface="Courier"/>
              </a:rPr>
              <a:t>cm_and_cb_utilities</a:t>
            </a:r>
            <a:endParaRPr lang="en-US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Added to path: /Users/</a:t>
            </a:r>
            <a:r>
              <a:rPr lang="en-US" dirty="0" err="1" smtClean="0">
                <a:latin typeface="Courier"/>
                <a:cs typeface="Courier"/>
              </a:rPr>
              <a:t>yuri</a:t>
            </a:r>
            <a:r>
              <a:rPr lang="en-US" dirty="0" smtClean="0">
                <a:latin typeface="Courier"/>
                <a:cs typeface="Courier"/>
              </a:rPr>
              <a:t>/</a:t>
            </a:r>
            <a:r>
              <a:rPr lang="en-US" dirty="0" err="1" smtClean="0">
                <a:latin typeface="Courier"/>
                <a:cs typeface="Courier"/>
              </a:rPr>
              <a:t>devel</a:t>
            </a:r>
            <a:r>
              <a:rPr lang="en-US" dirty="0" smtClean="0">
                <a:latin typeface="Courier"/>
                <a:cs typeface="Courier"/>
              </a:rPr>
              <a:t>/</a:t>
            </a:r>
            <a:r>
              <a:rPr lang="en-US" dirty="0" err="1" smtClean="0">
                <a:latin typeface="Courier"/>
                <a:cs typeface="Courier"/>
              </a:rPr>
              <a:t>irfu-matlab</a:t>
            </a:r>
            <a:r>
              <a:rPr lang="en-US" dirty="0" smtClean="0">
                <a:latin typeface="Courier"/>
                <a:cs typeface="Courier"/>
              </a:rPr>
              <a:t>/</a:t>
            </a:r>
            <a:r>
              <a:rPr lang="en-US" dirty="0" err="1" smtClean="0">
                <a:latin typeface="Courier"/>
                <a:cs typeface="Courier"/>
              </a:rPr>
              <a:t>contrib</a:t>
            </a:r>
            <a:r>
              <a:rPr lang="en-US" dirty="0" smtClean="0">
                <a:latin typeface="Courier"/>
                <a:cs typeface="Courier"/>
              </a:rPr>
              <a:t>/mice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Added to path: /Users/</a:t>
            </a:r>
            <a:r>
              <a:rPr lang="en-US" dirty="0" err="1" smtClean="0">
                <a:latin typeface="Courier"/>
                <a:cs typeface="Courier"/>
              </a:rPr>
              <a:t>yuri</a:t>
            </a:r>
            <a:r>
              <a:rPr lang="en-US" dirty="0" smtClean="0">
                <a:latin typeface="Courier"/>
                <a:cs typeface="Courier"/>
              </a:rPr>
              <a:t>/</a:t>
            </a:r>
            <a:r>
              <a:rPr lang="en-US" dirty="0" err="1" smtClean="0">
                <a:latin typeface="Courier"/>
                <a:cs typeface="Courier"/>
              </a:rPr>
              <a:t>devel</a:t>
            </a:r>
            <a:r>
              <a:rPr lang="en-US" dirty="0" smtClean="0">
                <a:latin typeface="Courier"/>
                <a:cs typeface="Courier"/>
              </a:rPr>
              <a:t>/</a:t>
            </a:r>
            <a:r>
              <a:rPr lang="en-US" dirty="0" err="1" smtClean="0">
                <a:latin typeface="Courier"/>
                <a:cs typeface="Courier"/>
              </a:rPr>
              <a:t>irfu-matlab</a:t>
            </a:r>
            <a:r>
              <a:rPr lang="en-US" dirty="0" smtClean="0">
                <a:latin typeface="Courier"/>
                <a:cs typeface="Courier"/>
              </a:rPr>
              <a:t>/</a:t>
            </a:r>
            <a:r>
              <a:rPr lang="en-US" dirty="0" err="1" smtClean="0">
                <a:latin typeface="Courier"/>
                <a:cs typeface="Courier"/>
              </a:rPr>
              <a:t>contrib</a:t>
            </a:r>
            <a:r>
              <a:rPr lang="en-US" dirty="0" smtClean="0">
                <a:latin typeface="Courier"/>
                <a:cs typeface="Courier"/>
              </a:rPr>
              <a:t>/</a:t>
            </a:r>
            <a:r>
              <a:rPr lang="en-US" dirty="0" err="1" smtClean="0">
                <a:latin typeface="Courier"/>
                <a:cs typeface="Courier"/>
              </a:rPr>
              <a:t>nasa_cdf_patch</a:t>
            </a:r>
            <a:endParaRPr lang="en-US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Added to path: /Users/</a:t>
            </a:r>
            <a:r>
              <a:rPr lang="en-US" dirty="0" err="1" smtClean="0">
                <a:latin typeface="Courier"/>
                <a:cs typeface="Courier"/>
              </a:rPr>
              <a:t>yuri</a:t>
            </a:r>
            <a:r>
              <a:rPr lang="en-US" dirty="0" smtClean="0">
                <a:latin typeface="Courier"/>
                <a:cs typeface="Courier"/>
              </a:rPr>
              <a:t>/</a:t>
            </a:r>
            <a:r>
              <a:rPr lang="en-US" dirty="0" err="1" smtClean="0">
                <a:latin typeface="Courier"/>
                <a:cs typeface="Courier"/>
              </a:rPr>
              <a:t>devel</a:t>
            </a:r>
            <a:r>
              <a:rPr lang="en-US" dirty="0" smtClean="0">
                <a:latin typeface="Courier"/>
                <a:cs typeface="Courier"/>
              </a:rPr>
              <a:t>/</a:t>
            </a:r>
            <a:r>
              <a:rPr lang="en-US" dirty="0" err="1" smtClean="0">
                <a:latin typeface="Courier"/>
                <a:cs typeface="Courier"/>
              </a:rPr>
              <a:t>irfu-matlab</a:t>
            </a:r>
            <a:r>
              <a:rPr lang="en-US" dirty="0" smtClean="0">
                <a:latin typeface="Courier"/>
                <a:cs typeface="Courier"/>
              </a:rPr>
              <a:t>/</a:t>
            </a:r>
            <a:r>
              <a:rPr lang="en-US" dirty="0" err="1" smtClean="0">
                <a:latin typeface="Courier"/>
                <a:cs typeface="Courier"/>
              </a:rPr>
              <a:t>irf</a:t>
            </a:r>
            <a:endParaRPr lang="en-US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Added to path: /Users/</a:t>
            </a:r>
            <a:r>
              <a:rPr lang="en-US" dirty="0" err="1" smtClean="0">
                <a:latin typeface="Courier"/>
                <a:cs typeface="Courier"/>
              </a:rPr>
              <a:t>yuri</a:t>
            </a:r>
            <a:r>
              <a:rPr lang="en-US" dirty="0" smtClean="0">
                <a:latin typeface="Courier"/>
                <a:cs typeface="Courier"/>
              </a:rPr>
              <a:t>/</a:t>
            </a:r>
            <a:r>
              <a:rPr lang="en-US" dirty="0" err="1" smtClean="0">
                <a:latin typeface="Courier"/>
                <a:cs typeface="Courier"/>
              </a:rPr>
              <a:t>devel</a:t>
            </a:r>
            <a:r>
              <a:rPr lang="en-US" dirty="0" smtClean="0">
                <a:latin typeface="Courier"/>
                <a:cs typeface="Courier"/>
              </a:rPr>
              <a:t>/</a:t>
            </a:r>
            <a:r>
              <a:rPr lang="en-US" dirty="0" err="1" smtClean="0">
                <a:latin typeface="Courier"/>
                <a:cs typeface="Courier"/>
              </a:rPr>
              <a:t>irfu-matlab</a:t>
            </a:r>
            <a:r>
              <a:rPr lang="en-US" dirty="0" smtClean="0">
                <a:latin typeface="Courier"/>
                <a:cs typeface="Courier"/>
              </a:rPr>
              <a:t>/plots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Added to path: /Users/</a:t>
            </a:r>
            <a:r>
              <a:rPr lang="en-US" dirty="0" err="1" smtClean="0">
                <a:latin typeface="Courier"/>
                <a:cs typeface="Courier"/>
              </a:rPr>
              <a:t>yuri</a:t>
            </a:r>
            <a:r>
              <a:rPr lang="en-US" dirty="0" smtClean="0">
                <a:latin typeface="Courier"/>
                <a:cs typeface="Courier"/>
              </a:rPr>
              <a:t>/</a:t>
            </a:r>
            <a:r>
              <a:rPr lang="en-US" dirty="0" err="1" smtClean="0">
                <a:latin typeface="Courier"/>
                <a:cs typeface="Courier"/>
              </a:rPr>
              <a:t>devel</a:t>
            </a:r>
            <a:r>
              <a:rPr lang="en-US" dirty="0" smtClean="0">
                <a:latin typeface="Courier"/>
                <a:cs typeface="Courier"/>
              </a:rPr>
              <a:t>/</a:t>
            </a:r>
            <a:r>
              <a:rPr lang="en-US" dirty="0" err="1" smtClean="0">
                <a:latin typeface="Courier"/>
                <a:cs typeface="Courier"/>
              </a:rPr>
              <a:t>irfu-matlab</a:t>
            </a:r>
            <a:r>
              <a:rPr lang="en-US" dirty="0" smtClean="0">
                <a:latin typeface="Courier"/>
                <a:cs typeface="Courier"/>
              </a:rPr>
              <a:t>/mission/cluster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Added to path: /Users/</a:t>
            </a:r>
            <a:r>
              <a:rPr lang="en-US" dirty="0" err="1" smtClean="0">
                <a:latin typeface="Courier"/>
                <a:cs typeface="Courier"/>
              </a:rPr>
              <a:t>yuri</a:t>
            </a:r>
            <a:r>
              <a:rPr lang="en-US" dirty="0" smtClean="0">
                <a:latin typeface="Courier"/>
                <a:cs typeface="Courier"/>
              </a:rPr>
              <a:t>/</a:t>
            </a:r>
            <a:r>
              <a:rPr lang="en-US" dirty="0" err="1" smtClean="0">
                <a:latin typeface="Courier"/>
                <a:cs typeface="Courier"/>
              </a:rPr>
              <a:t>devel</a:t>
            </a:r>
            <a:r>
              <a:rPr lang="en-US" dirty="0" smtClean="0">
                <a:latin typeface="Courier"/>
                <a:cs typeface="Courier"/>
              </a:rPr>
              <a:t>/</a:t>
            </a:r>
            <a:r>
              <a:rPr lang="en-US" dirty="0" err="1" smtClean="0">
                <a:latin typeface="Courier"/>
                <a:cs typeface="Courier"/>
              </a:rPr>
              <a:t>irfu-matlab</a:t>
            </a:r>
            <a:r>
              <a:rPr lang="en-US" dirty="0" smtClean="0">
                <a:latin typeface="Courier"/>
                <a:cs typeface="Courier"/>
              </a:rPr>
              <a:t>/mission/cluster/</a:t>
            </a:r>
            <a:r>
              <a:rPr lang="en-US" dirty="0" err="1" smtClean="0">
                <a:latin typeface="Courier"/>
                <a:cs typeface="Courier"/>
              </a:rPr>
              <a:t>caa</a:t>
            </a:r>
            <a:endParaRPr lang="en-US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Added to path: /Users/</a:t>
            </a:r>
            <a:r>
              <a:rPr lang="en-US" dirty="0" err="1" smtClean="0">
                <a:latin typeface="Courier"/>
                <a:cs typeface="Courier"/>
              </a:rPr>
              <a:t>yuri</a:t>
            </a:r>
            <a:r>
              <a:rPr lang="en-US" dirty="0" smtClean="0">
                <a:latin typeface="Courier"/>
                <a:cs typeface="Courier"/>
              </a:rPr>
              <a:t>/</a:t>
            </a:r>
            <a:r>
              <a:rPr lang="en-US" dirty="0" err="1" smtClean="0">
                <a:latin typeface="Courier"/>
                <a:cs typeface="Courier"/>
              </a:rPr>
              <a:t>devel</a:t>
            </a:r>
            <a:r>
              <a:rPr lang="en-US" dirty="0" smtClean="0">
                <a:latin typeface="Courier"/>
                <a:cs typeface="Courier"/>
              </a:rPr>
              <a:t>/</a:t>
            </a:r>
            <a:r>
              <a:rPr lang="en-US" dirty="0" err="1" smtClean="0">
                <a:latin typeface="Courier"/>
                <a:cs typeface="Courier"/>
              </a:rPr>
              <a:t>irfu-matlab</a:t>
            </a:r>
            <a:r>
              <a:rPr lang="en-US" dirty="0" smtClean="0">
                <a:latin typeface="Courier"/>
                <a:cs typeface="Courier"/>
              </a:rPr>
              <a:t>/mission/</a:t>
            </a:r>
            <a:r>
              <a:rPr lang="en-US" dirty="0" err="1" smtClean="0">
                <a:latin typeface="Courier"/>
                <a:cs typeface="Courier"/>
              </a:rPr>
              <a:t>solar_orbiter</a:t>
            </a:r>
            <a:endParaRPr lang="en-US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Added to path: /Users/</a:t>
            </a:r>
            <a:r>
              <a:rPr lang="en-US" dirty="0" err="1" smtClean="0">
                <a:latin typeface="Courier"/>
                <a:cs typeface="Courier"/>
              </a:rPr>
              <a:t>yuri</a:t>
            </a:r>
            <a:r>
              <a:rPr lang="en-US" dirty="0" smtClean="0">
                <a:latin typeface="Courier"/>
                <a:cs typeface="Courier"/>
              </a:rPr>
              <a:t>/</a:t>
            </a:r>
            <a:r>
              <a:rPr lang="en-US" dirty="0" err="1" smtClean="0">
                <a:latin typeface="Courier"/>
                <a:cs typeface="Courier"/>
              </a:rPr>
              <a:t>devel</a:t>
            </a:r>
            <a:r>
              <a:rPr lang="en-US" dirty="0" smtClean="0">
                <a:latin typeface="Courier"/>
                <a:cs typeface="Courier"/>
              </a:rPr>
              <a:t>/</a:t>
            </a:r>
            <a:r>
              <a:rPr lang="en-US" dirty="0" err="1" smtClean="0">
                <a:latin typeface="Courier"/>
                <a:cs typeface="Courier"/>
              </a:rPr>
              <a:t>irfu-matlab</a:t>
            </a:r>
            <a:r>
              <a:rPr lang="en-US" dirty="0" smtClean="0">
                <a:latin typeface="Courier"/>
                <a:cs typeface="Courier"/>
              </a:rPr>
              <a:t>/mission/</a:t>
            </a:r>
            <a:r>
              <a:rPr lang="en-US" dirty="0" err="1" smtClean="0">
                <a:latin typeface="Courier"/>
                <a:cs typeface="Courier"/>
              </a:rPr>
              <a:t>themis</a:t>
            </a:r>
            <a:endParaRPr lang="en-US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Added to path: /Users/</a:t>
            </a:r>
            <a:r>
              <a:rPr lang="en-US" dirty="0" err="1" smtClean="0">
                <a:latin typeface="Courier"/>
                <a:cs typeface="Courier"/>
              </a:rPr>
              <a:t>yuri</a:t>
            </a:r>
            <a:r>
              <a:rPr lang="en-US" dirty="0" smtClean="0">
                <a:latin typeface="Courier"/>
                <a:cs typeface="Courier"/>
              </a:rPr>
              <a:t>/</a:t>
            </a:r>
            <a:r>
              <a:rPr lang="en-US" dirty="0" err="1" smtClean="0">
                <a:latin typeface="Courier"/>
                <a:cs typeface="Courier"/>
              </a:rPr>
              <a:t>devel</a:t>
            </a:r>
            <a:r>
              <a:rPr lang="en-US" dirty="0" smtClean="0">
                <a:latin typeface="Courier"/>
                <a:cs typeface="Courier"/>
              </a:rPr>
              <a:t>/</a:t>
            </a:r>
            <a:r>
              <a:rPr lang="en-US" dirty="0" err="1" smtClean="0">
                <a:latin typeface="Courier"/>
                <a:cs typeface="Courier"/>
              </a:rPr>
              <a:t>irfu-matlab</a:t>
            </a:r>
            <a:r>
              <a:rPr lang="en-US" dirty="0" smtClean="0">
                <a:latin typeface="Courier"/>
                <a:cs typeface="Courier"/>
              </a:rPr>
              <a:t>/mission/mms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Added to path: /Users/</a:t>
            </a:r>
            <a:r>
              <a:rPr lang="en-US" dirty="0" err="1" smtClean="0">
                <a:latin typeface="Courier"/>
                <a:cs typeface="Courier"/>
              </a:rPr>
              <a:t>yuri</a:t>
            </a:r>
            <a:r>
              <a:rPr lang="en-US" dirty="0" smtClean="0">
                <a:latin typeface="Courier"/>
                <a:cs typeface="Courier"/>
              </a:rPr>
              <a:t>/</a:t>
            </a:r>
            <a:r>
              <a:rPr lang="en-US" dirty="0" err="1" smtClean="0">
                <a:latin typeface="Courier"/>
                <a:cs typeface="Courier"/>
              </a:rPr>
              <a:t>devel</a:t>
            </a:r>
            <a:r>
              <a:rPr lang="en-US" dirty="0" smtClean="0">
                <a:latin typeface="Courier"/>
                <a:cs typeface="Courier"/>
              </a:rPr>
              <a:t>/</a:t>
            </a:r>
            <a:r>
              <a:rPr lang="en-US" dirty="0" err="1" smtClean="0">
                <a:latin typeface="Courier"/>
                <a:cs typeface="Courier"/>
              </a:rPr>
              <a:t>irfu-matlab</a:t>
            </a:r>
            <a:r>
              <a:rPr lang="en-US" dirty="0" smtClean="0">
                <a:latin typeface="Courier"/>
                <a:cs typeface="Courier"/>
              </a:rPr>
              <a:t>/mission/mms/</a:t>
            </a:r>
            <a:r>
              <a:rPr lang="en-US" dirty="0" err="1" smtClean="0">
                <a:latin typeface="Courier"/>
                <a:cs typeface="Courier"/>
              </a:rPr>
              <a:t>mms_testFunctions</a:t>
            </a:r>
            <a:endParaRPr lang="en-US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err="1" smtClean="0">
                <a:latin typeface="Courier"/>
                <a:cs typeface="Courier"/>
              </a:rPr>
              <a:t>irfu-matlab</a:t>
            </a:r>
            <a:r>
              <a:rPr lang="en-US" dirty="0" smtClean="0">
                <a:latin typeface="Courier"/>
                <a:cs typeface="Courier"/>
              </a:rPr>
              <a:t> version:  v1.9.3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Checking if you have latest </a:t>
            </a:r>
            <a:r>
              <a:rPr lang="en-US" dirty="0" err="1" smtClean="0">
                <a:latin typeface="Courier"/>
                <a:cs typeface="Courier"/>
              </a:rPr>
              <a:t>irfu-matlab</a:t>
            </a:r>
            <a:r>
              <a:rPr lang="en-US" dirty="0" smtClean="0">
                <a:latin typeface="Courier"/>
                <a:cs typeface="Courier"/>
              </a:rPr>
              <a:t>... YES:)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Reading file /Users/</a:t>
            </a:r>
            <a:r>
              <a:rPr lang="en-US" dirty="0" err="1" smtClean="0">
                <a:latin typeface="Courier"/>
                <a:cs typeface="Courier"/>
              </a:rPr>
              <a:t>yuri</a:t>
            </a:r>
            <a:r>
              <a:rPr lang="en-US" dirty="0" smtClean="0">
                <a:latin typeface="Courier"/>
                <a:cs typeface="Courier"/>
              </a:rPr>
              <a:t>/</a:t>
            </a:r>
            <a:r>
              <a:rPr lang="en-US" dirty="0" err="1" smtClean="0">
                <a:latin typeface="Courier"/>
                <a:cs typeface="Courier"/>
              </a:rPr>
              <a:t>devel</a:t>
            </a:r>
            <a:r>
              <a:rPr lang="en-US" dirty="0" smtClean="0">
                <a:latin typeface="Courier"/>
                <a:cs typeface="Courier"/>
              </a:rPr>
              <a:t>/</a:t>
            </a:r>
            <a:r>
              <a:rPr lang="en-US" dirty="0" err="1" smtClean="0">
                <a:latin typeface="Courier"/>
                <a:cs typeface="Courier"/>
              </a:rPr>
              <a:t>irfu-matlab</a:t>
            </a:r>
            <a:r>
              <a:rPr lang="en-US" dirty="0" smtClean="0">
                <a:latin typeface="Courier"/>
                <a:cs typeface="Courier"/>
              </a:rPr>
              <a:t>/</a:t>
            </a:r>
            <a:r>
              <a:rPr lang="en-US" dirty="0" err="1" smtClean="0">
                <a:latin typeface="Courier"/>
                <a:cs typeface="Courier"/>
              </a:rPr>
              <a:t>contrib</a:t>
            </a:r>
            <a:r>
              <a:rPr lang="en-US" dirty="0" smtClean="0">
                <a:latin typeface="Courier"/>
                <a:cs typeface="Courier"/>
              </a:rPr>
              <a:t>/</a:t>
            </a:r>
            <a:r>
              <a:rPr lang="en-US" dirty="0" err="1" smtClean="0">
                <a:latin typeface="Courier"/>
                <a:cs typeface="Courier"/>
              </a:rPr>
              <a:t>libcef</a:t>
            </a:r>
            <a:r>
              <a:rPr lang="en-US" dirty="0" smtClean="0">
                <a:latin typeface="Courier"/>
                <a:cs typeface="Courier"/>
              </a:rPr>
              <a:t>/C1_CP_EFW_L3_P__20010201_120000_20010201_120100_V110503.cef.gz, please wait...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8 variables and 15 records read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CEFLIB is OK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loading </a:t>
            </a:r>
            <a:r>
              <a:rPr lang="en-US" dirty="0" err="1" smtClean="0">
                <a:latin typeface="Courier"/>
                <a:cs typeface="Courier"/>
              </a:rPr>
              <a:t>datastore</a:t>
            </a:r>
            <a:r>
              <a:rPr lang="en-US" dirty="0" smtClean="0">
                <a:latin typeface="Courier"/>
                <a:cs typeface="Courier"/>
              </a:rPr>
              <a:t>...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SPICE/MICE is OK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IRBEM is OK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CDF_LEAPSECONDSTABLE was not set in user environment.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Automatically setting it to: /Users/</a:t>
            </a:r>
            <a:r>
              <a:rPr lang="en-US" dirty="0" err="1" smtClean="0">
                <a:latin typeface="Courier"/>
                <a:cs typeface="Courier"/>
              </a:rPr>
              <a:t>yuri</a:t>
            </a:r>
            <a:r>
              <a:rPr lang="en-US" dirty="0" smtClean="0">
                <a:latin typeface="Courier"/>
                <a:cs typeface="Courier"/>
              </a:rPr>
              <a:t>/</a:t>
            </a:r>
            <a:r>
              <a:rPr lang="en-US" dirty="0" err="1" smtClean="0">
                <a:latin typeface="Courier"/>
                <a:cs typeface="Courier"/>
              </a:rPr>
              <a:t>devel</a:t>
            </a:r>
            <a:r>
              <a:rPr lang="en-US" dirty="0" smtClean="0">
                <a:latin typeface="Courier"/>
                <a:cs typeface="Courier"/>
              </a:rPr>
              <a:t>/</a:t>
            </a:r>
            <a:r>
              <a:rPr lang="en-US" dirty="0" err="1" smtClean="0">
                <a:latin typeface="Courier"/>
                <a:cs typeface="Courier"/>
              </a:rPr>
              <a:t>irfu-matlab</a:t>
            </a:r>
            <a:r>
              <a:rPr lang="en-US" dirty="0" smtClean="0">
                <a:latin typeface="Courier"/>
                <a:cs typeface="Courier"/>
              </a:rPr>
              <a:t>/</a:t>
            </a:r>
            <a:r>
              <a:rPr lang="en-US" dirty="0" err="1" smtClean="0">
                <a:latin typeface="Courier"/>
                <a:cs typeface="Courier"/>
              </a:rPr>
              <a:t>contrib</a:t>
            </a:r>
            <a:r>
              <a:rPr lang="en-US" dirty="0" smtClean="0">
                <a:latin typeface="Courier"/>
                <a:cs typeface="Courier"/>
              </a:rPr>
              <a:t>/</a:t>
            </a:r>
            <a:r>
              <a:rPr lang="en-US" dirty="0" err="1" smtClean="0">
                <a:latin typeface="Courier"/>
                <a:cs typeface="Courier"/>
              </a:rPr>
              <a:t>nasa_cdf_patch</a:t>
            </a:r>
            <a:r>
              <a:rPr lang="en-US" dirty="0" smtClean="0">
                <a:latin typeface="Courier"/>
                <a:cs typeface="Courier"/>
              </a:rPr>
              <a:t>/</a:t>
            </a:r>
            <a:r>
              <a:rPr lang="en-US" dirty="0" err="1" smtClean="0">
                <a:latin typeface="Courier"/>
                <a:cs typeface="Courier"/>
              </a:rPr>
              <a:t>CDFLeapSeconds.txt</a:t>
            </a:r>
            <a:endParaRPr lang="en-US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Operating system is OK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&gt;&gt;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518043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CEF – Cluster Exchange Format</a:t>
            </a:r>
          </a:p>
          <a:p>
            <a:pPr lvl="1"/>
            <a:r>
              <a:rPr lang="en-US" dirty="0" smtClean="0"/>
              <a:t>Base format for ESA CSA</a:t>
            </a:r>
          </a:p>
          <a:p>
            <a:pPr lvl="1"/>
            <a:r>
              <a:rPr lang="en-US" dirty="0" smtClean="0"/>
              <a:t>Text based, nicely standardized metadata: </a:t>
            </a:r>
            <a:r>
              <a:rPr lang="en-US" dirty="0" smtClean="0">
                <a:hlinkClick r:id="rId2"/>
              </a:rPr>
              <a:t>http://caa.estec.esa.int/caa/documentation.xml</a:t>
            </a:r>
            <a:endParaRPr lang="en-US" dirty="0" smtClean="0"/>
          </a:p>
          <a:p>
            <a:pPr lvl="1"/>
            <a:r>
              <a:rPr lang="en-US" dirty="0" smtClean="0"/>
              <a:t>Self-contained:  metadata header and data in the same file</a:t>
            </a:r>
          </a:p>
          <a:p>
            <a:r>
              <a:rPr lang="en-US" dirty="0" smtClean="0"/>
              <a:t>CDF – NASA Common Data format</a:t>
            </a:r>
          </a:p>
          <a:p>
            <a:pPr lvl="1"/>
            <a:r>
              <a:rPr lang="en-US" dirty="0" smtClean="0"/>
              <a:t>Binary format</a:t>
            </a:r>
          </a:p>
          <a:p>
            <a:pPr lvl="1"/>
            <a:r>
              <a:rPr lang="en-US" dirty="0" smtClean="0"/>
              <a:t>Used for MMS, THEMIS, Cluster (using CEF-&gt;CDF converter), and many other missions</a:t>
            </a:r>
          </a:p>
          <a:p>
            <a:pPr lvl="1"/>
            <a:r>
              <a:rPr lang="en-US" dirty="0" smtClean="0"/>
              <a:t>ISTP convention for metadata</a:t>
            </a:r>
          </a:p>
          <a:p>
            <a:pPr lvl="1"/>
            <a:r>
              <a:rPr lang="en-US" dirty="0" smtClean="0"/>
              <a:t>Self-contained:  Global and Variable attributes, data in the same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275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</a:t>
            </a:r>
            <a:r>
              <a:rPr lang="en-US" dirty="0" smtClean="0"/>
              <a:t>1 : CDF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Objective: Download CDF files from CSA and examine file contents</a:t>
            </a:r>
          </a:p>
          <a:p>
            <a:r>
              <a:rPr lang="en-US" dirty="0" err="1" smtClean="0"/>
              <a:t>Matlab</a:t>
            </a:r>
            <a:r>
              <a:rPr lang="en-US" dirty="0" smtClean="0"/>
              <a:t> code:</a:t>
            </a:r>
          </a:p>
          <a:p>
            <a:pPr marL="0" indent="0">
              <a:buNone/>
            </a:pPr>
            <a:r>
              <a:rPr lang="fr-FR" dirty="0" smtClean="0">
                <a:latin typeface="Courier"/>
                <a:cs typeface="Courier"/>
              </a:rPr>
              <a:t>&gt;&gt; </a:t>
            </a:r>
            <a:r>
              <a:rPr lang="fr-FR" b="1" dirty="0" smtClean="0">
                <a:latin typeface="Courier"/>
                <a:cs typeface="Courier"/>
              </a:rPr>
              <a:t>Tint </a:t>
            </a:r>
            <a:r>
              <a:rPr lang="fr-FR" b="1" dirty="0">
                <a:latin typeface="Courier"/>
                <a:cs typeface="Courier"/>
              </a:rPr>
              <a:t>= </a:t>
            </a:r>
            <a:r>
              <a:rPr lang="fr-FR" b="1" dirty="0" err="1" smtClean="0">
                <a:latin typeface="Courier"/>
                <a:cs typeface="Courier"/>
              </a:rPr>
              <a:t>irf.tint</a:t>
            </a:r>
            <a:r>
              <a:rPr lang="fr-FR" b="1" dirty="0">
                <a:latin typeface="Courier"/>
                <a:cs typeface="Courier"/>
              </a:rPr>
              <a:t>(</a:t>
            </a:r>
            <a:r>
              <a:rPr lang="fr-FR" b="1" dirty="0" smtClean="0">
                <a:solidFill>
                  <a:srgbClr val="660066"/>
                </a:solidFill>
                <a:latin typeface="Courier"/>
                <a:cs typeface="Courier"/>
              </a:rPr>
              <a:t>'2002-03-30T13:11:30Z/2002-03-30T13:12:00Z’)</a:t>
            </a:r>
            <a:r>
              <a:rPr lang="fr-FR" b="1" dirty="0" smtClean="0">
                <a:latin typeface="Courier"/>
                <a:cs typeface="Courier"/>
              </a:rPr>
              <a:t>;</a:t>
            </a:r>
          </a:p>
          <a:p>
            <a:pPr marL="0" indent="0">
              <a:buNone/>
            </a:pPr>
            <a:r>
              <a:rPr lang="fr-FR" dirty="0" smtClean="0">
                <a:latin typeface="Courier"/>
                <a:cs typeface="Courier"/>
              </a:rPr>
              <a:t>&gt;&gt; </a:t>
            </a:r>
            <a:r>
              <a:rPr lang="fr-FR" b="1" dirty="0" err="1" smtClean="0">
                <a:latin typeface="Courier"/>
                <a:cs typeface="Courier"/>
              </a:rPr>
              <a:t>caa_download</a:t>
            </a:r>
            <a:r>
              <a:rPr lang="fr-FR" b="1" dirty="0" smtClean="0">
                <a:latin typeface="Courier"/>
                <a:cs typeface="Courier"/>
              </a:rPr>
              <a:t>(</a:t>
            </a:r>
            <a:r>
              <a:rPr lang="fr-FR" b="1" dirty="0" err="1" smtClean="0">
                <a:latin typeface="Courier"/>
                <a:cs typeface="Courier"/>
              </a:rPr>
              <a:t>tint,</a:t>
            </a:r>
            <a:r>
              <a:rPr lang="fr-FR" b="1" dirty="0" err="1" smtClean="0">
                <a:solidFill>
                  <a:srgbClr val="660066"/>
                </a:solidFill>
                <a:latin typeface="Courier"/>
                <a:cs typeface="Courier"/>
              </a:rPr>
              <a:t>'C?_CP_FGM_FULL</a:t>
            </a:r>
            <a:r>
              <a:rPr lang="fr-FR" b="1" dirty="0" smtClean="0">
                <a:solidFill>
                  <a:srgbClr val="660066"/>
                </a:solidFill>
                <a:latin typeface="Courier"/>
                <a:cs typeface="Courier"/>
              </a:rPr>
              <a:t>'</a:t>
            </a:r>
            <a:r>
              <a:rPr lang="fr-FR" b="1" dirty="0" smtClean="0">
                <a:latin typeface="Courier"/>
                <a:cs typeface="Courier"/>
              </a:rPr>
              <a:t>);</a:t>
            </a:r>
          </a:p>
          <a:p>
            <a:pPr marL="0" indent="0">
              <a:buNone/>
            </a:pPr>
            <a:r>
              <a:rPr lang="fr-FR" b="1" dirty="0" smtClean="0">
                <a:solidFill>
                  <a:srgbClr val="FF0000"/>
                </a:solidFill>
                <a:latin typeface="Courier"/>
                <a:cs typeface="Courier"/>
              </a:rPr>
              <a:t>Prompt for CSA </a:t>
            </a:r>
            <a:r>
              <a:rPr lang="fr-FR" b="1" dirty="0" err="1" smtClean="0">
                <a:solidFill>
                  <a:srgbClr val="FF0000"/>
                </a:solidFill>
                <a:latin typeface="Courier"/>
                <a:cs typeface="Courier"/>
              </a:rPr>
              <a:t>username</a:t>
            </a:r>
            <a:r>
              <a:rPr lang="fr-FR" b="1" dirty="0" smtClean="0">
                <a:solidFill>
                  <a:srgbClr val="FF0000"/>
                </a:solidFill>
                <a:latin typeface="Courier"/>
                <a:cs typeface="Courier"/>
              </a:rPr>
              <a:t> &amp; </a:t>
            </a:r>
            <a:r>
              <a:rPr lang="fr-FR" b="1" dirty="0" err="1" smtClean="0">
                <a:solidFill>
                  <a:srgbClr val="FF0000"/>
                </a:solidFill>
                <a:latin typeface="Courier"/>
                <a:cs typeface="Courier"/>
              </a:rPr>
              <a:t>password</a:t>
            </a:r>
            <a:endParaRPr lang="fr-FR" b="1" dirty="0" smtClean="0">
              <a:solidFill>
                <a:srgbClr val="FF0000"/>
              </a:solidFill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fr-FR" dirty="0" smtClean="0">
                <a:latin typeface="Courier"/>
                <a:cs typeface="Courier"/>
              </a:rPr>
              <a:t>&gt;&gt; </a:t>
            </a:r>
            <a:r>
              <a:rPr lang="fr-FR" b="1" dirty="0" err="1" smtClean="0">
                <a:latin typeface="Courier"/>
                <a:cs typeface="Courier"/>
              </a:rPr>
              <a:t>ls</a:t>
            </a:r>
            <a:endParaRPr lang="fr-FR" b="1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CAA</a:t>
            </a:r>
          </a:p>
          <a:p>
            <a:pPr marL="0" indent="0">
              <a:buNone/>
            </a:pPr>
            <a:endParaRPr lang="en-US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&gt;&gt; </a:t>
            </a:r>
            <a:r>
              <a:rPr lang="en-US" b="1" dirty="0" err="1" smtClean="0">
                <a:latin typeface="Courier"/>
                <a:cs typeface="Courier"/>
              </a:rPr>
              <a:t>ls</a:t>
            </a:r>
            <a:r>
              <a:rPr lang="en-US" b="1" dirty="0" smtClean="0">
                <a:latin typeface="Courier"/>
                <a:cs typeface="Courier"/>
              </a:rPr>
              <a:t> </a:t>
            </a:r>
            <a:r>
              <a:rPr lang="en-US" b="1" dirty="0" smtClean="0">
                <a:solidFill>
                  <a:srgbClr val="660066"/>
                </a:solidFill>
                <a:latin typeface="Courier"/>
                <a:cs typeface="Courier"/>
              </a:rPr>
              <a:t>CAA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C1_CP_FGM_FULL C2_CP_FGM_FULL C3_CP_FGM_FULL C4_CP_FGM_FULL</a:t>
            </a:r>
          </a:p>
          <a:p>
            <a:pPr marL="0" indent="0">
              <a:buNone/>
            </a:pP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&gt;&gt; </a:t>
            </a:r>
            <a:r>
              <a:rPr lang="da-DK" b="1" dirty="0" err="1" smtClean="0">
                <a:latin typeface="Courier"/>
                <a:cs typeface="Courier"/>
              </a:rPr>
              <a:t>ls</a:t>
            </a:r>
            <a:r>
              <a:rPr lang="da-DK" b="1" dirty="0" smtClean="0">
                <a:latin typeface="Courier"/>
                <a:cs typeface="Courier"/>
              </a:rPr>
              <a:t> </a:t>
            </a:r>
            <a:r>
              <a:rPr lang="da-DK" b="1" dirty="0" smtClean="0">
                <a:solidFill>
                  <a:srgbClr val="660066"/>
                </a:solidFill>
                <a:latin typeface="Courier"/>
                <a:cs typeface="Courier"/>
              </a:rPr>
              <a:t>CAA/C1_CP_FGM_FULL/</a:t>
            </a:r>
          </a:p>
          <a:p>
            <a:pPr marL="0" indent="0">
              <a:buNone/>
            </a:pPr>
            <a:r>
              <a:rPr lang="da-DK" dirty="0" smtClean="0">
                <a:latin typeface="Courier"/>
                <a:cs typeface="Courier"/>
              </a:rPr>
              <a:t>C1_CP_FGM_FULL__20020330_131130_20020330_131200_V140306.cdf</a:t>
            </a:r>
          </a:p>
          <a:p>
            <a:pPr marL="0" indent="0">
              <a:buNone/>
            </a:pP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530273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 1: </a:t>
            </a:r>
            <a:r>
              <a:rPr lang="en-US" dirty="0" err="1" smtClean="0"/>
              <a:t>cont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it-IT" dirty="0" smtClean="0">
                <a:latin typeface="Courier"/>
                <a:cs typeface="Courier"/>
              </a:rPr>
              <a:t>&gt;&gt; </a:t>
            </a:r>
            <a:r>
              <a:rPr lang="it-IT" b="1" dirty="0" smtClean="0">
                <a:latin typeface="Courier"/>
                <a:cs typeface="Courier"/>
              </a:rPr>
              <a:t>info=</a:t>
            </a:r>
            <a:r>
              <a:rPr lang="it-IT" b="1" dirty="0" err="1" smtClean="0">
                <a:solidFill>
                  <a:srgbClr val="FF0000"/>
                </a:solidFill>
                <a:latin typeface="Courier"/>
                <a:cs typeface="Courier"/>
              </a:rPr>
              <a:t>spdf</a:t>
            </a:r>
            <a:r>
              <a:rPr lang="it-IT" b="1" dirty="0" err="1" smtClean="0">
                <a:latin typeface="Courier"/>
                <a:cs typeface="Courier"/>
              </a:rPr>
              <a:t>cdfinfo</a:t>
            </a:r>
            <a:r>
              <a:rPr lang="it-IT" b="1" dirty="0" smtClean="0">
                <a:latin typeface="Courier"/>
                <a:cs typeface="Courier"/>
              </a:rPr>
              <a:t>(</a:t>
            </a:r>
            <a:r>
              <a:rPr lang="it-IT" b="1" dirty="0" smtClean="0">
                <a:solidFill>
                  <a:srgbClr val="660066"/>
                </a:solidFill>
                <a:latin typeface="Courier"/>
                <a:cs typeface="Courier"/>
              </a:rPr>
              <a:t>'CAA/C1_CP_FGM_FULL/C1_CP_FGM_FULL__20020330_131130_20020330_131200_V140306.cdf'</a:t>
            </a:r>
            <a:r>
              <a:rPr lang="it-IT" b="1" dirty="0" smtClean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endParaRPr lang="it-IT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it-IT" dirty="0" smtClean="0">
                <a:latin typeface="Courier"/>
                <a:cs typeface="Courier"/>
              </a:rPr>
              <a:t>info = </a:t>
            </a:r>
          </a:p>
          <a:p>
            <a:pPr marL="0" indent="0">
              <a:buNone/>
            </a:pPr>
            <a:r>
              <a:rPr lang="it-IT" dirty="0" smtClean="0">
                <a:latin typeface="Courier"/>
                <a:cs typeface="Courier"/>
              </a:rPr>
              <a:t>              </a:t>
            </a:r>
            <a:r>
              <a:rPr lang="it-IT" dirty="0" err="1" smtClean="0">
                <a:latin typeface="Courier"/>
                <a:cs typeface="Courier"/>
              </a:rPr>
              <a:t>Filename</a:t>
            </a:r>
            <a:r>
              <a:rPr lang="it-IT" dirty="0" smtClean="0">
                <a:latin typeface="Courier"/>
                <a:cs typeface="Courier"/>
              </a:rPr>
              <a:t>: 'C1_CP_FGM_FULL__20020330_131130_20020330_131200_V140306.cdf'</a:t>
            </a:r>
          </a:p>
          <a:p>
            <a:pPr marL="0" indent="0">
              <a:buNone/>
            </a:pPr>
            <a:r>
              <a:rPr lang="it-IT" dirty="0" smtClean="0">
                <a:latin typeface="Courier"/>
                <a:cs typeface="Courier"/>
              </a:rPr>
              <a:t>           </a:t>
            </a:r>
            <a:r>
              <a:rPr lang="it-IT" dirty="0" err="1" smtClean="0">
                <a:latin typeface="Courier"/>
                <a:cs typeface="Courier"/>
              </a:rPr>
              <a:t>FileModDate</a:t>
            </a:r>
            <a:r>
              <a:rPr lang="it-IT" dirty="0" smtClean="0">
                <a:latin typeface="Courier"/>
                <a:cs typeface="Courier"/>
              </a:rPr>
              <a:t>: '25-Jul-2015 23:25:41'</a:t>
            </a:r>
          </a:p>
          <a:p>
            <a:pPr marL="0" indent="0">
              <a:buNone/>
            </a:pPr>
            <a:r>
              <a:rPr lang="it-IT" dirty="0" smtClean="0">
                <a:latin typeface="Courier"/>
                <a:cs typeface="Courier"/>
              </a:rPr>
              <a:t>              </a:t>
            </a:r>
            <a:r>
              <a:rPr lang="it-IT" dirty="0" err="1" smtClean="0">
                <a:latin typeface="Courier"/>
                <a:cs typeface="Courier"/>
              </a:rPr>
              <a:t>FileSize</a:t>
            </a:r>
            <a:r>
              <a:rPr lang="it-IT" dirty="0" smtClean="0">
                <a:latin typeface="Courier"/>
                <a:cs typeface="Courier"/>
              </a:rPr>
              <a:t>: 137987</a:t>
            </a:r>
          </a:p>
          <a:p>
            <a:pPr marL="0" indent="0">
              <a:buNone/>
            </a:pPr>
            <a:r>
              <a:rPr lang="it-IT" dirty="0" smtClean="0">
                <a:latin typeface="Courier"/>
                <a:cs typeface="Courier"/>
              </a:rPr>
              <a:t>                Format: 'CDF'</a:t>
            </a:r>
          </a:p>
          <a:p>
            <a:pPr marL="0" indent="0">
              <a:buNone/>
            </a:pPr>
            <a:r>
              <a:rPr lang="it-IT" dirty="0" smtClean="0">
                <a:latin typeface="Courier"/>
                <a:cs typeface="Courier"/>
              </a:rPr>
              <a:t>         </a:t>
            </a:r>
            <a:r>
              <a:rPr lang="it-IT" dirty="0" err="1" smtClean="0">
                <a:latin typeface="Courier"/>
                <a:cs typeface="Courier"/>
              </a:rPr>
              <a:t>FormatVersion</a:t>
            </a:r>
            <a:r>
              <a:rPr lang="it-IT" dirty="0" smtClean="0">
                <a:latin typeface="Courier"/>
                <a:cs typeface="Courier"/>
              </a:rPr>
              <a:t>: '3.3.1'</a:t>
            </a:r>
          </a:p>
          <a:p>
            <a:pPr marL="0" indent="0">
              <a:buNone/>
            </a:pPr>
            <a:r>
              <a:rPr lang="it-IT" dirty="0" smtClean="0">
                <a:latin typeface="Courier"/>
                <a:cs typeface="Courier"/>
              </a:rPr>
              <a:t>          </a:t>
            </a:r>
            <a:r>
              <a:rPr lang="it-IT" dirty="0" err="1" smtClean="0">
                <a:latin typeface="Courier"/>
                <a:cs typeface="Courier"/>
              </a:rPr>
              <a:t>FileSettings</a:t>
            </a:r>
            <a:r>
              <a:rPr lang="it-IT" dirty="0" smtClean="0">
                <a:latin typeface="Courier"/>
                <a:cs typeface="Courier"/>
              </a:rPr>
              <a:t>: [1x1 </a:t>
            </a:r>
            <a:r>
              <a:rPr lang="it-IT" dirty="0" err="1" smtClean="0">
                <a:latin typeface="Courier"/>
                <a:cs typeface="Courier"/>
              </a:rPr>
              <a:t>struct</a:t>
            </a:r>
            <a:r>
              <a:rPr lang="it-IT" dirty="0" smtClean="0">
                <a:latin typeface="Courier"/>
                <a:cs typeface="Courier"/>
              </a:rPr>
              <a:t>]</a:t>
            </a:r>
          </a:p>
          <a:p>
            <a:pPr marL="0" indent="0">
              <a:buNone/>
            </a:pPr>
            <a:r>
              <a:rPr lang="it-IT" dirty="0" smtClean="0">
                <a:latin typeface="Courier"/>
                <a:cs typeface="Courier"/>
              </a:rPr>
              <a:t>              </a:t>
            </a:r>
            <a:r>
              <a:rPr lang="it-IT" dirty="0" err="1" smtClean="0">
                <a:latin typeface="Courier"/>
                <a:cs typeface="Courier"/>
              </a:rPr>
              <a:t>Subfiles</a:t>
            </a:r>
            <a:r>
              <a:rPr lang="it-IT" dirty="0" smtClean="0">
                <a:latin typeface="Courier"/>
                <a:cs typeface="Courier"/>
              </a:rPr>
              <a:t>: {}</a:t>
            </a:r>
          </a:p>
          <a:p>
            <a:pPr marL="0" indent="0">
              <a:buNone/>
            </a:pPr>
            <a:r>
              <a:rPr lang="it-IT" dirty="0" smtClean="0">
                <a:latin typeface="Courier"/>
                <a:cs typeface="Courier"/>
              </a:rPr>
              <a:t>             </a:t>
            </a:r>
            <a:r>
              <a:rPr lang="it-IT" dirty="0" err="1" smtClean="0">
                <a:latin typeface="Courier"/>
                <a:cs typeface="Courier"/>
              </a:rPr>
              <a:t>Variables</a:t>
            </a:r>
            <a:r>
              <a:rPr lang="it-IT" dirty="0" smtClean="0">
                <a:latin typeface="Courier"/>
                <a:cs typeface="Courier"/>
              </a:rPr>
              <a:t>: {11x9 </a:t>
            </a:r>
            <a:r>
              <a:rPr lang="it-IT" dirty="0" err="1" smtClean="0">
                <a:latin typeface="Courier"/>
                <a:cs typeface="Courier"/>
              </a:rPr>
              <a:t>cell</a:t>
            </a:r>
            <a:r>
              <a:rPr lang="it-IT" dirty="0" smtClean="0">
                <a:latin typeface="Courier"/>
                <a:cs typeface="Courier"/>
              </a:rPr>
              <a:t>}</a:t>
            </a:r>
          </a:p>
          <a:p>
            <a:pPr marL="0" indent="0">
              <a:buNone/>
            </a:pPr>
            <a:r>
              <a:rPr lang="it-IT" dirty="0" smtClean="0">
                <a:latin typeface="Courier"/>
                <a:cs typeface="Courier"/>
              </a:rPr>
              <a:t>      </a:t>
            </a:r>
            <a:r>
              <a:rPr lang="it-IT" dirty="0" err="1" smtClean="0">
                <a:latin typeface="Courier"/>
                <a:cs typeface="Courier"/>
              </a:rPr>
              <a:t>GlobalAttributes</a:t>
            </a:r>
            <a:r>
              <a:rPr lang="it-IT" dirty="0" smtClean="0">
                <a:latin typeface="Courier"/>
                <a:cs typeface="Courier"/>
              </a:rPr>
              <a:t>: [1x1 </a:t>
            </a:r>
            <a:r>
              <a:rPr lang="it-IT" dirty="0" err="1" smtClean="0">
                <a:latin typeface="Courier"/>
                <a:cs typeface="Courier"/>
              </a:rPr>
              <a:t>struct</a:t>
            </a:r>
            <a:r>
              <a:rPr lang="it-IT" dirty="0" smtClean="0">
                <a:latin typeface="Courier"/>
                <a:cs typeface="Courier"/>
              </a:rPr>
              <a:t>]</a:t>
            </a:r>
          </a:p>
          <a:p>
            <a:pPr marL="0" indent="0">
              <a:buNone/>
            </a:pPr>
            <a:r>
              <a:rPr lang="it-IT" dirty="0" smtClean="0">
                <a:latin typeface="Courier"/>
                <a:cs typeface="Courier"/>
              </a:rPr>
              <a:t>    </a:t>
            </a:r>
            <a:r>
              <a:rPr lang="it-IT" dirty="0" err="1" smtClean="0">
                <a:latin typeface="Courier"/>
                <a:cs typeface="Courier"/>
              </a:rPr>
              <a:t>VariableAttributes</a:t>
            </a:r>
            <a:r>
              <a:rPr lang="it-IT" dirty="0" smtClean="0">
                <a:latin typeface="Courier"/>
                <a:cs typeface="Courier"/>
              </a:rPr>
              <a:t>: [1x1 </a:t>
            </a:r>
            <a:r>
              <a:rPr lang="it-IT" dirty="0" err="1" smtClean="0">
                <a:latin typeface="Courier"/>
                <a:cs typeface="Courier"/>
              </a:rPr>
              <a:t>struct</a:t>
            </a:r>
            <a:r>
              <a:rPr lang="it-IT" dirty="0" smtClean="0">
                <a:latin typeface="Courier"/>
                <a:cs typeface="Courier"/>
              </a:rPr>
              <a:t>]</a:t>
            </a:r>
          </a:p>
          <a:p>
            <a:pPr marL="0" indent="0">
              <a:buNone/>
            </a:pPr>
            <a:r>
              <a:rPr lang="it-IT" dirty="0" smtClean="0">
                <a:latin typeface="Courier"/>
                <a:cs typeface="Courier"/>
              </a:rPr>
              <a:t>            </a:t>
            </a:r>
            <a:r>
              <a:rPr lang="it-IT" dirty="0" err="1" smtClean="0">
                <a:latin typeface="Courier"/>
                <a:cs typeface="Courier"/>
              </a:rPr>
              <a:t>LibVersion</a:t>
            </a:r>
            <a:r>
              <a:rPr lang="it-IT" dirty="0" smtClean="0">
                <a:latin typeface="Courier"/>
                <a:cs typeface="Courier"/>
              </a:rPr>
              <a:t>: '3.6.0'</a:t>
            </a:r>
          </a:p>
          <a:p>
            <a:pPr marL="0" indent="0">
              <a:buNone/>
            </a:pPr>
            <a:r>
              <a:rPr lang="it-IT" dirty="0" smtClean="0">
                <a:latin typeface="Courier"/>
                <a:cs typeface="Courier"/>
              </a:rPr>
              <a:t>          </a:t>
            </a:r>
            <a:r>
              <a:rPr lang="it-IT" dirty="0" err="1" smtClean="0">
                <a:latin typeface="Courier"/>
                <a:cs typeface="Courier"/>
              </a:rPr>
              <a:t>PatchVersion</a:t>
            </a:r>
            <a:r>
              <a:rPr lang="it-IT" dirty="0" smtClean="0">
                <a:latin typeface="Courier"/>
                <a:cs typeface="Courier"/>
              </a:rPr>
              <a:t>: '3.6.0.4’</a:t>
            </a:r>
          </a:p>
          <a:p>
            <a:pPr marL="0" indent="0">
              <a:buNone/>
            </a:pPr>
            <a:endParaRPr lang="it-IT" b="1" dirty="0" smtClean="0">
              <a:solidFill>
                <a:srgbClr val="FF0000"/>
              </a:solidFill>
              <a:cs typeface="Courier"/>
            </a:endParaRPr>
          </a:p>
          <a:p>
            <a:pPr marL="0" indent="0">
              <a:buNone/>
            </a:pPr>
            <a:r>
              <a:rPr lang="it-IT" b="1" dirty="0" smtClean="0">
                <a:solidFill>
                  <a:srgbClr val="FF0000"/>
                </a:solidFill>
                <a:cs typeface="Courier"/>
              </a:rPr>
              <a:t>Note</a:t>
            </a:r>
            <a:r>
              <a:rPr lang="it-IT" dirty="0" smtClean="0">
                <a:cs typeface="Courier"/>
              </a:rPr>
              <a:t>: </a:t>
            </a:r>
            <a:r>
              <a:rPr lang="it-IT" dirty="0" err="1" smtClean="0">
                <a:latin typeface="Courier"/>
                <a:cs typeface="Courier"/>
              </a:rPr>
              <a:t>spdfcdf</a:t>
            </a:r>
            <a:r>
              <a:rPr lang="it-IT" dirty="0" smtClean="0">
                <a:latin typeface="Courier"/>
                <a:cs typeface="Courier"/>
              </a:rPr>
              <a:t>*</a:t>
            </a:r>
            <a:r>
              <a:rPr lang="it-IT" dirty="0" smtClean="0">
                <a:cs typeface="Courier"/>
              </a:rPr>
              <a:t> </a:t>
            </a:r>
            <a:r>
              <a:rPr lang="it-IT" dirty="0" err="1" smtClean="0">
                <a:cs typeface="Courier"/>
              </a:rPr>
              <a:t>functions</a:t>
            </a:r>
            <a:r>
              <a:rPr lang="it-IT" dirty="0" smtClean="0">
                <a:cs typeface="Courier"/>
              </a:rPr>
              <a:t> are </a:t>
            </a:r>
            <a:r>
              <a:rPr lang="it-IT" dirty="0" err="1" smtClean="0">
                <a:cs typeface="Courier"/>
              </a:rPr>
              <a:t>fron</a:t>
            </a:r>
            <a:r>
              <a:rPr lang="it-IT" dirty="0" smtClean="0">
                <a:cs typeface="Courier"/>
              </a:rPr>
              <a:t> the NASA CDF patch, </a:t>
            </a:r>
            <a:r>
              <a:rPr lang="it-IT" dirty="0" err="1" smtClean="0">
                <a:cs typeface="Courier"/>
              </a:rPr>
              <a:t>these</a:t>
            </a:r>
            <a:r>
              <a:rPr lang="it-IT" dirty="0" smtClean="0">
                <a:cs typeface="Courier"/>
              </a:rPr>
              <a:t> </a:t>
            </a:r>
            <a:r>
              <a:rPr lang="it-IT" dirty="0" err="1" smtClean="0">
                <a:cs typeface="Courier"/>
              </a:rPr>
              <a:t>differ</a:t>
            </a:r>
            <a:r>
              <a:rPr lang="it-IT" dirty="0" smtClean="0">
                <a:cs typeface="Courier"/>
              </a:rPr>
              <a:t> from </a:t>
            </a:r>
            <a:r>
              <a:rPr lang="it-IT" dirty="0" err="1" smtClean="0">
                <a:cs typeface="Courier"/>
              </a:rPr>
              <a:t>Matlabs</a:t>
            </a:r>
            <a:r>
              <a:rPr lang="it-IT" dirty="0" smtClean="0">
                <a:cs typeface="Courier"/>
              </a:rPr>
              <a:t> </a:t>
            </a:r>
            <a:r>
              <a:rPr lang="it-IT" dirty="0" err="1">
                <a:latin typeface="Courier"/>
                <a:cs typeface="Courier"/>
              </a:rPr>
              <a:t>cdf</a:t>
            </a:r>
            <a:r>
              <a:rPr lang="it-IT" dirty="0">
                <a:latin typeface="Courier"/>
                <a:cs typeface="Courier"/>
              </a:rPr>
              <a:t>*</a:t>
            </a:r>
            <a:r>
              <a:rPr lang="it-IT" dirty="0">
                <a:cs typeface="Courier"/>
              </a:rPr>
              <a:t> </a:t>
            </a:r>
            <a:r>
              <a:rPr lang="it-IT" dirty="0" err="1" smtClean="0">
                <a:cs typeface="Courier"/>
              </a:rPr>
              <a:t>functions</a:t>
            </a:r>
            <a:r>
              <a:rPr lang="it-IT" dirty="0" smtClean="0">
                <a:cs typeface="Courier"/>
              </a:rPr>
              <a:t>.</a:t>
            </a:r>
            <a:endParaRPr lang="en-US" dirty="0"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249413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56724"/>
            <a:ext cx="8229600" cy="5769440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it-IT" dirty="0" smtClean="0">
                <a:latin typeface="Courier"/>
                <a:cs typeface="Courier"/>
              </a:rPr>
              <a:t>&gt;</a:t>
            </a:r>
            <a:r>
              <a:rPr lang="fr-FR" dirty="0" smtClean="0">
                <a:latin typeface="Courier"/>
                <a:cs typeface="Courier"/>
              </a:rPr>
              <a:t>&gt; </a:t>
            </a:r>
            <a:r>
              <a:rPr lang="fr-FR" b="1" dirty="0" err="1" smtClean="0">
                <a:latin typeface="Courier"/>
                <a:cs typeface="Courier"/>
              </a:rPr>
              <a:t>info.GlobalAttributes</a:t>
            </a:r>
            <a:endParaRPr lang="fr-FR" b="1" dirty="0" smtClean="0">
              <a:latin typeface="Courier"/>
              <a:cs typeface="Courier"/>
            </a:endParaRPr>
          </a:p>
          <a:p>
            <a:pPr marL="0" indent="0">
              <a:buNone/>
            </a:pPr>
            <a:endParaRPr lang="fr-FR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fr-FR" dirty="0" smtClean="0">
                <a:latin typeface="Courier"/>
                <a:cs typeface="Courier"/>
              </a:rPr>
              <a:t>ans = </a:t>
            </a:r>
          </a:p>
          <a:p>
            <a:pPr marL="0" indent="0">
              <a:buNone/>
            </a:pPr>
            <a:endParaRPr lang="fr-FR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fr-FR" dirty="0" smtClean="0">
                <a:latin typeface="Courier"/>
                <a:cs typeface="Courier"/>
              </a:rPr>
              <a:t>             LOGICAL_FILE_ID: {'C1_CP_FGM_FULL__20020330_131130_20020330_131200_...'}</a:t>
            </a:r>
          </a:p>
          <a:p>
            <a:pPr marL="0" indent="0">
              <a:buNone/>
            </a:pPr>
            <a:r>
              <a:rPr lang="fr-FR" dirty="0" smtClean="0">
                <a:latin typeface="Courier"/>
                <a:cs typeface="Courier"/>
              </a:rPr>
              <a:t>              VERSION_NUMBER: {'140306'}</a:t>
            </a:r>
          </a:p>
          <a:p>
            <a:pPr marL="0" indent="0">
              <a:buNone/>
            </a:pPr>
            <a:r>
              <a:rPr lang="fr-FR" dirty="0" smtClean="0">
                <a:latin typeface="Courier"/>
                <a:cs typeface="Courier"/>
              </a:rPr>
              <a:t>             DATASET_VERSION: {3x1 </a:t>
            </a:r>
            <a:r>
              <a:rPr lang="fr-FR" dirty="0" err="1" smtClean="0">
                <a:latin typeface="Courier"/>
                <a:cs typeface="Courier"/>
              </a:rPr>
              <a:t>cell</a:t>
            </a:r>
            <a:r>
              <a:rPr lang="fr-FR" dirty="0" smtClean="0">
                <a:latin typeface="Courier"/>
                <a:cs typeface="Courier"/>
              </a:rPr>
              <a:t>}</a:t>
            </a:r>
          </a:p>
          <a:p>
            <a:pPr marL="0" indent="0">
              <a:buNone/>
            </a:pPr>
            <a:r>
              <a:rPr lang="fr-FR" dirty="0" smtClean="0">
                <a:latin typeface="Courier"/>
                <a:cs typeface="Courier"/>
              </a:rPr>
              <a:t>              FILE_TIME_SPAN: {'30-Mar-2002 13:11:30.000 30-Mar-2002 13:12:00.000'}</a:t>
            </a:r>
          </a:p>
          <a:p>
            <a:pPr marL="0" indent="0">
              <a:buNone/>
            </a:pPr>
            <a:r>
              <a:rPr lang="fr-FR" dirty="0" smtClean="0">
                <a:latin typeface="Courier"/>
                <a:cs typeface="Courier"/>
              </a:rPr>
              <a:t>             GENERATION_DATE: {'25-Jul-2015 21:25:40.000'}</a:t>
            </a:r>
          </a:p>
          <a:p>
            <a:pPr marL="0" indent="0">
              <a:buNone/>
            </a:pPr>
            <a:r>
              <a:rPr lang="fr-FR" dirty="0" smtClean="0">
                <a:latin typeface="Courier"/>
                <a:cs typeface="Courier"/>
              </a:rPr>
              <a:t>                FILE_CAVEATS: {4x1 </a:t>
            </a:r>
            <a:r>
              <a:rPr lang="fr-FR" dirty="0" err="1" smtClean="0">
                <a:latin typeface="Courier"/>
                <a:cs typeface="Courier"/>
              </a:rPr>
              <a:t>cell</a:t>
            </a:r>
            <a:r>
              <a:rPr lang="fr-FR" dirty="0" smtClean="0">
                <a:latin typeface="Courier"/>
                <a:cs typeface="Courier"/>
              </a:rPr>
              <a:t>}</a:t>
            </a:r>
          </a:p>
          <a:p>
            <a:pPr marL="0" indent="0">
              <a:buNone/>
            </a:pPr>
            <a:r>
              <a:rPr lang="fr-FR" dirty="0" smtClean="0">
                <a:latin typeface="Courier"/>
                <a:cs typeface="Courier"/>
              </a:rPr>
              <a:t>                     MISSION: {'Cluster'}</a:t>
            </a:r>
          </a:p>
          <a:p>
            <a:pPr marL="0" indent="0">
              <a:buNone/>
            </a:pPr>
            <a:r>
              <a:rPr lang="fr-FR" dirty="0" smtClean="0">
                <a:latin typeface="Courier"/>
                <a:cs typeface="Courier"/>
              </a:rPr>
              <a:t>           MISSION_TIME_SPAN: {'16-Aug-2000 12:39:00.000 31-Dec-2030 23:59:59.000'}</a:t>
            </a:r>
          </a:p>
          <a:p>
            <a:pPr marL="0" indent="0">
              <a:buNone/>
            </a:pPr>
            <a:r>
              <a:rPr lang="fr-FR" dirty="0" smtClean="0">
                <a:latin typeface="Courier"/>
                <a:cs typeface="Courier"/>
              </a:rPr>
              <a:t>              MISSION_AGENCY: {'ESA'}</a:t>
            </a:r>
          </a:p>
          <a:p>
            <a:pPr marL="0" indent="0">
              <a:buNone/>
            </a:pPr>
            <a:r>
              <a:rPr lang="fr-FR" dirty="0" smtClean="0">
                <a:latin typeface="Courier"/>
                <a:cs typeface="Courier"/>
              </a:rPr>
              <a:t>         MISSION_DESCRIPTION: {5x1 </a:t>
            </a:r>
            <a:r>
              <a:rPr lang="fr-FR" dirty="0" err="1" smtClean="0">
                <a:latin typeface="Courier"/>
                <a:cs typeface="Courier"/>
              </a:rPr>
              <a:t>cell</a:t>
            </a:r>
            <a:r>
              <a:rPr lang="fr-FR" dirty="0" smtClean="0">
                <a:latin typeface="Courier"/>
                <a:cs typeface="Courier"/>
              </a:rPr>
              <a:t>}</a:t>
            </a:r>
          </a:p>
          <a:p>
            <a:pPr marL="0" indent="0">
              <a:buNone/>
            </a:pPr>
            <a:r>
              <a:rPr lang="fr-FR" dirty="0" smtClean="0">
                <a:latin typeface="Courier"/>
                <a:cs typeface="Courier"/>
              </a:rPr>
              <a:t>       MISSION_KEY_PERSONNEL: {'Philippe </a:t>
            </a:r>
            <a:r>
              <a:rPr lang="fr-FR" dirty="0" err="1" smtClean="0">
                <a:latin typeface="Courier"/>
                <a:cs typeface="Courier"/>
              </a:rPr>
              <a:t>Escoubet</a:t>
            </a:r>
            <a:r>
              <a:rPr lang="fr-FR" dirty="0" smtClean="0">
                <a:latin typeface="Courier"/>
                <a:cs typeface="Courier"/>
              </a:rPr>
              <a:t>&gt;</a:t>
            </a:r>
            <a:r>
              <a:rPr lang="fr-FR" dirty="0" err="1" smtClean="0">
                <a:latin typeface="Courier"/>
                <a:cs typeface="Courier"/>
              </a:rPr>
              <a:t>Philippe.Escoubet@esa.int</a:t>
            </a:r>
            <a:r>
              <a:rPr lang="fr-FR" dirty="0" smtClean="0">
                <a:latin typeface="Courier"/>
                <a:cs typeface="Courier"/>
              </a:rPr>
              <a:t> &gt;</a:t>
            </a:r>
            <a:r>
              <a:rPr lang="fr-FR" dirty="0" err="1" smtClean="0">
                <a:latin typeface="Courier"/>
                <a:cs typeface="Courier"/>
              </a:rPr>
              <a:t>Clu</a:t>
            </a:r>
            <a:r>
              <a:rPr lang="fr-FR" dirty="0" smtClean="0">
                <a:latin typeface="Courier"/>
                <a:cs typeface="Courier"/>
              </a:rPr>
              <a:t>...'}</a:t>
            </a:r>
          </a:p>
          <a:p>
            <a:pPr marL="0" indent="0">
              <a:buNone/>
            </a:pPr>
            <a:r>
              <a:rPr lang="fr-FR" dirty="0" smtClean="0">
                <a:latin typeface="Courier"/>
                <a:cs typeface="Courier"/>
              </a:rPr>
              <a:t>          MISSION_REFERENCES: {'The Cluster and Phoenix Missions&gt;Cluster </a:t>
            </a:r>
            <a:r>
              <a:rPr lang="fr-FR" dirty="0" err="1" smtClean="0">
                <a:latin typeface="Courier"/>
                <a:cs typeface="Courier"/>
              </a:rPr>
              <a:t>project</a:t>
            </a:r>
            <a:r>
              <a:rPr lang="fr-FR" dirty="0" smtClean="0">
                <a:latin typeface="Courier"/>
                <a:cs typeface="Courier"/>
              </a:rPr>
              <a:t>...'}</a:t>
            </a:r>
          </a:p>
          <a:p>
            <a:pPr marL="0" indent="0">
              <a:buNone/>
            </a:pPr>
            <a:r>
              <a:rPr lang="fr-FR" dirty="0" smtClean="0">
                <a:latin typeface="Courier"/>
                <a:cs typeface="Courier"/>
              </a:rPr>
              <a:t>              MISSION_REGION: {11x1 </a:t>
            </a:r>
            <a:r>
              <a:rPr lang="fr-FR" dirty="0" err="1" smtClean="0">
                <a:latin typeface="Courier"/>
                <a:cs typeface="Courier"/>
              </a:rPr>
              <a:t>cell</a:t>
            </a:r>
            <a:r>
              <a:rPr lang="fr-FR" dirty="0" smtClean="0">
                <a:latin typeface="Courier"/>
                <a:cs typeface="Courier"/>
              </a:rPr>
              <a:t>}</a:t>
            </a:r>
          </a:p>
          <a:p>
            <a:pPr marL="0" indent="0">
              <a:buNone/>
            </a:pPr>
            <a:r>
              <a:rPr lang="fr-FR" dirty="0" smtClean="0">
                <a:latin typeface="Courier"/>
                <a:cs typeface="Courier"/>
              </a:rPr>
              <a:t>             MISSION_CAVEATS: {'*CL'}</a:t>
            </a:r>
          </a:p>
          <a:p>
            <a:pPr marL="0" indent="0">
              <a:buNone/>
            </a:pPr>
            <a:r>
              <a:rPr lang="fr-FR" dirty="0" smtClean="0">
                <a:latin typeface="Courier"/>
                <a:cs typeface="Courier"/>
              </a:rPr>
              <a:t>                 OBSERVATORY: {'Cluster-1'}</a:t>
            </a:r>
          </a:p>
          <a:p>
            <a:pPr marL="0" indent="0">
              <a:buNone/>
            </a:pPr>
            <a:r>
              <a:rPr lang="fr-FR" dirty="0" smtClean="0">
                <a:latin typeface="Courier"/>
                <a:cs typeface="Courier"/>
              </a:rPr>
              <a:t>         OBSERVATORY_CAVEATS: {'*C1_CQ'}</a:t>
            </a:r>
          </a:p>
          <a:p>
            <a:pPr marL="0" indent="0">
              <a:buNone/>
            </a:pPr>
            <a:r>
              <a:rPr lang="fr-FR" dirty="0" smtClean="0">
                <a:latin typeface="Courier"/>
                <a:cs typeface="Courier"/>
              </a:rPr>
              <a:t>     OBSERVATORY_DESCRIPTION: {8x1 </a:t>
            </a:r>
            <a:r>
              <a:rPr lang="fr-FR" dirty="0" err="1" smtClean="0">
                <a:latin typeface="Courier"/>
                <a:cs typeface="Courier"/>
              </a:rPr>
              <a:t>cell</a:t>
            </a:r>
            <a:r>
              <a:rPr lang="fr-FR" dirty="0" smtClean="0">
                <a:latin typeface="Courier"/>
                <a:cs typeface="Courier"/>
              </a:rPr>
              <a:t>}</a:t>
            </a:r>
          </a:p>
          <a:p>
            <a:pPr marL="0" indent="0">
              <a:buNone/>
            </a:pPr>
            <a:r>
              <a:rPr lang="fr-FR" dirty="0" smtClean="0">
                <a:latin typeface="Courier"/>
                <a:cs typeface="Courier"/>
              </a:rPr>
              <a:t>       OBSERVATORY_TIME_SPAN: {'16-Jul-2000 12:39:00.000 31-Dec-2030 23:59:59.000'}</a:t>
            </a:r>
          </a:p>
          <a:p>
            <a:pPr marL="0" indent="0">
              <a:buNone/>
            </a:pPr>
            <a:r>
              <a:rPr lang="fr-FR" dirty="0" smtClean="0">
                <a:latin typeface="Courier"/>
                <a:cs typeface="Courier"/>
              </a:rPr>
              <a:t>          OBSERVATORY_REGION: {11x1 </a:t>
            </a:r>
            <a:r>
              <a:rPr lang="fr-FR" dirty="0" err="1" smtClean="0">
                <a:latin typeface="Courier"/>
                <a:cs typeface="Courier"/>
              </a:rPr>
              <a:t>cell</a:t>
            </a:r>
            <a:r>
              <a:rPr lang="fr-FR" dirty="0" smtClean="0">
                <a:latin typeface="Courier"/>
                <a:cs typeface="Courier"/>
              </a:rPr>
              <a:t>}</a:t>
            </a:r>
          </a:p>
          <a:p>
            <a:pPr marL="0" indent="0">
              <a:buNone/>
            </a:pPr>
            <a:r>
              <a:rPr lang="fr-FR" dirty="0" smtClean="0">
                <a:latin typeface="Courier"/>
                <a:cs typeface="Courier"/>
              </a:rPr>
              <a:t>                  EXPERIMENT: {'FGM'}</a:t>
            </a:r>
          </a:p>
          <a:p>
            <a:pPr marL="0" indent="0">
              <a:buNone/>
            </a:pPr>
            <a:r>
              <a:rPr lang="fr-FR" dirty="0" smtClean="0">
                <a:latin typeface="Courier"/>
                <a:cs typeface="Courier"/>
              </a:rPr>
              <a:t>      EXPERIMENT_DESCRIPTION: {13x1 </a:t>
            </a:r>
            <a:r>
              <a:rPr lang="fr-FR" dirty="0" err="1" smtClean="0">
                <a:latin typeface="Courier"/>
                <a:cs typeface="Courier"/>
              </a:rPr>
              <a:t>cell</a:t>
            </a:r>
            <a:r>
              <a:rPr lang="fr-FR" dirty="0" smtClean="0">
                <a:latin typeface="Courier"/>
                <a:cs typeface="Courier"/>
              </a:rPr>
              <a:t>}</a:t>
            </a:r>
          </a:p>
          <a:p>
            <a:pPr marL="0" indent="0">
              <a:buNone/>
            </a:pPr>
            <a:r>
              <a:rPr lang="fr-FR" dirty="0" smtClean="0">
                <a:latin typeface="Courier"/>
                <a:cs typeface="Courier"/>
              </a:rPr>
              <a:t>    INVESTIGATOR_COORDINATES: {'Chris Carr&gt;PI&gt;</a:t>
            </a:r>
            <a:r>
              <a:rPr lang="fr-FR" dirty="0" err="1" smtClean="0">
                <a:latin typeface="Courier"/>
                <a:cs typeface="Courier"/>
              </a:rPr>
              <a:t>c.m.carr@imperial.ac.uk</a:t>
            </a:r>
            <a:r>
              <a:rPr lang="fr-FR" dirty="0" smtClean="0">
                <a:latin typeface="Courier"/>
                <a:cs typeface="Courier"/>
              </a:rPr>
              <a:t>'}</a:t>
            </a:r>
          </a:p>
          <a:p>
            <a:pPr marL="0" indent="0">
              <a:buNone/>
            </a:pPr>
            <a:r>
              <a:rPr lang="fr-FR" dirty="0" smtClean="0">
                <a:latin typeface="Courier"/>
                <a:cs typeface="Courier"/>
              </a:rPr>
              <a:t>       EXPERIMENT_REFERENCES: {3x1 </a:t>
            </a:r>
            <a:r>
              <a:rPr lang="fr-FR" dirty="0" err="1" smtClean="0">
                <a:latin typeface="Courier"/>
                <a:cs typeface="Courier"/>
              </a:rPr>
              <a:t>cell</a:t>
            </a:r>
            <a:r>
              <a:rPr lang="fr-FR" dirty="0" smtClean="0">
                <a:latin typeface="Courier"/>
                <a:cs typeface="Courier"/>
              </a:rPr>
              <a:t>}</a:t>
            </a:r>
          </a:p>
          <a:p>
            <a:pPr marL="0" indent="0">
              <a:buNone/>
            </a:pPr>
            <a:r>
              <a:rPr lang="fr-FR" dirty="0" smtClean="0">
                <a:latin typeface="Courier"/>
                <a:cs typeface="Courier"/>
              </a:rPr>
              <a:t>    EXPERIMENT_KEY_PERSONNEL: {'Chris Carr&gt;PI&gt;</a:t>
            </a:r>
            <a:r>
              <a:rPr lang="fr-FR" dirty="0" err="1" smtClean="0">
                <a:latin typeface="Courier"/>
                <a:cs typeface="Courier"/>
              </a:rPr>
              <a:t>c.m.carr@imperial.ac.uk</a:t>
            </a:r>
            <a:r>
              <a:rPr lang="fr-FR" dirty="0" smtClean="0">
                <a:latin typeface="Courier"/>
                <a:cs typeface="Courier"/>
              </a:rPr>
              <a:t>'}</a:t>
            </a:r>
          </a:p>
          <a:p>
            <a:pPr marL="0" indent="0">
              <a:buNone/>
            </a:pPr>
            <a:r>
              <a:rPr lang="fr-FR" dirty="0" smtClean="0">
                <a:latin typeface="Courier"/>
                <a:cs typeface="Courier"/>
              </a:rPr>
              <a:t>          EXPERIMENT_CAVEATS: {'*</a:t>
            </a:r>
            <a:r>
              <a:rPr lang="fr-FR" dirty="0" err="1" smtClean="0">
                <a:latin typeface="Courier"/>
                <a:cs typeface="Courier"/>
              </a:rPr>
              <a:t>CL_CQ_FGM_CAVF.txt</a:t>
            </a:r>
            <a:r>
              <a:rPr lang="fr-FR" dirty="0" smtClean="0">
                <a:latin typeface="Courier"/>
                <a:cs typeface="Courier"/>
              </a:rPr>
              <a:t>'}</a:t>
            </a:r>
          </a:p>
          <a:p>
            <a:pPr marL="0" indent="0">
              <a:buNone/>
            </a:pPr>
            <a:r>
              <a:rPr lang="fr-FR" dirty="0" smtClean="0">
                <a:latin typeface="Courier"/>
                <a:cs typeface="Courier"/>
              </a:rPr>
              <a:t>             INSTRUMENT_NAME: {'FGM1'}</a:t>
            </a:r>
          </a:p>
          <a:p>
            <a:pPr marL="0" indent="0">
              <a:buNone/>
            </a:pPr>
            <a:r>
              <a:rPr lang="fr-FR" dirty="0" smtClean="0">
                <a:latin typeface="Courier"/>
                <a:cs typeface="Courier"/>
              </a:rPr>
              <a:t>      INSTRUMENT_DESCRIPTION: {'FGM </a:t>
            </a:r>
            <a:r>
              <a:rPr lang="fr-FR" dirty="0" err="1" smtClean="0">
                <a:latin typeface="Courier"/>
                <a:cs typeface="Courier"/>
              </a:rPr>
              <a:t>Experiment</a:t>
            </a:r>
            <a:r>
              <a:rPr lang="fr-FR" dirty="0" smtClean="0">
                <a:latin typeface="Courier"/>
                <a:cs typeface="Courier"/>
              </a:rPr>
              <a:t> on Cluster C1'}</a:t>
            </a:r>
          </a:p>
          <a:p>
            <a:pPr marL="0" indent="0">
              <a:buNone/>
            </a:pPr>
            <a:r>
              <a:rPr lang="fr-FR" dirty="0" smtClean="0">
                <a:latin typeface="Courier"/>
                <a:cs typeface="Courier"/>
              </a:rPr>
              <a:t>             INSTRUMENT_TYPE: {'</a:t>
            </a:r>
            <a:r>
              <a:rPr lang="fr-FR" dirty="0" err="1" smtClean="0">
                <a:latin typeface="Courier"/>
                <a:cs typeface="Courier"/>
              </a:rPr>
              <a:t>Flux_Feedback</a:t>
            </a:r>
            <a:r>
              <a:rPr lang="fr-FR" dirty="0" smtClean="0">
                <a:latin typeface="Courier"/>
                <a:cs typeface="Courier"/>
              </a:rPr>
              <a:t>'}</a:t>
            </a:r>
          </a:p>
          <a:p>
            <a:pPr marL="0" indent="0">
              <a:buNone/>
            </a:pPr>
            <a:r>
              <a:rPr lang="fr-FR" dirty="0" smtClean="0">
                <a:latin typeface="Courier"/>
                <a:cs typeface="Courier"/>
              </a:rPr>
              <a:t>            MEASUREMENT_TYPE: {'</a:t>
            </a:r>
            <a:r>
              <a:rPr lang="fr-FR" dirty="0" err="1" smtClean="0">
                <a:latin typeface="Courier"/>
                <a:cs typeface="Courier"/>
              </a:rPr>
              <a:t>Magnetic_Field</a:t>
            </a:r>
            <a:r>
              <a:rPr lang="fr-FR" dirty="0" smtClean="0">
                <a:latin typeface="Courier"/>
                <a:cs typeface="Courier"/>
              </a:rPr>
              <a:t>'}</a:t>
            </a:r>
          </a:p>
          <a:p>
            <a:pPr marL="0" indent="0">
              <a:buNone/>
            </a:pPr>
            <a:r>
              <a:rPr lang="fr-FR" dirty="0" smtClean="0">
                <a:latin typeface="Courier"/>
                <a:cs typeface="Courier"/>
              </a:rPr>
              <a:t>          INSTRUMENT_CAVEATS: {'*C1_CQ_FGM_CAVF'}</a:t>
            </a:r>
          </a:p>
          <a:p>
            <a:pPr marL="0" indent="0">
              <a:buNone/>
            </a:pPr>
            <a:r>
              <a:rPr lang="fr-FR" dirty="0" smtClean="0">
                <a:latin typeface="Courier"/>
                <a:cs typeface="Courier"/>
              </a:rPr>
              <a:t>                  DATASET_ID: {'C1_CP_FGM_FULL'}</a:t>
            </a:r>
          </a:p>
          <a:p>
            <a:pPr marL="0" indent="0">
              <a:buNone/>
            </a:pPr>
            <a:r>
              <a:rPr lang="fr-FR" dirty="0" smtClean="0">
                <a:latin typeface="Courier"/>
                <a:cs typeface="Courier"/>
              </a:rPr>
              <a:t>                   DATA_TYPE: {'CP&gt;CAA </a:t>
            </a:r>
            <a:r>
              <a:rPr lang="fr-FR" dirty="0" err="1" smtClean="0">
                <a:latin typeface="Courier"/>
                <a:cs typeface="Courier"/>
              </a:rPr>
              <a:t>Parameter</a:t>
            </a:r>
            <a:r>
              <a:rPr lang="fr-FR" dirty="0" smtClean="0">
                <a:latin typeface="Courier"/>
                <a:cs typeface="Courier"/>
              </a:rPr>
              <a:t>'}</a:t>
            </a:r>
          </a:p>
          <a:p>
            <a:pPr marL="0" indent="0">
              <a:buNone/>
            </a:pPr>
            <a:r>
              <a:rPr lang="fr-FR" dirty="0" smtClean="0">
                <a:latin typeface="Courier"/>
                <a:cs typeface="Courier"/>
              </a:rPr>
              <a:t>               DATASET_TITLE: {'</a:t>
            </a:r>
            <a:r>
              <a:rPr lang="fr-FR" dirty="0" err="1" smtClean="0">
                <a:latin typeface="Courier"/>
                <a:cs typeface="Courier"/>
              </a:rPr>
              <a:t>Magnetic</a:t>
            </a:r>
            <a:r>
              <a:rPr lang="fr-FR" dirty="0" smtClean="0">
                <a:latin typeface="Courier"/>
                <a:cs typeface="Courier"/>
              </a:rPr>
              <a:t> </a:t>
            </a:r>
            <a:r>
              <a:rPr lang="fr-FR" dirty="0" err="1" smtClean="0">
                <a:latin typeface="Courier"/>
                <a:cs typeface="Courier"/>
              </a:rPr>
              <a:t>field</a:t>
            </a:r>
            <a:r>
              <a:rPr lang="fr-FR" dirty="0" smtClean="0">
                <a:latin typeface="Courier"/>
                <a:cs typeface="Courier"/>
              </a:rPr>
              <a:t>, full </a:t>
            </a:r>
            <a:r>
              <a:rPr lang="fr-FR" dirty="0" err="1" smtClean="0">
                <a:latin typeface="Courier"/>
                <a:cs typeface="Courier"/>
              </a:rPr>
              <a:t>resolution</a:t>
            </a:r>
            <a:r>
              <a:rPr lang="fr-FR" dirty="0" smtClean="0">
                <a:latin typeface="Courier"/>
                <a:cs typeface="Courier"/>
              </a:rPr>
              <a:t>'}</a:t>
            </a:r>
          </a:p>
          <a:p>
            <a:pPr marL="0" indent="0">
              <a:buNone/>
            </a:pPr>
            <a:r>
              <a:rPr lang="fr-FR" dirty="0" smtClean="0">
                <a:latin typeface="Courier"/>
                <a:cs typeface="Courier"/>
              </a:rPr>
              <a:t>         DATASET_DESCRIPTION: {2x1 </a:t>
            </a:r>
            <a:r>
              <a:rPr lang="fr-FR" dirty="0" err="1" smtClean="0">
                <a:latin typeface="Courier"/>
                <a:cs typeface="Courier"/>
              </a:rPr>
              <a:t>cell</a:t>
            </a:r>
            <a:r>
              <a:rPr lang="fr-FR" dirty="0" smtClean="0">
                <a:latin typeface="Courier"/>
                <a:cs typeface="Courier"/>
              </a:rPr>
              <a:t>}</a:t>
            </a:r>
          </a:p>
          <a:p>
            <a:pPr marL="0" indent="0">
              <a:buNone/>
            </a:pPr>
            <a:r>
              <a:rPr lang="fr-FR" dirty="0" smtClean="0">
                <a:latin typeface="Courier"/>
                <a:cs typeface="Courier"/>
              </a:rPr>
              <a:t>         CONTACT_COORDINATES: {'Chris Carr&gt;PI&gt;</a:t>
            </a:r>
            <a:r>
              <a:rPr lang="fr-FR" dirty="0" err="1" smtClean="0">
                <a:latin typeface="Courier"/>
                <a:cs typeface="Courier"/>
              </a:rPr>
              <a:t>c.m.carr@imperial.ac.uk</a:t>
            </a:r>
            <a:r>
              <a:rPr lang="fr-FR" dirty="0" smtClean="0">
                <a:latin typeface="Courier"/>
                <a:cs typeface="Courier"/>
              </a:rPr>
              <a:t>'}</a:t>
            </a:r>
          </a:p>
          <a:p>
            <a:pPr marL="0" indent="0">
              <a:buNone/>
            </a:pPr>
            <a:r>
              <a:rPr lang="fr-FR" dirty="0" smtClean="0">
                <a:latin typeface="Courier"/>
                <a:cs typeface="Courier"/>
              </a:rPr>
              <a:t>             TIME_RESOLUTION: {'0.04461'}</a:t>
            </a:r>
          </a:p>
          <a:p>
            <a:pPr marL="0" indent="0">
              <a:buNone/>
            </a:pPr>
            <a:r>
              <a:rPr lang="fr-FR" dirty="0" smtClean="0">
                <a:latin typeface="Courier"/>
                <a:cs typeface="Courier"/>
              </a:rPr>
              <a:t>         MIN_TIME_RESOLUTION: {'0.04461'}</a:t>
            </a:r>
          </a:p>
          <a:p>
            <a:pPr marL="0" indent="0">
              <a:buNone/>
            </a:pPr>
            <a:r>
              <a:rPr lang="fr-FR" dirty="0" smtClean="0">
                <a:latin typeface="Courier"/>
                <a:cs typeface="Courier"/>
              </a:rPr>
              <a:t>         MAX_TIME_RESOLUTION: {'0.01487'}</a:t>
            </a:r>
          </a:p>
          <a:p>
            <a:pPr marL="0" indent="0">
              <a:buNone/>
            </a:pPr>
            <a:r>
              <a:rPr lang="fr-FR" dirty="0" smtClean="0">
                <a:latin typeface="Courier"/>
                <a:cs typeface="Courier"/>
              </a:rPr>
              <a:t>            PROCESSING_LEVEL: {'</a:t>
            </a:r>
            <a:r>
              <a:rPr lang="fr-FR" dirty="0" err="1" smtClean="0">
                <a:latin typeface="Courier"/>
                <a:cs typeface="Courier"/>
              </a:rPr>
              <a:t>Calibrated</a:t>
            </a:r>
            <a:r>
              <a:rPr lang="fr-FR" dirty="0" smtClean="0">
                <a:latin typeface="Courier"/>
                <a:cs typeface="Courier"/>
              </a:rPr>
              <a:t>'}</a:t>
            </a:r>
          </a:p>
          <a:p>
            <a:pPr marL="0" indent="0">
              <a:buNone/>
            </a:pPr>
            <a:r>
              <a:rPr lang="fr-FR" dirty="0" smtClean="0">
                <a:latin typeface="Courier"/>
                <a:cs typeface="Courier"/>
              </a:rPr>
              <a:t>             ACKNOWLEDGEMENT: {'</a:t>
            </a:r>
            <a:r>
              <a:rPr lang="fr-FR" dirty="0" err="1" smtClean="0">
                <a:latin typeface="Courier"/>
                <a:cs typeface="Courier"/>
              </a:rPr>
              <a:t>Please</a:t>
            </a:r>
            <a:r>
              <a:rPr lang="fr-FR" dirty="0" smtClean="0">
                <a:latin typeface="Courier"/>
                <a:cs typeface="Courier"/>
              </a:rPr>
              <a:t> </a:t>
            </a:r>
            <a:r>
              <a:rPr lang="fr-FR" dirty="0" err="1" smtClean="0">
                <a:latin typeface="Courier"/>
                <a:cs typeface="Courier"/>
              </a:rPr>
              <a:t>acknowledge</a:t>
            </a:r>
            <a:r>
              <a:rPr lang="fr-FR" dirty="0" smtClean="0">
                <a:latin typeface="Courier"/>
                <a:cs typeface="Courier"/>
              </a:rPr>
              <a:t> the FGM team and ESA Cluster ...'}</a:t>
            </a:r>
          </a:p>
          <a:p>
            <a:pPr marL="0" indent="0">
              <a:buNone/>
            </a:pPr>
            <a:r>
              <a:rPr lang="fr-FR" dirty="0" smtClean="0">
                <a:latin typeface="Courier"/>
                <a:cs typeface="Courier"/>
              </a:rPr>
              <a:t>             DATASET_CAVEATS: {'*C1_CQ_FGM_CAVF'}</a:t>
            </a:r>
          </a:p>
          <a:p>
            <a:pPr marL="0" indent="0">
              <a:buNone/>
            </a:pPr>
            <a:r>
              <a:rPr lang="fr-FR" dirty="0" smtClean="0">
                <a:latin typeface="Courier"/>
                <a:cs typeface="Courier"/>
              </a:rPr>
              <a:t>                   FILE_TYPE: {'</a:t>
            </a:r>
            <a:r>
              <a:rPr lang="fr-FR" dirty="0" err="1" smtClean="0">
                <a:latin typeface="Courier"/>
                <a:cs typeface="Courier"/>
              </a:rPr>
              <a:t>cef</a:t>
            </a:r>
            <a:r>
              <a:rPr lang="fr-FR" dirty="0" smtClean="0">
                <a:latin typeface="Courier"/>
                <a:cs typeface="Courier"/>
              </a:rPr>
              <a:t>'}</a:t>
            </a:r>
          </a:p>
          <a:p>
            <a:pPr marL="0" indent="0">
              <a:buNone/>
            </a:pPr>
            <a:r>
              <a:rPr lang="fr-FR" dirty="0" smtClean="0">
                <a:latin typeface="Courier"/>
                <a:cs typeface="Courier"/>
              </a:rPr>
              <a:t>               METADATA_TYPE: {'CAA'}</a:t>
            </a:r>
          </a:p>
          <a:p>
            <a:pPr marL="0" indent="0">
              <a:buNone/>
            </a:pPr>
            <a:r>
              <a:rPr lang="fr-FR" dirty="0" smtClean="0">
                <a:latin typeface="Courier"/>
                <a:cs typeface="Courier"/>
              </a:rPr>
              <a:t>            METADATA_VERSION: {'2.0'}</a:t>
            </a:r>
          </a:p>
          <a:p>
            <a:pPr marL="0" indent="0">
              <a:buNone/>
            </a:pPr>
            <a:r>
              <a:rPr lang="fr-FR" dirty="0" smtClean="0">
                <a:latin typeface="Courier"/>
                <a:cs typeface="Courier"/>
              </a:rPr>
              <a:t>            </a:t>
            </a:r>
            <a:r>
              <a:rPr lang="fr-FR" dirty="0" err="1" smtClean="0">
                <a:latin typeface="Courier"/>
                <a:cs typeface="Courier"/>
              </a:rPr>
              <a:t>Software_version</a:t>
            </a:r>
            <a:r>
              <a:rPr lang="fr-FR" dirty="0" smtClean="0">
                <a:latin typeface="Courier"/>
                <a:cs typeface="Courier"/>
              </a:rPr>
              <a:t>: {'QIE V_3.6.2 [</a:t>
            </a:r>
            <a:r>
              <a:rPr lang="fr-FR" dirty="0" err="1" smtClean="0">
                <a:latin typeface="Courier"/>
                <a:cs typeface="Courier"/>
              </a:rPr>
              <a:t>Feb</a:t>
            </a:r>
            <a:r>
              <a:rPr lang="fr-FR" dirty="0" smtClean="0">
                <a:latin typeface="Courier"/>
                <a:cs typeface="Courier"/>
              </a:rPr>
              <a:t> 2012]'}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71901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56724"/>
            <a:ext cx="8229600" cy="5769440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it-IT" dirty="0" smtClean="0">
                <a:latin typeface="Courier"/>
                <a:cs typeface="Courier"/>
              </a:rPr>
              <a:t>&gt;</a:t>
            </a:r>
            <a:r>
              <a:rPr lang="fr-FR" dirty="0" smtClean="0">
                <a:latin typeface="Courier"/>
                <a:cs typeface="Courier"/>
              </a:rPr>
              <a:t>&gt; </a:t>
            </a:r>
            <a:r>
              <a:rPr lang="en-US" b="1" dirty="0" err="1" smtClean="0">
                <a:latin typeface="Courier"/>
                <a:cs typeface="Courier"/>
              </a:rPr>
              <a:t>info.Variables</a:t>
            </a:r>
            <a:endParaRPr lang="en-US" b="1" dirty="0" smtClean="0">
              <a:latin typeface="Courier"/>
              <a:cs typeface="Courier"/>
            </a:endParaRPr>
          </a:p>
          <a:p>
            <a:pPr marL="0" indent="0">
              <a:buNone/>
            </a:pPr>
            <a:endParaRPr lang="en-US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err="1" smtClean="0">
                <a:latin typeface="Courier"/>
                <a:cs typeface="Courier"/>
              </a:rPr>
              <a:t>ans</a:t>
            </a:r>
            <a:r>
              <a:rPr lang="en-US" dirty="0" smtClean="0">
                <a:latin typeface="Courier"/>
                <a:cs typeface="Courier"/>
              </a:rPr>
              <a:t> = </a:t>
            </a:r>
          </a:p>
          <a:p>
            <a:pPr marL="0" indent="0">
              <a:buNone/>
            </a:pPr>
            <a:endParaRPr lang="en-US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  Columns 1 through 6</a:t>
            </a:r>
          </a:p>
          <a:p>
            <a:pPr marL="0" indent="0">
              <a:buNone/>
            </a:pPr>
            <a:endParaRPr lang="en-US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    </a:t>
            </a:r>
            <a:r>
              <a:rPr lang="en-US" dirty="0" smtClean="0">
                <a:solidFill>
                  <a:srgbClr val="C0504D"/>
                </a:solidFill>
                <a:latin typeface="Courier"/>
                <a:cs typeface="Courier"/>
              </a:rPr>
              <a:t>'time_tags__C1_CP...'    [1x2 double]    [2018]    'epoch'     'T/'     'Full'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    '</a:t>
            </a:r>
            <a:r>
              <a:rPr lang="en-US" dirty="0" err="1" smtClean="0">
                <a:latin typeface="Courier"/>
                <a:cs typeface="Courier"/>
              </a:rPr>
              <a:t>half_interval__C</a:t>
            </a:r>
            <a:r>
              <a:rPr lang="en-US" dirty="0" smtClean="0">
                <a:latin typeface="Courier"/>
                <a:cs typeface="Courier"/>
              </a:rPr>
              <a:t>...'    [1x2 double]    [2018]    'single'    'T/'     'Full'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    'B_vec_xyz_</a:t>
            </a:r>
            <a:r>
              <a:rPr lang="en-US" dirty="0" err="1" smtClean="0">
                <a:latin typeface="Courier"/>
                <a:cs typeface="Courier"/>
              </a:rPr>
              <a:t>gse</a:t>
            </a:r>
            <a:r>
              <a:rPr lang="en-US" dirty="0" smtClean="0">
                <a:latin typeface="Courier"/>
                <a:cs typeface="Courier"/>
              </a:rPr>
              <a:t>__C...'    [1x2 double]    [2018]    'single'    'T/T'    'Full'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    'B_mag__C1_CP_FGM...'    [1x2 double]    [2018]    'single'    'T/'     'Full'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    '</a:t>
            </a:r>
            <a:r>
              <a:rPr lang="en-US" dirty="0" err="1" smtClean="0">
                <a:latin typeface="Courier"/>
                <a:cs typeface="Courier"/>
              </a:rPr>
              <a:t>sc_pos_xyz_gse</a:t>
            </a:r>
            <a:r>
              <a:rPr lang="en-US" dirty="0" smtClean="0">
                <a:latin typeface="Courier"/>
                <a:cs typeface="Courier"/>
              </a:rPr>
              <a:t>__...'    [1x2 double]    [2018]    'single'    'T/T'    'Full'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    'range__C1_CP_FGM...'    [1x2 double]    [2018]    'int32'     'T/'     'Full'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    'tm__C1_CP_FGM_FULL'     [1x2 double]    [2018]    'int32'     'T/'     'Full'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    'B_vec_xyz_</a:t>
            </a:r>
            <a:r>
              <a:rPr lang="en-US" dirty="0" err="1" smtClean="0">
                <a:latin typeface="Courier"/>
                <a:cs typeface="Courier"/>
              </a:rPr>
              <a:t>gse</a:t>
            </a:r>
            <a:r>
              <a:rPr lang="en-US" dirty="0" smtClean="0">
                <a:latin typeface="Courier"/>
                <a:cs typeface="Courier"/>
              </a:rPr>
              <a:t>__C...'    [1x2 double]    [   1]    'char'      'F/T'    'Full'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    'B_vec_xyz_</a:t>
            </a:r>
            <a:r>
              <a:rPr lang="en-US" dirty="0" err="1" smtClean="0">
                <a:latin typeface="Courier"/>
                <a:cs typeface="Courier"/>
              </a:rPr>
              <a:t>gse</a:t>
            </a:r>
            <a:r>
              <a:rPr lang="en-US" dirty="0" smtClean="0">
                <a:latin typeface="Courier"/>
                <a:cs typeface="Courier"/>
              </a:rPr>
              <a:t>__C...'    [1x2 double]    [   1]    'char'      'F/T'    'Full'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    '</a:t>
            </a:r>
            <a:r>
              <a:rPr lang="en-US" dirty="0" err="1" smtClean="0">
                <a:latin typeface="Courier"/>
                <a:cs typeface="Courier"/>
              </a:rPr>
              <a:t>sc_pos_xyz_gse</a:t>
            </a:r>
            <a:r>
              <a:rPr lang="en-US" dirty="0" smtClean="0">
                <a:latin typeface="Courier"/>
                <a:cs typeface="Courier"/>
              </a:rPr>
              <a:t>__...'    [1x2 double]    [   1]    'char'      'F/T'    'Full'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    '</a:t>
            </a:r>
            <a:r>
              <a:rPr lang="en-US" dirty="0" err="1" smtClean="0">
                <a:latin typeface="Courier"/>
                <a:cs typeface="Courier"/>
              </a:rPr>
              <a:t>sc_pos_xyz_gse</a:t>
            </a:r>
            <a:r>
              <a:rPr lang="en-US" dirty="0" smtClean="0">
                <a:latin typeface="Courier"/>
                <a:cs typeface="Courier"/>
              </a:rPr>
              <a:t>__...'    [1x2 double]    [   1]    'char'      'F/T'    'Full'</a:t>
            </a:r>
          </a:p>
          <a:p>
            <a:pPr marL="0" indent="0">
              <a:buNone/>
            </a:pPr>
            <a:endParaRPr lang="en-US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  Columns 7 through 9</a:t>
            </a:r>
          </a:p>
          <a:p>
            <a:pPr marL="0" indent="0">
              <a:buNone/>
            </a:pPr>
            <a:endParaRPr lang="en-US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    'None'    [2018]    []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    'None'    [2018]    []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    'None'    [2018]    []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    'None'    [2018]    []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    'None'    [2018]    []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    'None'    [2018]    []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    'None'    [2018]    []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    'None'    [   1]    []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    'None'    [   1]    []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    'None'    [   1]    []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    'None'    [   1]    []</a:t>
            </a:r>
          </a:p>
          <a:p>
            <a:pPr marL="0" indent="0">
              <a:buNone/>
            </a:pPr>
            <a:endParaRPr lang="en-US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&gt;&gt; 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309815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Representations of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CDF times:</a:t>
            </a:r>
          </a:p>
          <a:p>
            <a:pPr lvl="1"/>
            <a:r>
              <a:rPr lang="en-US" dirty="0" smtClean="0"/>
              <a:t>CDF </a:t>
            </a:r>
            <a:r>
              <a:rPr lang="en-US" dirty="0"/>
              <a:t>epoch – very limited </a:t>
            </a:r>
            <a:r>
              <a:rPr lang="en-US" dirty="0" smtClean="0"/>
              <a:t>precision, Cluster/CSA</a:t>
            </a:r>
            <a:endParaRPr lang="en-US" dirty="0"/>
          </a:p>
          <a:p>
            <a:pPr lvl="1"/>
            <a:r>
              <a:rPr lang="en-US" dirty="0"/>
              <a:t>CDF </a:t>
            </a:r>
            <a:r>
              <a:rPr lang="en-US" dirty="0" smtClean="0"/>
              <a:t>epoch16 – best precision, difficult to use</a:t>
            </a:r>
            <a:r>
              <a:rPr lang="en-US" dirty="0"/>
              <a:t>, Cluster/CSA</a:t>
            </a:r>
          </a:p>
          <a:p>
            <a:pPr lvl="1"/>
            <a:r>
              <a:rPr lang="en-US" dirty="0"/>
              <a:t>Unix </a:t>
            </a:r>
            <a:r>
              <a:rPr lang="en-US" dirty="0" smtClean="0"/>
              <a:t>epoch </a:t>
            </a:r>
            <a:r>
              <a:rPr lang="en-US" dirty="0"/>
              <a:t>–</a:t>
            </a:r>
            <a:r>
              <a:rPr lang="en-US" dirty="0" smtClean="0"/>
              <a:t> </a:t>
            </a:r>
            <a:r>
              <a:rPr lang="en-US" dirty="0"/>
              <a:t>somewhat </a:t>
            </a:r>
            <a:r>
              <a:rPr lang="en-US" dirty="0" smtClean="0"/>
              <a:t> limited precision, THEMIS</a:t>
            </a:r>
            <a:endParaRPr lang="en-US" dirty="0"/>
          </a:p>
          <a:p>
            <a:pPr lvl="1"/>
            <a:r>
              <a:rPr lang="en-US" dirty="0"/>
              <a:t>CDF </a:t>
            </a:r>
            <a:r>
              <a:rPr lang="en-US" dirty="0" smtClean="0"/>
              <a:t>epochTT2000 – best, MMS, Solar Orbiter </a:t>
            </a:r>
            <a:endParaRPr lang="en-US" dirty="0"/>
          </a:p>
          <a:p>
            <a:r>
              <a:rPr lang="en-US" dirty="0" smtClean="0"/>
              <a:t>We can use in </a:t>
            </a:r>
            <a:r>
              <a:rPr lang="en-US" dirty="0" err="1" smtClean="0"/>
              <a:t>Matlab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UTC </a:t>
            </a:r>
            <a:r>
              <a:rPr lang="en-US" dirty="0" smtClean="0"/>
              <a:t>string </a:t>
            </a:r>
            <a:r>
              <a:rPr lang="en-US" dirty="0" smtClean="0">
                <a:solidFill>
                  <a:srgbClr val="660066"/>
                </a:solidFill>
              </a:rPr>
              <a:t>‘</a:t>
            </a:r>
            <a:r>
              <a:rPr lang="en-US" dirty="0" err="1" smtClean="0">
                <a:solidFill>
                  <a:srgbClr val="660066"/>
                </a:solidFill>
              </a:rPr>
              <a:t>yyyy-mm-ddThh:mm:ss.sssssssssZ</a:t>
            </a:r>
            <a:r>
              <a:rPr lang="en-US" dirty="0" smtClean="0">
                <a:solidFill>
                  <a:srgbClr val="660066"/>
                </a:solidFill>
              </a:rPr>
              <a:t>’</a:t>
            </a:r>
          </a:p>
          <a:p>
            <a:pPr lvl="1"/>
            <a:r>
              <a:rPr lang="en-US" dirty="0" err="1" smtClean="0"/>
              <a:t>Matlab’s</a:t>
            </a:r>
            <a:r>
              <a:rPr lang="en-US" dirty="0" smtClean="0"/>
              <a:t> </a:t>
            </a:r>
            <a:r>
              <a:rPr lang="en-US" dirty="0" err="1" smtClean="0">
                <a:latin typeface="Courier"/>
                <a:cs typeface="Courier"/>
              </a:rPr>
              <a:t>datenum</a:t>
            </a:r>
            <a:r>
              <a:rPr lang="en-US" dirty="0" smtClean="0"/>
              <a:t> – </a:t>
            </a:r>
            <a:r>
              <a:rPr lang="en-US" dirty="0" smtClean="0">
                <a:solidFill>
                  <a:schemeClr val="accent6"/>
                </a:solidFill>
              </a:rPr>
              <a:t>very limited precision</a:t>
            </a:r>
          </a:p>
          <a:p>
            <a:pPr lvl="1"/>
            <a:r>
              <a:rPr lang="en-US" dirty="0" smtClean="0"/>
              <a:t>Date array – [</a:t>
            </a:r>
            <a:r>
              <a:rPr lang="en-US" dirty="0" err="1" smtClean="0"/>
              <a:t>yyyy</a:t>
            </a:r>
            <a:r>
              <a:rPr lang="en-US" dirty="0" smtClean="0"/>
              <a:t> mm </a:t>
            </a:r>
            <a:r>
              <a:rPr lang="en-US" dirty="0" err="1" smtClean="0"/>
              <a:t>dd</a:t>
            </a:r>
            <a:r>
              <a:rPr lang="en-US" dirty="0" smtClean="0"/>
              <a:t> </a:t>
            </a:r>
            <a:r>
              <a:rPr lang="en-US" dirty="0" err="1" smtClean="0"/>
              <a:t>hh</a:t>
            </a:r>
            <a:r>
              <a:rPr lang="en-US" dirty="0" smtClean="0"/>
              <a:t> mm </a:t>
            </a:r>
            <a:r>
              <a:rPr lang="en-US" dirty="0" err="1" smtClean="0"/>
              <a:t>ss</a:t>
            </a:r>
            <a:r>
              <a:rPr lang="en-US" dirty="0" smtClean="0"/>
              <a:t>], double</a:t>
            </a:r>
          </a:p>
          <a:p>
            <a:pPr lvl="1"/>
            <a:r>
              <a:rPr lang="en-US" dirty="0" smtClean="0"/>
              <a:t>Unix epoch – seconds from Jan 1, 1970, double array or </a:t>
            </a:r>
            <a:r>
              <a:rPr lang="en-US" dirty="0" err="1" smtClean="0">
                <a:latin typeface="Courier"/>
                <a:cs typeface="Courier"/>
              </a:rPr>
              <a:t>EpochUnix</a:t>
            </a:r>
            <a:r>
              <a:rPr lang="en-US" dirty="0" smtClean="0"/>
              <a:t> </a:t>
            </a:r>
            <a:r>
              <a:rPr lang="en-US" dirty="0" smtClean="0"/>
              <a:t>class</a:t>
            </a:r>
          </a:p>
          <a:p>
            <a:pPr lvl="1"/>
            <a:r>
              <a:rPr lang="en-US" dirty="0" smtClean="0">
                <a:solidFill>
                  <a:schemeClr val="tx2"/>
                </a:solidFill>
              </a:rPr>
              <a:t>Terrestrial </a:t>
            </a:r>
            <a:r>
              <a:rPr lang="en-US" dirty="0" smtClean="0">
                <a:solidFill>
                  <a:schemeClr val="tx2"/>
                </a:solidFill>
              </a:rPr>
              <a:t>time </a:t>
            </a:r>
            <a:r>
              <a:rPr lang="en-US" dirty="0" smtClean="0"/>
              <a:t>– EpochTT2000 in CDF, internally represented by nanoseconds (int64) since Jan 1, 2000, </a:t>
            </a:r>
            <a:r>
              <a:rPr lang="en-US" dirty="0" err="1" smtClean="0">
                <a:latin typeface="Courier"/>
                <a:cs typeface="Courier"/>
              </a:rPr>
              <a:t>EpochTT</a:t>
            </a:r>
            <a:r>
              <a:rPr lang="en-US" dirty="0" smtClean="0"/>
              <a:t> class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2401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3201</TotalTime>
  <Words>2883</Words>
  <Application>Microsoft Macintosh PowerPoint</Application>
  <PresentationFormat>On-screen Show (4:3)</PresentationFormat>
  <Paragraphs>336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Lecture 1</vt:lpstr>
      <vt:lpstr>Software setup</vt:lpstr>
      <vt:lpstr>Test that everything works</vt:lpstr>
      <vt:lpstr>Data formats</vt:lpstr>
      <vt:lpstr>Exercise 1 : CDF</vt:lpstr>
      <vt:lpstr>Ex 1: cont</vt:lpstr>
      <vt:lpstr>PowerPoint Presentation</vt:lpstr>
      <vt:lpstr>PowerPoint Presentation</vt:lpstr>
      <vt:lpstr>Representations of time</vt:lpstr>
      <vt:lpstr>Exercise 2 : time</vt:lpstr>
      <vt:lpstr>Time-series data in Matlab</vt:lpstr>
      <vt:lpstr>Plotting TSeries objects</vt:lpstr>
      <vt:lpstr>Ex1 : dataobj</vt:lpstr>
      <vt:lpstr>Exercise 3</vt:lpstr>
      <vt:lpstr>Exercise 4</vt:lpstr>
    </vt:vector>
  </TitlesOfParts>
  <Company>Institutet för Rymdfysik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</dc:title>
  <dc:creator>Yuri Khotyaintsev</dc:creator>
  <cp:lastModifiedBy>Yuri Khotyaintsev</cp:lastModifiedBy>
  <cp:revision>23</cp:revision>
  <dcterms:created xsi:type="dcterms:W3CDTF">2015-07-31T16:55:25Z</dcterms:created>
  <dcterms:modified xsi:type="dcterms:W3CDTF">2015-08-04T15:24:47Z</dcterms:modified>
</cp:coreProperties>
</file>