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3" r:id="rId13"/>
    <p:sldId id="269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6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7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8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5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1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2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7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4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4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4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irfu/Nordita_Magnetic_Reconnection_School_2015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smos.esa.int/web/csa/register-now" TargetMode="External"/><Relationship Id="rId3" Type="http://schemas.openxmlformats.org/officeDocument/2006/relationships/hyperlink" Target="https://github.com/irfu/irfu-matla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a.estec.esa.int/caa/documentation.x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formats, reading, plotting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215" y="5638800"/>
            <a:ext cx="72754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Lecture notes and examples: </a:t>
            </a:r>
          </a:p>
          <a:p>
            <a:r>
              <a:rPr lang="en-US" dirty="0" smtClean="0">
                <a:hlinkClick r:id="rId2"/>
              </a:rPr>
              <a:t>https://github.com/irfu/Nordita_Magnetic_Reconnection_School_2015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93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2 :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073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utcT1 = '2002-03-04T09:30:00Z'; % UTC string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EpochTT1 = </a:t>
            </a:r>
            <a:r>
              <a:rPr lang="fr-FR" dirty="0" err="1">
                <a:latin typeface="Courier"/>
                <a:cs typeface="Courier"/>
              </a:rPr>
              <a:t>EpochTT</a:t>
            </a:r>
            <a:r>
              <a:rPr lang="fr-FR" dirty="0">
                <a:latin typeface="Courier"/>
                <a:cs typeface="Courier"/>
              </a:rPr>
              <a:t>(utcT1);      % New </a:t>
            </a:r>
            <a:r>
              <a:rPr lang="fr-FR" dirty="0" err="1">
                <a:latin typeface="Courier"/>
                <a:cs typeface="Courier"/>
              </a:rPr>
              <a:t>EpochTT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object</a:t>
            </a:r>
            <a:endParaRPr lang="fr-F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EpochTT2 = EpochTT1 + 10;       % New </a:t>
            </a:r>
            <a:r>
              <a:rPr lang="fr-FR" dirty="0" err="1">
                <a:latin typeface="Courier"/>
                <a:cs typeface="Courier"/>
              </a:rPr>
              <a:t>EpochTT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object</a:t>
            </a:r>
            <a:r>
              <a:rPr lang="fr-FR" dirty="0">
                <a:latin typeface="Courier"/>
                <a:cs typeface="Courier"/>
              </a:rPr>
              <a:t> offset by 10 sec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offset = EpochTT2 - EpochTT1;   % Offset </a:t>
            </a:r>
            <a:r>
              <a:rPr lang="fr-FR" dirty="0" err="1">
                <a:latin typeface="Courier"/>
                <a:cs typeface="Courier"/>
              </a:rPr>
              <a:t>between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two</a:t>
            </a:r>
            <a:r>
              <a:rPr lang="fr-FR" dirty="0">
                <a:latin typeface="Courier"/>
                <a:cs typeface="Courier"/>
              </a:rPr>
              <a:t> times in sec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if EpochTT2&gt;EpochTT1            % Compare times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 </a:t>
            </a:r>
            <a:r>
              <a:rPr lang="fr-FR" dirty="0" err="1">
                <a:latin typeface="Courier"/>
                <a:cs typeface="Courier"/>
              </a:rPr>
              <a:t>disp</a:t>
            </a:r>
            <a:r>
              <a:rPr lang="fr-FR" dirty="0">
                <a:latin typeface="Courier"/>
                <a:cs typeface="Courier"/>
              </a:rPr>
              <a:t>('</a:t>
            </a:r>
            <a:r>
              <a:rPr lang="fr-FR" dirty="0" err="1">
                <a:latin typeface="Courier"/>
                <a:cs typeface="Courier"/>
              </a:rPr>
              <a:t>larger</a:t>
            </a:r>
            <a:r>
              <a:rPr lang="fr-FR" dirty="0">
                <a:latin typeface="Courier"/>
                <a:cs typeface="Courier"/>
              </a:rPr>
              <a:t>!')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end 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EpochTT0 = EpochTT1 + (-5);     % New </a:t>
            </a:r>
            <a:r>
              <a:rPr lang="fr-FR" dirty="0" err="1">
                <a:latin typeface="Courier"/>
                <a:cs typeface="Courier"/>
              </a:rPr>
              <a:t>EpochTT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with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negative</a:t>
            </a:r>
            <a:r>
              <a:rPr lang="fr-FR" dirty="0">
                <a:latin typeface="Courier"/>
                <a:cs typeface="Courier"/>
              </a:rPr>
              <a:t> offset of 5 sec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if EpochTT0&lt;EpochTT1            % Compare times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 </a:t>
            </a:r>
            <a:r>
              <a:rPr lang="fr-FR" dirty="0" err="1">
                <a:latin typeface="Courier"/>
                <a:cs typeface="Courier"/>
              </a:rPr>
              <a:t>disp</a:t>
            </a:r>
            <a:r>
              <a:rPr lang="fr-FR" dirty="0">
                <a:latin typeface="Courier"/>
                <a:cs typeface="Courier"/>
              </a:rPr>
              <a:t>('</a:t>
            </a:r>
            <a:r>
              <a:rPr lang="fr-FR" dirty="0" err="1">
                <a:latin typeface="Courier"/>
                <a:cs typeface="Courier"/>
              </a:rPr>
              <a:t>smaller</a:t>
            </a:r>
            <a:r>
              <a:rPr lang="fr-FR" dirty="0">
                <a:latin typeface="Courier"/>
                <a:cs typeface="Courier"/>
              </a:rPr>
              <a:t>!')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end 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EpochUnix1 = </a:t>
            </a:r>
            <a:r>
              <a:rPr lang="fr-FR" dirty="0" err="1">
                <a:latin typeface="Courier"/>
                <a:cs typeface="Courier"/>
              </a:rPr>
              <a:t>EpochUnix</a:t>
            </a:r>
            <a:r>
              <a:rPr lang="fr-FR" dirty="0">
                <a:latin typeface="Courier"/>
                <a:cs typeface="Courier"/>
              </a:rPr>
              <a:t>(utcT1);  % New </a:t>
            </a:r>
            <a:r>
              <a:rPr lang="fr-FR" dirty="0" err="1">
                <a:latin typeface="Courier"/>
                <a:cs typeface="Courier"/>
              </a:rPr>
              <a:t>EpochUnix</a:t>
            </a:r>
            <a:endParaRPr lang="fr-F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if EpochUnix1 == EpochTT1       % Compare times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 </a:t>
            </a:r>
            <a:r>
              <a:rPr lang="fr-FR" dirty="0" err="1">
                <a:latin typeface="Courier"/>
                <a:cs typeface="Courier"/>
              </a:rPr>
              <a:t>disp</a:t>
            </a:r>
            <a:r>
              <a:rPr lang="fr-FR" dirty="0">
                <a:latin typeface="Courier"/>
                <a:cs typeface="Courier"/>
              </a:rPr>
              <a:t>('</a:t>
            </a:r>
            <a:r>
              <a:rPr lang="fr-FR" dirty="0" err="1">
                <a:latin typeface="Courier"/>
                <a:cs typeface="Courier"/>
              </a:rPr>
              <a:t>equal</a:t>
            </a:r>
            <a:r>
              <a:rPr lang="fr-FR" dirty="0">
                <a:latin typeface="Courier"/>
                <a:cs typeface="Courier"/>
              </a:rPr>
              <a:t>!')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end</a:t>
            </a:r>
          </a:p>
          <a:p>
            <a:pPr marL="0" indent="0">
              <a:buNone/>
            </a:pPr>
            <a:r>
              <a:rPr lang="fr-FR" dirty="0" err="1">
                <a:latin typeface="Courier"/>
                <a:cs typeface="Courier"/>
              </a:rPr>
              <a:t>epochUnix</a:t>
            </a:r>
            <a:r>
              <a:rPr lang="fr-FR" dirty="0">
                <a:latin typeface="Courier"/>
                <a:cs typeface="Courier"/>
              </a:rPr>
              <a:t> = EpochUnix1.epochUnix; % double value of Unix </a:t>
            </a:r>
            <a:r>
              <a:rPr lang="fr-FR" dirty="0" err="1">
                <a:latin typeface="Courier"/>
                <a:cs typeface="Courier"/>
              </a:rPr>
              <a:t>epoch</a:t>
            </a:r>
            <a:r>
              <a:rPr lang="fr-FR" dirty="0">
                <a:latin typeface="Courier"/>
                <a:cs typeface="Courier"/>
              </a:rPr>
              <a:t> [sec]</a:t>
            </a:r>
          </a:p>
          <a:p>
            <a:pPr marL="0" indent="0">
              <a:buNone/>
            </a:pPr>
            <a:r>
              <a:rPr lang="fr-FR" dirty="0" err="1">
                <a:latin typeface="Courier"/>
                <a:cs typeface="Courier"/>
              </a:rPr>
              <a:t>ttns</a:t>
            </a:r>
            <a:r>
              <a:rPr lang="fr-FR" dirty="0">
                <a:latin typeface="Courier"/>
                <a:cs typeface="Courier"/>
              </a:rPr>
              <a:t> = EpochUnix1.ttns;         % int64 value of TT </a:t>
            </a:r>
            <a:r>
              <a:rPr lang="fr-FR" dirty="0" err="1">
                <a:latin typeface="Courier"/>
                <a:cs typeface="Courier"/>
              </a:rPr>
              <a:t>epoch</a:t>
            </a:r>
            <a:r>
              <a:rPr lang="fr-FR" dirty="0">
                <a:latin typeface="Courier"/>
                <a:cs typeface="Courier"/>
              </a:rPr>
              <a:t> [ns]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if </a:t>
            </a:r>
            <a:r>
              <a:rPr lang="fr-FR" dirty="0" err="1">
                <a:latin typeface="Courier"/>
                <a:cs typeface="Courier"/>
              </a:rPr>
              <a:t>ttns</a:t>
            </a:r>
            <a:r>
              <a:rPr lang="fr-FR" dirty="0">
                <a:latin typeface="Courier"/>
                <a:cs typeface="Courier"/>
              </a:rPr>
              <a:t> == EpochTT1.ttns        % Compare times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 </a:t>
            </a:r>
            <a:r>
              <a:rPr lang="fr-FR" dirty="0" err="1">
                <a:latin typeface="Courier"/>
                <a:cs typeface="Courier"/>
              </a:rPr>
              <a:t>disp</a:t>
            </a:r>
            <a:r>
              <a:rPr lang="fr-FR" dirty="0">
                <a:latin typeface="Courier"/>
                <a:cs typeface="Courier"/>
              </a:rPr>
              <a:t>('</a:t>
            </a:r>
            <a:r>
              <a:rPr lang="fr-FR" dirty="0" err="1">
                <a:latin typeface="Courier"/>
                <a:cs typeface="Courier"/>
              </a:rPr>
              <a:t>equal</a:t>
            </a:r>
            <a:r>
              <a:rPr lang="fr-FR" dirty="0">
                <a:latin typeface="Courier"/>
                <a:cs typeface="Courier"/>
              </a:rPr>
              <a:t>!')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end</a:t>
            </a:r>
          </a:p>
          <a:p>
            <a:pPr marL="0" indent="0">
              <a:buNone/>
            </a:pPr>
            <a:r>
              <a:rPr lang="fr-FR" dirty="0" err="1">
                <a:latin typeface="Courier"/>
                <a:cs typeface="Courier"/>
              </a:rPr>
              <a:t>disp</a:t>
            </a:r>
            <a:r>
              <a:rPr lang="fr-FR" dirty="0">
                <a:latin typeface="Courier"/>
                <a:cs typeface="Courier"/>
              </a:rPr>
              <a:t>(EpochUnix1.utc)            % </a:t>
            </a:r>
            <a:r>
              <a:rPr lang="fr-FR" dirty="0" err="1">
                <a:latin typeface="Courier"/>
                <a:cs typeface="Courier"/>
              </a:rPr>
              <a:t>convert</a:t>
            </a:r>
            <a:r>
              <a:rPr lang="fr-FR" dirty="0">
                <a:latin typeface="Courier"/>
                <a:cs typeface="Courier"/>
              </a:rPr>
              <a:t> to UTC string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dirty="0" err="1">
                <a:latin typeface="Courier"/>
                <a:cs typeface="Courier"/>
              </a:rPr>
              <a:t>TTarray</a:t>
            </a:r>
            <a:r>
              <a:rPr lang="fr-FR" dirty="0">
                <a:latin typeface="Courier"/>
                <a:cs typeface="Courier"/>
              </a:rPr>
              <a:t> = EpochTT0:1:EpochTT2;  % New time </a:t>
            </a:r>
            <a:r>
              <a:rPr lang="fr-FR" dirty="0" err="1">
                <a:latin typeface="Courier"/>
                <a:cs typeface="Courier"/>
              </a:rPr>
              <a:t>array</a:t>
            </a:r>
            <a:r>
              <a:rPr lang="fr-FR" dirty="0">
                <a:latin typeface="Courier"/>
                <a:cs typeface="Courier"/>
              </a:rPr>
              <a:t>, </a:t>
            </a:r>
            <a:r>
              <a:rPr lang="fr-FR" dirty="0" err="1">
                <a:latin typeface="Courier"/>
                <a:cs typeface="Courier"/>
              </a:rPr>
              <a:t>with</a:t>
            </a:r>
            <a:r>
              <a:rPr lang="fr-FR" dirty="0">
                <a:latin typeface="Courier"/>
                <a:cs typeface="Courier"/>
              </a:rPr>
              <a:t> 1 sec </a:t>
            </a:r>
            <a:r>
              <a:rPr lang="fr-FR" dirty="0" err="1">
                <a:latin typeface="Courier"/>
                <a:cs typeface="Courier"/>
              </a:rPr>
              <a:t>step</a:t>
            </a:r>
            <a:endParaRPr lang="fr-F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 err="1">
                <a:latin typeface="Courier"/>
                <a:cs typeface="Courier"/>
              </a:rPr>
              <a:t>TintLim</a:t>
            </a:r>
            <a:r>
              <a:rPr lang="fr-FR" dirty="0">
                <a:latin typeface="Courier"/>
                <a:cs typeface="Courier"/>
              </a:rPr>
              <a:t> = ...                   % Time </a:t>
            </a:r>
            <a:r>
              <a:rPr lang="fr-FR" dirty="0" err="1">
                <a:latin typeface="Courier"/>
                <a:cs typeface="Courier"/>
              </a:rPr>
              <a:t>interval</a:t>
            </a:r>
            <a:endParaRPr lang="fr-F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dirty="0">
                <a:latin typeface="Courier"/>
                <a:cs typeface="Courier"/>
              </a:rPr>
              <a:t>  </a:t>
            </a:r>
            <a:r>
              <a:rPr lang="it-IT" dirty="0" err="1">
                <a:latin typeface="Courier"/>
                <a:cs typeface="Courier"/>
              </a:rPr>
              <a:t>irf.tint</a:t>
            </a:r>
            <a:r>
              <a:rPr lang="it-IT" dirty="0">
                <a:latin typeface="Courier"/>
                <a:cs typeface="Courier"/>
              </a:rPr>
              <a:t>('2002-03-04T09:30:00Z/2002-03-04T09:30:05Z');</a:t>
            </a:r>
          </a:p>
          <a:p>
            <a:pPr marL="0" indent="0">
              <a:buNone/>
            </a:pPr>
            <a:r>
              <a:rPr lang="it-IT" dirty="0">
                <a:latin typeface="Courier"/>
                <a:cs typeface="Courier"/>
              </a:rPr>
              <a:t>[</a:t>
            </a:r>
            <a:r>
              <a:rPr lang="it-IT" dirty="0" err="1">
                <a:latin typeface="Courier"/>
                <a:cs typeface="Courier"/>
              </a:rPr>
              <a:t>idxIn,TTarrayIn</a:t>
            </a:r>
            <a:r>
              <a:rPr lang="it-IT" dirty="0">
                <a:latin typeface="Courier"/>
                <a:cs typeface="Courier"/>
              </a:rPr>
              <a:t>] = ...</a:t>
            </a:r>
          </a:p>
          <a:p>
            <a:pPr marL="0" indent="0">
              <a:buNone/>
            </a:pPr>
            <a:r>
              <a:rPr lang="it-IT" dirty="0">
                <a:latin typeface="Courier"/>
                <a:cs typeface="Courier"/>
              </a:rPr>
              <a:t>  </a:t>
            </a:r>
            <a:r>
              <a:rPr lang="it-IT" dirty="0" err="1">
                <a:latin typeface="Courier"/>
                <a:cs typeface="Courier"/>
              </a:rPr>
              <a:t>TTarray.tlim</a:t>
            </a:r>
            <a:r>
              <a:rPr lang="it-IT" dirty="0">
                <a:latin typeface="Courier"/>
                <a:cs typeface="Courier"/>
              </a:rPr>
              <a:t>(</a:t>
            </a:r>
            <a:r>
              <a:rPr lang="it-IT" dirty="0" err="1">
                <a:latin typeface="Courier"/>
                <a:cs typeface="Courier"/>
              </a:rPr>
              <a:t>TintLim</a:t>
            </a:r>
            <a:r>
              <a:rPr lang="it-IT" dirty="0">
                <a:latin typeface="Courier"/>
                <a:cs typeface="Courier"/>
              </a:rPr>
              <a:t>);        % Limit </a:t>
            </a:r>
            <a:r>
              <a:rPr lang="it-IT" dirty="0" err="1">
                <a:latin typeface="Courier"/>
                <a:cs typeface="Courier"/>
              </a:rPr>
              <a:t>TTarray</a:t>
            </a:r>
            <a:r>
              <a:rPr lang="it-IT" dirty="0">
                <a:latin typeface="Courier"/>
                <a:cs typeface="Courier"/>
              </a:rPr>
              <a:t> by </a:t>
            </a:r>
            <a:r>
              <a:rPr lang="it-IT" dirty="0" err="1">
                <a:latin typeface="Courier"/>
                <a:cs typeface="Courier"/>
              </a:rPr>
              <a:t>TintLim</a:t>
            </a:r>
            <a:endParaRPr lang="it-IT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dirty="0">
                <a:latin typeface="Courier"/>
                <a:cs typeface="Courier"/>
              </a:rPr>
              <a:t>[</a:t>
            </a:r>
            <a:r>
              <a:rPr lang="it-IT" dirty="0" err="1">
                <a:latin typeface="Courier"/>
                <a:cs typeface="Courier"/>
              </a:rPr>
              <a:t>idxOut,TTarrayOut</a:t>
            </a:r>
            <a:r>
              <a:rPr lang="it-IT" dirty="0">
                <a:latin typeface="Courier"/>
                <a:cs typeface="Courier"/>
              </a:rPr>
              <a:t>] = ...</a:t>
            </a:r>
          </a:p>
          <a:p>
            <a:pPr marL="0" indent="0">
              <a:buNone/>
            </a:pPr>
            <a:r>
              <a:rPr lang="it-IT" dirty="0">
                <a:latin typeface="Courier"/>
                <a:cs typeface="Courier"/>
              </a:rPr>
              <a:t>  </a:t>
            </a:r>
            <a:r>
              <a:rPr lang="it-IT" dirty="0" err="1">
                <a:latin typeface="Courier"/>
                <a:cs typeface="Courier"/>
              </a:rPr>
              <a:t>TTarray.tlim</a:t>
            </a:r>
            <a:r>
              <a:rPr lang="it-IT" dirty="0">
                <a:latin typeface="Courier"/>
                <a:cs typeface="Courier"/>
              </a:rPr>
              <a:t>(TintLim,1);      % Limit </a:t>
            </a:r>
            <a:r>
              <a:rPr lang="it-IT" dirty="0" err="1">
                <a:latin typeface="Courier"/>
                <a:cs typeface="Courier"/>
              </a:rPr>
              <a:t>TTarray</a:t>
            </a:r>
            <a:r>
              <a:rPr lang="it-IT" dirty="0">
                <a:latin typeface="Courier"/>
                <a:cs typeface="Courier"/>
              </a:rPr>
              <a:t> by </a:t>
            </a:r>
            <a:r>
              <a:rPr lang="it-IT" dirty="0" err="1">
                <a:latin typeface="Courier"/>
                <a:cs typeface="Courier"/>
              </a:rPr>
              <a:t>TintLim</a:t>
            </a:r>
            <a:r>
              <a:rPr lang="it-IT" dirty="0">
                <a:latin typeface="Courier"/>
                <a:cs typeface="Courier"/>
              </a:rPr>
              <a:t>, XOR mode</a:t>
            </a:r>
          </a:p>
          <a:p>
            <a:pPr marL="0" indent="0">
              <a:buNone/>
            </a:pPr>
            <a:r>
              <a:rPr lang="it-IT" dirty="0" err="1">
                <a:latin typeface="Courier"/>
                <a:cs typeface="Courier"/>
              </a:rPr>
              <a:t>TTarray</a:t>
            </a:r>
            <a:r>
              <a:rPr lang="it-IT" dirty="0">
                <a:latin typeface="Courier"/>
                <a:cs typeface="Courier"/>
              </a:rPr>
              <a:t> &lt; EpochTT1              % compare </a:t>
            </a:r>
            <a:r>
              <a:rPr lang="it-IT" dirty="0" err="1" smtClean="0">
                <a:latin typeface="Courier"/>
                <a:cs typeface="Courier"/>
              </a:rPr>
              <a:t>times</a:t>
            </a:r>
            <a:endParaRPr lang="it-IT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77618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Time-series data in </a:t>
            </a:r>
            <a:r>
              <a:rPr lang="en-US" dirty="0" err="1"/>
              <a:t>M</a:t>
            </a:r>
            <a:r>
              <a:rPr lang="en-US" dirty="0" err="1" smtClean="0"/>
              <a:t>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Simple approach: Combine time and data into a single array, e.g. </a:t>
            </a:r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 err="1" smtClean="0">
                <a:latin typeface="Courier"/>
                <a:cs typeface="Courier"/>
              </a:rPr>
              <a:t>unixEpoch</a:t>
            </a:r>
            <a:r>
              <a:rPr lang="en-US" dirty="0" smtClean="0">
                <a:latin typeface="Courier"/>
                <a:cs typeface="Courier"/>
              </a:rPr>
              <a:t>(:) </a:t>
            </a:r>
            <a:r>
              <a:rPr lang="en-US" dirty="0" err="1" smtClean="0">
                <a:latin typeface="Courier"/>
                <a:cs typeface="Courier"/>
              </a:rPr>
              <a:t>dataX</a:t>
            </a:r>
            <a:r>
              <a:rPr lang="en-US" dirty="0" smtClean="0">
                <a:latin typeface="Courier"/>
                <a:cs typeface="Courier"/>
              </a:rPr>
              <a:t>(:) </a:t>
            </a:r>
            <a:r>
              <a:rPr lang="en-US" dirty="0" err="1" smtClean="0">
                <a:latin typeface="Courier"/>
                <a:cs typeface="Courier"/>
              </a:rPr>
              <a:t>dataY</a:t>
            </a:r>
            <a:r>
              <a:rPr lang="en-US" dirty="0" smtClean="0">
                <a:latin typeface="Courier"/>
                <a:cs typeface="Courier"/>
              </a:rPr>
              <a:t>(:) </a:t>
            </a:r>
            <a:r>
              <a:rPr lang="en-US" dirty="0" err="1" smtClean="0">
                <a:latin typeface="Courier"/>
                <a:cs typeface="Courier"/>
              </a:rPr>
              <a:t>dataZ</a:t>
            </a:r>
            <a:r>
              <a:rPr lang="en-US" dirty="0" smtClean="0">
                <a:latin typeface="Courier"/>
                <a:cs typeface="Courier"/>
              </a:rPr>
              <a:t>(:)]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Pros</a:t>
            </a:r>
            <a:r>
              <a:rPr lang="en-US" dirty="0" smtClean="0"/>
              <a:t>: Works nicely for simple time-series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Cons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time and data must be converted to the same type</a:t>
            </a:r>
          </a:p>
          <a:p>
            <a:pPr lvl="2"/>
            <a:r>
              <a:rPr lang="en-US" dirty="0" smtClean="0"/>
              <a:t>No metadata</a:t>
            </a:r>
          </a:p>
          <a:p>
            <a:r>
              <a:rPr lang="en-US" dirty="0" smtClean="0"/>
              <a:t>Complex approach: </a:t>
            </a:r>
            <a:r>
              <a:rPr lang="en-US" dirty="0" err="1" smtClean="0">
                <a:latin typeface="Courier"/>
                <a:cs typeface="Courier"/>
              </a:rPr>
              <a:t>TSeries</a:t>
            </a:r>
            <a:r>
              <a:rPr lang="en-US" dirty="0" smtClean="0"/>
              <a:t> class 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Pros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Preserves time and data types in the raw data</a:t>
            </a:r>
          </a:p>
          <a:p>
            <a:pPr lvl="2"/>
            <a:r>
              <a:rPr lang="en-US" dirty="0" smtClean="0"/>
              <a:t>Contains metadata</a:t>
            </a:r>
          </a:p>
          <a:p>
            <a:pPr lvl="2"/>
            <a:r>
              <a:rPr lang="en-US" dirty="0" smtClean="0"/>
              <a:t>Works for multi-dimensional data</a:t>
            </a:r>
          </a:p>
          <a:p>
            <a:pPr lvl="2"/>
            <a:r>
              <a:rPr lang="en-US" dirty="0" smtClean="0"/>
              <a:t>Less error prone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Cons</a:t>
            </a:r>
            <a:r>
              <a:rPr lang="en-US" dirty="0" smtClean="0"/>
              <a:t>: more complicated to use</a:t>
            </a:r>
          </a:p>
        </p:txBody>
      </p:sp>
      <p:sp>
        <p:nvSpPr>
          <p:cNvPr id="4" name="Rectangle 3"/>
          <p:cNvSpPr/>
          <p:nvPr/>
        </p:nvSpPr>
        <p:spPr>
          <a:xfrm>
            <a:off x="583551" y="6300801"/>
            <a:ext cx="198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Exercise </a:t>
            </a:r>
            <a:r>
              <a:rPr lang="en-US" b="1" dirty="0" smtClean="0">
                <a:solidFill>
                  <a:schemeClr val="tx2"/>
                </a:solidFill>
              </a:rPr>
              <a:t>3 </a:t>
            </a:r>
            <a:r>
              <a:rPr lang="en-US" b="1" dirty="0">
                <a:solidFill>
                  <a:schemeClr val="tx2"/>
                </a:solidFill>
              </a:rPr>
              <a:t>: </a:t>
            </a:r>
            <a:r>
              <a:rPr lang="en-US" b="1" dirty="0" err="1" smtClean="0">
                <a:solidFill>
                  <a:schemeClr val="tx2"/>
                </a:solidFill>
              </a:rPr>
              <a:t>TSeries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9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3 : </a:t>
            </a:r>
            <a:r>
              <a:rPr lang="en-US" dirty="0" err="1" smtClean="0"/>
              <a:t>TSeries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073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</a:t>
            </a:r>
            <a:r>
              <a:rPr lang="en-US" dirty="0">
                <a:latin typeface="Courier"/>
                <a:cs typeface="Courier"/>
              </a:rPr>
              <a:t>% </a:t>
            </a:r>
            <a:r>
              <a:rPr lang="en-US" dirty="0" err="1">
                <a:latin typeface="Courier"/>
                <a:cs typeface="Courier"/>
              </a:rPr>
              <a:t>Artifical</a:t>
            </a:r>
            <a:r>
              <a:rPr lang="en-US" dirty="0">
                <a:latin typeface="Courier"/>
                <a:cs typeface="Courier"/>
              </a:rPr>
              <a:t> times series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Lets generate 5samples/s time series during 1h after 2002-03-04 09:30 UTC,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showing exponentially growing wave and plot. It is good </a:t>
            </a:r>
            <a:r>
              <a:rPr lang="en-US" dirty="0" err="1">
                <a:latin typeface="Courier"/>
                <a:cs typeface="Courier"/>
              </a:rPr>
              <a:t>idead</a:t>
            </a:r>
            <a:r>
              <a:rPr lang="en-US" dirty="0">
                <a:latin typeface="Courier"/>
                <a:cs typeface="Courier"/>
              </a:rPr>
              <a:t> to get used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to using axis handles (variable 'h' in example).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dirty="0" err="1">
                <a:latin typeface="Courier"/>
                <a:cs typeface="Courier"/>
              </a:rPr>
              <a:t>T</a:t>
            </a:r>
            <a:r>
              <a:rPr lang="fr-FR" dirty="0">
                <a:latin typeface="Courier"/>
                <a:cs typeface="Courier"/>
              </a:rPr>
              <a:t>   = </a:t>
            </a:r>
            <a:r>
              <a:rPr lang="fr-FR" dirty="0" err="1">
                <a:latin typeface="Courier"/>
                <a:cs typeface="Courier"/>
              </a:rPr>
              <a:t>EpochTT</a:t>
            </a:r>
            <a:r>
              <a:rPr lang="fr-FR" dirty="0">
                <a:latin typeface="Courier"/>
                <a:cs typeface="Courier"/>
              </a:rPr>
              <a:t>('2002-03-04T09:30:00Z'):.2...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:</a:t>
            </a:r>
            <a:r>
              <a:rPr lang="en-US" dirty="0" err="1">
                <a:latin typeface="Courier"/>
                <a:cs typeface="Courier"/>
              </a:rPr>
              <a:t>EpochTT</a:t>
            </a:r>
            <a:r>
              <a:rPr lang="en-US" dirty="0">
                <a:latin typeface="Courier"/>
                <a:cs typeface="Courier"/>
              </a:rPr>
              <a:t>('2002-03-04T10:30:00Z');      % define time line as </a:t>
            </a:r>
            <a:r>
              <a:rPr lang="en-US" dirty="0" err="1">
                <a:latin typeface="Courier"/>
                <a:cs typeface="Courier"/>
              </a:rPr>
              <a:t>EpochTT</a:t>
            </a:r>
            <a:r>
              <a:rPr lang="en-US" dirty="0">
                <a:latin typeface="Courier"/>
                <a:cs typeface="Courier"/>
              </a:rPr>
              <a:t> object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t   = T - </a:t>
            </a:r>
            <a:r>
              <a:rPr lang="en-US" dirty="0" err="1">
                <a:latin typeface="Courier"/>
                <a:cs typeface="Courier"/>
              </a:rPr>
              <a:t>T.start</a:t>
            </a:r>
            <a:r>
              <a:rPr lang="en-US" dirty="0">
                <a:latin typeface="Courier"/>
                <a:cs typeface="Courier"/>
              </a:rPr>
              <a:t>;                     % define relative time in s from start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x   = </a:t>
            </a:r>
            <a:r>
              <a:rPr lang="en-US" dirty="0" err="1">
                <a:latin typeface="Courier"/>
                <a:cs typeface="Courier"/>
              </a:rPr>
              <a:t>exp</a:t>
            </a:r>
            <a:r>
              <a:rPr lang="en-US" dirty="0">
                <a:latin typeface="Courier"/>
                <a:cs typeface="Courier"/>
              </a:rPr>
              <a:t>(0.001*t).*sin(2*pi*t/180);        % define function x(t)=</a:t>
            </a:r>
            <a:r>
              <a:rPr lang="en-US" dirty="0" err="1">
                <a:latin typeface="Courier"/>
                <a:cs typeface="Courier"/>
              </a:rPr>
              <a:t>exp</a:t>
            </a:r>
            <a:r>
              <a:rPr lang="en-US" dirty="0">
                <a:latin typeface="Courier"/>
                <a:cs typeface="Courier"/>
              </a:rPr>
              <a:t>(0.001(t-to))*sin(t-to)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TS1 = </a:t>
            </a:r>
            <a:r>
              <a:rPr lang="en-US" dirty="0" err="1">
                <a:latin typeface="Courier"/>
                <a:cs typeface="Courier"/>
              </a:rPr>
              <a:t>irf.ts_scalar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T,x</a:t>
            </a:r>
            <a:r>
              <a:rPr lang="en-US" dirty="0">
                <a:latin typeface="Courier"/>
                <a:cs typeface="Courier"/>
              </a:rPr>
              <a:t>);                   % define scalar </a:t>
            </a:r>
            <a:r>
              <a:rPr lang="en-US" dirty="0" err="1">
                <a:latin typeface="Courier"/>
                <a:cs typeface="Courier"/>
              </a:rPr>
              <a:t>TSeries</a:t>
            </a:r>
            <a:r>
              <a:rPr lang="en-US" dirty="0">
                <a:latin typeface="Courier"/>
                <a:cs typeface="Courier"/>
              </a:rPr>
              <a:t> object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   = </a:t>
            </a:r>
            <a:r>
              <a:rPr lang="en-US" dirty="0" err="1">
                <a:latin typeface="Courier"/>
                <a:cs typeface="Courier"/>
              </a:rPr>
              <a:t>irf_plot</a:t>
            </a:r>
            <a:r>
              <a:rPr lang="en-US" dirty="0">
                <a:latin typeface="Courier"/>
                <a:cs typeface="Courier"/>
              </a:rPr>
              <a:t>(1,'newfigure');              % initialize figure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irf_plot</a:t>
            </a:r>
            <a:r>
              <a:rPr lang="en-US" dirty="0">
                <a:latin typeface="Courier"/>
                <a:cs typeface="Courier"/>
              </a:rPr>
              <a:t>(h,TS1);                            % plot times series 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%% Plot multicomponent data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Generate data with two components and plot in the same figure.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Add legend text in lower left corner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As you notice </a:t>
            </a:r>
            <a:r>
              <a:rPr lang="en-US" dirty="0" err="1">
                <a:latin typeface="Courier"/>
                <a:cs typeface="Courier"/>
              </a:rPr>
              <a:t>irfu-matlab</a:t>
            </a:r>
            <a:r>
              <a:rPr lang="en-US" dirty="0">
                <a:latin typeface="Courier"/>
                <a:cs typeface="Courier"/>
              </a:rPr>
              <a:t> interprets some common names for variables,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i.e. B2 is assumed to be magnetic field measurement by Cluster 2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s-ES_tradnl" dirty="0">
                <a:latin typeface="Courier"/>
                <a:cs typeface="Courier"/>
              </a:rPr>
              <a:t>y = </a:t>
            </a:r>
            <a:r>
              <a:rPr lang="es-ES_tradnl" dirty="0" err="1">
                <a:latin typeface="Courier"/>
                <a:cs typeface="Courier"/>
              </a:rPr>
              <a:t>exp</a:t>
            </a:r>
            <a:r>
              <a:rPr lang="es-ES_tradnl" dirty="0">
                <a:latin typeface="Courier"/>
                <a:cs typeface="Courier"/>
              </a:rPr>
              <a:t>(0.001*t).*</a:t>
            </a:r>
            <a:r>
              <a:rPr lang="es-ES_tradnl" dirty="0" err="1">
                <a:latin typeface="Courier"/>
                <a:cs typeface="Courier"/>
              </a:rPr>
              <a:t>cos</a:t>
            </a:r>
            <a:r>
              <a:rPr lang="es-ES_tradnl" dirty="0">
                <a:latin typeface="Courier"/>
                <a:cs typeface="Courier"/>
              </a:rPr>
              <a:t>(2*pi*t/180);  % z(t)=</a:t>
            </a:r>
            <a:r>
              <a:rPr lang="es-ES_tradnl" dirty="0" err="1">
                <a:latin typeface="Courier"/>
                <a:cs typeface="Courier"/>
              </a:rPr>
              <a:t>exp</a:t>
            </a:r>
            <a:r>
              <a:rPr lang="es-ES_tradnl" dirty="0">
                <a:latin typeface="Courier"/>
                <a:cs typeface="Courier"/>
              </a:rPr>
              <a:t>(0.001(t-</a:t>
            </a:r>
            <a:r>
              <a:rPr lang="es-ES_tradnl" dirty="0" err="1">
                <a:latin typeface="Courier"/>
                <a:cs typeface="Courier"/>
              </a:rPr>
              <a:t>to</a:t>
            </a:r>
            <a:r>
              <a:rPr lang="es-ES_tradnl" dirty="0">
                <a:latin typeface="Courier"/>
                <a:cs typeface="Courier"/>
              </a:rPr>
              <a:t>))*</a:t>
            </a:r>
            <a:r>
              <a:rPr lang="es-ES_tradnl" dirty="0" err="1">
                <a:latin typeface="Courier"/>
                <a:cs typeface="Courier"/>
              </a:rPr>
              <a:t>cos</a:t>
            </a:r>
            <a:r>
              <a:rPr lang="es-ES_tradnl" dirty="0">
                <a:latin typeface="Courier"/>
                <a:cs typeface="Courier"/>
              </a:rPr>
              <a:t>(t)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F = </a:t>
            </a:r>
            <a:r>
              <a:rPr lang="en-US" dirty="0" err="1">
                <a:latin typeface="Courier"/>
                <a:cs typeface="Courier"/>
              </a:rPr>
              <a:t>irf.ts_vec_xy</a:t>
            </a:r>
            <a:r>
              <a:rPr lang="en-US" dirty="0">
                <a:latin typeface="Courier"/>
                <a:cs typeface="Courier"/>
              </a:rPr>
              <a:t>(T,[x y]);         % B2 has two components, x &amp; y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irf_plot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h,F</a:t>
            </a:r>
            <a:r>
              <a:rPr lang="en-US" dirty="0">
                <a:latin typeface="Courier"/>
                <a:cs typeface="Courier"/>
              </a:rPr>
              <a:t>)                       % plot in the same axis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irf_legend</a:t>
            </a:r>
            <a:r>
              <a:rPr lang="en-US" dirty="0">
                <a:latin typeface="Courier"/>
                <a:cs typeface="Courier"/>
              </a:rPr>
              <a:t>({'X','Y'},[0.02 0.02])   % add legend text with the same colors as </a:t>
            </a:r>
            <a:r>
              <a:rPr lang="en-US" dirty="0" smtClean="0">
                <a:latin typeface="Courier"/>
                <a:cs typeface="Courier"/>
              </a:rPr>
              <a:t>lines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299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TSeries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046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%Input: Ts1, Ts2 – some data, vectors (</a:t>
            </a:r>
            <a:r>
              <a:rPr lang="en-US" dirty="0" err="1" smtClean="0">
                <a:latin typeface="Courier"/>
                <a:cs typeface="Courier"/>
              </a:rPr>
              <a:t>x,y,z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%Simple plot: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h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 err="1" smtClean="0">
                <a:latin typeface="Courier"/>
                <a:cs typeface="Courier"/>
              </a:rPr>
              <a:t>rf_plot</a:t>
            </a:r>
            <a:r>
              <a:rPr lang="en-US" b="1" dirty="0" smtClean="0">
                <a:latin typeface="Courier"/>
                <a:cs typeface="Courier"/>
              </a:rPr>
              <a:t>(Ts1)</a:t>
            </a:r>
          </a:p>
          <a:p>
            <a:pPr marL="0" indent="0">
              <a:buNone/>
            </a:pP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%2 TS objects in separate panels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h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 err="1" smtClean="0">
                <a:latin typeface="Courier"/>
                <a:cs typeface="Courier"/>
              </a:rPr>
              <a:t>rf_plot</a:t>
            </a:r>
            <a:r>
              <a:rPr lang="en-US" b="1" dirty="0" smtClean="0">
                <a:latin typeface="Courier"/>
                <a:cs typeface="Courier"/>
              </a:rPr>
              <a:t>({Ts1, Ts1})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%2 TS objects, each component in a separate panel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h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 err="1" smtClean="0">
                <a:latin typeface="Courier"/>
                <a:cs typeface="Courier"/>
              </a:rPr>
              <a:t>rf_plot</a:t>
            </a:r>
            <a:r>
              <a:rPr lang="en-US" b="1" dirty="0" smtClean="0">
                <a:latin typeface="Courier"/>
                <a:cs typeface="Courier"/>
              </a:rPr>
              <a:t>({Ts1, Ts1},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’comp’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%Ts1.x, Ts1.z in one panel, and abs(Ts2) in a %separate panel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h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 smtClean="0">
                <a:latin typeface="Courier"/>
                <a:cs typeface="Courier"/>
              </a:rPr>
              <a:t>irf_plot</a:t>
            </a:r>
            <a:r>
              <a:rPr lang="en-US" b="1" dirty="0" smtClean="0">
                <a:latin typeface="Courier"/>
                <a:cs typeface="Courier"/>
              </a:rPr>
              <a:t>(2); % initialize with 2 panels</a:t>
            </a:r>
          </a:p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h</a:t>
            </a:r>
            <a:r>
              <a:rPr lang="en-US" b="1" dirty="0" err="1" smtClean="0">
                <a:latin typeface="Courier"/>
                <a:cs typeface="Courier"/>
              </a:rPr>
              <a:t>ca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 smtClean="0">
                <a:latin typeface="Courier"/>
                <a:cs typeface="Courier"/>
              </a:rPr>
              <a:t>irf_panel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‘panel 1’</a:t>
            </a:r>
            <a:r>
              <a:rPr lang="en-US" b="1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 err="1" smtClean="0">
                <a:latin typeface="Courier"/>
                <a:cs typeface="Courier"/>
              </a:rPr>
              <a:t>rf_plot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 err="1" smtClean="0">
                <a:latin typeface="Courier"/>
                <a:cs typeface="Courier"/>
              </a:rPr>
              <a:t>hca</a:t>
            </a:r>
            <a:r>
              <a:rPr lang="en-US" b="1" dirty="0" smtClean="0">
                <a:latin typeface="Courier"/>
                <a:cs typeface="Courier"/>
              </a:rPr>
              <a:t>,{Ts1.x, Ts1.z},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’comp’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h</a:t>
            </a:r>
            <a:r>
              <a:rPr lang="en-US" b="1" dirty="0" err="1" smtClean="0">
                <a:latin typeface="Courier"/>
                <a:cs typeface="Courier"/>
              </a:rPr>
              <a:t>ca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 smtClean="0">
                <a:latin typeface="Courier"/>
                <a:cs typeface="Courier"/>
              </a:rPr>
              <a:t>irf_panel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‘panel 1’</a:t>
            </a:r>
            <a:r>
              <a:rPr lang="en-US" b="1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 err="1" smtClean="0">
                <a:latin typeface="Courier"/>
                <a:cs typeface="Courier"/>
              </a:rPr>
              <a:t>rf_plot</a:t>
            </a:r>
            <a:r>
              <a:rPr lang="en-US" b="1" dirty="0" smtClean="0">
                <a:latin typeface="Courier"/>
                <a:cs typeface="Courier"/>
              </a:rPr>
              <a:t>(hca,Ts2.abs)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3551" y="6300801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Exercise 4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: </a:t>
            </a:r>
            <a:r>
              <a:rPr lang="en-US" b="1" dirty="0" smtClean="0">
                <a:solidFill>
                  <a:schemeClr val="tx2"/>
                </a:solidFill>
              </a:rPr>
              <a:t>Plotting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265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Dataobj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4594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ataobj</a:t>
            </a:r>
            <a:r>
              <a:rPr lang="en-US" dirty="0" smtClean="0"/>
              <a:t> class – representation of a CDF file in </a:t>
            </a:r>
            <a:r>
              <a:rPr lang="en-US" dirty="0" err="1" smtClean="0"/>
              <a:t>Matlab</a:t>
            </a:r>
            <a:r>
              <a:rPr lang="en-US" dirty="0" smtClean="0"/>
              <a:t>, contains both metadata and data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code: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smtClean="0">
                <a:latin typeface="Courier"/>
                <a:cs typeface="Courier"/>
              </a:rPr>
              <a:t>D = </a:t>
            </a:r>
            <a:r>
              <a:rPr lang="en-US" b="1" dirty="0" err="1" smtClean="0">
                <a:latin typeface="Courier"/>
                <a:cs typeface="Courier"/>
              </a:rPr>
              <a:t>dataobj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 smtClean="0">
                <a:solidFill>
                  <a:schemeClr val="accent4"/>
                </a:solidFill>
                <a:latin typeface="Courier"/>
                <a:cs typeface="Courier"/>
              </a:rPr>
              <a:t>’</a:t>
            </a:r>
            <a:r>
              <a:rPr lang="en-US" b="1" dirty="0" err="1" smtClean="0">
                <a:solidFill>
                  <a:schemeClr val="accent4"/>
                </a:solidFill>
                <a:latin typeface="Courier"/>
                <a:cs typeface="Courier"/>
              </a:rPr>
              <a:t>filename.cdf</a:t>
            </a:r>
            <a:r>
              <a:rPr lang="en-US" b="1" dirty="0" smtClean="0">
                <a:solidFill>
                  <a:schemeClr val="accent4"/>
                </a:solidFill>
                <a:latin typeface="Courier"/>
                <a:cs typeface="Courier"/>
              </a:rPr>
              <a:t>'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&gt;&gt; </a:t>
            </a:r>
            <a:r>
              <a:rPr lang="en-US" b="1" dirty="0" err="1">
                <a:latin typeface="Courier"/>
                <a:cs typeface="Courier"/>
              </a:rPr>
              <a:t>D.GlobalAttributes</a:t>
            </a: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b="1" dirty="0" err="1" smtClean="0">
                <a:latin typeface="Courier"/>
                <a:cs typeface="Courier"/>
              </a:rPr>
              <a:t>D.VariableAttributes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D.Variables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D.Data</a:t>
            </a:r>
            <a:endParaRPr lang="en-US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1536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smtClean="0">
                <a:latin typeface="Courier"/>
                <a:cs typeface="Courier"/>
              </a:rPr>
              <a:t>D=</a:t>
            </a:r>
            <a:r>
              <a:rPr lang="en-US" b="1" dirty="0" err="1" smtClean="0">
                <a:latin typeface="Courier"/>
                <a:cs typeface="Courier"/>
              </a:rPr>
              <a:t>dataobj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'CAA/C1_CP_FGM_FULL/C1_CP_FGM_FULL__20020330_131130_20020330_131200_V140306.cdf'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dataobj</a:t>
            </a:r>
            <a:r>
              <a:rPr lang="en-US" dirty="0" smtClean="0">
                <a:latin typeface="Courier"/>
                <a:cs typeface="Courier"/>
              </a:rPr>
              <a:t> object created : 25-Jul-2015 23:25:41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Variables: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time_tags__C1_CP_FGM_FULL : epoch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half_interval__C1_CP_FGM_FULL : single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B_vec_xyz_gse__C1_CP_FGM_FULL : single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B_mag__C1_CP_FGM_FULL : single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sc_pos_xyz_gse__C1_CP_FGM_FULL : single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range__C1_CP_FGM_FULL : int32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tm__C1_CP_FGM_FULL : int32 : 2018 recs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smtClean="0">
                <a:latin typeface="Courier"/>
                <a:cs typeface="Courier"/>
              </a:rPr>
              <a:t>B=</a:t>
            </a:r>
            <a:r>
              <a:rPr lang="en-US" b="1" dirty="0" err="1" smtClean="0">
                <a:latin typeface="Courier"/>
                <a:cs typeface="Courier"/>
              </a:rPr>
              <a:t>get_ts</a:t>
            </a:r>
            <a:r>
              <a:rPr lang="en-US" b="1" dirty="0" smtClean="0">
                <a:latin typeface="Courier"/>
                <a:cs typeface="Courier"/>
              </a:rPr>
              <a:t>(D,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'B_vec_xyz_gse__C1_CP_FGM_FULL’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 = 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TSeries</a:t>
            </a:r>
            <a:r>
              <a:rPr lang="en-US" dirty="0" smtClean="0">
                <a:latin typeface="Courier"/>
                <a:cs typeface="Courier"/>
              </a:rPr>
              <a:t> with properties: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data: [2018x3 single]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time: [2018x1 </a:t>
            </a:r>
            <a:r>
              <a:rPr lang="en-US" dirty="0" err="1" smtClean="0">
                <a:latin typeface="Courier"/>
                <a:cs typeface="Courier"/>
              </a:rPr>
              <a:t>EpochUnix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</a:t>
            </a:r>
            <a:r>
              <a:rPr lang="en-US" dirty="0" err="1" smtClean="0">
                <a:latin typeface="Courier"/>
                <a:cs typeface="Courier"/>
              </a:rPr>
              <a:t>tensorOrder</a:t>
            </a:r>
            <a:r>
              <a:rPr lang="en-US" dirty="0" smtClean="0">
                <a:latin typeface="Courier"/>
                <a:cs typeface="Courier"/>
              </a:rPr>
              <a:t>: 1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</a:t>
            </a:r>
            <a:r>
              <a:rPr lang="en-US" dirty="0" err="1" smtClean="0">
                <a:latin typeface="Courier"/>
                <a:cs typeface="Courier"/>
              </a:rPr>
              <a:t>tensorBasis</a:t>
            </a:r>
            <a:r>
              <a:rPr lang="en-US" dirty="0" smtClean="0">
                <a:latin typeface="Courier"/>
                <a:cs typeface="Courier"/>
              </a:rPr>
              <a:t>: 'xyz (Cartesian)'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representation: {2x1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name: 'B_vec_xyz_gse__C1_CP_FGM_FULL'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units: '</a:t>
            </a:r>
            <a:r>
              <a:rPr lang="en-US" dirty="0" err="1" smtClean="0">
                <a:latin typeface="Courier"/>
                <a:cs typeface="Courier"/>
              </a:rPr>
              <a:t>nT</a:t>
            </a:r>
            <a:r>
              <a:rPr lang="en-US" dirty="0" smtClean="0">
                <a:latin typeface="Courier"/>
                <a:cs typeface="Courier"/>
              </a:rPr>
              <a:t>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</a:t>
            </a:r>
            <a:r>
              <a:rPr lang="en-US" dirty="0" err="1" smtClean="0">
                <a:latin typeface="Courier"/>
                <a:cs typeface="Courier"/>
              </a:rPr>
              <a:t>userData</a:t>
            </a:r>
            <a:r>
              <a:rPr lang="en-US" dirty="0" smtClean="0">
                <a:latin typeface="Courier"/>
                <a:cs typeface="Courier"/>
              </a:rPr>
              <a:t>: [1x1 </a:t>
            </a:r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irf_plot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 err="1" smtClean="0">
                <a:latin typeface="Courier"/>
                <a:cs typeface="Courier"/>
              </a:rPr>
              <a:t>B.z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B.name</a:t>
            </a:r>
            <a:r>
              <a:rPr lang="en-US" b="1" dirty="0" smtClean="0">
                <a:latin typeface="Courier"/>
                <a:cs typeface="Courier"/>
              </a:rPr>
              <a:t>=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'B__C1'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 = 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TSeries</a:t>
            </a:r>
            <a:r>
              <a:rPr lang="en-US" dirty="0" smtClean="0">
                <a:latin typeface="Courier"/>
                <a:cs typeface="Courier"/>
              </a:rPr>
              <a:t> with properties: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data: [2018x3 single]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time: [2018x1 </a:t>
            </a:r>
            <a:r>
              <a:rPr lang="en-US" dirty="0" err="1" smtClean="0">
                <a:latin typeface="Courier"/>
                <a:cs typeface="Courier"/>
              </a:rPr>
              <a:t>EpochUnix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</a:t>
            </a:r>
            <a:r>
              <a:rPr lang="en-US" dirty="0" err="1" smtClean="0">
                <a:latin typeface="Courier"/>
                <a:cs typeface="Courier"/>
              </a:rPr>
              <a:t>tensorOrder</a:t>
            </a:r>
            <a:r>
              <a:rPr lang="en-US" dirty="0" smtClean="0">
                <a:latin typeface="Courier"/>
                <a:cs typeface="Courier"/>
              </a:rPr>
              <a:t>: 1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</a:t>
            </a:r>
            <a:r>
              <a:rPr lang="en-US" dirty="0" err="1" smtClean="0">
                <a:latin typeface="Courier"/>
                <a:cs typeface="Courier"/>
              </a:rPr>
              <a:t>tensorBasis</a:t>
            </a:r>
            <a:r>
              <a:rPr lang="en-US" dirty="0" smtClean="0">
                <a:latin typeface="Courier"/>
                <a:cs typeface="Courier"/>
              </a:rPr>
              <a:t>: 'xyz (Cartesian)'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representation: {2x1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name: 'B__C1'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units: '</a:t>
            </a:r>
            <a:r>
              <a:rPr lang="en-US" dirty="0" err="1" smtClean="0">
                <a:latin typeface="Courier"/>
                <a:cs typeface="Courier"/>
              </a:rPr>
              <a:t>nT</a:t>
            </a:r>
            <a:r>
              <a:rPr lang="en-US" dirty="0" smtClean="0">
                <a:latin typeface="Courier"/>
                <a:cs typeface="Courier"/>
              </a:rPr>
              <a:t>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</a:t>
            </a:r>
            <a:r>
              <a:rPr lang="en-US" dirty="0" err="1" smtClean="0">
                <a:latin typeface="Courier"/>
                <a:cs typeface="Courier"/>
              </a:rPr>
              <a:t>userData</a:t>
            </a:r>
            <a:r>
              <a:rPr lang="en-US" dirty="0" smtClean="0">
                <a:latin typeface="Courier"/>
                <a:cs typeface="Courier"/>
              </a:rPr>
              <a:t>: [1x1 </a:t>
            </a:r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]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98536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data downloaded in Ex 1 write a script to:</a:t>
            </a:r>
          </a:p>
          <a:p>
            <a:r>
              <a:rPr lang="en-US" dirty="0" smtClean="0"/>
              <a:t>Make </a:t>
            </a:r>
            <a:r>
              <a:rPr lang="en-US" dirty="0" smtClean="0"/>
              <a:t>a plot for C1, 2 panels:</a:t>
            </a:r>
          </a:p>
          <a:p>
            <a:pPr lvl="1"/>
            <a:r>
              <a:rPr lang="en-US" dirty="0" smtClean="0"/>
              <a:t>E and B</a:t>
            </a:r>
          </a:p>
          <a:p>
            <a:r>
              <a:rPr lang="en-US" dirty="0" smtClean="0"/>
              <a:t>Make a plot for C1..C4, 4 panels:</a:t>
            </a:r>
          </a:p>
          <a:p>
            <a:pPr lvl="1"/>
            <a:r>
              <a:rPr lang="en-US" dirty="0" err="1" smtClean="0"/>
              <a:t>Bx</a:t>
            </a:r>
            <a:r>
              <a:rPr lang="en-US" dirty="0" smtClean="0"/>
              <a:t>, By, </a:t>
            </a:r>
            <a:r>
              <a:rPr lang="en-US" dirty="0" err="1" smtClean="0"/>
              <a:t>Bz</a:t>
            </a:r>
            <a:r>
              <a:rPr lang="en-US" dirty="0" smtClean="0"/>
              <a:t>, </a:t>
            </a:r>
            <a:r>
              <a:rPr lang="en-US" dirty="0" err="1" smtClean="0"/>
              <a:t>Btot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1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Requirements:</a:t>
            </a:r>
          </a:p>
          <a:p>
            <a:pPr lvl="1"/>
            <a:r>
              <a:rPr lang="en-US" dirty="0" err="1" smtClean="0"/>
              <a:t>Matlab</a:t>
            </a:r>
            <a:r>
              <a:rPr lang="en-US" dirty="0" smtClean="0"/>
              <a:t> 2013b+ (older versions might work)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or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CSA (Cluster Science Archive) account</a:t>
            </a:r>
            <a:r>
              <a:rPr lang="en-US" dirty="0"/>
              <a:t>, register at </a:t>
            </a:r>
            <a:r>
              <a:rPr lang="en-US" dirty="0">
                <a:hlinkClick r:id="rId2"/>
              </a:rPr>
              <a:t>http://www.cosmos.esa.int/web/csa/register-</a:t>
            </a:r>
            <a:r>
              <a:rPr lang="en-US" dirty="0" smtClean="0">
                <a:hlinkClick r:id="rId2"/>
              </a:rPr>
              <a:t>now</a:t>
            </a:r>
            <a:endParaRPr lang="en-US" dirty="0" smtClean="0"/>
          </a:p>
          <a:p>
            <a:r>
              <a:rPr lang="en-US" dirty="0" smtClean="0"/>
              <a:t>IRFU-</a:t>
            </a:r>
            <a:r>
              <a:rPr lang="en-US" dirty="0" err="1" smtClean="0"/>
              <a:t>matlab</a:t>
            </a:r>
            <a:r>
              <a:rPr lang="en-US" dirty="0" smtClean="0"/>
              <a:t> at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>
                <a:hlinkClick r:id="rId3"/>
              </a:rPr>
              <a:t>https://github.com/irfu/irfu-matlab</a:t>
            </a:r>
            <a:endParaRPr lang="en-US" dirty="0" smtClean="0"/>
          </a:p>
          <a:p>
            <a:pPr lvl="1"/>
            <a:r>
              <a:rPr lang="en-US" dirty="0" smtClean="0"/>
              <a:t>To fetch to you computer use:</a:t>
            </a:r>
          </a:p>
          <a:p>
            <a:pPr marL="457200" lvl="1" indent="0">
              <a:buNone/>
            </a:pPr>
            <a:r>
              <a:rPr lang="en-US" sz="2000" b="1" dirty="0" err="1">
                <a:latin typeface="Courier"/>
                <a:cs typeface="Courier"/>
              </a:rPr>
              <a:t>g</a:t>
            </a:r>
            <a:r>
              <a:rPr lang="en-US" sz="2000" b="1" dirty="0" err="1" smtClean="0">
                <a:latin typeface="Courier"/>
                <a:cs typeface="Courier"/>
              </a:rPr>
              <a:t>it</a:t>
            </a:r>
            <a:r>
              <a:rPr lang="en-US" sz="2000" b="1" dirty="0" smtClean="0">
                <a:latin typeface="Courier"/>
                <a:cs typeface="Courier"/>
              </a:rPr>
              <a:t> clone https://github.com/irfu/irfu-matlab.git</a:t>
            </a:r>
          </a:p>
          <a:p>
            <a:pPr marL="457200" lvl="1" indent="0">
              <a:buNone/>
            </a:pPr>
            <a:r>
              <a:rPr lang="en-US" dirty="0" smtClean="0">
                <a:cs typeface="Courier"/>
              </a:rPr>
              <a:t>Creates a sub-directory “</a:t>
            </a:r>
            <a:r>
              <a:rPr lang="en-US" dirty="0" err="1" smtClean="0">
                <a:cs typeface="Courier"/>
              </a:rPr>
              <a:t>irfu-matlab</a:t>
            </a:r>
            <a:r>
              <a:rPr lang="en-US" dirty="0" smtClean="0">
                <a:cs typeface="Courier"/>
              </a:rPr>
              <a:t>” which needs to be added to your path, e.g.: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ourier"/>
                <a:cs typeface="Courier"/>
              </a:rPr>
              <a:t>&gt;&gt; </a:t>
            </a:r>
            <a:r>
              <a:rPr lang="en-US" sz="2200" b="1" dirty="0" err="1">
                <a:latin typeface="Courier"/>
                <a:cs typeface="Courier"/>
              </a:rPr>
              <a:t>a</a:t>
            </a:r>
            <a:r>
              <a:rPr lang="en-US" sz="2200" b="1" dirty="0" err="1" smtClean="0">
                <a:latin typeface="Courier"/>
                <a:cs typeface="Courier"/>
              </a:rPr>
              <a:t>ddpath</a:t>
            </a:r>
            <a:r>
              <a:rPr lang="en-US" sz="2200" b="1" dirty="0" smtClean="0">
                <a:latin typeface="Courier"/>
                <a:cs typeface="Courier"/>
              </a:rPr>
              <a:t> /Users/</a:t>
            </a:r>
            <a:r>
              <a:rPr lang="en-US" sz="2200" b="1" dirty="0" err="1" smtClean="0">
                <a:latin typeface="Courier"/>
                <a:cs typeface="Courier"/>
              </a:rPr>
              <a:t>yuri</a:t>
            </a:r>
            <a:r>
              <a:rPr lang="en-US" sz="2200" b="1" dirty="0" smtClean="0">
                <a:latin typeface="Courier"/>
                <a:cs typeface="Courier"/>
              </a:rPr>
              <a:t>/</a:t>
            </a:r>
            <a:r>
              <a:rPr lang="en-US" sz="2200" b="1" dirty="0" err="1" smtClean="0">
                <a:latin typeface="Courier"/>
                <a:cs typeface="Courier"/>
              </a:rPr>
              <a:t>devel</a:t>
            </a:r>
            <a:r>
              <a:rPr lang="en-US" sz="2200" b="1" dirty="0" smtClean="0">
                <a:latin typeface="Courier"/>
                <a:cs typeface="Courier"/>
              </a:rPr>
              <a:t>/</a:t>
            </a:r>
            <a:r>
              <a:rPr lang="en-US" sz="2200" b="1" dirty="0" err="1" smtClean="0">
                <a:latin typeface="Courier"/>
                <a:cs typeface="Courier"/>
              </a:rPr>
              <a:t>irfu-matlab</a:t>
            </a:r>
            <a:endParaRPr lang="en-US" sz="22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8838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that everything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00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addpath</a:t>
            </a:r>
            <a:r>
              <a:rPr lang="en-US" b="1" dirty="0" smtClean="0">
                <a:latin typeface="Courier"/>
                <a:cs typeface="Courier"/>
              </a:rPr>
              <a:t>('/Users/</a:t>
            </a:r>
            <a:r>
              <a:rPr lang="en-US" b="1" dirty="0" err="1" smtClean="0">
                <a:latin typeface="Courier"/>
                <a:cs typeface="Courier"/>
              </a:rPr>
              <a:t>yuri</a:t>
            </a:r>
            <a:r>
              <a:rPr lang="en-US" b="1" dirty="0" smtClean="0">
                <a:latin typeface="Courier"/>
                <a:cs typeface="Courier"/>
              </a:rPr>
              <a:t>/</a:t>
            </a:r>
            <a:r>
              <a:rPr lang="en-US" b="1" dirty="0" err="1" smtClean="0">
                <a:latin typeface="Courier"/>
                <a:cs typeface="Courier"/>
              </a:rPr>
              <a:t>devel</a:t>
            </a:r>
            <a:r>
              <a:rPr lang="en-US" b="1" dirty="0" smtClean="0">
                <a:latin typeface="Courier"/>
                <a:cs typeface="Courier"/>
              </a:rPr>
              <a:t>/</a:t>
            </a:r>
            <a:r>
              <a:rPr lang="en-US" b="1" dirty="0" err="1" smtClean="0">
                <a:latin typeface="Courier"/>
                <a:cs typeface="Courier"/>
              </a:rPr>
              <a:t>irfu-matlab</a:t>
            </a:r>
            <a:r>
              <a:rPr lang="en-US" b="1" dirty="0" smtClean="0">
                <a:latin typeface="Courier"/>
                <a:cs typeface="Courier"/>
              </a:rPr>
              <a:t>/')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irf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isdat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libirbem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libcef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matlab_central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matlab_central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cm_and_cb_utilities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/mice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nasa_cdf_patch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/plots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/mission/cluster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/mission/cluster/</a:t>
            </a:r>
            <a:r>
              <a:rPr lang="en-US" dirty="0" err="1" smtClean="0">
                <a:latin typeface="Courier"/>
                <a:cs typeface="Courier"/>
              </a:rPr>
              <a:t>caa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/mission/</a:t>
            </a:r>
            <a:r>
              <a:rPr lang="en-US" dirty="0" err="1" smtClean="0">
                <a:latin typeface="Courier"/>
                <a:cs typeface="Courier"/>
              </a:rPr>
              <a:t>solar_orbiter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/mission/</a:t>
            </a:r>
            <a:r>
              <a:rPr lang="en-US" dirty="0" err="1" smtClean="0">
                <a:latin typeface="Courier"/>
                <a:cs typeface="Courier"/>
              </a:rPr>
              <a:t>themis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/mission/mms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/mission/mms/</a:t>
            </a:r>
            <a:r>
              <a:rPr lang="en-US" dirty="0" err="1" smtClean="0">
                <a:latin typeface="Courier"/>
                <a:cs typeface="Courier"/>
              </a:rPr>
              <a:t>mms_testFunctions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 version:  v1.9.3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Checking if you have latest 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... YES:)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Reading file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libcef</a:t>
            </a:r>
            <a:r>
              <a:rPr lang="en-US" dirty="0" smtClean="0">
                <a:latin typeface="Courier"/>
                <a:cs typeface="Courier"/>
              </a:rPr>
              <a:t>/C1_CP_EFW_L3_P__20010201_120000_20010201_120100_V110503.cef.gz, please wait...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8 variables and 15 records read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CEFLIB is OK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loading </a:t>
            </a:r>
            <a:r>
              <a:rPr lang="en-US" dirty="0" err="1" smtClean="0">
                <a:latin typeface="Courier"/>
                <a:cs typeface="Courier"/>
              </a:rPr>
              <a:t>datastore</a:t>
            </a:r>
            <a:r>
              <a:rPr lang="en-US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SPICE/MICE is OK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IRBEM is OK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CDF_LEAPSECONDSTABLE was not set in user environment.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Automatically setting it to: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nasa_cdf_patch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CDFLeapSeconds.txt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Operating system is OK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1804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CEF – Cluster Exchange Format</a:t>
            </a:r>
          </a:p>
          <a:p>
            <a:pPr lvl="1"/>
            <a:r>
              <a:rPr lang="en-US" dirty="0" smtClean="0"/>
              <a:t>Base format for ESA CSA</a:t>
            </a:r>
          </a:p>
          <a:p>
            <a:pPr lvl="1"/>
            <a:r>
              <a:rPr lang="en-US" dirty="0" smtClean="0"/>
              <a:t>Text based, nicely standardized metadata: </a:t>
            </a:r>
            <a:r>
              <a:rPr lang="en-US" dirty="0" smtClean="0">
                <a:hlinkClick r:id="rId2"/>
              </a:rPr>
              <a:t>http://caa.estec.esa.int/caa/documentation.xml</a:t>
            </a:r>
            <a:endParaRPr lang="en-US" dirty="0" smtClean="0"/>
          </a:p>
          <a:p>
            <a:pPr lvl="1"/>
            <a:r>
              <a:rPr lang="en-US" dirty="0" smtClean="0"/>
              <a:t>Self-contained:  metadata header and data in the same file</a:t>
            </a:r>
          </a:p>
          <a:p>
            <a:r>
              <a:rPr lang="en-US" dirty="0" smtClean="0"/>
              <a:t>CDF – NASA Common Data format</a:t>
            </a:r>
          </a:p>
          <a:p>
            <a:pPr lvl="1"/>
            <a:r>
              <a:rPr lang="en-US" dirty="0" smtClean="0"/>
              <a:t>Binary format</a:t>
            </a:r>
          </a:p>
          <a:p>
            <a:pPr lvl="1"/>
            <a:r>
              <a:rPr lang="en-US" dirty="0" smtClean="0"/>
              <a:t>Used for MMS, THEMIS, Cluster (using CEF-&gt;CDF converter), and many other missions</a:t>
            </a:r>
          </a:p>
          <a:p>
            <a:pPr lvl="1"/>
            <a:r>
              <a:rPr lang="en-US" dirty="0" smtClean="0"/>
              <a:t>ISTP convention for metadata</a:t>
            </a:r>
          </a:p>
          <a:p>
            <a:pPr lvl="1"/>
            <a:r>
              <a:rPr lang="en-US" dirty="0" smtClean="0"/>
              <a:t>Self-contained:  Global and Variable attributes, data in the same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7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1 : 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Objective: Download CDF files from CSA and examine file contents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code: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&gt;&gt; </a:t>
            </a:r>
            <a:r>
              <a:rPr lang="fr-FR" b="1" dirty="0" smtClean="0">
                <a:latin typeface="Courier"/>
                <a:cs typeface="Courier"/>
              </a:rPr>
              <a:t>Tint </a:t>
            </a:r>
            <a:r>
              <a:rPr lang="fr-FR" b="1" dirty="0">
                <a:latin typeface="Courier"/>
                <a:cs typeface="Courier"/>
              </a:rPr>
              <a:t>= </a:t>
            </a:r>
            <a:r>
              <a:rPr lang="fr-FR" b="1" dirty="0" err="1" smtClean="0">
                <a:latin typeface="Courier"/>
                <a:cs typeface="Courier"/>
              </a:rPr>
              <a:t>irf.tint</a:t>
            </a:r>
            <a:r>
              <a:rPr lang="fr-FR" b="1" dirty="0">
                <a:latin typeface="Courier"/>
                <a:cs typeface="Courier"/>
              </a:rPr>
              <a:t>(</a:t>
            </a:r>
            <a:r>
              <a:rPr lang="fr-FR" b="1" dirty="0" smtClean="0">
                <a:solidFill>
                  <a:srgbClr val="660066"/>
                </a:solidFill>
                <a:latin typeface="Courier"/>
                <a:cs typeface="Courier"/>
              </a:rPr>
              <a:t>'2002-03-30T13:11:30Z/2002-03-30T13:12:00Z’)</a:t>
            </a:r>
            <a:r>
              <a:rPr lang="fr-FR" b="1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&gt;&gt; </a:t>
            </a:r>
            <a:r>
              <a:rPr lang="fr-FR" b="1" dirty="0" err="1" smtClean="0">
                <a:latin typeface="Courier"/>
                <a:cs typeface="Courier"/>
              </a:rPr>
              <a:t>caa_download</a:t>
            </a:r>
            <a:r>
              <a:rPr lang="fr-FR" b="1" dirty="0" smtClean="0">
                <a:latin typeface="Courier"/>
                <a:cs typeface="Courier"/>
              </a:rPr>
              <a:t>(</a:t>
            </a:r>
            <a:r>
              <a:rPr lang="fr-FR" b="1" dirty="0" err="1" smtClean="0">
                <a:latin typeface="Courier"/>
                <a:cs typeface="Courier"/>
              </a:rPr>
              <a:t>tint,</a:t>
            </a:r>
            <a:r>
              <a:rPr lang="fr-FR" b="1" dirty="0" err="1" smtClean="0">
                <a:solidFill>
                  <a:srgbClr val="660066"/>
                </a:solidFill>
                <a:latin typeface="Courier"/>
                <a:cs typeface="Courier"/>
              </a:rPr>
              <a:t>'C?_CP_FGM_FULL</a:t>
            </a:r>
            <a:r>
              <a:rPr lang="fr-FR" b="1" dirty="0" smtClean="0">
                <a:solidFill>
                  <a:srgbClr val="660066"/>
                </a:solidFill>
                <a:latin typeface="Courier"/>
                <a:cs typeface="Courier"/>
              </a:rPr>
              <a:t>'</a:t>
            </a:r>
            <a:r>
              <a:rPr lang="fr-FR" b="1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FF0000"/>
                </a:solidFill>
                <a:latin typeface="Courier"/>
                <a:cs typeface="Courier"/>
              </a:rPr>
              <a:t>Prompt for CSA </a:t>
            </a:r>
            <a:r>
              <a:rPr lang="fr-FR" b="1" dirty="0" err="1" smtClean="0">
                <a:solidFill>
                  <a:srgbClr val="FF0000"/>
                </a:solidFill>
                <a:latin typeface="Courier"/>
                <a:cs typeface="Courier"/>
              </a:rPr>
              <a:t>username</a:t>
            </a:r>
            <a:r>
              <a:rPr lang="fr-FR" b="1" dirty="0" smtClean="0">
                <a:solidFill>
                  <a:srgbClr val="FF0000"/>
                </a:solidFill>
                <a:latin typeface="Courier"/>
                <a:cs typeface="Courier"/>
              </a:rPr>
              <a:t> &amp; </a:t>
            </a:r>
            <a:r>
              <a:rPr lang="fr-FR" b="1" dirty="0" err="1" smtClean="0">
                <a:solidFill>
                  <a:srgbClr val="FF0000"/>
                </a:solidFill>
                <a:latin typeface="Courier"/>
                <a:cs typeface="Courier"/>
              </a:rPr>
              <a:t>password</a:t>
            </a:r>
            <a:endParaRPr lang="fr-FR" b="1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&gt;&gt; </a:t>
            </a:r>
            <a:r>
              <a:rPr lang="fr-FR" b="1" dirty="0" err="1" smtClean="0">
                <a:latin typeface="Courier"/>
                <a:cs typeface="Courier"/>
              </a:rPr>
              <a:t>ls</a:t>
            </a:r>
            <a:endParaRPr lang="fr-FR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CAA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ls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solidFill>
                  <a:srgbClr val="660066"/>
                </a:solidFill>
                <a:latin typeface="Courier"/>
                <a:cs typeface="Courier"/>
              </a:rPr>
              <a:t>CAA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C1_CP_FGM_FULL C2_CP_FGM_FULL C3_CP_FGM_FULL C4_CP_FGM_FULL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da-DK" b="1" dirty="0" err="1" smtClean="0">
                <a:latin typeface="Courier"/>
                <a:cs typeface="Courier"/>
              </a:rPr>
              <a:t>ls</a:t>
            </a:r>
            <a:r>
              <a:rPr lang="da-DK" b="1" dirty="0" smtClean="0">
                <a:latin typeface="Courier"/>
                <a:cs typeface="Courier"/>
              </a:rPr>
              <a:t> </a:t>
            </a:r>
            <a:r>
              <a:rPr lang="da-DK" b="1" dirty="0" smtClean="0">
                <a:solidFill>
                  <a:srgbClr val="660066"/>
                </a:solidFill>
                <a:latin typeface="Courier"/>
                <a:cs typeface="Courier"/>
              </a:rPr>
              <a:t>CAA/C1_CP_FGM_FULL/</a:t>
            </a:r>
          </a:p>
          <a:p>
            <a:pPr marL="0" indent="0">
              <a:buNone/>
            </a:pPr>
            <a:r>
              <a:rPr lang="da-DK" dirty="0" smtClean="0">
                <a:latin typeface="Courier"/>
                <a:cs typeface="Courier"/>
              </a:rPr>
              <a:t>C1_CP_FGM_FULL__20020330_131130_20020330_131200_V140306.cdf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3027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 1: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&gt;&gt; </a:t>
            </a:r>
            <a:r>
              <a:rPr lang="it-IT" b="1" dirty="0" smtClean="0">
                <a:latin typeface="Courier"/>
                <a:cs typeface="Courier"/>
              </a:rPr>
              <a:t>info=</a:t>
            </a:r>
            <a:r>
              <a:rPr lang="it-IT" b="1" dirty="0" err="1" smtClean="0">
                <a:solidFill>
                  <a:srgbClr val="FF0000"/>
                </a:solidFill>
                <a:latin typeface="Courier"/>
                <a:cs typeface="Courier"/>
              </a:rPr>
              <a:t>spdf</a:t>
            </a:r>
            <a:r>
              <a:rPr lang="it-IT" b="1" dirty="0" err="1" smtClean="0">
                <a:latin typeface="Courier"/>
                <a:cs typeface="Courier"/>
              </a:rPr>
              <a:t>cdfinfo</a:t>
            </a:r>
            <a:r>
              <a:rPr lang="it-IT" b="1" dirty="0" smtClean="0">
                <a:latin typeface="Courier"/>
                <a:cs typeface="Courier"/>
              </a:rPr>
              <a:t>(</a:t>
            </a:r>
            <a:r>
              <a:rPr lang="it-IT" b="1" dirty="0" smtClean="0">
                <a:solidFill>
                  <a:srgbClr val="660066"/>
                </a:solidFill>
                <a:latin typeface="Courier"/>
                <a:cs typeface="Courier"/>
              </a:rPr>
              <a:t>'CAA/C1_CP_FGM_FULL/C1_CP_FGM_FULL__20020330_131130_20020330_131200_V140306.cdf'</a:t>
            </a:r>
            <a:r>
              <a:rPr lang="it-IT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it-IT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info = 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   </a:t>
            </a:r>
            <a:r>
              <a:rPr lang="it-IT" dirty="0" err="1" smtClean="0">
                <a:latin typeface="Courier"/>
                <a:cs typeface="Courier"/>
              </a:rPr>
              <a:t>Filename</a:t>
            </a:r>
            <a:r>
              <a:rPr lang="it-IT" dirty="0" smtClean="0">
                <a:latin typeface="Courier"/>
                <a:cs typeface="Courier"/>
              </a:rPr>
              <a:t>: 'C1_CP_FGM_FULL__20020330_131130_20020330_131200_V140306.cdf'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</a:t>
            </a:r>
            <a:r>
              <a:rPr lang="it-IT" dirty="0" err="1" smtClean="0">
                <a:latin typeface="Courier"/>
                <a:cs typeface="Courier"/>
              </a:rPr>
              <a:t>FileModDate</a:t>
            </a:r>
            <a:r>
              <a:rPr lang="it-IT" dirty="0" smtClean="0">
                <a:latin typeface="Courier"/>
                <a:cs typeface="Courier"/>
              </a:rPr>
              <a:t>: '25-Jul-2015 23:25:41'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   </a:t>
            </a:r>
            <a:r>
              <a:rPr lang="it-IT" dirty="0" err="1" smtClean="0">
                <a:latin typeface="Courier"/>
                <a:cs typeface="Courier"/>
              </a:rPr>
              <a:t>FileSize</a:t>
            </a:r>
            <a:r>
              <a:rPr lang="it-IT" dirty="0" smtClean="0">
                <a:latin typeface="Courier"/>
                <a:cs typeface="Courier"/>
              </a:rPr>
              <a:t>: 137987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     Format: 'CDF'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</a:t>
            </a:r>
            <a:r>
              <a:rPr lang="it-IT" dirty="0" err="1" smtClean="0">
                <a:latin typeface="Courier"/>
                <a:cs typeface="Courier"/>
              </a:rPr>
              <a:t>FormatVersion</a:t>
            </a:r>
            <a:r>
              <a:rPr lang="it-IT" dirty="0" smtClean="0">
                <a:latin typeface="Courier"/>
                <a:cs typeface="Courier"/>
              </a:rPr>
              <a:t>: '3.3.1'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</a:t>
            </a:r>
            <a:r>
              <a:rPr lang="it-IT" dirty="0" err="1" smtClean="0">
                <a:latin typeface="Courier"/>
                <a:cs typeface="Courier"/>
              </a:rPr>
              <a:t>FileSettings</a:t>
            </a:r>
            <a:r>
              <a:rPr lang="it-IT" dirty="0" smtClean="0">
                <a:latin typeface="Courier"/>
                <a:cs typeface="Courier"/>
              </a:rPr>
              <a:t>: [1x1 </a:t>
            </a:r>
            <a:r>
              <a:rPr lang="it-IT" dirty="0" err="1" smtClean="0">
                <a:latin typeface="Courier"/>
                <a:cs typeface="Courier"/>
              </a:rPr>
              <a:t>struct</a:t>
            </a:r>
            <a:r>
              <a:rPr lang="it-IT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   </a:t>
            </a:r>
            <a:r>
              <a:rPr lang="it-IT" dirty="0" err="1" smtClean="0">
                <a:latin typeface="Courier"/>
                <a:cs typeface="Courier"/>
              </a:rPr>
              <a:t>Subfiles</a:t>
            </a:r>
            <a:r>
              <a:rPr lang="it-IT" dirty="0" smtClean="0">
                <a:latin typeface="Courier"/>
                <a:cs typeface="Courier"/>
              </a:rPr>
              <a:t>: {}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  </a:t>
            </a:r>
            <a:r>
              <a:rPr lang="it-IT" dirty="0" err="1" smtClean="0">
                <a:latin typeface="Courier"/>
                <a:cs typeface="Courier"/>
              </a:rPr>
              <a:t>Variables</a:t>
            </a:r>
            <a:r>
              <a:rPr lang="it-IT" dirty="0" smtClean="0">
                <a:latin typeface="Courier"/>
                <a:cs typeface="Courier"/>
              </a:rPr>
              <a:t>: {11x9 </a:t>
            </a:r>
            <a:r>
              <a:rPr lang="it-IT" dirty="0" err="1" smtClean="0">
                <a:latin typeface="Courier"/>
                <a:cs typeface="Courier"/>
              </a:rPr>
              <a:t>cell</a:t>
            </a:r>
            <a:r>
              <a:rPr lang="it-IT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</a:t>
            </a:r>
            <a:r>
              <a:rPr lang="it-IT" dirty="0" err="1" smtClean="0">
                <a:latin typeface="Courier"/>
                <a:cs typeface="Courier"/>
              </a:rPr>
              <a:t>GlobalAttributes</a:t>
            </a:r>
            <a:r>
              <a:rPr lang="it-IT" dirty="0" smtClean="0">
                <a:latin typeface="Courier"/>
                <a:cs typeface="Courier"/>
              </a:rPr>
              <a:t>: [1x1 </a:t>
            </a:r>
            <a:r>
              <a:rPr lang="it-IT" dirty="0" err="1" smtClean="0">
                <a:latin typeface="Courier"/>
                <a:cs typeface="Courier"/>
              </a:rPr>
              <a:t>struct</a:t>
            </a:r>
            <a:r>
              <a:rPr lang="it-IT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</a:t>
            </a:r>
            <a:r>
              <a:rPr lang="it-IT" dirty="0" err="1" smtClean="0">
                <a:latin typeface="Courier"/>
                <a:cs typeface="Courier"/>
              </a:rPr>
              <a:t>VariableAttributes</a:t>
            </a:r>
            <a:r>
              <a:rPr lang="it-IT" dirty="0" smtClean="0">
                <a:latin typeface="Courier"/>
                <a:cs typeface="Courier"/>
              </a:rPr>
              <a:t>: [1x1 </a:t>
            </a:r>
            <a:r>
              <a:rPr lang="it-IT" dirty="0" err="1" smtClean="0">
                <a:latin typeface="Courier"/>
                <a:cs typeface="Courier"/>
              </a:rPr>
              <a:t>struct</a:t>
            </a:r>
            <a:r>
              <a:rPr lang="it-IT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 </a:t>
            </a:r>
            <a:r>
              <a:rPr lang="it-IT" dirty="0" err="1" smtClean="0">
                <a:latin typeface="Courier"/>
                <a:cs typeface="Courier"/>
              </a:rPr>
              <a:t>LibVersion</a:t>
            </a:r>
            <a:r>
              <a:rPr lang="it-IT" dirty="0" smtClean="0">
                <a:latin typeface="Courier"/>
                <a:cs typeface="Courier"/>
              </a:rPr>
              <a:t>: '3.6.0'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</a:t>
            </a:r>
            <a:r>
              <a:rPr lang="it-IT" dirty="0" err="1" smtClean="0">
                <a:latin typeface="Courier"/>
                <a:cs typeface="Courier"/>
              </a:rPr>
              <a:t>PatchVersion</a:t>
            </a:r>
            <a:r>
              <a:rPr lang="it-IT" dirty="0" smtClean="0">
                <a:latin typeface="Courier"/>
                <a:cs typeface="Courier"/>
              </a:rPr>
              <a:t>: '3.6.0.4’</a:t>
            </a:r>
          </a:p>
          <a:p>
            <a:pPr marL="0" indent="0">
              <a:buNone/>
            </a:pPr>
            <a:endParaRPr lang="it-IT" b="1" dirty="0" smtClean="0">
              <a:solidFill>
                <a:srgbClr val="FF0000"/>
              </a:solidFill>
              <a:cs typeface="Courier"/>
            </a:endParaRPr>
          </a:p>
          <a:p>
            <a:pPr marL="0" indent="0">
              <a:buNone/>
            </a:pPr>
            <a:r>
              <a:rPr lang="it-IT" b="1" dirty="0" smtClean="0">
                <a:solidFill>
                  <a:srgbClr val="FF0000"/>
                </a:solidFill>
                <a:cs typeface="Courier"/>
              </a:rPr>
              <a:t>Note</a:t>
            </a:r>
            <a:r>
              <a:rPr lang="it-IT" dirty="0" smtClean="0">
                <a:cs typeface="Courier"/>
              </a:rPr>
              <a:t>: </a:t>
            </a:r>
            <a:r>
              <a:rPr lang="it-IT" dirty="0" err="1" smtClean="0">
                <a:latin typeface="Courier"/>
                <a:cs typeface="Courier"/>
              </a:rPr>
              <a:t>spdfcdf</a:t>
            </a:r>
            <a:r>
              <a:rPr lang="it-IT" dirty="0" smtClean="0">
                <a:latin typeface="Courier"/>
                <a:cs typeface="Courier"/>
              </a:rPr>
              <a:t>*</a:t>
            </a:r>
            <a:r>
              <a:rPr lang="it-IT" dirty="0" smtClean="0">
                <a:cs typeface="Courier"/>
              </a:rPr>
              <a:t> </a:t>
            </a:r>
            <a:r>
              <a:rPr lang="it-IT" dirty="0" err="1" smtClean="0">
                <a:cs typeface="Courier"/>
              </a:rPr>
              <a:t>functions</a:t>
            </a:r>
            <a:r>
              <a:rPr lang="it-IT" dirty="0" smtClean="0">
                <a:cs typeface="Courier"/>
              </a:rPr>
              <a:t> are </a:t>
            </a:r>
            <a:r>
              <a:rPr lang="it-IT" dirty="0" err="1" smtClean="0">
                <a:cs typeface="Courier"/>
              </a:rPr>
              <a:t>fron</a:t>
            </a:r>
            <a:r>
              <a:rPr lang="it-IT" dirty="0" smtClean="0">
                <a:cs typeface="Courier"/>
              </a:rPr>
              <a:t> the NASA CDF patch, </a:t>
            </a:r>
            <a:r>
              <a:rPr lang="it-IT" dirty="0" err="1" smtClean="0">
                <a:cs typeface="Courier"/>
              </a:rPr>
              <a:t>these</a:t>
            </a:r>
            <a:r>
              <a:rPr lang="it-IT" dirty="0" smtClean="0">
                <a:cs typeface="Courier"/>
              </a:rPr>
              <a:t> </a:t>
            </a:r>
            <a:r>
              <a:rPr lang="it-IT" dirty="0" err="1" smtClean="0">
                <a:cs typeface="Courier"/>
              </a:rPr>
              <a:t>differ</a:t>
            </a:r>
            <a:r>
              <a:rPr lang="it-IT" dirty="0" smtClean="0">
                <a:cs typeface="Courier"/>
              </a:rPr>
              <a:t> from </a:t>
            </a:r>
            <a:r>
              <a:rPr lang="it-IT" dirty="0" err="1" smtClean="0">
                <a:cs typeface="Courier"/>
              </a:rPr>
              <a:t>Matlabs</a:t>
            </a:r>
            <a:r>
              <a:rPr lang="it-IT" dirty="0" smtClean="0">
                <a:cs typeface="Courier"/>
              </a:rPr>
              <a:t> </a:t>
            </a:r>
            <a:r>
              <a:rPr lang="it-IT" dirty="0" err="1">
                <a:latin typeface="Courier"/>
                <a:cs typeface="Courier"/>
              </a:rPr>
              <a:t>cdf</a:t>
            </a:r>
            <a:r>
              <a:rPr lang="it-IT" dirty="0">
                <a:latin typeface="Courier"/>
                <a:cs typeface="Courier"/>
              </a:rPr>
              <a:t>*</a:t>
            </a:r>
            <a:r>
              <a:rPr lang="it-IT" dirty="0">
                <a:cs typeface="Courier"/>
              </a:rPr>
              <a:t> </a:t>
            </a:r>
            <a:r>
              <a:rPr lang="it-IT" dirty="0" err="1" smtClean="0">
                <a:cs typeface="Courier"/>
              </a:rPr>
              <a:t>functions</a:t>
            </a:r>
            <a:r>
              <a:rPr lang="it-IT" dirty="0" smtClean="0">
                <a:cs typeface="Courier"/>
              </a:rPr>
              <a:t>.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4941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6724"/>
            <a:ext cx="8229600" cy="57694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&gt;</a:t>
            </a:r>
            <a:r>
              <a:rPr lang="fr-FR" dirty="0" smtClean="0">
                <a:latin typeface="Courier"/>
                <a:cs typeface="Courier"/>
              </a:rPr>
              <a:t>&gt; </a:t>
            </a:r>
            <a:r>
              <a:rPr lang="fr-FR" b="1" dirty="0" err="1" smtClean="0">
                <a:latin typeface="Courier"/>
                <a:cs typeface="Courier"/>
              </a:rPr>
              <a:t>info.GlobalAttributes</a:t>
            </a:r>
            <a:endParaRPr lang="fr-FR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fr-FR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ans = </a:t>
            </a:r>
          </a:p>
          <a:p>
            <a:pPr marL="0" indent="0">
              <a:buNone/>
            </a:pPr>
            <a:endParaRPr lang="fr-FR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LOGICAL_FILE_ID: {'C1_CP_FGM_FULL__20020330_131130_20020330_131200_...'}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VERSION_NUMBER: {'140306'}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DATASET_VERSION: {3x1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FILE_TIME_SPAN: {'30-Mar-2002 13:11:30.000 30-Mar-2002 13:12:00.000'}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GENERATION_DATE: {'25-Jul-2015 21:25:40.000'}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FILE_CAVEATS: {4x1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     MISSION: {'Cluster'}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MISSION_TIME_SPAN: {'16-Aug-2000 12:39:00.000 31-Dec-2030 23:59:59.000'}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MISSION_AGENCY: {'ESA'}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MISSION_DESCRIPTION: {5x1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MISSION_KEY_PERSONNEL: {'Philippe </a:t>
            </a:r>
            <a:r>
              <a:rPr lang="fr-FR" dirty="0" err="1" smtClean="0">
                <a:latin typeface="Courier"/>
                <a:cs typeface="Courier"/>
              </a:rPr>
              <a:t>Escoubet</a:t>
            </a:r>
            <a:r>
              <a:rPr lang="fr-FR" dirty="0" smtClean="0">
                <a:latin typeface="Courier"/>
                <a:cs typeface="Courier"/>
              </a:rPr>
              <a:t>&gt;</a:t>
            </a:r>
            <a:r>
              <a:rPr lang="fr-FR" dirty="0" err="1" smtClean="0">
                <a:latin typeface="Courier"/>
                <a:cs typeface="Courier"/>
              </a:rPr>
              <a:t>Philippe.Escoubet@esa.int</a:t>
            </a:r>
            <a:r>
              <a:rPr lang="fr-FR" dirty="0" smtClean="0">
                <a:latin typeface="Courier"/>
                <a:cs typeface="Courier"/>
              </a:rPr>
              <a:t> &gt;</a:t>
            </a:r>
            <a:r>
              <a:rPr lang="fr-FR" dirty="0" err="1" smtClean="0">
                <a:latin typeface="Courier"/>
                <a:cs typeface="Courier"/>
              </a:rPr>
              <a:t>Clu</a:t>
            </a:r>
            <a:r>
              <a:rPr lang="fr-FR" dirty="0" smtClean="0">
                <a:latin typeface="Courier"/>
                <a:cs typeface="Courier"/>
              </a:rPr>
              <a:t>...'}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MISSION_REFERENCES: {'The Cluster and Phoenix Missions&gt;Cluster </a:t>
            </a:r>
            <a:r>
              <a:rPr lang="fr-FR" dirty="0" err="1" smtClean="0">
                <a:latin typeface="Courier"/>
                <a:cs typeface="Courier"/>
              </a:rPr>
              <a:t>project</a:t>
            </a:r>
            <a:r>
              <a:rPr lang="fr-FR" dirty="0" smtClean="0">
                <a:latin typeface="Courier"/>
                <a:cs typeface="Courier"/>
              </a:rPr>
              <a:t>...'}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MISSION_REGION: {11x1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MISSION_CAVEATS: {'*CL'}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 OBSERVATORY: {'Cluster-1'}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OBSERVATORY_CAVEATS: {'*C1_CQ'}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OBSERVATORY_DESCRIPTION: {8x1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OBSERVATORY_TIME_SPAN: {'16-Jul-2000 12:39:00.000 31-Dec-2030 23:59:59.000'}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OBSERVATORY_REGION: {11x1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  EXPERIMENT: {'FGM'}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EXPERIMENT_DESCRIPTION: {13x1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INVESTIGATOR_COORDINATES: {'Chris Carr&gt;PI&gt;</a:t>
            </a:r>
            <a:r>
              <a:rPr lang="fr-FR" dirty="0" err="1" smtClean="0">
                <a:latin typeface="Courier"/>
                <a:cs typeface="Courier"/>
              </a:rPr>
              <a:t>c.m.carr@imperial.ac.uk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EXPERIMENT_REFERENCES: {3x1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EXPERIMENT_KEY_PERSONNEL: {'Chris Carr&gt;PI&gt;</a:t>
            </a:r>
            <a:r>
              <a:rPr lang="fr-FR" dirty="0" err="1" smtClean="0">
                <a:latin typeface="Courier"/>
                <a:cs typeface="Courier"/>
              </a:rPr>
              <a:t>c.m.carr@imperial.ac.uk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EXPERIMENT_CAVEATS: {'*</a:t>
            </a:r>
            <a:r>
              <a:rPr lang="fr-FR" dirty="0" err="1" smtClean="0">
                <a:latin typeface="Courier"/>
                <a:cs typeface="Courier"/>
              </a:rPr>
              <a:t>CL_CQ_FGM_CAVF.txt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INSTRUMENT_NAME: {'FGM1'}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INSTRUMENT_DESCRIPTION: {'FGM </a:t>
            </a:r>
            <a:r>
              <a:rPr lang="fr-FR" dirty="0" err="1" smtClean="0">
                <a:latin typeface="Courier"/>
                <a:cs typeface="Courier"/>
              </a:rPr>
              <a:t>Experiment</a:t>
            </a:r>
            <a:r>
              <a:rPr lang="fr-FR" dirty="0" smtClean="0">
                <a:latin typeface="Courier"/>
                <a:cs typeface="Courier"/>
              </a:rPr>
              <a:t> on Cluster C1'}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INSTRUMENT_TYPE: {'</a:t>
            </a:r>
            <a:r>
              <a:rPr lang="fr-FR" dirty="0" err="1" smtClean="0">
                <a:latin typeface="Courier"/>
                <a:cs typeface="Courier"/>
              </a:rPr>
              <a:t>Flux_Feedback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MEASUREMENT_TYPE: {'</a:t>
            </a:r>
            <a:r>
              <a:rPr lang="fr-FR" dirty="0" err="1" smtClean="0">
                <a:latin typeface="Courier"/>
                <a:cs typeface="Courier"/>
              </a:rPr>
              <a:t>Magnetic_Field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INSTRUMENT_CAVEATS: {'*C1_CQ_FGM_CAVF'}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  DATASET_ID: {'C1_CP_FGM_FULL'}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   DATA_TYPE: {'CP&gt;CAA </a:t>
            </a:r>
            <a:r>
              <a:rPr lang="fr-FR" dirty="0" err="1" smtClean="0">
                <a:latin typeface="Courier"/>
                <a:cs typeface="Courier"/>
              </a:rPr>
              <a:t>Parameter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DATASET_TITLE: {'</a:t>
            </a:r>
            <a:r>
              <a:rPr lang="fr-FR" dirty="0" err="1" smtClean="0">
                <a:latin typeface="Courier"/>
                <a:cs typeface="Courier"/>
              </a:rPr>
              <a:t>Magnetic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fr-FR" dirty="0" err="1" smtClean="0">
                <a:latin typeface="Courier"/>
                <a:cs typeface="Courier"/>
              </a:rPr>
              <a:t>field</a:t>
            </a:r>
            <a:r>
              <a:rPr lang="fr-FR" dirty="0" smtClean="0">
                <a:latin typeface="Courier"/>
                <a:cs typeface="Courier"/>
              </a:rPr>
              <a:t>, full </a:t>
            </a:r>
            <a:r>
              <a:rPr lang="fr-FR" dirty="0" err="1" smtClean="0">
                <a:latin typeface="Courier"/>
                <a:cs typeface="Courier"/>
              </a:rPr>
              <a:t>resolution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DATASET_DESCRIPTION: {2x1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CONTACT_COORDINATES: {'Chris Carr&gt;PI&gt;</a:t>
            </a:r>
            <a:r>
              <a:rPr lang="fr-FR" dirty="0" err="1" smtClean="0">
                <a:latin typeface="Courier"/>
                <a:cs typeface="Courier"/>
              </a:rPr>
              <a:t>c.m.carr@imperial.ac.uk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TIME_RESOLUTION: {'0.04461'}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MIN_TIME_RESOLUTION: {'0.04461'}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MAX_TIME_RESOLUTION: {'0.01487'}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PROCESSING_LEVEL: {'</a:t>
            </a:r>
            <a:r>
              <a:rPr lang="fr-FR" dirty="0" err="1" smtClean="0">
                <a:latin typeface="Courier"/>
                <a:cs typeface="Courier"/>
              </a:rPr>
              <a:t>Calibrated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ACKNOWLEDGEMENT: {'</a:t>
            </a:r>
            <a:r>
              <a:rPr lang="fr-FR" dirty="0" err="1" smtClean="0">
                <a:latin typeface="Courier"/>
                <a:cs typeface="Courier"/>
              </a:rPr>
              <a:t>Please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fr-FR" dirty="0" err="1" smtClean="0">
                <a:latin typeface="Courier"/>
                <a:cs typeface="Courier"/>
              </a:rPr>
              <a:t>acknowledge</a:t>
            </a:r>
            <a:r>
              <a:rPr lang="fr-FR" dirty="0" smtClean="0">
                <a:latin typeface="Courier"/>
                <a:cs typeface="Courier"/>
              </a:rPr>
              <a:t> the FGM team and ESA Cluster ...'}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DATASET_CAVEATS: {'*C1_CQ_FGM_CAVF'}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   FILE_TYPE: {'</a:t>
            </a:r>
            <a:r>
              <a:rPr lang="fr-FR" dirty="0" err="1" smtClean="0">
                <a:latin typeface="Courier"/>
                <a:cs typeface="Courier"/>
              </a:rPr>
              <a:t>cef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METADATA_TYPE: {'CAA'}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METADATA_VERSION: {'2.0'}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</a:t>
            </a:r>
            <a:r>
              <a:rPr lang="fr-FR" dirty="0" err="1" smtClean="0">
                <a:latin typeface="Courier"/>
                <a:cs typeface="Courier"/>
              </a:rPr>
              <a:t>Software_version</a:t>
            </a:r>
            <a:r>
              <a:rPr lang="fr-FR" dirty="0" smtClean="0">
                <a:latin typeface="Courier"/>
                <a:cs typeface="Courier"/>
              </a:rPr>
              <a:t>: {'QIE V_3.6.2 [</a:t>
            </a:r>
            <a:r>
              <a:rPr lang="fr-FR" dirty="0" err="1" smtClean="0">
                <a:latin typeface="Courier"/>
                <a:cs typeface="Courier"/>
              </a:rPr>
              <a:t>Feb</a:t>
            </a:r>
            <a:r>
              <a:rPr lang="fr-FR" dirty="0" smtClean="0">
                <a:latin typeface="Courier"/>
                <a:cs typeface="Courier"/>
              </a:rPr>
              <a:t> 2012]'}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190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6724"/>
            <a:ext cx="8229600" cy="576944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&gt;</a:t>
            </a:r>
            <a:r>
              <a:rPr lang="fr-FR" dirty="0" smtClean="0">
                <a:latin typeface="Courier"/>
                <a:cs typeface="Courier"/>
              </a:rPr>
              <a:t>&gt; </a:t>
            </a:r>
            <a:r>
              <a:rPr lang="en-US" b="1" dirty="0" err="1" smtClean="0">
                <a:latin typeface="Courier"/>
                <a:cs typeface="Courier"/>
              </a:rPr>
              <a:t>info.Variables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ans</a:t>
            </a:r>
            <a:r>
              <a:rPr lang="en-US" dirty="0" smtClean="0">
                <a:latin typeface="Courier"/>
                <a:cs typeface="Courier"/>
              </a:rPr>
              <a:t> = 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Columns 1 through 6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smtClean="0">
                <a:solidFill>
                  <a:srgbClr val="C0504D"/>
                </a:solidFill>
                <a:latin typeface="Courier"/>
                <a:cs typeface="Courier"/>
              </a:rPr>
              <a:t>'time_tags__C1_CP...'    [1x2 double]    [2018]    'epoch'     'T/' 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</a:t>
            </a:r>
            <a:r>
              <a:rPr lang="en-US" dirty="0" err="1" smtClean="0">
                <a:latin typeface="Courier"/>
                <a:cs typeface="Courier"/>
              </a:rPr>
              <a:t>half_interval__C</a:t>
            </a:r>
            <a:r>
              <a:rPr lang="en-US" dirty="0" smtClean="0">
                <a:latin typeface="Courier"/>
                <a:cs typeface="Courier"/>
              </a:rPr>
              <a:t>...'    [1x2 double]    [2018]    'single'    'T/' 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'B_vec_xyz_</a:t>
            </a:r>
            <a:r>
              <a:rPr lang="en-US" dirty="0" err="1" smtClean="0">
                <a:latin typeface="Courier"/>
                <a:cs typeface="Courier"/>
              </a:rPr>
              <a:t>gse</a:t>
            </a:r>
            <a:r>
              <a:rPr lang="en-US" dirty="0" smtClean="0">
                <a:latin typeface="Courier"/>
                <a:cs typeface="Courier"/>
              </a:rPr>
              <a:t>__C...'    [1x2 double]    [2018]    'single'    'T/T'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'B_mag__C1_CP_FGM...'    [1x2 double]    [2018]    'single'    'T/' 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</a:t>
            </a:r>
            <a:r>
              <a:rPr lang="en-US" dirty="0" err="1" smtClean="0">
                <a:latin typeface="Courier"/>
                <a:cs typeface="Courier"/>
              </a:rPr>
              <a:t>sc_pos_xyz_gse</a:t>
            </a:r>
            <a:r>
              <a:rPr lang="en-US" dirty="0" smtClean="0">
                <a:latin typeface="Courier"/>
                <a:cs typeface="Courier"/>
              </a:rPr>
              <a:t>__...'    [1x2 double]    [2018]    'single'    'T/T'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'range__C1_CP_FGM...'    [1x2 double]    [2018]    'int32'     'T/' 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'tm__C1_CP_FGM_FULL'     [1x2 double]    [2018]    'int32'     'T/' 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'B_vec_xyz_</a:t>
            </a:r>
            <a:r>
              <a:rPr lang="en-US" dirty="0" err="1" smtClean="0">
                <a:latin typeface="Courier"/>
                <a:cs typeface="Courier"/>
              </a:rPr>
              <a:t>gse</a:t>
            </a:r>
            <a:r>
              <a:rPr lang="en-US" dirty="0" smtClean="0">
                <a:latin typeface="Courier"/>
                <a:cs typeface="Courier"/>
              </a:rPr>
              <a:t>__C...'    [1x2 double]    [   1]    'char'      'F/T'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'B_vec_xyz_</a:t>
            </a:r>
            <a:r>
              <a:rPr lang="en-US" dirty="0" err="1" smtClean="0">
                <a:latin typeface="Courier"/>
                <a:cs typeface="Courier"/>
              </a:rPr>
              <a:t>gse</a:t>
            </a:r>
            <a:r>
              <a:rPr lang="en-US" dirty="0" smtClean="0">
                <a:latin typeface="Courier"/>
                <a:cs typeface="Courier"/>
              </a:rPr>
              <a:t>__C...'    [1x2 double]    [   1]    'char'      'F/T'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</a:t>
            </a:r>
            <a:r>
              <a:rPr lang="en-US" dirty="0" err="1" smtClean="0">
                <a:latin typeface="Courier"/>
                <a:cs typeface="Courier"/>
              </a:rPr>
              <a:t>sc_pos_xyz_gse</a:t>
            </a:r>
            <a:r>
              <a:rPr lang="en-US" dirty="0" smtClean="0">
                <a:latin typeface="Courier"/>
                <a:cs typeface="Courier"/>
              </a:rPr>
              <a:t>__...'    [1x2 double]    [   1]    'char'      'F/T'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</a:t>
            </a:r>
            <a:r>
              <a:rPr lang="en-US" dirty="0" err="1" smtClean="0">
                <a:latin typeface="Courier"/>
                <a:cs typeface="Courier"/>
              </a:rPr>
              <a:t>sc_pos_xyz_gse</a:t>
            </a:r>
            <a:r>
              <a:rPr lang="en-US" dirty="0" smtClean="0">
                <a:latin typeface="Courier"/>
                <a:cs typeface="Courier"/>
              </a:rPr>
              <a:t>__...'    [1x2 double]    [   1]    'char'      'F/T'    'Full'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Columns 7 through 9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   1]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   1]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   1]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   1]    []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0981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CDF times:</a:t>
            </a:r>
          </a:p>
          <a:p>
            <a:pPr lvl="1"/>
            <a:r>
              <a:rPr lang="en-US" dirty="0" smtClean="0"/>
              <a:t>CDF </a:t>
            </a:r>
            <a:r>
              <a:rPr lang="en-US" dirty="0"/>
              <a:t>epoch – very limited </a:t>
            </a:r>
            <a:r>
              <a:rPr lang="en-US" dirty="0" smtClean="0"/>
              <a:t>precision, Cluster/CSA</a:t>
            </a:r>
            <a:endParaRPr lang="en-US" dirty="0"/>
          </a:p>
          <a:p>
            <a:pPr lvl="1"/>
            <a:r>
              <a:rPr lang="en-US" dirty="0"/>
              <a:t>CDF </a:t>
            </a:r>
            <a:r>
              <a:rPr lang="en-US" dirty="0" smtClean="0"/>
              <a:t>epoch16 – best precision, difficult to use</a:t>
            </a:r>
            <a:r>
              <a:rPr lang="en-US" dirty="0"/>
              <a:t>, Cluster/CSA</a:t>
            </a:r>
          </a:p>
          <a:p>
            <a:pPr lvl="1"/>
            <a:r>
              <a:rPr lang="en-US" dirty="0"/>
              <a:t>Unix </a:t>
            </a:r>
            <a:r>
              <a:rPr lang="en-US" dirty="0" smtClean="0"/>
              <a:t>epoch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/>
              <a:t>somewhat </a:t>
            </a:r>
            <a:r>
              <a:rPr lang="en-US" dirty="0" smtClean="0"/>
              <a:t> limited precision, THEMIS</a:t>
            </a:r>
            <a:endParaRPr lang="en-US" dirty="0"/>
          </a:p>
          <a:p>
            <a:pPr lvl="1"/>
            <a:r>
              <a:rPr lang="en-US" dirty="0"/>
              <a:t>CDF </a:t>
            </a:r>
            <a:r>
              <a:rPr lang="en-US" dirty="0" smtClean="0"/>
              <a:t>epochTT2000 – best, MMS, Solar Orbiter </a:t>
            </a:r>
            <a:endParaRPr lang="en-US" dirty="0"/>
          </a:p>
          <a:p>
            <a:r>
              <a:rPr lang="en-US" dirty="0" smtClean="0"/>
              <a:t>We can use in </a:t>
            </a:r>
            <a:r>
              <a:rPr lang="en-US" dirty="0" err="1" smtClean="0"/>
              <a:t>Matlab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UTC </a:t>
            </a:r>
            <a:r>
              <a:rPr lang="en-US" dirty="0" smtClean="0"/>
              <a:t>string </a:t>
            </a:r>
            <a:r>
              <a:rPr lang="en-US" dirty="0" smtClean="0">
                <a:solidFill>
                  <a:srgbClr val="660066"/>
                </a:solidFill>
              </a:rPr>
              <a:t>‘</a:t>
            </a:r>
            <a:r>
              <a:rPr lang="en-US" dirty="0" err="1" smtClean="0">
                <a:solidFill>
                  <a:srgbClr val="660066"/>
                </a:solidFill>
              </a:rPr>
              <a:t>yyyy-mm-ddThh:mm:ss.sssssssssZ</a:t>
            </a:r>
            <a:r>
              <a:rPr lang="en-US" dirty="0" smtClean="0">
                <a:solidFill>
                  <a:srgbClr val="660066"/>
                </a:solidFill>
              </a:rPr>
              <a:t>’</a:t>
            </a:r>
          </a:p>
          <a:p>
            <a:pPr lvl="1"/>
            <a:r>
              <a:rPr lang="en-US" dirty="0" err="1" smtClean="0"/>
              <a:t>Matlab’s</a:t>
            </a: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datenum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chemeClr val="accent6"/>
                </a:solidFill>
              </a:rPr>
              <a:t>very limited precision</a:t>
            </a:r>
          </a:p>
          <a:p>
            <a:pPr lvl="1"/>
            <a:r>
              <a:rPr lang="en-US" dirty="0" smtClean="0"/>
              <a:t>Date array – [</a:t>
            </a:r>
            <a:r>
              <a:rPr lang="en-US" dirty="0" err="1" smtClean="0"/>
              <a:t>yyyy</a:t>
            </a:r>
            <a:r>
              <a:rPr lang="en-US" dirty="0" smtClean="0"/>
              <a:t> mm </a:t>
            </a:r>
            <a:r>
              <a:rPr lang="en-US" dirty="0" err="1" smtClean="0"/>
              <a:t>dd</a:t>
            </a:r>
            <a:r>
              <a:rPr lang="en-US" dirty="0" smtClean="0"/>
              <a:t> </a:t>
            </a:r>
            <a:r>
              <a:rPr lang="en-US" dirty="0" err="1" smtClean="0"/>
              <a:t>hh</a:t>
            </a:r>
            <a:r>
              <a:rPr lang="en-US" dirty="0" smtClean="0"/>
              <a:t> mm </a:t>
            </a:r>
            <a:r>
              <a:rPr lang="en-US" dirty="0" err="1" smtClean="0"/>
              <a:t>ss</a:t>
            </a:r>
            <a:r>
              <a:rPr lang="en-US" dirty="0" smtClean="0"/>
              <a:t>], double</a:t>
            </a:r>
          </a:p>
          <a:p>
            <a:pPr lvl="1"/>
            <a:r>
              <a:rPr lang="en-US" dirty="0" smtClean="0"/>
              <a:t>Unix epoch – seconds from Jan 1, 1970, double array or </a:t>
            </a:r>
            <a:r>
              <a:rPr lang="en-US" dirty="0" err="1" smtClean="0">
                <a:latin typeface="Courier"/>
                <a:cs typeface="Courier"/>
              </a:rPr>
              <a:t>EpochUnix</a:t>
            </a:r>
            <a:r>
              <a:rPr lang="en-US" dirty="0" smtClean="0"/>
              <a:t>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Terrestrial </a:t>
            </a:r>
            <a:r>
              <a:rPr lang="en-US" dirty="0" smtClean="0">
                <a:solidFill>
                  <a:schemeClr val="tx2"/>
                </a:solidFill>
              </a:rPr>
              <a:t>time </a:t>
            </a:r>
            <a:r>
              <a:rPr lang="en-US" dirty="0" smtClean="0"/>
              <a:t>– EpochTT2000 in CDF, internally represented by nanoseconds (int64) since Jan 1, 2000, </a:t>
            </a:r>
            <a:r>
              <a:rPr lang="en-US" dirty="0" err="1" smtClean="0">
                <a:latin typeface="Courier"/>
                <a:cs typeface="Courier"/>
              </a:rPr>
              <a:t>EpochTT</a:t>
            </a:r>
            <a:r>
              <a:rPr lang="en-US" dirty="0" smtClean="0"/>
              <a:t> class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3551" y="6300801"/>
            <a:ext cx="1739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Exercise 2 : time</a:t>
            </a:r>
          </a:p>
        </p:txBody>
      </p:sp>
    </p:spTree>
    <p:extLst>
      <p:ext uri="{BB962C8B-B14F-4D97-AF65-F5344CB8AC3E}">
        <p14:creationId xmlns:p14="http://schemas.microsoft.com/office/powerpoint/2010/main" val="136424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</TotalTime>
  <Words>3065</Words>
  <Application>Microsoft Macintosh PowerPoint</Application>
  <PresentationFormat>On-screen Show (4:3)</PresentationFormat>
  <Paragraphs>333</Paragraphs>
  <Slides>16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Lecture 1</vt:lpstr>
      <vt:lpstr>Software setup</vt:lpstr>
      <vt:lpstr>Test that everything works</vt:lpstr>
      <vt:lpstr>Data formats</vt:lpstr>
      <vt:lpstr>Exercise 1 : CDF</vt:lpstr>
      <vt:lpstr>Ex 1: cont</vt:lpstr>
      <vt:lpstr>PowerPoint Presentation</vt:lpstr>
      <vt:lpstr>PowerPoint Presentation</vt:lpstr>
      <vt:lpstr>Representations of time</vt:lpstr>
      <vt:lpstr>Exercise 2 : time</vt:lpstr>
      <vt:lpstr>Time-series data in Matlab</vt:lpstr>
      <vt:lpstr>Exercise 3 : TSeries</vt:lpstr>
      <vt:lpstr>Plotting TSeries objects</vt:lpstr>
      <vt:lpstr>Dataobj class</vt:lpstr>
      <vt:lpstr>Exercise 3</vt:lpstr>
      <vt:lpstr>Assignment 4</vt:lpstr>
    </vt:vector>
  </TitlesOfParts>
  <Company>Institutet för Rymdfysik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Yuri Khotyaintsev</dc:creator>
  <cp:lastModifiedBy>Yuri Khotyaintsev</cp:lastModifiedBy>
  <cp:revision>28</cp:revision>
  <dcterms:created xsi:type="dcterms:W3CDTF">2015-07-31T16:55:25Z</dcterms:created>
  <dcterms:modified xsi:type="dcterms:W3CDTF">2015-08-04T15:44:26Z</dcterms:modified>
</cp:coreProperties>
</file>