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0AB230-48CA-4ADC-9673-5CA1D735FD1F}">
  <a:tblStyle styleId="{8B0AB230-48CA-4ADC-9673-5CA1D735FD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5c10fc4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5c10fc4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6564aa1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6564aa1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5c10fc4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5c10fc4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e5c10fc4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e5c10fc4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e6564aa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e6564aa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6564aa1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6564aa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6564aa1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6564aa1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e6564aa1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e6564aa1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7fff6a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7fff6a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e6564aa1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e6564aa1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5c10fc4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e5c10fc4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e5c10fc4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e5c10fc4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e6564a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e6564a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5c10fc4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e5c10fc4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e6564aa1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e6564aa1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e5c10fc4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e5c10fc4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5c10fc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e5c10fc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5c10fc4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5c10fc4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5c10fc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5c10fc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5c10fc4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5c10fc4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5c10fc4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e5c10fc4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5c10fc4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5c10fc4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5c10fc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5c10fc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hyperphysics.phy-astr.gsu.edu/hbase/Electronic/trangate.html#:~:text=The%20use%20of%20transistors%20for,for%20the%20TTL%20logic%20family." TargetMode="External"/><Relationship Id="rId4" Type="http://schemas.openxmlformats.org/officeDocument/2006/relationships/hyperlink" Target="https://en.wikipedia.org/wiki/Pixe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485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a Smart Graphics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19303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Final Year Major Project</a:t>
            </a:r>
            <a:endParaRPr sz="1500" u="sng"/>
          </a:p>
        </p:txBody>
      </p:sp>
      <p:sp>
        <p:nvSpPr>
          <p:cNvPr id="136" name="Google Shape;136;p13"/>
          <p:cNvSpPr txBox="1"/>
          <p:nvPr/>
        </p:nvSpPr>
        <p:spPr>
          <a:xfrm>
            <a:off x="3177950" y="2842975"/>
            <a:ext cx="53148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Department of Information Technology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Indian Institute of Engineering Science and Technology, Shibpur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P.O. Botanic Garden, Howrah 711103, WB, India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Input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0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circuit contains two 8 x 256 decoders for which each of the 256 outputs address a row and a column. After the input  has been provided, its binary will be fed to the grid which will set the input pixel as high,  depending on the outputs of the two decoders. 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Precomputes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74800" y="1221100"/>
            <a:ext cx="73944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(i)  dx :  Difference in x-axis (always positive)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(ii) dy: Difference in y - axis(always positive)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(iii) sx : 0 if x0&lt;x1 else 1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(iv) sy : 0 if y0&lt;y1 else 1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(v)  err: dx-dy.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Algorithm</a:t>
            </a:r>
            <a:endParaRPr u="sng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14050" y="949650"/>
            <a:ext cx="70389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C618D"/>
                </a:solidFill>
              </a:rPr>
              <a:t>  while</a:t>
            </a:r>
            <a:r>
              <a:rPr lang="en" sz="1271">
                <a:solidFill>
                  <a:srgbClr val="8B888F"/>
                </a:solidFill>
              </a:rPr>
              <a:t>(</a:t>
            </a:r>
            <a:r>
              <a:rPr lang="en" sz="1271">
                <a:solidFill>
                  <a:srgbClr val="948AE3"/>
                </a:solidFill>
              </a:rPr>
              <a:t>true</a:t>
            </a:r>
            <a:r>
              <a:rPr lang="en" sz="1271">
                <a:solidFill>
                  <a:srgbClr val="8B888F"/>
                </a:solidFill>
              </a:rPr>
              <a:t>){</a:t>
            </a:r>
            <a:endParaRPr sz="1271">
              <a:solidFill>
                <a:srgbClr val="8B888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path</a:t>
            </a:r>
            <a:r>
              <a:rPr lang="en" sz="1271">
                <a:solidFill>
                  <a:srgbClr val="8B888F"/>
                </a:solidFill>
              </a:rPr>
              <a:t>.</a:t>
            </a:r>
            <a:r>
              <a:rPr lang="en" sz="1271">
                <a:solidFill>
                  <a:srgbClr val="7BD88F"/>
                </a:solidFill>
              </a:rPr>
              <a:t>push</a:t>
            </a:r>
            <a:r>
              <a:rPr lang="en" sz="1271">
                <a:solidFill>
                  <a:srgbClr val="8B888F"/>
                </a:solidFill>
              </a:rPr>
              <a:t>([</a:t>
            </a:r>
            <a:r>
              <a:rPr lang="en" sz="1271">
                <a:solidFill>
                  <a:srgbClr val="F7F1FF"/>
                </a:solidFill>
              </a:rPr>
              <a:t>y0</a:t>
            </a:r>
            <a:r>
              <a:rPr lang="en" sz="1271">
                <a:solidFill>
                  <a:srgbClr val="8B888F"/>
                </a:solidFill>
              </a:rPr>
              <a:t>,</a:t>
            </a:r>
            <a:r>
              <a:rPr lang="en" sz="1271">
                <a:solidFill>
                  <a:srgbClr val="F7F1FF"/>
                </a:solidFill>
              </a:rPr>
              <a:t>x0</a:t>
            </a:r>
            <a:r>
              <a:rPr lang="en" sz="1271">
                <a:solidFill>
                  <a:srgbClr val="8B888F"/>
                </a:solidFill>
              </a:rPr>
              <a:t>,</a:t>
            </a:r>
            <a:r>
              <a:rPr lang="en" sz="1271">
                <a:solidFill>
                  <a:srgbClr val="F7F1FF"/>
                </a:solidFill>
              </a:rPr>
              <a:t>err</a:t>
            </a:r>
            <a:r>
              <a:rPr lang="en" sz="1271">
                <a:solidFill>
                  <a:srgbClr val="8B888F"/>
                </a:solidFill>
              </a:rPr>
              <a:t>])</a:t>
            </a:r>
            <a:endParaRPr sz="1271">
              <a:solidFill>
                <a:srgbClr val="8B888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state</a:t>
            </a:r>
            <a:r>
              <a:rPr lang="en" sz="1271">
                <a:solidFill>
                  <a:srgbClr val="8B888F"/>
                </a:solidFill>
              </a:rPr>
              <a:t>.</a:t>
            </a:r>
            <a:r>
              <a:rPr lang="en" sz="1271">
                <a:solidFill>
                  <a:srgbClr val="F7F1FF"/>
                </a:solidFill>
              </a:rPr>
              <a:t>grid</a:t>
            </a:r>
            <a:r>
              <a:rPr lang="en" sz="1271">
                <a:solidFill>
                  <a:srgbClr val="8B888F"/>
                </a:solidFill>
              </a:rPr>
              <a:t>.</a:t>
            </a:r>
            <a:r>
              <a:rPr lang="en" sz="1271">
                <a:solidFill>
                  <a:srgbClr val="F7F1FF"/>
                </a:solidFill>
              </a:rPr>
              <a:t>grid</a:t>
            </a:r>
            <a:r>
              <a:rPr lang="en" sz="1271">
                <a:solidFill>
                  <a:srgbClr val="8B888F"/>
                </a:solidFill>
              </a:rPr>
              <a:t>[</a:t>
            </a:r>
            <a:r>
              <a:rPr lang="en" sz="1271">
                <a:solidFill>
                  <a:srgbClr val="F7F1FF"/>
                </a:solidFill>
              </a:rPr>
              <a:t>y0</a:t>
            </a:r>
            <a:r>
              <a:rPr lang="en" sz="1271">
                <a:solidFill>
                  <a:srgbClr val="8B888F"/>
                </a:solidFill>
              </a:rPr>
              <a:t>][</a:t>
            </a:r>
            <a:r>
              <a:rPr lang="en" sz="1271">
                <a:solidFill>
                  <a:srgbClr val="F7F1FF"/>
                </a:solidFill>
              </a:rPr>
              <a:t>x0</a:t>
            </a:r>
            <a:r>
              <a:rPr lang="en" sz="1271">
                <a:solidFill>
                  <a:srgbClr val="8B888F"/>
                </a:solidFill>
              </a:rPr>
              <a:t>].</a:t>
            </a:r>
            <a:r>
              <a:rPr lang="en" sz="1271">
                <a:solidFill>
                  <a:srgbClr val="F7F1FF"/>
                </a:solidFill>
              </a:rPr>
              <a:t>err </a:t>
            </a:r>
            <a:r>
              <a:rPr lang="en" sz="1271">
                <a:solidFill>
                  <a:srgbClr val="FC618D"/>
                </a:solidFill>
              </a:rPr>
              <a:t>=</a:t>
            </a:r>
            <a:r>
              <a:rPr lang="en" sz="1271">
                <a:solidFill>
                  <a:srgbClr val="F7F1FF"/>
                </a:solidFill>
              </a:rPr>
              <a:t> err</a:t>
            </a:r>
            <a:endParaRPr sz="1271">
              <a:solidFill>
                <a:srgbClr val="F7F1F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</a:t>
            </a:r>
            <a:r>
              <a:rPr lang="en" sz="1271">
                <a:solidFill>
                  <a:srgbClr val="FC618D"/>
                </a:solidFill>
              </a:rPr>
              <a:t>if</a:t>
            </a:r>
            <a:r>
              <a:rPr lang="en" sz="1271">
                <a:solidFill>
                  <a:srgbClr val="F7F1FF"/>
                </a:solidFill>
              </a:rPr>
              <a:t> </a:t>
            </a:r>
            <a:r>
              <a:rPr lang="en" sz="1271">
                <a:solidFill>
                  <a:srgbClr val="8B888F"/>
                </a:solidFill>
              </a:rPr>
              <a:t>(</a:t>
            </a:r>
            <a:r>
              <a:rPr lang="en" sz="1271">
                <a:solidFill>
                  <a:srgbClr val="F7F1FF"/>
                </a:solidFill>
              </a:rPr>
              <a:t>x0</a:t>
            </a:r>
            <a:r>
              <a:rPr lang="en" sz="1271">
                <a:solidFill>
                  <a:srgbClr val="FC618D"/>
                </a:solidFill>
              </a:rPr>
              <a:t>===</a:t>
            </a:r>
            <a:r>
              <a:rPr lang="en" sz="1271">
                <a:solidFill>
                  <a:srgbClr val="F7F1FF"/>
                </a:solidFill>
              </a:rPr>
              <a:t>x1 </a:t>
            </a:r>
            <a:r>
              <a:rPr lang="en" sz="1271">
                <a:solidFill>
                  <a:srgbClr val="FC618D"/>
                </a:solidFill>
              </a:rPr>
              <a:t>&amp;&amp;</a:t>
            </a:r>
            <a:r>
              <a:rPr lang="en" sz="1271">
                <a:solidFill>
                  <a:srgbClr val="F7F1FF"/>
                </a:solidFill>
              </a:rPr>
              <a:t> y0</a:t>
            </a:r>
            <a:r>
              <a:rPr lang="en" sz="1271">
                <a:solidFill>
                  <a:srgbClr val="FC618D"/>
                </a:solidFill>
              </a:rPr>
              <a:t>===</a:t>
            </a:r>
            <a:r>
              <a:rPr lang="en" sz="1271">
                <a:solidFill>
                  <a:srgbClr val="F7F1FF"/>
                </a:solidFill>
              </a:rPr>
              <a:t>y1</a:t>
            </a:r>
            <a:r>
              <a:rPr lang="en" sz="1271">
                <a:solidFill>
                  <a:srgbClr val="8B888F"/>
                </a:solidFill>
              </a:rPr>
              <a:t>){</a:t>
            </a:r>
            <a:endParaRPr sz="1271">
              <a:solidFill>
                <a:srgbClr val="8B888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    </a:t>
            </a:r>
            <a:r>
              <a:rPr lang="en" sz="1271">
                <a:solidFill>
                  <a:srgbClr val="FC618D"/>
                </a:solidFill>
              </a:rPr>
              <a:t>break</a:t>
            </a:r>
            <a:r>
              <a:rPr lang="en" sz="1271">
                <a:solidFill>
                  <a:srgbClr val="8B888F"/>
                </a:solidFill>
              </a:rPr>
              <a:t>;</a:t>
            </a:r>
            <a:endParaRPr sz="1271">
              <a:solidFill>
                <a:srgbClr val="8B888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</a:t>
            </a:r>
            <a:r>
              <a:rPr lang="en" sz="1271">
                <a:solidFill>
                  <a:srgbClr val="8B888F"/>
                </a:solidFill>
              </a:rPr>
              <a:t>}</a:t>
            </a:r>
            <a:endParaRPr sz="1271">
              <a:solidFill>
                <a:srgbClr val="8B888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let e2 </a:t>
            </a:r>
            <a:r>
              <a:rPr lang="en" sz="1271">
                <a:solidFill>
                  <a:srgbClr val="FC618D"/>
                </a:solidFill>
              </a:rPr>
              <a:t>=</a:t>
            </a:r>
            <a:r>
              <a:rPr lang="en" sz="1271">
                <a:solidFill>
                  <a:srgbClr val="F7F1FF"/>
                </a:solidFill>
              </a:rPr>
              <a:t> </a:t>
            </a:r>
            <a:r>
              <a:rPr lang="en" sz="1271">
                <a:solidFill>
                  <a:srgbClr val="948AE3"/>
                </a:solidFill>
              </a:rPr>
              <a:t>2</a:t>
            </a:r>
            <a:r>
              <a:rPr lang="en" sz="1271">
                <a:solidFill>
                  <a:srgbClr val="FC618D"/>
                </a:solidFill>
              </a:rPr>
              <a:t>*</a:t>
            </a:r>
            <a:r>
              <a:rPr lang="en" sz="1271">
                <a:solidFill>
                  <a:srgbClr val="F7F1FF"/>
                </a:solidFill>
              </a:rPr>
              <a:t>err</a:t>
            </a:r>
            <a:endParaRPr sz="1271">
              <a:solidFill>
                <a:srgbClr val="F7F1F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</a:t>
            </a:r>
            <a:r>
              <a:rPr lang="en" sz="1271">
                <a:solidFill>
                  <a:srgbClr val="FC618D"/>
                </a:solidFill>
              </a:rPr>
              <a:t>if</a:t>
            </a:r>
            <a:r>
              <a:rPr lang="en" sz="1271">
                <a:solidFill>
                  <a:srgbClr val="8B888F"/>
                </a:solidFill>
              </a:rPr>
              <a:t>(</a:t>
            </a:r>
            <a:r>
              <a:rPr lang="en" sz="1271">
                <a:solidFill>
                  <a:srgbClr val="F7F1FF"/>
                </a:solidFill>
              </a:rPr>
              <a:t>e2 </a:t>
            </a:r>
            <a:r>
              <a:rPr lang="en" sz="1271">
                <a:solidFill>
                  <a:srgbClr val="FC618D"/>
                </a:solidFill>
              </a:rPr>
              <a:t>&gt;</a:t>
            </a:r>
            <a:r>
              <a:rPr lang="en" sz="1271">
                <a:solidFill>
                  <a:srgbClr val="F7F1FF"/>
                </a:solidFill>
              </a:rPr>
              <a:t> </a:t>
            </a:r>
            <a:r>
              <a:rPr lang="en" sz="1271">
                <a:solidFill>
                  <a:srgbClr val="FC618D"/>
                </a:solidFill>
              </a:rPr>
              <a:t>-</a:t>
            </a:r>
            <a:r>
              <a:rPr lang="en" sz="1271">
                <a:solidFill>
                  <a:srgbClr val="F7F1FF"/>
                </a:solidFill>
              </a:rPr>
              <a:t>dy</a:t>
            </a:r>
            <a:r>
              <a:rPr lang="en" sz="1271">
                <a:solidFill>
                  <a:srgbClr val="8B888F"/>
                </a:solidFill>
              </a:rPr>
              <a:t>){</a:t>
            </a:r>
            <a:endParaRPr sz="1271">
              <a:solidFill>
                <a:srgbClr val="8B888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    err </a:t>
            </a:r>
            <a:r>
              <a:rPr lang="en" sz="1271">
                <a:solidFill>
                  <a:srgbClr val="FC618D"/>
                </a:solidFill>
              </a:rPr>
              <a:t>=</a:t>
            </a:r>
            <a:r>
              <a:rPr lang="en" sz="1271">
                <a:solidFill>
                  <a:srgbClr val="F7F1FF"/>
                </a:solidFill>
              </a:rPr>
              <a:t> err</a:t>
            </a:r>
            <a:r>
              <a:rPr lang="en" sz="1271">
                <a:solidFill>
                  <a:srgbClr val="FC618D"/>
                </a:solidFill>
              </a:rPr>
              <a:t>-</a:t>
            </a:r>
            <a:r>
              <a:rPr lang="en" sz="1271">
                <a:solidFill>
                  <a:srgbClr val="F7F1FF"/>
                </a:solidFill>
              </a:rPr>
              <a:t>dy</a:t>
            </a:r>
            <a:endParaRPr sz="1271">
              <a:solidFill>
                <a:srgbClr val="F7F1F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    x0 </a:t>
            </a:r>
            <a:r>
              <a:rPr lang="en" sz="1271">
                <a:solidFill>
                  <a:srgbClr val="FC618D"/>
                </a:solidFill>
              </a:rPr>
              <a:t>=</a:t>
            </a:r>
            <a:r>
              <a:rPr lang="en" sz="1271">
                <a:solidFill>
                  <a:srgbClr val="F7F1FF"/>
                </a:solidFill>
              </a:rPr>
              <a:t> x0</a:t>
            </a:r>
            <a:r>
              <a:rPr lang="en" sz="1271">
                <a:solidFill>
                  <a:srgbClr val="FC618D"/>
                </a:solidFill>
              </a:rPr>
              <a:t>+</a:t>
            </a:r>
            <a:r>
              <a:rPr lang="en" sz="1271">
                <a:solidFill>
                  <a:srgbClr val="F7F1FF"/>
                </a:solidFill>
              </a:rPr>
              <a:t>sx</a:t>
            </a:r>
            <a:endParaRPr sz="1271">
              <a:solidFill>
                <a:srgbClr val="F7F1F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</a:t>
            </a:r>
            <a:r>
              <a:rPr lang="en" sz="1271">
                <a:solidFill>
                  <a:srgbClr val="8B888F"/>
                </a:solidFill>
              </a:rPr>
              <a:t>}</a:t>
            </a:r>
            <a:endParaRPr sz="1271">
              <a:solidFill>
                <a:srgbClr val="8B888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</a:t>
            </a:r>
            <a:r>
              <a:rPr lang="en" sz="1271">
                <a:solidFill>
                  <a:srgbClr val="FC618D"/>
                </a:solidFill>
              </a:rPr>
              <a:t>if</a:t>
            </a:r>
            <a:r>
              <a:rPr lang="en" sz="1271">
                <a:solidFill>
                  <a:srgbClr val="8B888F"/>
                </a:solidFill>
              </a:rPr>
              <a:t>(</a:t>
            </a:r>
            <a:r>
              <a:rPr lang="en" sz="1271">
                <a:solidFill>
                  <a:srgbClr val="F7F1FF"/>
                </a:solidFill>
              </a:rPr>
              <a:t>e2 </a:t>
            </a:r>
            <a:r>
              <a:rPr lang="en" sz="1271">
                <a:solidFill>
                  <a:srgbClr val="FC618D"/>
                </a:solidFill>
              </a:rPr>
              <a:t>&lt;</a:t>
            </a:r>
            <a:r>
              <a:rPr lang="en" sz="1271">
                <a:solidFill>
                  <a:srgbClr val="F7F1FF"/>
                </a:solidFill>
              </a:rPr>
              <a:t> dx</a:t>
            </a:r>
            <a:r>
              <a:rPr lang="en" sz="1271">
                <a:solidFill>
                  <a:srgbClr val="8B888F"/>
                </a:solidFill>
              </a:rPr>
              <a:t>){</a:t>
            </a:r>
            <a:endParaRPr sz="1271">
              <a:solidFill>
                <a:srgbClr val="8B888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    err </a:t>
            </a:r>
            <a:r>
              <a:rPr lang="en" sz="1271">
                <a:solidFill>
                  <a:srgbClr val="FC618D"/>
                </a:solidFill>
              </a:rPr>
              <a:t>=</a:t>
            </a:r>
            <a:r>
              <a:rPr lang="en" sz="1271">
                <a:solidFill>
                  <a:srgbClr val="F7F1FF"/>
                </a:solidFill>
              </a:rPr>
              <a:t> err </a:t>
            </a:r>
            <a:r>
              <a:rPr lang="en" sz="1271">
                <a:solidFill>
                  <a:srgbClr val="FC618D"/>
                </a:solidFill>
              </a:rPr>
              <a:t>+</a:t>
            </a:r>
            <a:r>
              <a:rPr lang="en" sz="1271">
                <a:solidFill>
                  <a:srgbClr val="F7F1FF"/>
                </a:solidFill>
              </a:rPr>
              <a:t> dx</a:t>
            </a:r>
            <a:endParaRPr sz="1271">
              <a:solidFill>
                <a:srgbClr val="F7F1F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    y0 </a:t>
            </a:r>
            <a:r>
              <a:rPr lang="en" sz="1271">
                <a:solidFill>
                  <a:srgbClr val="FC618D"/>
                </a:solidFill>
              </a:rPr>
              <a:t>=</a:t>
            </a:r>
            <a:r>
              <a:rPr lang="en" sz="1271">
                <a:solidFill>
                  <a:srgbClr val="F7F1FF"/>
                </a:solidFill>
              </a:rPr>
              <a:t> y0 </a:t>
            </a:r>
            <a:r>
              <a:rPr lang="en" sz="1271">
                <a:solidFill>
                  <a:srgbClr val="FC618D"/>
                </a:solidFill>
              </a:rPr>
              <a:t>+</a:t>
            </a:r>
            <a:r>
              <a:rPr lang="en" sz="1271">
                <a:solidFill>
                  <a:srgbClr val="F7F1FF"/>
                </a:solidFill>
              </a:rPr>
              <a:t> sy</a:t>
            </a:r>
            <a:endParaRPr sz="1271">
              <a:solidFill>
                <a:srgbClr val="F7F1F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    </a:t>
            </a:r>
            <a:r>
              <a:rPr lang="en" sz="1271">
                <a:solidFill>
                  <a:srgbClr val="8B888F"/>
                </a:solidFill>
              </a:rPr>
              <a:t>}</a:t>
            </a:r>
            <a:endParaRPr sz="1271">
              <a:solidFill>
                <a:srgbClr val="F7F1FF"/>
              </a:solidFill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71">
                <a:solidFill>
                  <a:srgbClr val="F7F1FF"/>
                </a:solidFill>
              </a:rPr>
              <a:t>        </a:t>
            </a:r>
            <a:r>
              <a:rPr lang="en" sz="1271">
                <a:solidFill>
                  <a:srgbClr val="8B888F"/>
                </a:solidFill>
              </a:rPr>
              <a:t>}</a:t>
            </a:r>
            <a:endParaRPr sz="150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334700" y="1116150"/>
            <a:ext cx="69408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x0,</a:t>
            </a:r>
            <a:r>
              <a:rPr lang="en" sz="2500"/>
              <a:t> y0 :  Coordinates of starting pixels.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x1,</a:t>
            </a:r>
            <a:r>
              <a:rPr lang="en" sz="2500"/>
              <a:t> y1 :  Coordinate of the ending pixel.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state :   Matrix representing the 256 x 256 grid of pixels.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err</a:t>
            </a:r>
            <a:r>
              <a:rPr lang="en" sz="2500"/>
              <a:t> : Error value that gets calculated for every pixel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Working of a single pixel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755" y="954450"/>
            <a:ext cx="6462395" cy="40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800" y="619700"/>
            <a:ext cx="5763200" cy="42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91" y="334625"/>
            <a:ext cx="5727009" cy="44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837" y="303650"/>
            <a:ext cx="5806326" cy="45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99" y="179713"/>
            <a:ext cx="6123625" cy="47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463500" y="282200"/>
            <a:ext cx="6043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Transfer of control from one pixel to next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450" y="978975"/>
            <a:ext cx="5385600" cy="395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 by</a:t>
            </a:r>
            <a:endParaRPr u="sng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47075" y="1543025"/>
            <a:ext cx="74214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Mentor : Prof. Sukanta Das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510817021 - Soumabrata Bhattacharya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510817028 - Rajarshi Mondal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510817058 - Priyankar Roy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510817049 - Anupam Sanidhya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297500" y="393750"/>
            <a:ext cx="70389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Size Estimate for a 256 x 256 screen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674100" y="1276575"/>
            <a:ext cx="77958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big concern of our project is its scalability. The circuit has to fit within a size of a pixel.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Average Area of a Pixel 6.76 x 10^4 nm</a:t>
            </a:r>
            <a:r>
              <a:rPr baseline="30000" lang="en" sz="1700"/>
              <a:t>2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Size of a small transistor is 100 nm</a:t>
            </a:r>
            <a:r>
              <a:rPr baseline="30000" lang="en" sz="1700"/>
              <a:t>2</a:t>
            </a:r>
            <a:r>
              <a:rPr lang="en" sz="1700"/>
              <a:t> , so there can be 2704 transistors per pixel.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two input transistors in an AND Gate is 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transistors needed to make a 2x1 Multiplexer is 10.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transistors needed to make an 8-bit Full Adder is 96.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transistors needed to make a 4 x 16 Decoder is 40.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Total number of transistors needed for our circuit is 840.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1297500" y="393750"/>
            <a:ext cx="70389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 u="sng">
                <a:latin typeface="Lato"/>
                <a:ea typeface="Lato"/>
                <a:cs typeface="Lato"/>
                <a:sym typeface="Lato"/>
              </a:rPr>
              <a:t>Transistor number </a:t>
            </a:r>
            <a:r>
              <a:rPr lang="en" sz="1960" u="sng">
                <a:latin typeface="Lato"/>
                <a:ea typeface="Lato"/>
                <a:cs typeface="Lato"/>
                <a:sym typeface="Lato"/>
              </a:rPr>
              <a:t>calculation for a  256 x 256 screen pixel</a:t>
            </a:r>
            <a:endParaRPr sz="196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1024500" y="966725"/>
            <a:ext cx="79083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Number of Multiplexers in one pixel = 6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Number of Adders in one pixel = 7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Number of Decoder in one pixel = 1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Number of 2 input and gates for input needed  = number of bits in precomputes x 2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								      = 34 x 2 = 68.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Total number of transistors needed = 46x 10 + 7 x 96 + 40 + 68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							   = 840 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34"/>
          <p:cNvGraphicFramePr/>
          <p:nvPr/>
        </p:nvGraphicFramePr>
        <p:xfrm>
          <a:off x="1950075" y="956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{8B0AB230-48CA-4ADC-9673-5CA1D735FD1F}</a:tableStyleId>
              </a:tblPr>
              <a:tblGrid>
                <a:gridCol w="1735575"/>
                <a:gridCol w="1760325"/>
                <a:gridCol w="1747950"/>
              </a:tblGrid>
              <a:tr h="91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Resolution</a:t>
                      </a:r>
                      <a:endParaRPr u="sng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lt1"/>
                          </a:solidFill>
                        </a:rPr>
                        <a:t>Avg. number of transistors per pixel </a:t>
                      </a:r>
                      <a:endParaRPr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F7F1FF"/>
                          </a:solidFill>
                        </a:rPr>
                        <a:t>Minimum pixel size</a:t>
                      </a:r>
                      <a:endParaRPr u="sng">
                        <a:solidFill>
                          <a:srgbClr val="F7F1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256 x 256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7F1FF"/>
                          </a:solidFill>
                        </a:rPr>
                        <a:t>840</a:t>
                      </a:r>
                      <a:endParaRPr>
                        <a:solidFill>
                          <a:srgbClr val="F7F1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287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nm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512 x 512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7F1FF"/>
                          </a:solidFill>
                        </a:rPr>
                        <a:t>932</a:t>
                      </a:r>
                      <a:endParaRPr>
                        <a:solidFill>
                          <a:srgbClr val="F7F1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7F1FF"/>
                          </a:solidFill>
                        </a:rPr>
                        <a:t>302</a:t>
                      </a:r>
                      <a:r>
                        <a:rPr lang="en">
                          <a:solidFill>
                            <a:srgbClr val="F7F1FF"/>
                          </a:solidFill>
                        </a:rPr>
                        <a:t> nm</a:t>
                      </a:r>
                      <a:endParaRPr>
                        <a:solidFill>
                          <a:srgbClr val="F7F1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1024 x 1024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7F1FF"/>
                          </a:solidFill>
                        </a:rPr>
                        <a:t>1044</a:t>
                      </a:r>
                      <a:endParaRPr>
                        <a:solidFill>
                          <a:srgbClr val="F7F1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7F1FF"/>
                          </a:solidFill>
                        </a:rPr>
                        <a:t>320 nm</a:t>
                      </a:r>
                      <a:endParaRPr>
                        <a:solidFill>
                          <a:srgbClr val="F7F1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2048 x 2048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7F1FF"/>
                          </a:solidFill>
                        </a:rPr>
                        <a:t>1172</a:t>
                      </a:r>
                      <a:endParaRPr>
                        <a:solidFill>
                          <a:srgbClr val="F7F1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7F1FF"/>
                          </a:solidFill>
                        </a:rPr>
                        <a:t>335 nm</a:t>
                      </a:r>
                      <a:endParaRPr>
                        <a:solidFill>
                          <a:srgbClr val="F7F1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34"/>
          <p:cNvSpPr txBox="1"/>
          <p:nvPr/>
        </p:nvSpPr>
        <p:spPr>
          <a:xfrm>
            <a:off x="1789500" y="371800"/>
            <a:ext cx="5565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Theoretical</a:t>
            </a:r>
            <a:r>
              <a:rPr lang="en" sz="21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Minimum Pixel size</a:t>
            </a:r>
            <a:endParaRPr sz="21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1115450" y="381350"/>
            <a:ext cx="70389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60" u="sng">
                <a:latin typeface="Lato"/>
                <a:ea typeface="Lato"/>
                <a:cs typeface="Lato"/>
                <a:sym typeface="Lato"/>
              </a:rPr>
              <a:t>Challenges</a:t>
            </a:r>
            <a:endParaRPr sz="276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1115450" y="1165025"/>
            <a:ext cx="75108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Collision of 2 messages.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Deletion of a specific line, in case of overlapping lines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hardware design has been implemented only for line drawing and need to be expanded for curve drawing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Accommodating</a:t>
            </a:r>
            <a:r>
              <a:rPr lang="en" sz="2000"/>
              <a:t> space between pixel and circuit for avoidance of noise interference may compromise with the predicted resolution 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References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1102175" y="1415150"/>
            <a:ext cx="723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</a:t>
            </a:r>
            <a:r>
              <a:rPr lang="en" sz="1900"/>
              <a:t> </a:t>
            </a:r>
            <a:r>
              <a:rPr lang="en" sz="1700"/>
              <a:t>Algorithm for a computer control of a digital plotter, IBM Systems Journal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[2] </a:t>
            </a:r>
            <a:r>
              <a:rPr lang="en" sz="1700"/>
              <a:t>New Efficient Design for XOR Function on the Transistor Level by Tripti Sharma, K.G.Sharma, B.P.Singh and Neha Arora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[3] </a:t>
            </a:r>
            <a:r>
              <a:rPr lang="en" sz="2000" u="sng">
                <a:solidFill>
                  <a:srgbClr val="F7F1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Transistor Gates (gsu.edu)</a:t>
            </a:r>
            <a:endParaRPr sz="2500">
              <a:solidFill>
                <a:srgbClr val="F7F1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7F1FF"/>
                </a:solidFill>
              </a:rPr>
              <a:t>[4]</a:t>
            </a:r>
            <a:r>
              <a:rPr lang="en" sz="2500">
                <a:solidFill>
                  <a:srgbClr val="F7F1FF"/>
                </a:solidFill>
              </a:rPr>
              <a:t> </a:t>
            </a:r>
            <a:r>
              <a:rPr lang="en" sz="1900" u="sng">
                <a:latin typeface="Arial"/>
                <a:ea typeface="Arial"/>
                <a:cs typeface="Arial"/>
                <a:sym typeface="Arial"/>
                <a:hlinkClick r:id="rId4"/>
              </a:rPr>
              <a:t>Pixel - Wikipedia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Scope of the Project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49300" y="1431225"/>
            <a:ext cx="7674300" cy="30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/>
              <a:t>The modern graphics systems are heavily dependent on a centralized processing unit(GPU) which takes a considerable toll on the performance and provides no intelligent way to draw required images.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/>
              <a:t>In this project we aim to resolve this issue by making our graphics system divide its entire task of processing into several connected processing units each taking up the place of a pixel. Thus every pixel serves to be its own unit that feeds data to the next pixel as required, making it intelligent.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Objective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45000" y="1567550"/>
            <a:ext cx="7491300" cy="27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3425" lvl="0" marL="431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Lato"/>
              <a:buChar char="●"/>
            </a:pPr>
            <a:r>
              <a:rPr lang="en" sz="3200">
                <a:solidFill>
                  <a:srgbClr val="FFFFFF"/>
                </a:solidFill>
              </a:rPr>
              <a:t>Design of a graphical system that can draw intelligently by itself without the need of providing all pixel data.</a:t>
            </a:r>
            <a:endParaRPr sz="3200">
              <a:solidFill>
                <a:srgbClr val="FFFFFF"/>
              </a:solidFill>
            </a:endParaRPr>
          </a:p>
          <a:p>
            <a:pPr indent="0" lvl="0" marL="19943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  <a:p>
            <a:pPr indent="-303425" lvl="0" marL="431999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Lato"/>
              <a:buChar char="●"/>
            </a:pPr>
            <a:r>
              <a:rPr lang="en" sz="3200">
                <a:solidFill>
                  <a:srgbClr val="FFFFFF"/>
                </a:solidFill>
              </a:rPr>
              <a:t>The system is provided with the start and end points and the display draws rest of the pixels by itself.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Proposed Methodology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513000" y="1617700"/>
            <a:ext cx="82035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/>
              <a:t>The circuit has currently implemented for a modified version of Bresenham’s line drawing algorithm.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Instead</a:t>
            </a:r>
            <a:r>
              <a:rPr lang="en" sz="1800"/>
              <a:t> of depending on one or more centralized processing units, the pixels decide to which neighbouring pixel the control should be transferred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input provided is used to calculate some pre-computed data, to be done by </a:t>
            </a:r>
            <a:r>
              <a:rPr lang="en" sz="1800"/>
              <a:t>the</a:t>
            </a:r>
            <a:r>
              <a:rPr lang="en" sz="1800"/>
              <a:t> CPU and then use them as heuristic.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puts significantly lower strain on the CPU and makes the process faster as it is implemented on a hardware level.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4904675" y="2116500"/>
            <a:ext cx="34503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System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00" y="683250"/>
            <a:ext cx="3776975" cy="3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5033275" y="2301900"/>
            <a:ext cx="33708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Precomputes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075" y="729175"/>
            <a:ext cx="3685151" cy="368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800" y="1010100"/>
            <a:ext cx="3451200" cy="31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4748550" y="762325"/>
            <a:ext cx="37533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Pins</a:t>
            </a:r>
            <a:endParaRPr b="1" sz="15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sx    : 0 if x0&lt;x1 else 1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    : 0 if y0&lt;y1 else 1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    : Counter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dx   :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difference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x axis (always positive)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: difference in y axis (always positive)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err  : Error offset (dx-dy)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baseline="-25000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 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Toggle representing incoming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message from which neighbour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baseline="-25000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Toggle representing outgoing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   	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message to which neighbour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Vcc  : Power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GND : Ground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Structure of a Pixel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650" y="1146750"/>
            <a:ext cx="4208675" cy="37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