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7" r:id="rId4"/>
    <p:sldId id="256" r:id="rId5"/>
    <p:sldId id="258" r:id="rId6"/>
    <p:sldId id="261" r:id="rId7"/>
    <p:sldId id="283" r:id="rId8"/>
    <p:sldId id="266" r:id="rId9"/>
    <p:sldId id="260" r:id="rId11"/>
    <p:sldId id="285" r:id="rId12"/>
    <p:sldId id="287" r:id="rId13"/>
    <p:sldId id="289" r:id="rId14"/>
    <p:sldId id="268" r:id="rId15"/>
    <p:sldId id="286" r:id="rId16"/>
    <p:sldId id="273" r:id="rId17"/>
    <p:sldId id="274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435372"/>
    <a:srgbClr val="C99B4F"/>
    <a:srgbClr val="2F3B51"/>
    <a:srgbClr val="333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4" autoAdjust="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-198" y="9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342E-3BC2-4506-95CA-27A3A2E0F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969D-C169-473E-9A63-3A56F17FEF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B969D-C169-473E-9A63-3A56F17FE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10.png"/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2664803" y="2361829"/>
            <a:ext cx="5362522" cy="104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八数码实验</a:t>
            </a:r>
            <a:endParaRPr lang="zh-CN" altLang="en-US" sz="60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59956" y="4560101"/>
            <a:ext cx="346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cs typeface="+mn-ea"/>
                <a:sym typeface="+mn-lt"/>
              </a:rPr>
              <a:t>小组成员：</a:t>
            </a:r>
            <a:r>
              <a:rPr lang="en-US" altLang="zh-CN" sz="2000" dirty="0">
                <a:cs typeface="+mn-ea"/>
                <a:sym typeface="+mn-lt"/>
              </a:rPr>
              <a:t>2053410</a:t>
            </a:r>
            <a:r>
              <a:rPr lang="zh-CN" altLang="en-US" sz="2000" dirty="0">
                <a:cs typeface="+mn-ea"/>
                <a:sym typeface="+mn-lt"/>
              </a:rPr>
              <a:t>胡孝博</a:t>
            </a:r>
            <a:endParaRPr lang="zh-CN" altLang="en-US" sz="2000" dirty="0">
              <a:cs typeface="+mn-ea"/>
              <a:sym typeface="+mn-lt"/>
            </a:endParaRPr>
          </a:p>
          <a:p>
            <a:pPr algn="r"/>
            <a:r>
              <a:rPr lang="en-US" altLang="zh-CN" sz="2000" dirty="0">
                <a:cs typeface="+mn-ea"/>
                <a:sym typeface="+mn-lt"/>
              </a:rPr>
              <a:t>	2052147</a:t>
            </a:r>
            <a:r>
              <a:rPr lang="zh-CN" altLang="en-US" sz="2000" dirty="0">
                <a:cs typeface="+mn-ea"/>
                <a:sym typeface="+mn-lt"/>
              </a:rPr>
              <a:t>雒俊为</a:t>
            </a:r>
            <a:endParaRPr lang="zh-CN" altLang="en-US" sz="2000" dirty="0">
              <a:cs typeface="+mn-ea"/>
              <a:sym typeface="+mn-lt"/>
            </a:endParaRPr>
          </a:p>
          <a:p>
            <a:pPr algn="r"/>
            <a:r>
              <a:rPr lang="en-US" altLang="zh-CN" sz="2000" dirty="0">
                <a:cs typeface="+mn-ea"/>
                <a:sym typeface="+mn-lt"/>
              </a:rPr>
              <a:t>1952241</a:t>
            </a:r>
            <a:r>
              <a:rPr lang="zh-CN" altLang="en-US" sz="2000" dirty="0">
                <a:cs typeface="+mn-ea"/>
                <a:sym typeface="+mn-lt"/>
              </a:rPr>
              <a:t>张家瑞</a:t>
            </a:r>
            <a:endParaRPr lang="zh-CN" altLang="en-US" sz="2000" dirty="0"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066152" y="4163798"/>
            <a:ext cx="75102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9753600" y="2195097"/>
            <a:ext cx="1111416" cy="2434055"/>
            <a:chOff x="9448800" y="2089837"/>
            <a:chExt cx="1428750" cy="2731515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383">
        <p:fade/>
      </p:transition>
    </mc:Choice>
    <mc:Fallback>
      <p:transition spd="med" advTm="738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427739" y="2571456"/>
            <a:ext cx="2762446" cy="3704753"/>
            <a:chOff x="1427738" y="2571457"/>
            <a:chExt cx="2461847" cy="3108960"/>
          </a:xfrm>
        </p:grpSpPr>
        <p:sp>
          <p:nvSpPr>
            <p:cNvPr id="10" name="矩形 9"/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46710" y="3195886"/>
            <a:ext cx="14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cs typeface="+mn-ea"/>
                <a:sym typeface="+mn-lt"/>
              </a:rPr>
              <a:t>二分维护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1286" y="3581336"/>
            <a:ext cx="2444305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传统的</a:t>
            </a:r>
            <a:r>
              <a:rPr lang="en-US" altLang="zh-CN" sz="1400" dirty="0">
                <a:cs typeface="+mn-ea"/>
                <a:sym typeface="+mn-lt"/>
              </a:rPr>
              <a:t>A*</a:t>
            </a:r>
            <a:r>
              <a:rPr lang="zh-CN" altLang="en-US" sz="1400" dirty="0">
                <a:cs typeface="+mn-ea"/>
                <a:sym typeface="+mn-lt"/>
              </a:rPr>
              <a:t>算法通过维护一个递增链表作为</a:t>
            </a:r>
            <a:r>
              <a:rPr lang="en-US" altLang="zh-CN" sz="1400" dirty="0">
                <a:cs typeface="+mn-ea"/>
                <a:sym typeface="+mn-lt"/>
              </a:rPr>
              <a:t>open</a:t>
            </a:r>
            <a:r>
              <a:rPr lang="zh-CN" altLang="en-US" sz="1400" dirty="0">
                <a:cs typeface="+mn-ea"/>
                <a:sym typeface="+mn-lt"/>
              </a:rPr>
              <a:t>表，实现简单，但在生成的新结点时，需要遍历原表为结点寻找合适的插入位置。根据关键字进行二分查找，时间复杂度</a:t>
            </a:r>
            <a:r>
              <a:rPr lang="en-US" altLang="zh-CN" sz="1400" dirty="0">
                <a:cs typeface="+mn-ea"/>
                <a:sym typeface="+mn-lt"/>
              </a:rPr>
              <a:t>O(</a:t>
            </a:r>
            <a:r>
              <a:rPr lang="en-US" altLang="zh-CN" sz="1400" dirty="0" err="1">
                <a:cs typeface="+mn-ea"/>
                <a:sym typeface="+mn-lt"/>
              </a:rPr>
              <a:t>logn</a:t>
            </a:r>
            <a:r>
              <a:rPr lang="en-US" altLang="zh-CN" sz="1400" dirty="0">
                <a:cs typeface="+mn-ea"/>
                <a:sym typeface="+mn-lt"/>
              </a:rPr>
              <a:t>)</a:t>
            </a:r>
            <a:r>
              <a:rPr lang="zh-CN" altLang="en-US" sz="1400" dirty="0">
                <a:cs typeface="+mn-ea"/>
                <a:sym typeface="+mn-lt"/>
              </a:rPr>
              <a:t>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3023" y="3195887"/>
            <a:ext cx="206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cs typeface="+mn-ea"/>
                <a:sym typeface="+mn-lt"/>
              </a:rPr>
              <a:t>优先队列存储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63023" y="3672673"/>
            <a:ext cx="2550879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以</a:t>
            </a:r>
            <a:r>
              <a:rPr lang="en-US" altLang="zh-CN" sz="1400" dirty="0">
                <a:cs typeface="+mn-ea"/>
                <a:sym typeface="+mn-lt"/>
              </a:rPr>
              <a:t>C++STL</a:t>
            </a:r>
            <a:r>
              <a:rPr lang="zh-CN" altLang="en-US" sz="1400" dirty="0">
                <a:cs typeface="+mn-ea"/>
                <a:sym typeface="+mn-lt"/>
              </a:rPr>
              <a:t>中的</a:t>
            </a:r>
            <a:r>
              <a:rPr lang="en-US" altLang="zh-CN" sz="1400" dirty="0">
                <a:cs typeface="+mn-ea"/>
                <a:sym typeface="+mn-lt"/>
              </a:rPr>
              <a:t>priority_ queue</a:t>
            </a:r>
            <a:r>
              <a:rPr lang="zh-CN" altLang="en-US" sz="1400" dirty="0">
                <a:cs typeface="+mn-ea"/>
                <a:sym typeface="+mn-lt"/>
              </a:rPr>
              <a:t>内部堆结构实现了一个优先队列。从堆中取值，复杂度</a:t>
            </a:r>
            <a:r>
              <a:rPr lang="en-US" altLang="zh-CN" sz="1400" dirty="0">
                <a:cs typeface="+mn-ea"/>
                <a:sym typeface="+mn-lt"/>
              </a:rPr>
              <a:t>O(1)</a:t>
            </a:r>
            <a:r>
              <a:rPr lang="zh-CN" altLang="en-US" sz="1400" dirty="0">
                <a:cs typeface="+mn-ea"/>
                <a:sym typeface="+mn-lt"/>
              </a:rPr>
              <a:t>简化了</a:t>
            </a:r>
            <a:r>
              <a:rPr lang="en-US" altLang="zh-CN" sz="1400" dirty="0">
                <a:cs typeface="+mn-ea"/>
                <a:sym typeface="+mn-lt"/>
              </a:rPr>
              <a:t>A*</a:t>
            </a:r>
            <a:r>
              <a:rPr lang="zh-CN" altLang="en-US" sz="1400" dirty="0">
                <a:cs typeface="+mn-ea"/>
                <a:sym typeface="+mn-lt"/>
              </a:rPr>
              <a:t>算法中“对</a:t>
            </a:r>
            <a:r>
              <a:rPr lang="en-US" altLang="zh-CN" sz="1400" dirty="0">
                <a:cs typeface="+mn-ea"/>
                <a:sym typeface="+mn-lt"/>
              </a:rPr>
              <a:t>open</a:t>
            </a:r>
            <a:r>
              <a:rPr lang="zh-CN" altLang="en-US" sz="1400" dirty="0">
                <a:cs typeface="+mn-ea"/>
                <a:sym typeface="+mn-lt"/>
              </a:rPr>
              <a:t>表中的全部节点按从小到大的顺序重新进行排序”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41067" y="3160049"/>
            <a:ext cx="14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cs typeface="+mn-ea"/>
                <a:sym typeface="+mn-lt"/>
              </a:rPr>
              <a:t>哈希存储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62421" y="3523466"/>
            <a:ext cx="2214169" cy="263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在</a:t>
            </a:r>
            <a:r>
              <a:rPr lang="en-US" altLang="zh-CN" sz="1400" dirty="0">
                <a:cs typeface="+mn-ea"/>
                <a:sym typeface="+mn-lt"/>
              </a:rPr>
              <a:t>closed</a:t>
            </a:r>
            <a:r>
              <a:rPr lang="zh-CN" altLang="en-US" sz="1400" dirty="0">
                <a:cs typeface="+mn-ea"/>
                <a:sym typeface="+mn-lt"/>
              </a:rPr>
              <a:t>表的维护中</a:t>
            </a:r>
            <a:r>
              <a:rPr lang="zh-CN" altLang="zh-CN" sz="1400" dirty="0">
                <a:cs typeface="+mn-ea"/>
              </a:rPr>
              <a:t>我们将基本的线性遍历优化为</a:t>
            </a:r>
            <a:r>
              <a:rPr lang="en-US" altLang="zh-CN" sz="1400" dirty="0" err="1">
                <a:cs typeface="+mn-ea"/>
              </a:rPr>
              <a:t>hash_map</a:t>
            </a:r>
            <a:r>
              <a:rPr lang="zh-CN" altLang="zh-CN" sz="1400" dirty="0">
                <a:cs typeface="+mn-ea"/>
              </a:rPr>
              <a:t>，以键值对映射的形式用于存储键值对（</a:t>
            </a:r>
            <a:r>
              <a:rPr lang="en-US" altLang="zh-CN" sz="1400" dirty="0">
                <a:cs typeface="+mn-ea"/>
              </a:rPr>
              <a:t>&lt;</a:t>
            </a:r>
            <a:r>
              <a:rPr lang="en-US" altLang="zh-CN" sz="1400" dirty="0" err="1">
                <a:cs typeface="+mn-ea"/>
              </a:rPr>
              <a:t>key,value</a:t>
            </a:r>
            <a:r>
              <a:rPr lang="en-US" altLang="zh-CN" sz="1400" dirty="0">
                <a:cs typeface="+mn-ea"/>
              </a:rPr>
              <a:t>&gt;</a:t>
            </a:r>
            <a:r>
              <a:rPr lang="zh-CN" altLang="zh-CN" sz="1400" dirty="0">
                <a:cs typeface="+mn-ea"/>
              </a:rPr>
              <a:t>）的集合类，将结点的</a:t>
            </a:r>
            <a:r>
              <a:rPr lang="en-US" altLang="zh-CN" sz="1400" dirty="0">
                <a:cs typeface="+mn-ea"/>
              </a:rPr>
              <a:t>matrix</a:t>
            </a:r>
            <a:r>
              <a:rPr lang="zh-CN" altLang="zh-CN" sz="1400" dirty="0">
                <a:cs typeface="+mn-ea"/>
              </a:rPr>
              <a:t>信息以及</a:t>
            </a:r>
            <a:r>
              <a:rPr lang="en-US" altLang="zh-CN" sz="1400" dirty="0" err="1">
                <a:cs typeface="+mn-ea"/>
              </a:rPr>
              <a:t>fn</a:t>
            </a:r>
            <a:r>
              <a:rPr lang="zh-CN" altLang="zh-CN" sz="1400" dirty="0">
                <a:cs typeface="+mn-ea"/>
              </a:rPr>
              <a:t>值糅合作为关键字，避免哈希冲突。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6551" y="1177584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cs typeface="+mn-ea"/>
                <a:sym typeface="+mn-lt"/>
              </a:rPr>
              <a:t>创新优化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14777" y="2571455"/>
            <a:ext cx="2762446" cy="3704753"/>
            <a:chOff x="1427738" y="2571457"/>
            <a:chExt cx="2461847" cy="3108960"/>
          </a:xfrm>
        </p:grpSpPr>
        <p:sp>
          <p:nvSpPr>
            <p:cNvPr id="27" name="矩形 26"/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190215" y="2571454"/>
            <a:ext cx="2762446" cy="3704753"/>
            <a:chOff x="1427738" y="2571457"/>
            <a:chExt cx="2461847" cy="3108960"/>
          </a:xfrm>
        </p:grpSpPr>
        <p:sp>
          <p:nvSpPr>
            <p:cNvPr id="30" name="矩形 29"/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5442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18119" y="2074291"/>
            <a:ext cx="3253831" cy="3088254"/>
            <a:chOff x="918118" y="2074291"/>
            <a:chExt cx="3253831" cy="3088254"/>
          </a:xfrm>
        </p:grpSpPr>
        <p:sp>
          <p:nvSpPr>
            <p:cNvPr id="24" name="矩形 23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87283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03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cs typeface="+mn-ea"/>
                <a:sym typeface="+mn-lt"/>
              </a:rPr>
              <a:t>实验过程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58721" y="4149682"/>
            <a:ext cx="558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实验环境选择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代码文件清单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实验结果展示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087323" y="3689557"/>
            <a:ext cx="45519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854">
        <p15:prstTrans prst="peelOff"/>
      </p:transition>
    </mc:Choice>
    <mc:Fallback>
      <p:transition spd="slow" advTm="385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191" y="1767115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2510" y="1767115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2396" y="1767115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7412" y="3886201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3723" y="3886201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07338" y="1437695"/>
            <a:ext cx="619340" cy="620960"/>
            <a:chOff x="1998556" y="1818695"/>
            <a:chExt cx="619340" cy="620960"/>
          </a:xfrm>
        </p:grpSpPr>
        <p:sp>
          <p:nvSpPr>
            <p:cNvPr id="10" name="矩形 9"/>
            <p:cNvSpPr/>
            <p:nvPr/>
          </p:nvSpPr>
          <p:spPr>
            <a:xfrm rot="18900000">
              <a:off x="1998556" y="1818695"/>
              <a:ext cx="619340" cy="6103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014934" y="1859084"/>
              <a:ext cx="580571" cy="580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 rot="18900000">
            <a:off x="5852912" y="1476830"/>
            <a:ext cx="580571" cy="5805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67201" y="1437697"/>
            <a:ext cx="619340" cy="620960"/>
            <a:chOff x="9158419" y="1818697"/>
            <a:chExt cx="619340" cy="620960"/>
          </a:xfrm>
        </p:grpSpPr>
        <p:sp>
          <p:nvSpPr>
            <p:cNvPr id="14" name="矩形 13"/>
            <p:cNvSpPr/>
            <p:nvPr/>
          </p:nvSpPr>
          <p:spPr>
            <a:xfrm rot="18900000">
              <a:off x="9158419" y="1818697"/>
              <a:ext cx="619340" cy="6103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9174797" y="1859086"/>
              <a:ext cx="580571" cy="580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 rot="18900000">
            <a:off x="4091341" y="5410201"/>
            <a:ext cx="580571" cy="5805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18266" y="5385985"/>
            <a:ext cx="619340" cy="619706"/>
            <a:chOff x="7609484" y="5766985"/>
            <a:chExt cx="619340" cy="619706"/>
          </a:xfrm>
        </p:grpSpPr>
        <p:sp>
          <p:nvSpPr>
            <p:cNvPr id="18" name="矩形 17"/>
            <p:cNvSpPr/>
            <p:nvPr/>
          </p:nvSpPr>
          <p:spPr>
            <a:xfrm rot="18900000">
              <a:off x="7609484" y="5766985"/>
              <a:ext cx="619340" cy="6103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7632396" y="5806120"/>
              <a:ext cx="580571" cy="580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235" y="1611748"/>
            <a:ext cx="288123" cy="3107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23" y="1613274"/>
            <a:ext cx="323709" cy="32371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253" y="5560608"/>
            <a:ext cx="290847" cy="30830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557" y="1573218"/>
            <a:ext cx="340584" cy="3264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393" y="5503458"/>
            <a:ext cx="322503" cy="32871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31175" y="2405169"/>
            <a:ext cx="252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操作系统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Win10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529773"/>
            <a:ext cx="12192000" cy="381000"/>
            <a:chOff x="0" y="529773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20273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 rot="10800000">
              <a:off x="11060824" y="529773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3787413" y="813382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cs typeface="+mn-ea"/>
                <a:sym typeface="+mn-lt"/>
              </a:rPr>
              <a:t>实验环境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5772" y="2405169"/>
            <a:ext cx="2948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>
                <a:solidFill>
                  <a:schemeClr val="bg2">
                    <a:lumMod val="25000"/>
                  </a:schemeClr>
                </a:solidFill>
                <a:cs typeface="+mn-ea"/>
              </a:rPr>
              <a:t>开发语言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+mn-ea"/>
            </a:endParaRPr>
          </a:p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</a:rPr>
              <a:t>C++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16702" y="4234099"/>
            <a:ext cx="252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可视化环境</a:t>
            </a:r>
            <a:endParaRPr lang="en-US" altLang="zh-CN" sz="2400" dirty="0"/>
          </a:p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Qt5.14.2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01752" y="4073900"/>
            <a:ext cx="2529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ym typeface="+mn-lt"/>
              </a:rPr>
              <a:t>核心库</a:t>
            </a:r>
            <a:endParaRPr lang="en-US" altLang="zh-CN" sz="2400" dirty="0">
              <a:sym typeface="+mn-lt"/>
            </a:endParaRPr>
          </a:p>
          <a:p>
            <a:pPr algn="ctr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Qt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Core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GUI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Graphviz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3.0.0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50829" y="2359002"/>
            <a:ext cx="252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开发环境</a:t>
            </a:r>
            <a:endParaRPr lang="en-US" altLang="zh-CN" sz="2400" dirty="0"/>
          </a:p>
          <a:p>
            <a:pPr algn="ctr"/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minGW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spd="slow" advTm="5709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40321" y="2110584"/>
            <a:ext cx="10648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623546" y="1747064"/>
            <a:ext cx="821144" cy="707883"/>
            <a:chOff x="2195308" y="3578363"/>
            <a:chExt cx="821144" cy="707883"/>
          </a:xfrm>
        </p:grpSpPr>
        <p:sp>
          <p:nvSpPr>
            <p:cNvPr id="24" name="六边形 23"/>
            <p:cNvSpPr/>
            <p:nvPr/>
          </p:nvSpPr>
          <p:spPr>
            <a:xfrm>
              <a:off x="219530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343549" y="3618717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75717" y="1754453"/>
            <a:ext cx="821144" cy="707883"/>
            <a:chOff x="4581318" y="3578363"/>
            <a:chExt cx="821144" cy="707883"/>
          </a:xfrm>
        </p:grpSpPr>
        <p:sp>
          <p:nvSpPr>
            <p:cNvPr id="27" name="六边形 26"/>
            <p:cNvSpPr/>
            <p:nvPr/>
          </p:nvSpPr>
          <p:spPr>
            <a:xfrm>
              <a:off x="458131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09447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07524" y="1801460"/>
            <a:ext cx="821144" cy="707883"/>
            <a:chOff x="6967328" y="3578363"/>
            <a:chExt cx="821144" cy="707883"/>
          </a:xfrm>
        </p:grpSpPr>
        <p:sp>
          <p:nvSpPr>
            <p:cNvPr id="30" name="六边形 29"/>
            <p:cNvSpPr/>
            <p:nvPr/>
          </p:nvSpPr>
          <p:spPr>
            <a:xfrm>
              <a:off x="696732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62329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599069" y="1741323"/>
            <a:ext cx="821144" cy="707883"/>
            <a:chOff x="9353338" y="3578363"/>
            <a:chExt cx="821144" cy="707883"/>
          </a:xfrm>
        </p:grpSpPr>
        <p:sp>
          <p:nvSpPr>
            <p:cNvPr id="33" name="六边形 32"/>
            <p:cNvSpPr/>
            <p:nvPr/>
          </p:nvSpPr>
          <p:spPr>
            <a:xfrm>
              <a:off x="9353338" y="3578363"/>
              <a:ext cx="821144" cy="707883"/>
            </a:xfrm>
            <a:prstGeom prst="hex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40622" y="3603104"/>
              <a:ext cx="569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585814"/>
            <a:ext cx="12192000" cy="381000"/>
            <a:chOff x="0" y="585814"/>
            <a:chExt cx="12192000" cy="3810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0" y="776314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 rot="10800000">
              <a:off x="11060824" y="585814"/>
              <a:ext cx="656896" cy="381000"/>
              <a:chOff x="307428" y="393221"/>
              <a:chExt cx="656896" cy="381000"/>
            </a:xfrm>
          </p:grpSpPr>
          <p:sp>
            <p:nvSpPr>
              <p:cNvPr id="37" name="等腰三角形 3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3787413" y="813382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cs typeface="+mn-ea"/>
                <a:sym typeface="+mn-lt"/>
              </a:rPr>
              <a:t>流程演示</a:t>
            </a:r>
            <a:endParaRPr lang="zh-CN" altLang="en-US" sz="4000" dirty="0">
              <a:cs typeface="+mn-ea"/>
              <a:sym typeface="+mn-lt"/>
            </a:endParaRPr>
          </a:p>
        </p:txBody>
      </p:sp>
      <p:pic>
        <p:nvPicPr>
          <p:cNvPr id="3074" name="图片 7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5" y="3249445"/>
            <a:ext cx="2529848" cy="264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本框 41"/>
          <p:cNvSpPr txBox="1"/>
          <p:nvPr/>
        </p:nvSpPr>
        <p:spPr>
          <a:xfrm>
            <a:off x="769194" y="2608979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基础界面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21365" y="2608979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状态检查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5" name="图片 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74" y="3606106"/>
            <a:ext cx="2628838" cy="176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图片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96" y="3249444"/>
            <a:ext cx="2529848" cy="264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文本框 44"/>
          <p:cNvSpPr txBox="1"/>
          <p:nvPr/>
        </p:nvSpPr>
        <p:spPr>
          <a:xfrm>
            <a:off x="5853172" y="2634641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自动求解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7" name="图片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34" y="3249444"/>
            <a:ext cx="2529847" cy="264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文本框 46"/>
          <p:cNvSpPr txBox="1"/>
          <p:nvPr/>
        </p:nvSpPr>
        <p:spPr>
          <a:xfrm>
            <a:off x="8744717" y="2610995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路径展示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952">
        <p14:conveyor dir="l"/>
      </p:transition>
    </mc:Choice>
    <mc:Fallback>
      <p:transition spd="slow" advTm="495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34742" y="2095582"/>
            <a:ext cx="3253831" cy="3088254"/>
            <a:chOff x="834740" y="2095582"/>
            <a:chExt cx="3253831" cy="3088254"/>
          </a:xfrm>
        </p:grpSpPr>
        <p:sp>
          <p:nvSpPr>
            <p:cNvPr id="24" name="矩形 23"/>
            <p:cNvSpPr/>
            <p:nvPr/>
          </p:nvSpPr>
          <p:spPr>
            <a:xfrm>
              <a:off x="834740" y="2095582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72253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04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87323" y="3689557"/>
            <a:ext cx="45519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>
                <a:cs typeface="+mn-ea"/>
                <a:sym typeface="+mn-lt"/>
              </a:rPr>
              <a:t>实验总结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87323" y="4109068"/>
            <a:ext cx="558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问题处理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心得体会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未来方向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4390">
        <p14:ripple/>
      </p:transition>
    </mc:Choice>
    <mc:Fallback>
      <p:transition spd="slow" advTm="439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1608923" y="1124559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1721221" y="3386545"/>
            <a:ext cx="1541303" cy="7288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1721218" y="5123590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06492" y="3351074"/>
            <a:ext cx="65771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对基于搜索的智能体有了一定的了解，</a:t>
            </a:r>
            <a:endParaRPr lang="en-US" altLang="zh-CN" dirty="0"/>
          </a:p>
          <a:p>
            <a:r>
              <a:rPr lang="zh-CN" altLang="zh-CN" dirty="0"/>
              <a:t>通过实际训练对</a:t>
            </a:r>
            <a:r>
              <a:rPr lang="en-US" altLang="zh-CN" dirty="0"/>
              <a:t>A*</a:t>
            </a:r>
            <a:r>
              <a:rPr lang="zh-CN" altLang="zh-CN" dirty="0"/>
              <a:t>算法有了进一步的认识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864513" y="9274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问题处理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4513" y="4658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改进方向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891" y="1325056"/>
            <a:ext cx="387576" cy="3875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89" y="3570886"/>
            <a:ext cx="460324" cy="4110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8" y="5240903"/>
            <a:ext cx="483232" cy="49253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18" name="等腰三角形 17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864513" y="2967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心得体会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06492" y="1290541"/>
            <a:ext cx="657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初次学习</a:t>
            </a:r>
            <a:r>
              <a:rPr lang="en-US" altLang="zh-CN" dirty="0"/>
              <a:t>Qt</a:t>
            </a:r>
            <a:r>
              <a:rPr lang="zh-CN" altLang="zh-CN" dirty="0"/>
              <a:t>实现图形化界面，小组成员间配合</a:t>
            </a:r>
            <a:r>
              <a:rPr lang="zh-CN" altLang="en-US" dirty="0"/>
              <a:t>不熟练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在之后的合作中积极沟通配合，分享经验，</a:t>
            </a:r>
            <a:endParaRPr lang="en-US" altLang="zh-CN" dirty="0"/>
          </a:p>
          <a:p>
            <a:r>
              <a:rPr lang="zh-CN" altLang="zh-CN" dirty="0"/>
              <a:t>解决了环境配置和运行等实验基础问题。</a:t>
            </a:r>
            <a:endParaRPr lang="zh-CN" altLang="zh-CN" dirty="0"/>
          </a:p>
          <a:p>
            <a:r>
              <a:rPr lang="zh-CN" altLang="zh-CN" dirty="0"/>
              <a:t>代码编写过程中，理解占用时间较多。</a:t>
            </a:r>
            <a:endParaRPr lang="en-US" altLang="zh-CN" dirty="0"/>
          </a:p>
          <a:p>
            <a:r>
              <a:rPr lang="zh-CN" altLang="zh-CN" dirty="0"/>
              <a:t>在规范注释的书写后，代码编写速度明显加快。</a:t>
            </a:r>
            <a:endParaRPr lang="zh-CN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3906492" y="5042571"/>
            <a:ext cx="657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在未来可以尝试实时打印搜索过程</a:t>
            </a:r>
            <a:endParaRPr lang="en-US" altLang="zh-CN" dirty="0"/>
          </a:p>
          <a:p>
            <a:r>
              <a:rPr lang="zh-CN" altLang="en-US" dirty="0"/>
              <a:t>优化输入输出模式</a:t>
            </a:r>
            <a:endParaRPr lang="en-US" altLang="zh-CN" dirty="0"/>
          </a:p>
          <a:p>
            <a:r>
              <a:rPr lang="zh-CN" altLang="en-US" dirty="0"/>
              <a:t>优化算法效率</a:t>
            </a:r>
            <a:endParaRPr lang="zh-CN" altLang="zh-CN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984">
        <p:dissolve/>
      </p:transition>
    </mc:Choice>
    <mc:Fallback>
      <p:transition spd="slow" advTm="5984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174111" y="2531981"/>
            <a:ext cx="7843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谢谢老师</a:t>
            </a:r>
            <a:endParaRPr lang="zh-CN" altLang="en-US" sz="88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10721812" y="172667"/>
            <a:ext cx="116276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LOGO</a:t>
            </a:r>
            <a:endParaRPr lang="zh-CN" altLang="en-US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37">
        <p:fade/>
      </p:transition>
    </mc:Choice>
    <mc:Fallback>
      <p:transition spd="med" advTm="523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47" name="等腰三角形 4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826377" y="2209803"/>
            <a:ext cx="4566906" cy="2326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89400" y="1752601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01.</a:t>
            </a: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979977" y="1755029"/>
            <a:ext cx="4080849" cy="815522"/>
            <a:chOff x="4904227" y="1326522"/>
            <a:chExt cx="3802251" cy="815522"/>
          </a:xfrm>
        </p:grpSpPr>
        <p:sp>
          <p:nvSpPr>
            <p:cNvPr id="56" name="文本框 55"/>
            <p:cNvSpPr txBox="1"/>
            <p:nvPr/>
          </p:nvSpPr>
          <p:spPr>
            <a:xfrm>
              <a:off x="4904227" y="1326522"/>
              <a:ext cx="380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cs typeface="+mn-ea"/>
                  <a:sym typeface="+mn-lt"/>
                </a:rPr>
                <a:t>实验方案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80532" y="1834267"/>
              <a:ext cx="3296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189400" y="2884776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02.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79977" y="2887204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cs typeface="+mn-ea"/>
                <a:sym typeface="+mn-lt"/>
              </a:rPr>
              <a:t>核心算法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89400" y="3898001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03.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189400" y="4911227"/>
            <a:ext cx="857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04.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061873" y="3951565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cs typeface="+mn-ea"/>
                <a:sym typeface="+mn-lt"/>
              </a:rPr>
              <a:t>实验过程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61873" y="4929052"/>
            <a:ext cx="408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cs typeface="+mn-ea"/>
                <a:sym typeface="+mn-lt"/>
              </a:rPr>
              <a:t>实验总结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1026" name="图片 5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55" y="2209802"/>
            <a:ext cx="4791644" cy="244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ransition spd="slow" advTm="839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18119" y="2074291"/>
            <a:ext cx="3253831" cy="3088254"/>
            <a:chOff x="918118" y="2074291"/>
            <a:chExt cx="3253831" cy="3088254"/>
          </a:xfrm>
        </p:grpSpPr>
        <p:sp>
          <p:nvSpPr>
            <p:cNvPr id="10" name="矩形 9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4891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01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cs typeface="+mn-ea"/>
                <a:sym typeface="+mn-lt"/>
              </a:rPr>
              <a:t>实验方案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58721" y="4109069"/>
            <a:ext cx="558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对问题需求的讨论思考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对实现过程的方法分析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对求解软件的比较选择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连接符 16"/>
          <p:cNvCxnSpPr/>
          <p:nvPr/>
        </p:nvCxnSpPr>
        <p:spPr>
          <a:xfrm>
            <a:off x="5087323" y="3689557"/>
            <a:ext cx="45519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7323" y="5601810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3F3F3"/>
                </a:solidFill>
              </a:rPr>
              <a:t>https://www.ypppt.com/</a:t>
            </a:r>
            <a:endParaRPr lang="zh-CN" altLang="en-US" dirty="0">
              <a:solidFill>
                <a:srgbClr val="F3F3F3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4211">
        <p14:ripple/>
      </p:transition>
    </mc:Choice>
    <mc:Fallback>
      <p:transition spd="slow" advTm="421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427739" y="2571457"/>
            <a:ext cx="2461847" cy="3108960"/>
            <a:chOff x="1427738" y="2571457"/>
            <a:chExt cx="2461847" cy="3108960"/>
          </a:xfrm>
        </p:grpSpPr>
        <p:sp>
          <p:nvSpPr>
            <p:cNvPr id="10" name="矩形 9"/>
            <p:cNvSpPr/>
            <p:nvPr/>
          </p:nvSpPr>
          <p:spPr>
            <a:xfrm>
              <a:off x="1427738" y="2571457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2312477" y="2571457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47615" y="2571456"/>
            <a:ext cx="2461847" cy="3108960"/>
            <a:chOff x="4847614" y="2571456"/>
            <a:chExt cx="2461847" cy="3108960"/>
          </a:xfrm>
        </p:grpSpPr>
        <p:sp>
          <p:nvSpPr>
            <p:cNvPr id="13" name="矩形 12"/>
            <p:cNvSpPr/>
            <p:nvPr/>
          </p:nvSpPr>
          <p:spPr>
            <a:xfrm>
              <a:off x="4847614" y="2571456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5734073" y="2571456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40517" y="2571456"/>
            <a:ext cx="2461847" cy="3108960"/>
            <a:chOff x="8340515" y="2571456"/>
            <a:chExt cx="2461847" cy="3108960"/>
          </a:xfrm>
        </p:grpSpPr>
        <p:sp>
          <p:nvSpPr>
            <p:cNvPr id="16" name="矩形 15"/>
            <p:cNvSpPr/>
            <p:nvPr/>
          </p:nvSpPr>
          <p:spPr>
            <a:xfrm>
              <a:off x="8340515" y="2571456"/>
              <a:ext cx="2461847" cy="310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9226974" y="2571456"/>
              <a:ext cx="688927" cy="40011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936555" y="3181225"/>
            <a:ext cx="14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cs typeface="+mn-ea"/>
                <a:sym typeface="+mn-lt"/>
              </a:rPr>
              <a:t>问题分析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55049" y="3814444"/>
            <a:ext cx="2003785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抽象化八数码问题，提取其状态、初始状态、</a:t>
            </a:r>
            <a:endParaRPr lang="en-US" altLang="zh-CN" sz="1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后及函数、目标测试、路径耗散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58154" y="3181224"/>
            <a:ext cx="14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cs typeface="+mn-ea"/>
                <a:sym typeface="+mn-lt"/>
              </a:rPr>
              <a:t>设计思路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6646" y="3814443"/>
            <a:ext cx="2232816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从</a:t>
            </a:r>
            <a:r>
              <a:rPr lang="en-US" altLang="zh-CN" sz="1400" dirty="0">
                <a:cs typeface="+mn-ea"/>
                <a:sym typeface="+mn-lt"/>
              </a:rPr>
              <a:t>NP</a:t>
            </a:r>
            <a:r>
              <a:rPr lang="zh-CN" altLang="en-US" sz="1400" dirty="0">
                <a:cs typeface="+mn-ea"/>
                <a:sym typeface="+mn-lt"/>
              </a:rPr>
              <a:t>完全问题开始，在最简单的暴力搜索基础上，</a:t>
            </a:r>
            <a:endParaRPr lang="en-US" altLang="zh-CN" sz="1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尝试矩阵优化，</a:t>
            </a:r>
            <a:r>
              <a:rPr lang="en-US" altLang="zh-CN" sz="1400" dirty="0">
                <a:cs typeface="+mn-ea"/>
                <a:sym typeface="+mn-lt"/>
              </a:rPr>
              <a:t>BFS</a:t>
            </a:r>
            <a:r>
              <a:rPr lang="zh-CN" altLang="en-US" sz="1400" dirty="0">
                <a:cs typeface="+mn-ea"/>
                <a:sym typeface="+mn-lt"/>
              </a:rPr>
              <a:t>，</a:t>
            </a:r>
            <a:endParaRPr lang="en-US" altLang="zh-CN" sz="1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A*</a:t>
            </a:r>
            <a:r>
              <a:rPr lang="zh-CN" altLang="en-US" sz="1400" dirty="0">
                <a:cs typeface="+mn-ea"/>
                <a:sym typeface="+mn-lt"/>
              </a:rPr>
              <a:t>算法动态加权完成求解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32406" y="3181224"/>
            <a:ext cx="14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cs typeface="+mn-ea"/>
                <a:sym typeface="+mn-lt"/>
              </a:rPr>
              <a:t>软件选择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55692" y="3852547"/>
            <a:ext cx="221416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综合考虑语言掌握情况和可视化需求，选择</a:t>
            </a:r>
            <a:r>
              <a:rPr lang="en-US" altLang="zh-CN" sz="1400" dirty="0">
                <a:cs typeface="+mn-ea"/>
                <a:sym typeface="+mn-lt"/>
              </a:rPr>
              <a:t>C++</a:t>
            </a:r>
            <a:r>
              <a:rPr lang="zh-CN" altLang="en-US" sz="1400" dirty="0">
                <a:cs typeface="+mn-ea"/>
                <a:sym typeface="+mn-lt"/>
              </a:rPr>
              <a:t>语言，</a:t>
            </a:r>
            <a:r>
              <a:rPr lang="en-US" altLang="zh-CN" sz="1400" dirty="0" err="1">
                <a:cs typeface="+mn-ea"/>
                <a:sym typeface="+mn-lt"/>
              </a:rPr>
              <a:t>minGW</a:t>
            </a:r>
            <a:r>
              <a:rPr lang="zh-CN" altLang="en-US" sz="1400" dirty="0">
                <a:cs typeface="+mn-ea"/>
                <a:sym typeface="+mn-lt"/>
              </a:rPr>
              <a:t>，</a:t>
            </a:r>
            <a:r>
              <a:rPr lang="en-US" altLang="zh-CN" sz="1400" dirty="0">
                <a:cs typeface="+mn-ea"/>
                <a:sym typeface="+mn-lt"/>
              </a:rPr>
              <a:t>qt</a:t>
            </a:r>
            <a:r>
              <a:rPr lang="zh-CN" altLang="en-US" sz="1400" dirty="0">
                <a:cs typeface="+mn-ea"/>
                <a:sym typeface="+mn-lt"/>
              </a:rPr>
              <a:t>达成后台求解与可视化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6551" y="1177584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cs typeface="+mn-ea"/>
                <a:sym typeface="+mn-lt"/>
              </a:rPr>
              <a:t>实验方案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5442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391286"/>
            <a:ext cx="12192000" cy="381000"/>
            <a:chOff x="0" y="391286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730745" y="772285"/>
            <a:ext cx="325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cs typeface="+mn-ea"/>
                <a:sym typeface="+mn-lt"/>
              </a:rPr>
              <a:t>总体架构</a:t>
            </a:r>
            <a:endParaRPr lang="zh-CN" altLang="en-US" sz="4000" dirty="0">
              <a:cs typeface="+mn-ea"/>
              <a:sym typeface="+mn-lt"/>
            </a:endParaRPr>
          </a:p>
        </p:txBody>
      </p:sp>
      <p:pic>
        <p:nvPicPr>
          <p:cNvPr id="2051" name="图片 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35" y="581786"/>
            <a:ext cx="39433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730745" y="2705395"/>
            <a:ext cx="3552524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从原状态入手</a:t>
            </a:r>
            <a:endParaRPr lang="en-US" altLang="zh-CN" sz="2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数学方法分析可解性</a:t>
            </a:r>
            <a:endParaRPr lang="en-US" altLang="zh-CN" sz="2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cs typeface="+mn-ea"/>
                <a:sym typeface="+mn-lt"/>
              </a:rPr>
              <a:t>Open-closed</a:t>
            </a:r>
            <a:r>
              <a:rPr lang="zh-CN" altLang="en-US" sz="2400" dirty="0">
                <a:cs typeface="+mn-ea"/>
                <a:sym typeface="+mn-lt"/>
              </a:rPr>
              <a:t>表搜索</a:t>
            </a:r>
            <a:endParaRPr lang="en-US" altLang="zh-CN" sz="2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扩展目标节点找到路径</a:t>
            </a:r>
            <a:endParaRPr lang="en-US" altLang="zh-CN" sz="24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cs typeface="+mn-ea"/>
                <a:sym typeface="+mn-lt"/>
              </a:rPr>
              <a:t>可视化实现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 advTm="5442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20" name="等腰三角形 19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18119" y="2074291"/>
            <a:ext cx="3253831" cy="3088254"/>
            <a:chOff x="918118" y="2074291"/>
            <a:chExt cx="3253831" cy="3088254"/>
          </a:xfrm>
        </p:grpSpPr>
        <p:sp>
          <p:nvSpPr>
            <p:cNvPr id="24" name="矩形 23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04891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02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58721" y="2293187"/>
            <a:ext cx="4780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cs typeface="+mn-ea"/>
                <a:sym typeface="+mn-lt"/>
              </a:rPr>
              <a:t>核心算法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657819" y="2644915"/>
            <a:ext cx="555708" cy="1855199"/>
            <a:chOff x="9448800" y="2089837"/>
            <a:chExt cx="1428750" cy="2731515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087323" y="3689557"/>
            <a:ext cx="783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858721" y="4109069"/>
            <a:ext cx="55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A*</a:t>
            </a:r>
            <a:r>
              <a:rPr lang="zh-CN" altLang="en-US" dirty="0">
                <a:cs typeface="+mn-ea"/>
                <a:sym typeface="+mn-lt"/>
              </a:rPr>
              <a:t>算法介绍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具体内容分析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087323" y="3689557"/>
            <a:ext cx="45519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4105">
        <p15:prstTrans prst="fracture"/>
      </p:transition>
    </mc:Choice>
    <mc:Fallback>
      <p:transition spd="slow" advTm="410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495445"/>
            <a:ext cx="12192000" cy="381000"/>
            <a:chOff x="0" y="457345"/>
            <a:chExt cx="12192000" cy="3810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64784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 rot="10800000">
              <a:off x="11060824" y="457345"/>
              <a:ext cx="656896" cy="381000"/>
              <a:chOff x="307428" y="393221"/>
              <a:chExt cx="656896" cy="381000"/>
            </a:xfrm>
          </p:grpSpPr>
          <p:sp>
            <p:nvSpPr>
              <p:cNvPr id="6" name="等腰三角形 5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直接连接符 8"/>
          <p:cNvCxnSpPr/>
          <p:nvPr/>
        </p:nvCxnSpPr>
        <p:spPr>
          <a:xfrm>
            <a:off x="1232452" y="3670852"/>
            <a:ext cx="951506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0602" y="2076783"/>
            <a:ext cx="24149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89183" y="4522759"/>
            <a:ext cx="3799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取出队列头结点，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如果该结点是目标结点，则输出路径，程序结束。否则对结点进行扩展。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53734" y="1681383"/>
            <a:ext cx="3231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抛弃重复扩展节点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保留估价函数</a:t>
            </a:r>
            <a:r>
              <a:rPr lang="en-US" altLang="zh-CN" sz="2400" dirty="0">
                <a:cs typeface="+mn-ea"/>
                <a:sym typeface="+mn-lt"/>
              </a:rPr>
              <a:t>g</a:t>
            </a:r>
            <a:r>
              <a:rPr lang="zh-CN" altLang="en-US" sz="2400" dirty="0">
                <a:cs typeface="+mn-ea"/>
                <a:sym typeface="+mn-lt"/>
              </a:rPr>
              <a:t>值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较小节点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保留</a:t>
            </a:r>
            <a:r>
              <a:rPr lang="en-US" altLang="zh-CN" sz="2400" dirty="0">
                <a:cs typeface="+mn-ea"/>
                <a:sym typeface="+mn-lt"/>
              </a:rPr>
              <a:t>f</a:t>
            </a:r>
            <a:r>
              <a:rPr lang="zh-CN" altLang="en-US" sz="2400" dirty="0">
                <a:cs typeface="+mn-ea"/>
                <a:sym typeface="+mn-lt"/>
              </a:rPr>
              <a:t>值较小新节点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16502" y="3101009"/>
            <a:ext cx="65431" cy="603522"/>
            <a:chOff x="2816502" y="3101009"/>
            <a:chExt cx="65430" cy="603522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2849217" y="3101009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816502" y="3639101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04051" y="3645145"/>
            <a:ext cx="65431" cy="595550"/>
            <a:chOff x="4804051" y="3645145"/>
            <a:chExt cx="65430" cy="595550"/>
          </a:xfrm>
        </p:grpSpPr>
        <p:cxnSp>
          <p:nvCxnSpPr>
            <p:cNvPr id="26" name="直接连接符 25"/>
            <p:cNvCxnSpPr/>
            <p:nvPr/>
          </p:nvCxnSpPr>
          <p:spPr>
            <a:xfrm flipV="1">
              <a:off x="4836767" y="3670852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804051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8265" y="3093730"/>
            <a:ext cx="65431" cy="616847"/>
            <a:chOff x="6928264" y="3093728"/>
            <a:chExt cx="65430" cy="61684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6960979" y="3093728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928264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287153" y="3645147"/>
            <a:ext cx="65431" cy="595549"/>
            <a:chOff x="9287152" y="3645145"/>
            <a:chExt cx="65430" cy="595549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9319867" y="3670851"/>
              <a:ext cx="0" cy="56984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9287152" y="3645145"/>
              <a:ext cx="65430" cy="65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787413" y="813382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A*</a:t>
            </a:r>
            <a:r>
              <a:rPr lang="zh-CN" altLang="en-US" sz="4000" dirty="0">
                <a:cs typeface="+mn-ea"/>
                <a:sym typeface="+mn-lt"/>
              </a:rPr>
              <a:t>算法步骤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44407" y="1546973"/>
            <a:ext cx="3105382" cy="157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建立队列，计算初始结点的估价函数</a:t>
            </a:r>
            <a:r>
              <a:rPr lang="en-US" altLang="zh-CN" sz="2400" dirty="0">
                <a:cs typeface="+mn-ea"/>
                <a:sym typeface="+mn-lt"/>
              </a:rPr>
              <a:t>f</a:t>
            </a:r>
            <a:r>
              <a:rPr lang="zh-CN" altLang="en-US" sz="2400" dirty="0">
                <a:cs typeface="+mn-ea"/>
                <a:sym typeface="+mn-lt"/>
              </a:rPr>
              <a:t>，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初始结点入队，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设置队列头和尾指针。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75028" y="4431131"/>
            <a:ext cx="3231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可扩展进入第二步循环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否则搜索下一个节点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63">
        <p:dissolve/>
      </p:transition>
    </mc:Choice>
    <mc:Fallback>
      <p:transition spd="slow" advTm="10063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191" y="1767115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2510" y="1767115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2396" y="1767115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7412" y="3886201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3723" y="3886201"/>
            <a:ext cx="2948429" cy="181428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07338" y="1437695"/>
            <a:ext cx="619340" cy="620960"/>
            <a:chOff x="1998556" y="1818695"/>
            <a:chExt cx="619340" cy="620960"/>
          </a:xfrm>
        </p:grpSpPr>
        <p:sp>
          <p:nvSpPr>
            <p:cNvPr id="10" name="矩形 9"/>
            <p:cNvSpPr/>
            <p:nvPr/>
          </p:nvSpPr>
          <p:spPr>
            <a:xfrm rot="18900000">
              <a:off x="1998556" y="1818695"/>
              <a:ext cx="619340" cy="6103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014934" y="1859084"/>
              <a:ext cx="580571" cy="580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 rot="18900000">
            <a:off x="5852912" y="1476830"/>
            <a:ext cx="580571" cy="5805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67201" y="1437697"/>
            <a:ext cx="619340" cy="620960"/>
            <a:chOff x="9158419" y="1818697"/>
            <a:chExt cx="619340" cy="620960"/>
          </a:xfrm>
        </p:grpSpPr>
        <p:sp>
          <p:nvSpPr>
            <p:cNvPr id="14" name="矩形 13"/>
            <p:cNvSpPr/>
            <p:nvPr/>
          </p:nvSpPr>
          <p:spPr>
            <a:xfrm rot="18900000">
              <a:off x="9158419" y="1818697"/>
              <a:ext cx="619340" cy="6103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9174797" y="1859086"/>
              <a:ext cx="580571" cy="580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 rot="18900000">
            <a:off x="4091341" y="5410201"/>
            <a:ext cx="580571" cy="5805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18266" y="5385985"/>
            <a:ext cx="619340" cy="619706"/>
            <a:chOff x="7609484" y="5766985"/>
            <a:chExt cx="619340" cy="619706"/>
          </a:xfrm>
        </p:grpSpPr>
        <p:sp>
          <p:nvSpPr>
            <p:cNvPr id="18" name="矩形 17"/>
            <p:cNvSpPr/>
            <p:nvPr/>
          </p:nvSpPr>
          <p:spPr>
            <a:xfrm rot="18900000">
              <a:off x="7609484" y="5766985"/>
              <a:ext cx="619340" cy="6103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7632396" y="5806120"/>
              <a:ext cx="580571" cy="580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235" y="1611748"/>
            <a:ext cx="288123" cy="3107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23" y="1613274"/>
            <a:ext cx="323709" cy="32371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253" y="5560608"/>
            <a:ext cx="290847" cy="30830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557" y="1573218"/>
            <a:ext cx="340584" cy="3264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393" y="5503458"/>
            <a:ext cx="322503" cy="32871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31175" y="2405169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估值函数的选择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529773"/>
            <a:ext cx="12192000" cy="381000"/>
            <a:chOff x="0" y="529773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20273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 rot="10800000">
              <a:off x="11060824" y="529773"/>
              <a:ext cx="656896" cy="381000"/>
              <a:chOff x="307428" y="393221"/>
              <a:chExt cx="656896" cy="381000"/>
            </a:xfrm>
          </p:grpSpPr>
          <p:sp>
            <p:nvSpPr>
              <p:cNvPr id="32" name="等腰三角形 31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3787413" y="813382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A*</a:t>
            </a:r>
            <a:r>
              <a:rPr lang="zh-CN" altLang="en-US" sz="4000" dirty="0">
                <a:cs typeface="+mn-ea"/>
                <a:sym typeface="+mn-lt"/>
              </a:rPr>
              <a:t>算法分析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06648" y="2437091"/>
            <a:ext cx="294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open-closed</a:t>
            </a:r>
            <a:r>
              <a:rPr lang="zh-CN" altLang="en-US" sz="2400" dirty="0"/>
              <a:t>表维护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16702" y="4524863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时空复杂度分析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3012" y="4464932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代码块描述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4453" y="2562501"/>
            <a:ext cx="252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无解情况的判断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spd="slow" advTm="5709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箭头: V 形 34"/>
          <p:cNvSpPr/>
          <p:nvPr/>
        </p:nvSpPr>
        <p:spPr>
          <a:xfrm>
            <a:off x="1284790" y="3632136"/>
            <a:ext cx="1541303" cy="7288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1331328" y="1617468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1315809" y="5568402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6121" y="3834736"/>
            <a:ext cx="657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以类的形式，包含求解一个八数码问题所需的</a:t>
            </a:r>
            <a:endParaRPr lang="en-US" altLang="zh-CN" dirty="0"/>
          </a:p>
          <a:p>
            <a:r>
              <a:rPr lang="zh-CN" altLang="zh-CN" dirty="0"/>
              <a:t>全部信息初始状态、目标状态、</a:t>
            </a:r>
            <a:r>
              <a:rPr lang="en-US" altLang="zh-CN" dirty="0"/>
              <a:t>open-closed</a:t>
            </a:r>
            <a:r>
              <a:rPr lang="zh-CN" altLang="zh-CN" dirty="0"/>
              <a:t>表、</a:t>
            </a:r>
            <a:endParaRPr lang="en-US" altLang="zh-CN" dirty="0"/>
          </a:p>
          <a:p>
            <a:r>
              <a:rPr lang="zh-CN" altLang="zh-CN" dirty="0"/>
              <a:t>搜索树根节点、启发函数的指针变量、</a:t>
            </a:r>
            <a:r>
              <a:rPr lang="en-US" altLang="zh-CN" dirty="0"/>
              <a:t>Qt</a:t>
            </a:r>
            <a:r>
              <a:rPr lang="zh-CN" altLang="zh-CN" dirty="0"/>
              <a:t>的</a:t>
            </a:r>
            <a:r>
              <a:rPr lang="en-US" altLang="zh-CN" dirty="0"/>
              <a:t>UI</a:t>
            </a:r>
            <a:r>
              <a:rPr lang="zh-CN" altLang="zh-CN" dirty="0"/>
              <a:t>变量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546121" y="1520248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状态结点与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open-closed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表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7282" y="52134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启发函数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296" y="1817965"/>
            <a:ext cx="387576" cy="3875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03" y="3783538"/>
            <a:ext cx="460324" cy="4110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39" y="5685715"/>
            <a:ext cx="483232" cy="492538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0" y="584035"/>
            <a:ext cx="12192000" cy="381000"/>
            <a:chOff x="0" y="584035"/>
            <a:chExt cx="12192000" cy="38100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0" y="77453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10800000">
              <a:off x="11060824" y="584035"/>
              <a:ext cx="656896" cy="381000"/>
              <a:chOff x="307428" y="393221"/>
              <a:chExt cx="656896" cy="381000"/>
            </a:xfrm>
          </p:grpSpPr>
          <p:sp>
            <p:nvSpPr>
              <p:cNvPr id="18" name="等腰三角形 17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3617282" y="33668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八数码求解类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17734" y="1970209"/>
            <a:ext cx="657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结点以树形结构组织成搜索树，</a:t>
            </a:r>
            <a:endParaRPr lang="en-US" altLang="zh-CN" dirty="0"/>
          </a:p>
          <a:p>
            <a:r>
              <a:rPr lang="zh-CN" altLang="en-US" dirty="0"/>
              <a:t>以链表结构组织成搜索路径。</a:t>
            </a:r>
            <a:endParaRPr lang="en-US" altLang="zh-CN" dirty="0"/>
          </a:p>
          <a:p>
            <a:r>
              <a:rPr lang="zh-CN" altLang="zh-CN" dirty="0"/>
              <a:t>线性表形式存储的</a:t>
            </a:r>
            <a:r>
              <a:rPr lang="en-US" altLang="zh-CN" dirty="0"/>
              <a:t>open-closed</a:t>
            </a:r>
            <a:r>
              <a:rPr lang="zh-CN" altLang="zh-CN" dirty="0"/>
              <a:t>表，</a:t>
            </a:r>
            <a:endParaRPr lang="en-US" altLang="zh-CN" dirty="0"/>
          </a:p>
          <a:p>
            <a:r>
              <a:rPr lang="zh-CN" altLang="zh-CN" dirty="0"/>
              <a:t>两个指针分别指向链表头与链表尾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3546121" y="5675752"/>
            <a:ext cx="657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以函数指针的形式，为不同的启发函数提供了一致的调用接口。</a:t>
            </a:r>
            <a:endParaRPr lang="zh-CN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3575755" y="793449"/>
            <a:ext cx="418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cs typeface="+mn-ea"/>
                <a:sym typeface="+mn-lt"/>
              </a:rPr>
              <a:t>模块设计</a:t>
            </a:r>
            <a:endParaRPr lang="zh-CN" altLang="en-US" sz="40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75" y="1171488"/>
            <a:ext cx="2943614" cy="216330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984">
        <p:dissolve/>
      </p:transition>
    </mc:Choice>
    <mc:Fallback>
      <p:transition spd="slow" advTm="5984">
        <p:dissolve/>
      </p:transition>
    </mc:Fallback>
  </mc:AlternateContent>
</p:sld>
</file>

<file path=ppt/tags/tag1.xml><?xml version="1.0" encoding="utf-8"?>
<p:tagLst xmlns:p="http://schemas.openxmlformats.org/presentationml/2006/main">
  <p:tag name="TIMING" val="|0.3|0.9|0.7|0.9|0.7|0.7|1|0.9"/>
</p:tagLst>
</file>

<file path=ppt/tags/tag10.xml><?xml version="1.0" encoding="utf-8"?>
<p:tagLst xmlns:p="http://schemas.openxmlformats.org/presentationml/2006/main">
  <p:tag name="TIMING" val="|0.4|0.8|0.7|0.8|0.9"/>
</p:tagLst>
</file>

<file path=ppt/tags/tag11.xml><?xml version="1.0" encoding="utf-8"?>
<p:tagLst xmlns:p="http://schemas.openxmlformats.org/presentationml/2006/main">
  <p:tag name="TIMING" val="|0.1|0.7|0.7|0.7|0.7"/>
</p:tagLst>
</file>

<file path=ppt/tags/tag12.xml><?xml version="1.0" encoding="utf-8"?>
<p:tagLst xmlns:p="http://schemas.openxmlformats.org/presentationml/2006/main">
  <p:tag name="TIMING" val="|0.4|0.9|0.6|0.9|0.8|0.8"/>
</p:tagLst>
</file>

<file path=ppt/tags/tag13.xml><?xml version="1.0" encoding="utf-8"?>
<p:tagLst xmlns:p="http://schemas.openxmlformats.org/presentationml/2006/main">
  <p:tag name="TIMING" val="|0.3|0.7|0.6|0.8|0.8|0.7"/>
</p:tagLst>
</file>

<file path=ppt/tags/tag14.xml><?xml version="1.0" encoding="utf-8"?>
<p:tagLst xmlns:p="http://schemas.openxmlformats.org/presentationml/2006/main">
  <p:tag name="TIMING" val="|0.4|0.8|0.7|0.8|0.8"/>
</p:tagLst>
</file>

<file path=ppt/tags/tag15.xml><?xml version="1.0" encoding="utf-8"?>
<p:tagLst xmlns:p="http://schemas.openxmlformats.org/presentationml/2006/main">
  <p:tag name="TIMING" val="|0.3|0.8|0.6|0.7|0.7|0.8|0.7"/>
</p:tagLst>
</file>

<file path=ppt/tags/tag16.xml><?xml version="1.0" encoding="utf-8"?>
<p:tagLst xmlns:p="http://schemas.openxmlformats.org/presentationml/2006/main">
  <p:tag name="TIMING" val="|0.6|0.7|0.7|0.7|0.9|0.8"/>
</p:tagLst>
</file>

<file path=ppt/tags/tag2.xml><?xml version="1.0" encoding="utf-8"?>
<p:tagLst xmlns:p="http://schemas.openxmlformats.org/presentationml/2006/main">
  <p:tag name="TIMING" val="|0.3|0.8|0.7|0.8|1|0.7|0.7|0.8|0.8"/>
</p:tagLst>
</file>

<file path=ppt/tags/tag3.xml><?xml version="1.0" encoding="utf-8"?>
<p:tagLst xmlns:p="http://schemas.openxmlformats.org/presentationml/2006/main">
  <p:tag name="TIMING" val="|0.3|0.7|0.7|0.7|0.8"/>
</p:tagLst>
</file>

<file path=ppt/tags/tag4.xml><?xml version="1.0" encoding="utf-8"?>
<p:tagLst xmlns:p="http://schemas.openxmlformats.org/presentationml/2006/main">
  <p:tag name="TIMING" val="|0.4|0.8|0.7|0.8|0.9"/>
</p:tagLst>
</file>

<file path=ppt/tags/tag5.xml><?xml version="1.0" encoding="utf-8"?>
<p:tagLst xmlns:p="http://schemas.openxmlformats.org/presentationml/2006/main">
  <p:tag name="TIMING" val="|0.4|0.8|0.7|0.8|0.9"/>
</p:tagLst>
</file>

<file path=ppt/tags/tag6.xml><?xml version="1.0" encoding="utf-8"?>
<p:tagLst xmlns:p="http://schemas.openxmlformats.org/presentationml/2006/main">
  <p:tag name="TIMING" val="|0|0.7|0.7|0.7|0.8"/>
</p:tagLst>
</file>

<file path=ppt/tags/tag7.xml><?xml version="1.0" encoding="utf-8"?>
<p:tagLst xmlns:p="http://schemas.openxmlformats.org/presentationml/2006/main">
  <p:tag name="TIMING" val="|0.3|0.8|0.8|0.8|0.8|0.8|0.7|1.1|0.9|0.8|0.9"/>
</p:tagLst>
</file>

<file path=ppt/tags/tag8.xml><?xml version="1.0" encoding="utf-8"?>
<p:tagLst xmlns:p="http://schemas.openxmlformats.org/presentationml/2006/main">
  <p:tag name="TIMING" val="|0.4|0.9|0.6|0.9|0.8|0.8"/>
</p:tagLst>
</file>

<file path=ppt/tags/tag9.xml><?xml version="1.0" encoding="utf-8"?>
<p:tagLst xmlns:p="http://schemas.openxmlformats.org/presentationml/2006/main">
  <p:tag name="TIMING" val="|0.3|0.8|0.6|0.7|0.7|0.8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209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方正正黑简体</vt:lpstr>
      <vt:lpstr>黑体</vt:lpstr>
      <vt:lpstr>Agency FB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>https://www.ypppt.com/</dc:description>
  <dc:subject>https://www.ypppt.com/</dc:subject>
  <cp:lastModifiedBy>cloud</cp:lastModifiedBy>
  <cp:revision>55</cp:revision>
  <dcterms:created xsi:type="dcterms:W3CDTF">2020-12-15T09:58:00Z</dcterms:created>
  <dcterms:modified xsi:type="dcterms:W3CDTF">2022-04-14T14:27:37Z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91DD2938132E4862A4493BC6562ADDF7</vt:lpwstr>
  </property>
  <property fmtid="{D5CDD505-2E9C-101B-9397-08002B2CF9AE}" pid="3" name="KSOProductBuildVer">
    <vt:lpwstr>2052-11.1.0.11636</vt:lpwstr>
  </property>
</Properties>
</file>