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4F7414-953B-427A-9C26-FC703AC71A2C}" type="doc">
      <dgm:prSet loTypeId="urn:microsoft.com/office/officeart/2005/8/layout/h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02871B5-BFB1-45FA-A18F-8D0A06F99AFB}">
      <dgm:prSet phldrT="[文本]" custT="1"/>
      <dgm:spPr/>
      <dgm:t>
        <a:bodyPr/>
        <a:lstStyle/>
        <a:p>
          <a:r>
            <a:rPr lang="zh-CN" altLang="en-US" sz="2400" dirty="0" smtClean="0"/>
            <a:t>系统控制模块</a:t>
          </a:r>
          <a:endParaRPr lang="zh-CN" altLang="en-US" sz="2400" dirty="0"/>
        </a:p>
      </dgm:t>
    </dgm:pt>
    <dgm:pt modelId="{01841230-E966-482A-965C-A65F483BEBCE}" type="parTrans" cxnId="{BDE5D7F7-557F-4E90-9CEB-20933E050EAB}">
      <dgm:prSet/>
      <dgm:spPr/>
      <dgm:t>
        <a:bodyPr/>
        <a:lstStyle/>
        <a:p>
          <a:endParaRPr lang="zh-CN" altLang="en-US"/>
        </a:p>
      </dgm:t>
    </dgm:pt>
    <dgm:pt modelId="{3CCACCFF-EB96-4A6F-B1FC-602B301D473A}" type="sibTrans" cxnId="{BDE5D7F7-557F-4E90-9CEB-20933E050EAB}">
      <dgm:prSet/>
      <dgm:spPr/>
      <dgm:t>
        <a:bodyPr/>
        <a:lstStyle/>
        <a:p>
          <a:endParaRPr lang="zh-CN" altLang="en-US"/>
        </a:p>
      </dgm:t>
    </dgm:pt>
    <dgm:pt modelId="{839CEF03-5841-4402-A47F-055B4C26F2BD}">
      <dgm:prSet phldrT="[文本]" custT="1"/>
      <dgm:spPr/>
      <dgm:t>
        <a:bodyPr vert="eaVert"/>
        <a:lstStyle/>
        <a:p>
          <a:r>
            <a:rPr lang="zh-CN" altLang="en-US" sz="2400" dirty="0" smtClean="0"/>
            <a:t>用户注册</a:t>
          </a:r>
          <a:endParaRPr lang="zh-CN" altLang="en-US" sz="2400" dirty="0"/>
        </a:p>
      </dgm:t>
    </dgm:pt>
    <dgm:pt modelId="{52ADDF2F-DBED-46FC-B512-43FCBF6E2FD8}" type="parTrans" cxnId="{116CC6DE-9007-4D5A-9775-18F18E19A0AF}">
      <dgm:prSet/>
      <dgm:spPr/>
      <dgm:t>
        <a:bodyPr/>
        <a:lstStyle/>
        <a:p>
          <a:endParaRPr lang="zh-CN" altLang="en-US"/>
        </a:p>
      </dgm:t>
    </dgm:pt>
    <dgm:pt modelId="{41629F3A-7936-4441-9FE6-B8F377E57EBC}" type="sibTrans" cxnId="{116CC6DE-9007-4D5A-9775-18F18E19A0AF}">
      <dgm:prSet/>
      <dgm:spPr/>
      <dgm:t>
        <a:bodyPr/>
        <a:lstStyle/>
        <a:p>
          <a:endParaRPr lang="zh-CN" altLang="en-US"/>
        </a:p>
      </dgm:t>
    </dgm:pt>
    <dgm:pt modelId="{FB0D0E8E-0487-4CD4-8AC2-2EDAD4D35CE4}">
      <dgm:prSet phldrT="[文本]" custT="1"/>
      <dgm:spPr/>
      <dgm:t>
        <a:bodyPr vert="eaVert"/>
        <a:lstStyle/>
        <a:p>
          <a:r>
            <a:rPr lang="zh-CN" altLang="en-US" sz="2400" dirty="0" smtClean="0"/>
            <a:t>声纹识别</a:t>
          </a:r>
          <a:endParaRPr lang="zh-CN" altLang="en-US" sz="2400" dirty="0"/>
        </a:p>
      </dgm:t>
    </dgm:pt>
    <dgm:pt modelId="{A7D99356-4149-4765-A3EA-FF510895B295}" type="parTrans" cxnId="{97AEC268-0349-4F7C-A12D-3D984B5275B7}">
      <dgm:prSet/>
      <dgm:spPr/>
      <dgm:t>
        <a:bodyPr/>
        <a:lstStyle/>
        <a:p>
          <a:endParaRPr lang="zh-CN" altLang="en-US"/>
        </a:p>
      </dgm:t>
    </dgm:pt>
    <dgm:pt modelId="{DDB698FF-701D-432D-B06D-5DEF2EF157EA}" type="sibTrans" cxnId="{97AEC268-0349-4F7C-A12D-3D984B5275B7}">
      <dgm:prSet/>
      <dgm:spPr/>
      <dgm:t>
        <a:bodyPr/>
        <a:lstStyle/>
        <a:p>
          <a:endParaRPr lang="zh-CN" altLang="en-US"/>
        </a:p>
      </dgm:t>
    </dgm:pt>
    <dgm:pt modelId="{9222779D-907D-41B1-82AB-0F6354661439}">
      <dgm:prSet phldrT="[文本]" custT="1"/>
      <dgm:spPr/>
      <dgm:t>
        <a:bodyPr vert="eaVert"/>
        <a:lstStyle/>
        <a:p>
          <a:r>
            <a:rPr lang="zh-CN" altLang="en-US" sz="2400" dirty="0" smtClean="0"/>
            <a:t>命令执行</a:t>
          </a:r>
          <a:endParaRPr lang="zh-CN" altLang="en-US" sz="2400" dirty="0"/>
        </a:p>
      </dgm:t>
    </dgm:pt>
    <dgm:pt modelId="{C647BF6D-9B72-447C-A409-DDEAF2C46B9E}" type="parTrans" cxnId="{655D6091-39DF-47BC-BC85-B03A9FE9EDD2}">
      <dgm:prSet/>
      <dgm:spPr/>
      <dgm:t>
        <a:bodyPr/>
        <a:lstStyle/>
        <a:p>
          <a:endParaRPr lang="zh-CN" altLang="en-US"/>
        </a:p>
      </dgm:t>
    </dgm:pt>
    <dgm:pt modelId="{17512D38-361F-419A-9D1E-0B3D842C2D26}" type="sibTrans" cxnId="{655D6091-39DF-47BC-BC85-B03A9FE9EDD2}">
      <dgm:prSet/>
      <dgm:spPr/>
      <dgm:t>
        <a:bodyPr/>
        <a:lstStyle/>
        <a:p>
          <a:endParaRPr lang="zh-CN" altLang="en-US"/>
        </a:p>
      </dgm:t>
    </dgm:pt>
    <dgm:pt modelId="{F45E8454-338B-4ACC-B5CE-D51AF71CEE55}" type="pres">
      <dgm:prSet presAssocID="{004F7414-953B-427A-9C26-FC703AC71A2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1480FBB-4A04-400F-8685-B4ED870F2BF4}" type="pres">
      <dgm:prSet presAssocID="{F02871B5-BFB1-45FA-A18F-8D0A06F99AFB}" presName="roof" presStyleLbl="dkBgShp" presStyleIdx="0" presStyleCnt="2" custScaleY="56000" custLinFactNeighborY="5430"/>
      <dgm:spPr/>
      <dgm:t>
        <a:bodyPr/>
        <a:lstStyle/>
        <a:p>
          <a:endParaRPr lang="zh-CN" altLang="en-US"/>
        </a:p>
      </dgm:t>
    </dgm:pt>
    <dgm:pt modelId="{857E1F19-0BBD-49F8-A298-06E203B315AD}" type="pres">
      <dgm:prSet presAssocID="{F02871B5-BFB1-45FA-A18F-8D0A06F99AFB}" presName="pillars" presStyleCnt="0"/>
      <dgm:spPr/>
    </dgm:pt>
    <dgm:pt modelId="{037E4C3A-A79C-45BC-8200-D8F4D1883E6D}" type="pres">
      <dgm:prSet presAssocID="{F02871B5-BFB1-45FA-A18F-8D0A06F99AFB}" presName="pillar1" presStyleLbl="node1" presStyleIdx="0" presStyleCnt="3" custScaleY="1156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E62AA6-936A-4DE7-B9A8-48E213AAFC37}" type="pres">
      <dgm:prSet presAssocID="{FB0D0E8E-0487-4CD4-8AC2-2EDAD4D35CE4}" presName="pillarX" presStyleLbl="node1" presStyleIdx="1" presStyleCnt="3" custScaleY="1156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0332B3-CF3F-4517-AF45-749CC2A3AE15}" type="pres">
      <dgm:prSet presAssocID="{9222779D-907D-41B1-82AB-0F6354661439}" presName="pillarX" presStyleLbl="node1" presStyleIdx="2" presStyleCnt="3" custScaleY="1156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4E7F83-AB66-48B3-89D7-43AF95B19357}" type="pres">
      <dgm:prSet presAssocID="{F02871B5-BFB1-45FA-A18F-8D0A06F99AFB}" presName="base" presStyleLbl="dkBgShp" presStyleIdx="1" presStyleCnt="2" custLinFactNeighborX="-2413" custLinFactNeighborY="51420"/>
      <dgm:spPr/>
    </dgm:pt>
  </dgm:ptLst>
  <dgm:cxnLst>
    <dgm:cxn modelId="{BDE5D7F7-557F-4E90-9CEB-20933E050EAB}" srcId="{004F7414-953B-427A-9C26-FC703AC71A2C}" destId="{F02871B5-BFB1-45FA-A18F-8D0A06F99AFB}" srcOrd="0" destOrd="0" parTransId="{01841230-E966-482A-965C-A65F483BEBCE}" sibTransId="{3CCACCFF-EB96-4A6F-B1FC-602B301D473A}"/>
    <dgm:cxn modelId="{97AEC268-0349-4F7C-A12D-3D984B5275B7}" srcId="{F02871B5-BFB1-45FA-A18F-8D0A06F99AFB}" destId="{FB0D0E8E-0487-4CD4-8AC2-2EDAD4D35CE4}" srcOrd="1" destOrd="0" parTransId="{A7D99356-4149-4765-A3EA-FF510895B295}" sibTransId="{DDB698FF-701D-432D-B06D-5DEF2EF157EA}"/>
    <dgm:cxn modelId="{6F59B061-DC64-4D4A-889E-C9E1C8396F10}" type="presOf" srcId="{F02871B5-BFB1-45FA-A18F-8D0A06F99AFB}" destId="{C1480FBB-4A04-400F-8685-B4ED870F2BF4}" srcOrd="0" destOrd="0" presId="urn:microsoft.com/office/officeart/2005/8/layout/hList3"/>
    <dgm:cxn modelId="{655D6091-39DF-47BC-BC85-B03A9FE9EDD2}" srcId="{F02871B5-BFB1-45FA-A18F-8D0A06F99AFB}" destId="{9222779D-907D-41B1-82AB-0F6354661439}" srcOrd="2" destOrd="0" parTransId="{C647BF6D-9B72-447C-A409-DDEAF2C46B9E}" sibTransId="{17512D38-361F-419A-9D1E-0B3D842C2D26}"/>
    <dgm:cxn modelId="{116CC6DE-9007-4D5A-9775-18F18E19A0AF}" srcId="{F02871B5-BFB1-45FA-A18F-8D0A06F99AFB}" destId="{839CEF03-5841-4402-A47F-055B4C26F2BD}" srcOrd="0" destOrd="0" parTransId="{52ADDF2F-DBED-46FC-B512-43FCBF6E2FD8}" sibTransId="{41629F3A-7936-4441-9FE6-B8F377E57EBC}"/>
    <dgm:cxn modelId="{C1FDF7CB-8ED8-4EDE-9C36-C51F2A2352F7}" type="presOf" srcId="{839CEF03-5841-4402-A47F-055B4C26F2BD}" destId="{037E4C3A-A79C-45BC-8200-D8F4D1883E6D}" srcOrd="0" destOrd="0" presId="urn:microsoft.com/office/officeart/2005/8/layout/hList3"/>
    <dgm:cxn modelId="{B3C24AA5-B23B-4E82-83E4-73E9B46677B0}" type="presOf" srcId="{004F7414-953B-427A-9C26-FC703AC71A2C}" destId="{F45E8454-338B-4ACC-B5CE-D51AF71CEE55}" srcOrd="0" destOrd="0" presId="urn:microsoft.com/office/officeart/2005/8/layout/hList3"/>
    <dgm:cxn modelId="{74DEF04E-ACD7-43D1-80E8-9489651DD630}" type="presOf" srcId="{FB0D0E8E-0487-4CD4-8AC2-2EDAD4D35CE4}" destId="{06E62AA6-936A-4DE7-B9A8-48E213AAFC37}" srcOrd="0" destOrd="0" presId="urn:microsoft.com/office/officeart/2005/8/layout/hList3"/>
    <dgm:cxn modelId="{FA34AC3D-62AC-42BA-94FB-C92A2DC87F58}" type="presOf" srcId="{9222779D-907D-41B1-82AB-0F6354661439}" destId="{160332B3-CF3F-4517-AF45-749CC2A3AE15}" srcOrd="0" destOrd="0" presId="urn:microsoft.com/office/officeart/2005/8/layout/hList3"/>
    <dgm:cxn modelId="{03D35941-BD78-48BC-AF65-D0DCB94F54DF}" type="presParOf" srcId="{F45E8454-338B-4ACC-B5CE-D51AF71CEE55}" destId="{C1480FBB-4A04-400F-8685-B4ED870F2BF4}" srcOrd="0" destOrd="0" presId="urn:microsoft.com/office/officeart/2005/8/layout/hList3"/>
    <dgm:cxn modelId="{FB94427E-956A-4560-BF86-30847C7535C9}" type="presParOf" srcId="{F45E8454-338B-4ACC-B5CE-D51AF71CEE55}" destId="{857E1F19-0BBD-49F8-A298-06E203B315AD}" srcOrd="1" destOrd="0" presId="urn:microsoft.com/office/officeart/2005/8/layout/hList3"/>
    <dgm:cxn modelId="{86D6BACE-D93C-4E69-A05E-FD4B95AE8DA9}" type="presParOf" srcId="{857E1F19-0BBD-49F8-A298-06E203B315AD}" destId="{037E4C3A-A79C-45BC-8200-D8F4D1883E6D}" srcOrd="0" destOrd="0" presId="urn:microsoft.com/office/officeart/2005/8/layout/hList3"/>
    <dgm:cxn modelId="{74F62E9C-C923-42AD-86F5-7F23E11B3318}" type="presParOf" srcId="{857E1F19-0BBD-49F8-A298-06E203B315AD}" destId="{06E62AA6-936A-4DE7-B9A8-48E213AAFC37}" srcOrd="1" destOrd="0" presId="urn:microsoft.com/office/officeart/2005/8/layout/hList3"/>
    <dgm:cxn modelId="{AF6E69B0-D765-41E3-80B4-03DDF4722076}" type="presParOf" srcId="{857E1F19-0BBD-49F8-A298-06E203B315AD}" destId="{160332B3-CF3F-4517-AF45-749CC2A3AE15}" srcOrd="2" destOrd="0" presId="urn:microsoft.com/office/officeart/2005/8/layout/hList3"/>
    <dgm:cxn modelId="{FD5409A4-2E9A-42EF-B53C-D35CC5BB6C91}" type="presParOf" srcId="{F45E8454-338B-4ACC-B5CE-D51AF71CEE55}" destId="{8F4E7F83-AB66-48B3-89D7-43AF95B1935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80FBB-4A04-400F-8685-B4ED870F2BF4}">
      <dsp:nvSpPr>
        <dsp:cNvPr id="0" name=""/>
        <dsp:cNvSpPr/>
      </dsp:nvSpPr>
      <dsp:spPr>
        <a:xfrm>
          <a:off x="0" y="189604"/>
          <a:ext cx="2198329" cy="64624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系统控制模块</a:t>
          </a:r>
          <a:endParaRPr lang="zh-CN" altLang="en-US" sz="2400" kern="1200" dirty="0"/>
        </a:p>
      </dsp:txBody>
      <dsp:txXfrm>
        <a:off x="0" y="189604"/>
        <a:ext cx="2198329" cy="646248"/>
      </dsp:txXfrm>
    </dsp:sp>
    <dsp:sp modelId="{037E4C3A-A79C-45BC-8200-D8F4D1883E6D}">
      <dsp:nvSpPr>
        <dsp:cNvPr id="0" name=""/>
        <dsp:cNvSpPr/>
      </dsp:nvSpPr>
      <dsp:spPr>
        <a:xfrm>
          <a:off x="1073" y="837876"/>
          <a:ext cx="732060" cy="28018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eaVert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用户注册</a:t>
          </a:r>
          <a:endParaRPr lang="zh-CN" altLang="en-US" sz="2400" kern="1200" dirty="0"/>
        </a:p>
      </dsp:txBody>
      <dsp:txXfrm>
        <a:off x="1073" y="837876"/>
        <a:ext cx="732060" cy="2801827"/>
      </dsp:txXfrm>
    </dsp:sp>
    <dsp:sp modelId="{06E62AA6-936A-4DE7-B9A8-48E213AAFC37}">
      <dsp:nvSpPr>
        <dsp:cNvPr id="0" name=""/>
        <dsp:cNvSpPr/>
      </dsp:nvSpPr>
      <dsp:spPr>
        <a:xfrm>
          <a:off x="733134" y="837876"/>
          <a:ext cx="732060" cy="28018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eaVert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声纹识别</a:t>
          </a:r>
          <a:endParaRPr lang="zh-CN" altLang="en-US" sz="2400" kern="1200" dirty="0"/>
        </a:p>
      </dsp:txBody>
      <dsp:txXfrm>
        <a:off x="733134" y="837876"/>
        <a:ext cx="732060" cy="2801827"/>
      </dsp:txXfrm>
    </dsp:sp>
    <dsp:sp modelId="{160332B3-CF3F-4517-AF45-749CC2A3AE15}">
      <dsp:nvSpPr>
        <dsp:cNvPr id="0" name=""/>
        <dsp:cNvSpPr/>
      </dsp:nvSpPr>
      <dsp:spPr>
        <a:xfrm>
          <a:off x="1465194" y="837876"/>
          <a:ext cx="732060" cy="28018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eaVert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命令执行</a:t>
          </a:r>
          <a:endParaRPr lang="zh-CN" altLang="en-US" sz="2400" kern="1200" dirty="0"/>
        </a:p>
      </dsp:txBody>
      <dsp:txXfrm>
        <a:off x="1465194" y="837876"/>
        <a:ext cx="732060" cy="2801827"/>
      </dsp:txXfrm>
    </dsp:sp>
    <dsp:sp modelId="{8F4E7F83-AB66-48B3-89D7-43AF95B19357}">
      <dsp:nvSpPr>
        <dsp:cNvPr id="0" name=""/>
        <dsp:cNvSpPr/>
      </dsp:nvSpPr>
      <dsp:spPr>
        <a:xfrm>
          <a:off x="0" y="3577448"/>
          <a:ext cx="2198329" cy="26927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73FB0-4B81-410D-B617-F41B1C7F381A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74FD8-D4A3-47DD-8EF8-AF89F7A98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9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https://zhuanli.tianyancha.com/d4823d68eceb44589ca8beae9c29f2c4</a:t>
            </a:r>
          </a:p>
          <a:p>
            <a:r>
              <a:rPr lang="en-US" altLang="zh-CN" dirty="0" smtClean="0"/>
              <a:t>http://www.itboth.com/d/QnmYru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74FD8-D4A3-47DD-8EF8-AF89F7A985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2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http://www.xjishu.com/zhuanli/21/201811468428.html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74FD8-D4A3-47DD-8EF8-AF89F7A985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1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https://patentimages.storage.googleapis.com/15/b1/eb/2c9c186f3df5b4/CN104361276A.pdf</a:t>
            </a:r>
          </a:p>
          <a:p>
            <a:r>
              <a:rPr lang="en-US" altLang="zh-CN" dirty="0" smtClean="0"/>
              <a:t>https://patents.google.com/patent/TWI706268B/zh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74FD8-D4A3-47DD-8EF8-AF89F7A985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91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259000"/>
            <a:ext cx="10239376" cy="1532164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2154" y="2464279"/>
            <a:ext cx="9144000" cy="1121605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688" y="3895203"/>
            <a:ext cx="9144000" cy="553967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B7AA-AC89-4449-812D-ADE5D4F6F1D8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42E-6439-4D05-9866-D36A1652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8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B7AA-AC89-4449-812D-ADE5D4F6F1D8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42E-6439-4D05-9866-D36A1652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20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B7AA-AC89-4449-812D-ADE5D4F6F1D8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42E-6439-4D05-9866-D36A1652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165" y="375667"/>
            <a:ext cx="10515600" cy="770572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165" y="1319110"/>
            <a:ext cx="10735635" cy="4857853"/>
          </a:xfrm>
        </p:spPr>
        <p:txBody>
          <a:bodyPr/>
          <a:lstStyle>
            <a:lvl1pPr marL="355600" indent="-355600"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8165" y="6356350"/>
            <a:ext cx="2963235" cy="365125"/>
          </a:xfrm>
        </p:spPr>
        <p:txBody>
          <a:bodyPr/>
          <a:lstStyle/>
          <a:p>
            <a:fld id="{E916B7AA-AC89-4449-812D-ADE5D4F6F1D8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42E-6439-4D05-9866-D36A1652DA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268AAEF-5F8F-4C0B-966F-88A8000D0821}"/>
              </a:ext>
            </a:extLst>
          </p:cNvPr>
          <p:cNvGrpSpPr/>
          <p:nvPr userDrawn="1"/>
        </p:nvGrpSpPr>
        <p:grpSpPr>
          <a:xfrm>
            <a:off x="341679" y="202796"/>
            <a:ext cx="11718227" cy="764055"/>
            <a:chOff x="-1156921" y="761596"/>
            <a:chExt cx="11718227" cy="764055"/>
          </a:xfrm>
        </p:grpSpPr>
        <p:sp>
          <p:nvSpPr>
            <p:cNvPr id="9" name="半闭框 8">
              <a:extLst>
                <a:ext uri="{FF2B5EF4-FFF2-40B4-BE49-F238E27FC236}">
                  <a16:creationId xmlns:a16="http://schemas.microsoft.com/office/drawing/2014/main" id="{94AE8FCB-8E1A-4075-9238-E29E0748F14E}"/>
                </a:ext>
              </a:extLst>
            </p:cNvPr>
            <p:cNvSpPr/>
            <p:nvPr/>
          </p:nvSpPr>
          <p:spPr>
            <a:xfrm>
              <a:off x="-1156921" y="761596"/>
              <a:ext cx="1217337" cy="764055"/>
            </a:xfrm>
            <a:prstGeom prst="halfFrame">
              <a:avLst>
                <a:gd name="adj1" fmla="val 13473"/>
                <a:gd name="adj2" fmla="val 1205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D16FAD1-DF92-4348-AA09-949CC9B296E1}"/>
                </a:ext>
              </a:extLst>
            </p:cNvPr>
            <p:cNvGrpSpPr/>
            <p:nvPr/>
          </p:nvGrpSpPr>
          <p:grpSpPr>
            <a:xfrm>
              <a:off x="8694314" y="845249"/>
              <a:ext cx="1866992" cy="457021"/>
              <a:chOff x="8301813" y="450835"/>
              <a:chExt cx="2456035" cy="60121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EC536A2-BD34-4748-86CD-768998247C1D}"/>
                  </a:ext>
                </a:extLst>
              </p:cNvPr>
              <p:cNvSpPr/>
              <p:nvPr/>
            </p:nvSpPr>
            <p:spPr>
              <a:xfrm>
                <a:off x="8313338" y="456236"/>
                <a:ext cx="595817" cy="595815"/>
              </a:xfrm>
              <a:prstGeom prst="ellipse">
                <a:avLst/>
              </a:prstGeom>
              <a:solidFill>
                <a:srgbClr val="0174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90D7CC6D-EDEB-44F2-8924-BA5BD3AEAF5B}"/>
                  </a:ext>
                </a:extLst>
              </p:cNvPr>
              <p:cNvGrpSpPr/>
              <p:nvPr/>
            </p:nvGrpSpPr>
            <p:grpSpPr>
              <a:xfrm>
                <a:off x="8301813" y="450835"/>
                <a:ext cx="2456035" cy="562737"/>
                <a:chOff x="8301813" y="450835"/>
                <a:chExt cx="2456035" cy="562737"/>
              </a:xfrm>
            </p:grpSpPr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D0026B7-8967-4927-B6F1-C9DDCA4BB646}"/>
                    </a:ext>
                  </a:extLst>
                </p:cNvPr>
                <p:cNvSpPr txBox="1"/>
                <p:nvPr/>
              </p:nvSpPr>
              <p:spPr>
                <a:xfrm>
                  <a:off x="8982464" y="568201"/>
                  <a:ext cx="1775384" cy="4453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spc="300" dirty="0">
                      <a:solidFill>
                        <a:srgbClr val="0174AB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同济大学</a:t>
                  </a:r>
                  <a:endParaRPr lang="zh-HK" altLang="en-US" sz="1600" b="1" spc="300" dirty="0">
                    <a:solidFill>
                      <a:srgbClr val="0174A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14" name="图片 13">
                  <a:extLst>
                    <a:ext uri="{FF2B5EF4-FFF2-40B4-BE49-F238E27FC236}">
                      <a16:creationId xmlns:a16="http://schemas.microsoft.com/office/drawing/2014/main" id="{DD9B8BEA-4A74-43AE-B1B2-AC793E7C4B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01813" y="450835"/>
                  <a:ext cx="618880" cy="56273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2300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7358" y="2595009"/>
            <a:ext cx="6890091" cy="1967466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B7AA-AC89-4449-812D-ADE5D4F6F1D8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42E-6439-4D05-9866-D36A1652DA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627445" y="2595009"/>
            <a:ext cx="1559504" cy="1553779"/>
            <a:chOff x="1709738" y="2636839"/>
            <a:chExt cx="1590161" cy="1584324"/>
          </a:xfrm>
          <a:effectLst/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709738" y="2636839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68582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B7AA-AC89-4449-812D-ADE5D4F6F1D8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42E-6439-4D05-9866-D36A1652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1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B7AA-AC89-4449-812D-ADE5D4F6F1D8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42E-6439-4D05-9866-D36A1652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38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B7AA-AC89-4449-812D-ADE5D4F6F1D8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42E-6439-4D05-9866-D36A1652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3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B7AA-AC89-4449-812D-ADE5D4F6F1D8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42E-6439-4D05-9866-D36A1652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80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B7AA-AC89-4449-812D-ADE5D4F6F1D8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42E-6439-4D05-9866-D36A1652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2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B7AA-AC89-4449-812D-ADE5D4F6F1D8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42E-6439-4D05-9866-D36A1652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15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B7AA-AC89-4449-812D-ADE5D4F6F1D8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1E42E-6439-4D05-9866-D36A1652D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50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ics/speaker-recognition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github.com/Adirockzz95/Piwho" TargetMode="External"/><Relationship Id="rId4" Type="http://schemas.openxmlformats.org/officeDocument/2006/relationships/hyperlink" Target="https://github.com/ppwwyyxx/speaker-recogni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项目需求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3378" y="4291308"/>
            <a:ext cx="9144000" cy="553967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2012.2.6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3706C36-CBCB-4782-A394-73FA3F3C264D}"/>
              </a:ext>
            </a:extLst>
          </p:cNvPr>
          <p:cNvGrpSpPr/>
          <p:nvPr/>
        </p:nvGrpSpPr>
        <p:grpSpPr>
          <a:xfrm>
            <a:off x="8740017" y="298557"/>
            <a:ext cx="3049576" cy="1183314"/>
            <a:chOff x="6094423" y="369357"/>
            <a:chExt cx="3049576" cy="1183314"/>
          </a:xfrm>
        </p:grpSpPr>
        <p:sp>
          <p:nvSpPr>
            <p:cNvPr id="5" name="椭圆 4"/>
            <p:cNvSpPr/>
            <p:nvPr/>
          </p:nvSpPr>
          <p:spPr>
            <a:xfrm>
              <a:off x="6132465" y="374757"/>
              <a:ext cx="1177915" cy="1177914"/>
            </a:xfrm>
            <a:prstGeom prst="ellipse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5396A9D-58E1-460F-844C-348A629AE9B9}"/>
                </a:ext>
              </a:extLst>
            </p:cNvPr>
            <p:cNvGrpSpPr/>
            <p:nvPr/>
          </p:nvGrpSpPr>
          <p:grpSpPr>
            <a:xfrm>
              <a:off x="6094423" y="369357"/>
              <a:ext cx="3049576" cy="1112514"/>
              <a:chOff x="6094423" y="369357"/>
              <a:chExt cx="3049576" cy="1112514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7368614" y="688489"/>
                <a:ext cx="17753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pc="300" dirty="0">
                    <a:solidFill>
                      <a:srgbClr val="0174A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同济大学</a:t>
                </a:r>
                <a:endParaRPr lang="zh-HK" altLang="en-US" sz="2800" b="1" spc="300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39C11BC1-37B3-4203-B661-88B14F2BC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4423" y="369357"/>
                <a:ext cx="1223519" cy="111251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772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现阶段任务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上实现系统框架（包括业务逻辑控制模块、用户注册模块、声纹识别模块和命令执行模块）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上成功运行一个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上的声纹识别系统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68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声纹</a:t>
            </a:r>
            <a:r>
              <a:rPr lang="zh-CN" altLang="en-US" dirty="0"/>
              <a:t>识别</a:t>
            </a:r>
            <a:endParaRPr lang="en-US" altLang="zh-CN" dirty="0"/>
          </a:p>
          <a:p>
            <a:pPr lvl="1"/>
            <a:r>
              <a:rPr lang="zh-CN" altLang="en-US" dirty="0" smtClean="0"/>
              <a:t>声纹</a:t>
            </a:r>
            <a:r>
              <a:rPr lang="zh-CN" altLang="en-US" dirty="0"/>
              <a:t>识别</a:t>
            </a:r>
            <a:r>
              <a:rPr lang="zh-CN" altLang="en-US" dirty="0" smtClean="0"/>
              <a:t>，也</a:t>
            </a:r>
            <a:r>
              <a:rPr lang="zh-CN" altLang="en-US" dirty="0"/>
              <a:t>称为说话人</a:t>
            </a:r>
            <a:r>
              <a:rPr lang="zh-CN" altLang="en-US" dirty="0" smtClean="0"/>
              <a:t>识别（</a:t>
            </a:r>
            <a:r>
              <a:rPr lang="en-US" altLang="zh-CN" dirty="0" smtClean="0"/>
              <a:t>Speaker Recognition</a:t>
            </a:r>
            <a:r>
              <a:rPr lang="zh-CN" altLang="en-US" dirty="0" smtClean="0"/>
              <a:t>），</a:t>
            </a:r>
            <a:r>
              <a:rPr lang="zh-CN" altLang="en-US" dirty="0"/>
              <a:t>包括说话人辨认和说话人确认。声纹识别就是把声信号转换成电信号，再用计算机进行识别。不同的任务和应用会使用不同的声纹识别技术，如缩小刑侦范围时可能需要辨认技术，而银行交易时则需要确认</a:t>
            </a:r>
            <a:r>
              <a:rPr lang="zh-CN" altLang="en-US" dirty="0" smtClean="0"/>
              <a:t>技术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基于嵌入式的离线声纹识别系统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离线模式下提供声纹识别功能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包括用户注册、说话人识别、命令执行（比如开门等操作，可选项）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910978815"/>
              </p:ext>
            </p:extLst>
          </p:nvPr>
        </p:nvGraphicFramePr>
        <p:xfrm>
          <a:off x="9155471" y="2753838"/>
          <a:ext cx="2198329" cy="3846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2" t="23692" r="18698" b="33979"/>
          <a:stretch/>
        </p:blipFill>
        <p:spPr>
          <a:xfrm rot="16200000">
            <a:off x="2631358" y="4101934"/>
            <a:ext cx="2094272" cy="29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要求：注册用户上限</a:t>
            </a:r>
            <a:r>
              <a:rPr lang="en-US" altLang="zh-CN" dirty="0" smtClean="0"/>
              <a:t>20</a:t>
            </a:r>
            <a:r>
              <a:rPr lang="zh-CN" altLang="en-US" dirty="0" smtClean="0"/>
              <a:t>人，注册时记录用户声音信息，用于说话人识别</a:t>
            </a:r>
            <a:endParaRPr lang="en-US" altLang="zh-CN" dirty="0" smtClean="0"/>
          </a:p>
          <a:p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进入“用户注册”界面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界面显示：“请输入姓名***。请清晰读出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，数字间请稍作停顿（该过程将重复三遍）”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用户的姓名和录音被保存在本地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在数据库中保存时，不同用户对应不同的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，防止重名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6" b="34408"/>
          <a:stretch/>
        </p:blipFill>
        <p:spPr>
          <a:xfrm>
            <a:off x="7883359" y="2920180"/>
            <a:ext cx="3013397" cy="393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说话人识别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说话</a:t>
            </a:r>
            <a:r>
              <a:rPr lang="zh-CN" altLang="en-US" dirty="0" smtClean="0"/>
              <a:t>人识别系统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github.com/topics/speaker-recognition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github.com/ppwwyyxx/speaker-recognition</a:t>
            </a:r>
            <a:r>
              <a:rPr lang="zh-CN" altLang="en-US" dirty="0" smtClean="0"/>
              <a:t>（清华的项目）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github.com/Adirockzz95/Piwho</a:t>
            </a:r>
            <a:r>
              <a:rPr lang="zh-CN" altLang="en-US" dirty="0" smtClean="0"/>
              <a:t>（基于树莓派的说话人识别系统，时间有点久）</a:t>
            </a:r>
            <a:endParaRPr lang="en-US" altLang="zh-CN" dirty="0"/>
          </a:p>
        </p:txBody>
      </p:sp>
      <p:pic>
        <p:nvPicPr>
          <p:cNvPr id="1026" name="Picture 2" descr="https://gimg2.baidu.com/image_search/src=http%3A%2F%2Fpic.cnipr.com%3A8080%2FXmlData%2FFM%2F20170613%2F201611208792.7%2F201611208792.gif&amp;refer=http%3A%2F%2Fpic.cnipr.com&amp;app=2002&amp;size=f9999,10000&amp;q=a80&amp;n=0&amp;g=0n&amp;fmt=jpeg?sec=1615166242&amp;t=f77389ea937630c351d8fa40d9b78d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1" y="3059109"/>
            <a:ext cx="4209948" cy="358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mg2.baidu.com/image_search/src=http%3A%2F%2Fimg3.itboth.com%2F29%2F36%2FJniY3q.png&amp;refer=http%3A%2F%2Fimg3.itboth.com&amp;app=2002&amp;size=f9999,10000&amp;q=a80&amp;n=0&amp;g=0n&amp;fmt=jpeg?sec=1615168557&amp;t=37f0c0e40922a665e676aaefcbffef9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895" y="3952568"/>
            <a:ext cx="6950820" cy="182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文本相关的说话</a:t>
            </a:r>
            <a:r>
              <a:rPr lang="zh-CN" altLang="en-US" dirty="0"/>
              <a:t>人识别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文本相关的说话人识别（</a:t>
            </a:r>
            <a:r>
              <a:rPr lang="en-US" altLang="zh-CN" dirty="0"/>
              <a:t>Text-dependent speaker recognition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声纹识别的实际应用中以动态数字串最为常见，其在注册时会给出几个随机数字串，而在验证时给出一个随机数字串用于</a:t>
            </a:r>
            <a:r>
              <a:rPr lang="zh-CN" altLang="en-US" dirty="0" smtClean="0"/>
              <a:t>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除了验证是不是注册用户以外，还要验证说话内容是否正确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（先实现文本无关的说话人识别，再加上内容验证）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0" b="23656"/>
          <a:stretch/>
        </p:blipFill>
        <p:spPr>
          <a:xfrm>
            <a:off x="7759686" y="2757948"/>
            <a:ext cx="3250406" cy="395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3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识别出说话人后，执行开门操作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如果是注册用户，界面显示“欢迎**”，同时开门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如果是非注册用户，界面显示“对不起，非注册用户”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 t="9481" r="13020" b="20626"/>
          <a:stretch/>
        </p:blipFill>
        <p:spPr>
          <a:xfrm rot="16200000">
            <a:off x="4696094" y="2308122"/>
            <a:ext cx="2359742" cy="47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4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动态安全验证模块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数据库预存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</a:t>
            </a:r>
            <a:r>
              <a:rPr lang="zh-CN" altLang="en-US" dirty="0" smtClean="0"/>
              <a:t>这九个数字对应的口型</a:t>
            </a:r>
            <a:endParaRPr lang="en-US" altLang="zh-CN" dirty="0" smtClean="0"/>
          </a:p>
          <a:p>
            <a:r>
              <a:rPr lang="zh-CN" altLang="en-US" dirty="0" smtClean="0"/>
              <a:t>通过摄像头获取用户口型信息，截取读不同数字时做出的口型图片，提取口型特征，和数据库中预存的口型特征做对比。如用户读出“</a:t>
            </a:r>
            <a:r>
              <a:rPr lang="en-US" altLang="zh-CN" dirty="0" smtClean="0"/>
              <a:t>6732</a:t>
            </a:r>
            <a:r>
              <a:rPr lang="zh-CN" altLang="en-US" dirty="0" smtClean="0"/>
              <a:t>”后，验证用户口型是否和预存的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的口型特征一致。</a:t>
            </a:r>
            <a:endParaRPr lang="zh-CN" altLang="en-US" dirty="0"/>
          </a:p>
        </p:txBody>
      </p:sp>
      <p:pic>
        <p:nvPicPr>
          <p:cNvPr id="1026" name="Picture 2" descr="https://gimg2.baidu.com/image_search/src=http%3A%2F%2Fimgs.genshuixue.com%2F28886218_g23xem2u.jpeg%401e_480w_270h_1c_0i_1o_90Q_2x.jpeg&amp;refer=http%3A%2F%2Fimgs.genshuixue.com&amp;app=2002&amp;size=f9999,10000&amp;q=a80&amp;n=0&amp;g=0n&amp;fmt=jpeg?sec=1615179863&amp;t=e67a59051f286f4140d898063867d19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42" y="2954034"/>
            <a:ext cx="6940383" cy="390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8428702" y="3748036"/>
            <a:ext cx="2610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相关资料见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asr.zip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7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树莓派</a:t>
            </a:r>
            <a:r>
              <a:rPr lang="en-US" altLang="zh-CN" dirty="0" smtClean="0"/>
              <a:t>4B</a:t>
            </a:r>
            <a:r>
              <a:rPr lang="zh-CN" altLang="en-US" dirty="0" smtClean="0"/>
              <a:t>（加</a:t>
            </a:r>
            <a:r>
              <a:rPr lang="en-US" altLang="zh-CN" dirty="0" err="1" smtClean="0"/>
              <a:t>MicroSD</a:t>
            </a:r>
            <a:r>
              <a:rPr lang="zh-CN" altLang="en-US" dirty="0" smtClean="0"/>
              <a:t>卡）</a:t>
            </a:r>
            <a:endParaRPr lang="en-US" altLang="zh-CN" dirty="0" smtClean="0"/>
          </a:p>
          <a:p>
            <a:r>
              <a:rPr lang="zh-CN" altLang="en-US" dirty="0" smtClean="0"/>
              <a:t>显示屏</a:t>
            </a:r>
            <a:endParaRPr lang="en-US" altLang="zh-CN" dirty="0" smtClean="0"/>
          </a:p>
          <a:p>
            <a:r>
              <a:rPr lang="zh-CN" altLang="en-US" dirty="0" smtClean="0"/>
              <a:t>摄像头</a:t>
            </a:r>
            <a:endParaRPr lang="en-US" altLang="zh-CN" dirty="0" smtClean="0"/>
          </a:p>
          <a:p>
            <a:r>
              <a:rPr lang="zh-CN" altLang="en-US" dirty="0" smtClean="0"/>
              <a:t>音箱</a:t>
            </a:r>
            <a:endParaRPr lang="zh-CN" altLang="en-US" dirty="0"/>
          </a:p>
        </p:txBody>
      </p:sp>
      <p:pic>
        <p:nvPicPr>
          <p:cNvPr id="2050" name="Picture 2" descr="https://img14.360buyimg.com/n0/jfs/t1/128585/21/4133/315569/5ed9bf7dEc5fe10df/eec5b832dbc6772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4" b="20156"/>
          <a:stretch/>
        </p:blipFill>
        <p:spPr bwMode="auto">
          <a:xfrm>
            <a:off x="4395020" y="2591315"/>
            <a:ext cx="6204155" cy="375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准确率</a:t>
            </a:r>
            <a:r>
              <a:rPr lang="en-US" altLang="zh-CN" dirty="0"/>
              <a:t>9</a:t>
            </a:r>
            <a:r>
              <a:rPr lang="en-US" altLang="zh-CN" dirty="0" smtClean="0"/>
              <a:t>0%</a:t>
            </a:r>
            <a:r>
              <a:rPr lang="zh-CN" altLang="en-US" dirty="0" smtClean="0"/>
              <a:t>以上，召回率</a:t>
            </a:r>
            <a:r>
              <a:rPr lang="en-US" altLang="zh-CN" dirty="0" smtClean="0"/>
              <a:t>80%</a:t>
            </a:r>
            <a:r>
              <a:rPr lang="zh-CN" altLang="en-US" dirty="0" smtClean="0"/>
              <a:t>（可以把一小部分注册用户识别为非注册用户，但是识别出的用户不能出错）</a:t>
            </a:r>
            <a:endParaRPr lang="en-US" altLang="zh-CN" dirty="0" smtClean="0"/>
          </a:p>
          <a:p>
            <a:r>
              <a:rPr lang="zh-CN" altLang="en-US" dirty="0" smtClean="0"/>
              <a:t>识别时间</a:t>
            </a:r>
            <a:r>
              <a:rPr lang="en-US" altLang="zh-CN" dirty="0" smtClean="0"/>
              <a:t>2s</a:t>
            </a:r>
            <a:r>
              <a:rPr lang="zh-CN" altLang="en-US" dirty="0" smtClean="0"/>
              <a:t>内（尽量</a:t>
            </a:r>
            <a:r>
              <a:rPr lang="en-US" altLang="zh-CN" dirty="0" smtClean="0"/>
              <a:t>1s</a:t>
            </a:r>
            <a:r>
              <a:rPr lang="zh-CN" altLang="en-US" dirty="0" smtClean="0"/>
              <a:t>内）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2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570</Words>
  <Application>Microsoft Office PowerPoint</Application>
  <PresentationFormat>宽屏</PresentationFormat>
  <Paragraphs>57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新細明體</vt:lpstr>
      <vt:lpstr>等线</vt:lpstr>
      <vt:lpstr>等线 Light</vt:lpstr>
      <vt:lpstr>楷体</vt:lpstr>
      <vt:lpstr>微软雅黑</vt:lpstr>
      <vt:lpstr>Arial</vt:lpstr>
      <vt:lpstr>Office 主题​​</vt:lpstr>
      <vt:lpstr>项目需求</vt:lpstr>
      <vt:lpstr>项目内容</vt:lpstr>
      <vt:lpstr>用户注册</vt:lpstr>
      <vt:lpstr>说话人识别</vt:lpstr>
      <vt:lpstr>文本相关的说话人识别</vt:lpstr>
      <vt:lpstr>命令执行</vt:lpstr>
      <vt:lpstr>动态安全验证模块</vt:lpstr>
      <vt:lpstr>设备</vt:lpstr>
      <vt:lpstr>性能需求</vt:lpstr>
      <vt:lpstr>现阶段任务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</dc:creator>
  <cp:lastModifiedBy>Ying</cp:lastModifiedBy>
  <cp:revision>107</cp:revision>
  <dcterms:created xsi:type="dcterms:W3CDTF">2021-02-06T00:52:28Z</dcterms:created>
  <dcterms:modified xsi:type="dcterms:W3CDTF">2021-02-06T05:18:54Z</dcterms:modified>
</cp:coreProperties>
</file>