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497F1AA-EF64-45E7-8406-8CAA6742EC23}" type="datetimeFigureOut">
              <a:rPr lang="es-MX" smtClean="0"/>
              <a:t>18/02/2019</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143892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268552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1827128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47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19890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497F1AA-EF64-45E7-8406-8CAA6742EC23}" type="datetimeFigureOut">
              <a:rPr lang="es-MX" smtClean="0"/>
              <a:t>18/02/2019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216108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497F1AA-EF64-45E7-8406-8CAA6742EC23}" type="datetimeFigureOut">
              <a:rPr lang="es-MX" smtClean="0"/>
              <a:t>18/02/2019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560206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97F1AA-EF64-45E7-8406-8CAA6742EC23}" type="datetimeFigureOut">
              <a:rPr lang="es-MX" smtClean="0"/>
              <a:t>18/02/2019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558232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97F1AA-EF64-45E7-8406-8CAA6742EC23}" type="datetimeFigureOut">
              <a:rPr lang="es-MX" smtClean="0"/>
              <a:t>18/02/2019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164662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97F1AA-EF64-45E7-8406-8CAA6742EC23}" type="datetimeFigureOut">
              <a:rPr lang="es-MX" smtClean="0"/>
              <a:t>18/02/2019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94572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497F1AA-EF64-45E7-8406-8CAA6742EC23}" type="datetimeFigureOut">
              <a:rPr lang="es-MX" smtClean="0"/>
              <a:t>18/02/2019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23451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0119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497F1AA-EF64-45E7-8406-8CAA6742EC23}" type="datetimeFigureOut">
              <a:rPr lang="es-MX" smtClean="0"/>
              <a:t>18/02/2019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40756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497F1AA-EF64-45E7-8406-8CAA6742EC23}" type="datetimeFigureOut">
              <a:rPr lang="es-MX" smtClean="0"/>
              <a:t>18/02/2019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25721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7F1AA-EF64-45E7-8406-8CAA6742EC23}" type="datetimeFigureOut">
              <a:rPr lang="es-MX" smtClean="0"/>
              <a:t>18/02/2019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331374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271017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97F1AA-EF64-45E7-8406-8CAA6742EC23}" type="datetimeFigureOut">
              <a:rPr lang="es-MX" smtClean="0"/>
              <a:t>18/02/2019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B361FC3-7FAF-4072-AA0E-6D3C3FA45F22}" type="slidenum">
              <a:rPr lang="es-MX" smtClean="0"/>
              <a:t>‹Nº›</a:t>
            </a:fld>
            <a:endParaRPr lang="es-MX"/>
          </a:p>
        </p:txBody>
      </p:sp>
    </p:spTree>
    <p:extLst>
      <p:ext uri="{BB962C8B-B14F-4D97-AF65-F5344CB8AC3E}">
        <p14:creationId xmlns:p14="http://schemas.microsoft.com/office/powerpoint/2010/main" val="94173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97F1AA-EF64-45E7-8406-8CAA6742EC23}" type="datetimeFigureOut">
              <a:rPr lang="es-MX" smtClean="0"/>
              <a:t>18/02/2019</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361FC3-7FAF-4072-AA0E-6D3C3FA45F22}" type="slidenum">
              <a:rPr lang="es-MX" smtClean="0"/>
              <a:t>‹Nº›</a:t>
            </a:fld>
            <a:endParaRPr lang="es-MX"/>
          </a:p>
        </p:txBody>
      </p:sp>
    </p:spTree>
    <p:extLst>
      <p:ext uri="{BB962C8B-B14F-4D97-AF65-F5344CB8AC3E}">
        <p14:creationId xmlns:p14="http://schemas.microsoft.com/office/powerpoint/2010/main" val="6253288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362325" y="2583179"/>
            <a:ext cx="6364606" cy="892493"/>
          </a:xfrm>
        </p:spPr>
        <p:txBody>
          <a:bodyPr/>
          <a:lstStyle/>
          <a:p>
            <a:r>
              <a:rPr lang="es-MX" dirty="0" smtClean="0"/>
              <a:t>	MESA INTERACTIVA</a:t>
            </a:r>
            <a:endParaRPr lang="es-MX" dirty="0"/>
          </a:p>
        </p:txBody>
      </p:sp>
    </p:spTree>
    <p:extLst>
      <p:ext uri="{BB962C8B-B14F-4D97-AF65-F5344CB8AC3E}">
        <p14:creationId xmlns:p14="http://schemas.microsoft.com/office/powerpoint/2010/main" val="1068893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54380"/>
            <a:ext cx="9905999" cy="5646420"/>
          </a:xfrm>
        </p:spPr>
        <p:txBody>
          <a:bodyPr/>
          <a:lstStyle/>
          <a:p>
            <a:r>
              <a:rPr lang="es-MX" dirty="0">
                <a:effectLst/>
              </a:rPr>
              <a:t>Cómo se puede ver en la imagen, cuando un usuario ingresa la pantalla cambia de color y el usuario puede hacer uso de todo el espacio</a:t>
            </a:r>
          </a:p>
          <a:p>
            <a:endParaRPr lang="es-MX" dirty="0"/>
          </a:p>
        </p:txBody>
      </p:sp>
      <p:pic>
        <p:nvPicPr>
          <p:cNvPr id="4" name="image3.png"/>
          <p:cNvPicPr/>
          <p:nvPr/>
        </p:nvPicPr>
        <p:blipFill>
          <a:blip r:embed="rId2"/>
          <a:srcRect/>
          <a:stretch>
            <a:fillRect/>
          </a:stretch>
        </p:blipFill>
        <p:spPr>
          <a:xfrm>
            <a:off x="1141411" y="1835150"/>
            <a:ext cx="9905999" cy="4371340"/>
          </a:xfrm>
          <a:prstGeom prst="rect">
            <a:avLst/>
          </a:prstGeom>
          <a:ln/>
        </p:spPr>
      </p:pic>
    </p:spTree>
    <p:extLst>
      <p:ext uri="{BB962C8B-B14F-4D97-AF65-F5344CB8AC3E}">
        <p14:creationId xmlns:p14="http://schemas.microsoft.com/office/powerpoint/2010/main" val="199629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651510"/>
            <a:ext cx="9905999" cy="5486400"/>
          </a:xfrm>
        </p:spPr>
        <p:txBody>
          <a:bodyPr/>
          <a:lstStyle/>
          <a:p>
            <a:r>
              <a:rPr lang="es-MX" dirty="0">
                <a:effectLst/>
              </a:rPr>
              <a:t>En la siguiente imagen se puede ver que cuando la pantalla es usada por dos usuarios, la pantalla se parte a la mitad</a:t>
            </a:r>
          </a:p>
          <a:p>
            <a:endParaRPr lang="es-MX" dirty="0"/>
          </a:p>
        </p:txBody>
      </p:sp>
      <p:pic>
        <p:nvPicPr>
          <p:cNvPr id="4" name="image2.png"/>
          <p:cNvPicPr/>
          <p:nvPr/>
        </p:nvPicPr>
        <p:blipFill>
          <a:blip r:embed="rId2"/>
          <a:srcRect/>
          <a:stretch>
            <a:fillRect/>
          </a:stretch>
        </p:blipFill>
        <p:spPr>
          <a:xfrm>
            <a:off x="1141412" y="1675130"/>
            <a:ext cx="9905999" cy="4462780"/>
          </a:xfrm>
          <a:prstGeom prst="rect">
            <a:avLst/>
          </a:prstGeom>
          <a:ln/>
        </p:spPr>
      </p:pic>
    </p:spTree>
    <p:extLst>
      <p:ext uri="{BB962C8B-B14F-4D97-AF65-F5344CB8AC3E}">
        <p14:creationId xmlns:p14="http://schemas.microsoft.com/office/powerpoint/2010/main" val="151221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662940"/>
            <a:ext cx="9905999" cy="5486400"/>
          </a:xfrm>
        </p:spPr>
        <p:txBody>
          <a:bodyPr/>
          <a:lstStyle/>
          <a:p>
            <a:r>
              <a:rPr lang="es-MX" dirty="0">
                <a:effectLst/>
              </a:rPr>
              <a:t>Cuando la pantalla es usada por cuatro usuarios, la pantalla se divide en cuatro partes de distinto </a:t>
            </a:r>
            <a:r>
              <a:rPr lang="es-MX" dirty="0" smtClean="0">
                <a:effectLst/>
              </a:rPr>
              <a:t>color.</a:t>
            </a:r>
            <a:endParaRPr lang="es-MX" dirty="0">
              <a:effectLst/>
            </a:endParaRPr>
          </a:p>
          <a:p>
            <a:endParaRPr lang="es-MX" dirty="0"/>
          </a:p>
        </p:txBody>
      </p:sp>
      <p:pic>
        <p:nvPicPr>
          <p:cNvPr id="4" name="image5.png"/>
          <p:cNvPicPr/>
          <p:nvPr/>
        </p:nvPicPr>
        <p:blipFill>
          <a:blip r:embed="rId2"/>
          <a:srcRect/>
          <a:stretch>
            <a:fillRect/>
          </a:stretch>
        </p:blipFill>
        <p:spPr>
          <a:xfrm>
            <a:off x="1141412" y="1675130"/>
            <a:ext cx="9905999" cy="4474210"/>
          </a:xfrm>
          <a:prstGeom prst="rect">
            <a:avLst/>
          </a:prstGeom>
          <a:ln/>
        </p:spPr>
      </p:pic>
    </p:spTree>
    <p:extLst>
      <p:ext uri="{BB962C8B-B14F-4D97-AF65-F5344CB8AC3E}">
        <p14:creationId xmlns:p14="http://schemas.microsoft.com/office/powerpoint/2010/main" val="186577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617220"/>
            <a:ext cx="9905999" cy="5463540"/>
          </a:xfrm>
        </p:spPr>
        <p:txBody>
          <a:bodyPr/>
          <a:lstStyle/>
          <a:p>
            <a:r>
              <a:rPr lang="es-MX" dirty="0">
                <a:effectLst/>
              </a:rPr>
              <a:t>En esta imagen se puede ver que el usuario elije un teléfono y lo puede poner en la pantalla</a:t>
            </a:r>
          </a:p>
          <a:p>
            <a:endParaRPr lang="es-MX" dirty="0"/>
          </a:p>
        </p:txBody>
      </p:sp>
      <p:pic>
        <p:nvPicPr>
          <p:cNvPr id="4" name="image4.png"/>
          <p:cNvPicPr/>
          <p:nvPr/>
        </p:nvPicPr>
        <p:blipFill>
          <a:blip r:embed="rId2"/>
          <a:srcRect/>
          <a:stretch>
            <a:fillRect/>
          </a:stretch>
        </p:blipFill>
        <p:spPr>
          <a:xfrm>
            <a:off x="1141412" y="1675130"/>
            <a:ext cx="9905999" cy="4405630"/>
          </a:xfrm>
          <a:prstGeom prst="rect">
            <a:avLst/>
          </a:prstGeom>
          <a:ln/>
        </p:spPr>
      </p:pic>
    </p:spTree>
    <p:extLst>
      <p:ext uri="{BB962C8B-B14F-4D97-AF65-F5344CB8AC3E}">
        <p14:creationId xmlns:p14="http://schemas.microsoft.com/office/powerpoint/2010/main" val="423562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1892" y="527078"/>
            <a:ext cx="4745037" cy="1478570"/>
          </a:xfrm>
        </p:spPr>
        <p:txBody>
          <a:bodyPr/>
          <a:lstStyle/>
          <a:p>
            <a:pPr algn="ctr"/>
            <a:r>
              <a:rPr lang="es-MX" dirty="0" smtClean="0"/>
              <a:t>INTRODUCCIÓN</a:t>
            </a:r>
            <a:endParaRPr lang="es-MX" dirty="0"/>
          </a:p>
        </p:txBody>
      </p:sp>
      <p:sp>
        <p:nvSpPr>
          <p:cNvPr id="3" name="Marcador de contenido 2"/>
          <p:cNvSpPr>
            <a:spLocks noGrp="1"/>
          </p:cNvSpPr>
          <p:nvPr>
            <p:ph idx="1"/>
          </p:nvPr>
        </p:nvSpPr>
        <p:spPr/>
        <p:txBody>
          <a:bodyPr>
            <a:normAutofit/>
          </a:bodyPr>
          <a:lstStyle/>
          <a:p>
            <a:r>
              <a:rPr lang="es-MX" sz="2200" dirty="0">
                <a:effectLst/>
                <a:latin typeface="Arial" panose="020B0604020202020204" pitchFamily="34" charset="0"/>
                <a:cs typeface="Arial" panose="020B0604020202020204" pitchFamily="34" charset="0"/>
              </a:rPr>
              <a:t>En la vida cotidiana, es normal que nos encontremos con problemas que parecen tener una solución que no es muy clara a simple vista y que además, puede ser compleja de abordar de una sola vez sin antes detenerse a analizar el problema.</a:t>
            </a:r>
          </a:p>
          <a:p>
            <a:r>
              <a:rPr lang="es-MX" sz="2200" dirty="0">
                <a:effectLst/>
                <a:latin typeface="Arial" panose="020B0604020202020204" pitchFamily="34" charset="0"/>
                <a:cs typeface="Arial" panose="020B0604020202020204" pitchFamily="34" charset="0"/>
              </a:rPr>
              <a:t>En el mundo de la programación nos enfrentamos a esta problemática a diario, ya que nuestro día a día se basa en resolver problemas desde el más simple hasta el más complejo al momento de desarrollar un sistema que pueda resolver alguna situación en específico.</a:t>
            </a:r>
          </a:p>
          <a:p>
            <a:endParaRPr lang="es-MX" dirty="0"/>
          </a:p>
        </p:txBody>
      </p:sp>
    </p:spTree>
    <p:extLst>
      <p:ext uri="{BB962C8B-B14F-4D97-AF65-F5344CB8AC3E}">
        <p14:creationId xmlns:p14="http://schemas.microsoft.com/office/powerpoint/2010/main" val="4179665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18552" y="1369376"/>
            <a:ext cx="9905999" cy="4528503"/>
          </a:xfrm>
        </p:spPr>
        <p:txBody>
          <a:bodyPr>
            <a:normAutofit fontScale="92500"/>
          </a:bodyPr>
          <a:lstStyle/>
          <a:p>
            <a:r>
              <a:rPr lang="es-MX" dirty="0">
                <a:effectLst/>
                <a:latin typeface="Arial" panose="020B0604020202020204" pitchFamily="34" charset="0"/>
                <a:cs typeface="Arial" panose="020B0604020202020204" pitchFamily="34" charset="0"/>
              </a:rPr>
              <a:t>Es necesario abstraer el problema y modelarlo para poder llegar a una solución más eficaz no dejando ideas en el aire que, de manera más puntual, se puedan reflejar en un papel para futuras referencias. </a:t>
            </a:r>
          </a:p>
          <a:p>
            <a:r>
              <a:rPr lang="es-MX" dirty="0">
                <a:effectLst/>
                <a:latin typeface="Arial" panose="020B0604020202020204" pitchFamily="34" charset="0"/>
                <a:cs typeface="Arial" panose="020B0604020202020204" pitchFamily="34" charset="0"/>
              </a:rPr>
              <a:t>En el ámbito del desarrollo de  software contamos con herramientas de modelado que nos ayudan a abstraer un problema y modelarlo en papel, en nuestro caso nos centraremos en los llamados </a:t>
            </a:r>
            <a:r>
              <a:rPr lang="es-MX" b="1" dirty="0">
                <a:effectLst/>
                <a:latin typeface="Arial" panose="020B0604020202020204" pitchFamily="34" charset="0"/>
                <a:cs typeface="Arial" panose="020B0604020202020204" pitchFamily="34" charset="0"/>
              </a:rPr>
              <a:t>Diagramas de clases</a:t>
            </a:r>
            <a:r>
              <a:rPr lang="es-MX" b="1" i="1" dirty="0" smtClean="0">
                <a:effectLst/>
                <a:latin typeface="Arial" panose="020B0604020202020204" pitchFamily="34" charset="0"/>
                <a:cs typeface="Arial" panose="020B0604020202020204" pitchFamily="34" charset="0"/>
              </a:rPr>
              <a:t>.</a:t>
            </a:r>
          </a:p>
          <a:p>
            <a:r>
              <a:rPr lang="es-MX" dirty="0">
                <a:effectLst/>
                <a:latin typeface="Arial" panose="020B0604020202020204" pitchFamily="34" charset="0"/>
                <a:cs typeface="Arial" panose="020B0604020202020204" pitchFamily="34" charset="0"/>
              </a:rPr>
              <a:t>Además de los ya mencionados, existen patrones ya preestablecidos que nos pueden ayudar  a determinar qué estructura de diagrama de clases podemos adaptar a nuestro problema de la manera en que más se  acople a nuestra problemática. A estos le llamamos </a:t>
            </a:r>
            <a:r>
              <a:rPr lang="es-MX" b="1" dirty="0">
                <a:effectLst/>
                <a:latin typeface="Arial" panose="020B0604020202020204" pitchFamily="34" charset="0"/>
                <a:cs typeface="Arial" panose="020B0604020202020204" pitchFamily="34" charset="0"/>
              </a:rPr>
              <a:t>Patrones de diseño.</a:t>
            </a:r>
            <a:endParaRPr lang="es-MX" dirty="0">
              <a:effectLst/>
              <a:latin typeface="Arial" panose="020B0604020202020204" pitchFamily="34" charset="0"/>
              <a:cs typeface="Arial" panose="020B0604020202020204" pitchFamily="34" charset="0"/>
            </a:endParaRPr>
          </a:p>
          <a:p>
            <a:endParaRPr lang="es-MX" dirty="0">
              <a:effectLst/>
            </a:endParaRPr>
          </a:p>
          <a:p>
            <a:endParaRPr lang="es-MX" dirty="0"/>
          </a:p>
        </p:txBody>
      </p:sp>
    </p:spTree>
    <p:extLst>
      <p:ext uri="{BB962C8B-B14F-4D97-AF65-F5344CB8AC3E}">
        <p14:creationId xmlns:p14="http://schemas.microsoft.com/office/powerpoint/2010/main" val="1684611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07642" y="538508"/>
            <a:ext cx="4173537" cy="1478570"/>
          </a:xfrm>
        </p:spPr>
        <p:txBody>
          <a:bodyPr/>
          <a:lstStyle/>
          <a:p>
            <a:pPr algn="ctr"/>
            <a:r>
              <a:rPr lang="es-MX" dirty="0" smtClean="0"/>
              <a:t>PROBLEMÁTICA</a:t>
            </a:r>
            <a:endParaRPr lang="es-MX" dirty="0"/>
          </a:p>
        </p:txBody>
      </p:sp>
      <p:sp>
        <p:nvSpPr>
          <p:cNvPr id="3" name="Marcador de contenido 2"/>
          <p:cNvSpPr>
            <a:spLocks noGrp="1"/>
          </p:cNvSpPr>
          <p:nvPr>
            <p:ph idx="1"/>
          </p:nvPr>
        </p:nvSpPr>
        <p:spPr/>
        <p:txBody>
          <a:bodyPr/>
          <a:lstStyle/>
          <a:p>
            <a:pPr algn="just"/>
            <a:r>
              <a:rPr lang="es-MX" dirty="0">
                <a:effectLst/>
              </a:rPr>
              <a:t>Se quiere desarrollar una  mesa interactiva la cuál presentará información sobre las características técnicas de un teléfono celular. Dicho teléfono (o teléfonos, dependiendo del caso) será colocado </a:t>
            </a:r>
            <a:r>
              <a:rPr lang="es-MX" dirty="0" smtClean="0">
                <a:effectLst/>
              </a:rPr>
              <a:t>en </a:t>
            </a:r>
            <a:r>
              <a:rPr lang="es-MX" dirty="0">
                <a:effectLst/>
              </a:rPr>
              <a:t>la mesa </a:t>
            </a:r>
            <a:r>
              <a:rPr lang="es-MX" dirty="0" smtClean="0">
                <a:effectLst/>
              </a:rPr>
              <a:t>interactiva, </a:t>
            </a:r>
            <a:r>
              <a:rPr lang="es-MX" dirty="0">
                <a:effectLst/>
              </a:rPr>
              <a:t>de tal </a:t>
            </a:r>
            <a:r>
              <a:rPr lang="es-MX" dirty="0" smtClean="0">
                <a:effectLst/>
              </a:rPr>
              <a:t>manera que se puedan </a:t>
            </a:r>
            <a:r>
              <a:rPr lang="es-MX" dirty="0">
                <a:effectLst/>
              </a:rPr>
              <a:t>mostrar las características técnicas dé cada celular colocado.</a:t>
            </a:r>
          </a:p>
          <a:p>
            <a:endParaRPr lang="es-MX" dirty="0"/>
          </a:p>
        </p:txBody>
      </p:sp>
    </p:spTree>
    <p:extLst>
      <p:ext uri="{BB962C8B-B14F-4D97-AF65-F5344CB8AC3E}">
        <p14:creationId xmlns:p14="http://schemas.microsoft.com/office/powerpoint/2010/main" val="413340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effectLst/>
              </a:rPr>
              <a:t>La mesa  tendrá una capacidad máxima  para cuatro usuarios simultáneos, los cuales podrán colocar un número de hasta dos celulares. Cada usuario tendrá un espacio en la mesa asignado para mostrar únicamente  la información de los teléfonos que haya  solicitado y poder realizar una comparación para decidir que celular desea adquirir</a:t>
            </a:r>
          </a:p>
          <a:p>
            <a:endParaRPr lang="es-MX" dirty="0"/>
          </a:p>
        </p:txBody>
      </p:sp>
    </p:spTree>
    <p:extLst>
      <p:ext uri="{BB962C8B-B14F-4D97-AF65-F5344CB8AC3E}">
        <p14:creationId xmlns:p14="http://schemas.microsoft.com/office/powerpoint/2010/main" val="2106519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7605" y="450769"/>
            <a:ext cx="4733607" cy="1022668"/>
          </a:xfrm>
        </p:spPr>
        <p:txBody>
          <a:bodyPr/>
          <a:lstStyle/>
          <a:p>
            <a:pPr algn="ctr"/>
            <a:r>
              <a:rPr lang="es-MX" dirty="0" smtClean="0"/>
              <a:t>PRIMERA SOLUCIÓN</a:t>
            </a:r>
            <a:endParaRPr lang="es-MX" dirty="0"/>
          </a:p>
        </p:txBody>
      </p:sp>
      <p:sp>
        <p:nvSpPr>
          <p:cNvPr id="3" name="Marcador de contenido 2"/>
          <p:cNvSpPr>
            <a:spLocks noGrp="1"/>
          </p:cNvSpPr>
          <p:nvPr>
            <p:ph idx="1"/>
          </p:nvPr>
        </p:nvSpPr>
        <p:spPr>
          <a:xfrm>
            <a:off x="1141410" y="1732120"/>
            <a:ext cx="9905999" cy="790893"/>
          </a:xfrm>
        </p:spPr>
        <p:txBody>
          <a:bodyPr>
            <a:normAutofit fontScale="92500" lnSpcReduction="20000"/>
          </a:bodyPr>
          <a:lstStyle/>
          <a:p>
            <a:r>
              <a:rPr lang="es-MX" dirty="0">
                <a:effectLst/>
              </a:rPr>
              <a:t>La primera aproximación del modelado del problema se puede apreciar en la siguiente imagen </a:t>
            </a:r>
          </a:p>
          <a:p>
            <a:endParaRPr lang="es-MX" dirty="0"/>
          </a:p>
        </p:txBody>
      </p:sp>
      <p:pic>
        <p:nvPicPr>
          <p:cNvPr id="12" name="Imagen 11"/>
          <p:cNvPicPr/>
          <p:nvPr/>
        </p:nvPicPr>
        <p:blipFill>
          <a:blip r:embed="rId2">
            <a:extLst>
              <a:ext uri="{28A0092B-C50C-407E-A947-70E740481C1C}">
                <a14:useLocalDpi xmlns:a14="http://schemas.microsoft.com/office/drawing/2010/main" val="0"/>
              </a:ext>
            </a:extLst>
          </a:blip>
          <a:stretch>
            <a:fillRect/>
          </a:stretch>
        </p:blipFill>
        <p:spPr>
          <a:xfrm>
            <a:off x="1511610" y="2523013"/>
            <a:ext cx="8731255" cy="4171950"/>
          </a:xfrm>
          <a:prstGeom prst="rect">
            <a:avLst/>
          </a:prstGeom>
        </p:spPr>
      </p:pic>
    </p:spTree>
    <p:extLst>
      <p:ext uri="{BB962C8B-B14F-4D97-AF65-F5344CB8AC3E}">
        <p14:creationId xmlns:p14="http://schemas.microsoft.com/office/powerpoint/2010/main" val="649670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81985" y="800100"/>
            <a:ext cx="3224847" cy="862648"/>
          </a:xfrm>
        </p:spPr>
        <p:txBody>
          <a:bodyPr/>
          <a:lstStyle/>
          <a:p>
            <a:pPr algn="ctr"/>
            <a:r>
              <a:rPr lang="es-MX" dirty="0" smtClean="0"/>
              <a:t>SIGUIENTE FASE</a:t>
            </a:r>
            <a:endParaRPr lang="es-MX" dirty="0"/>
          </a:p>
        </p:txBody>
      </p:sp>
      <p:sp>
        <p:nvSpPr>
          <p:cNvPr id="3" name="Marcador de contenido 2"/>
          <p:cNvSpPr>
            <a:spLocks noGrp="1"/>
          </p:cNvSpPr>
          <p:nvPr>
            <p:ph idx="1"/>
          </p:nvPr>
        </p:nvSpPr>
        <p:spPr>
          <a:xfrm>
            <a:off x="1141410" y="2131378"/>
            <a:ext cx="9905999" cy="3000692"/>
          </a:xfrm>
        </p:spPr>
        <p:txBody>
          <a:bodyPr/>
          <a:lstStyle/>
          <a:p>
            <a:r>
              <a:rPr lang="es-MX" dirty="0">
                <a:effectLst/>
              </a:rPr>
              <a:t>Al intentar implementar el modelo a código nos encontramos con varios problemas y nos dimos cuenta  de  que  nuestro modelo no era tan funcional y no resolvía  la problemática de la manera en  que esperábamos.</a:t>
            </a:r>
          </a:p>
          <a:p>
            <a:r>
              <a:rPr lang="es-MX" dirty="0">
                <a:effectLst/>
              </a:rPr>
              <a:t>Después de analizar mejor el problema y con la ayuda de patrones de diseño llegamos al  siguiente diagrama</a:t>
            </a:r>
          </a:p>
          <a:p>
            <a:endParaRPr lang="es-MX" dirty="0"/>
          </a:p>
        </p:txBody>
      </p:sp>
    </p:spTree>
    <p:extLst>
      <p:ext uri="{BB962C8B-B14F-4D97-AF65-F5344CB8AC3E}">
        <p14:creationId xmlns:p14="http://schemas.microsoft.com/office/powerpoint/2010/main" val="3075598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cstate="print">
            <a:extLst>
              <a:ext uri="{28A0092B-C50C-407E-A947-70E740481C1C}">
                <a14:useLocalDpi xmlns:a14="http://schemas.microsoft.com/office/drawing/2010/main" val="0"/>
              </a:ext>
            </a:extLst>
          </a:blip>
          <a:stretch>
            <a:fillRect/>
          </a:stretch>
        </p:blipFill>
        <p:spPr>
          <a:xfrm>
            <a:off x="1474470" y="662940"/>
            <a:ext cx="9372600" cy="5566410"/>
          </a:xfrm>
          <a:prstGeom prst="rect">
            <a:avLst/>
          </a:prstGeom>
        </p:spPr>
      </p:pic>
    </p:spTree>
    <p:extLst>
      <p:ext uri="{BB962C8B-B14F-4D97-AF65-F5344CB8AC3E}">
        <p14:creationId xmlns:p14="http://schemas.microsoft.com/office/powerpoint/2010/main" val="259791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81987" y="297180"/>
            <a:ext cx="2927667" cy="851218"/>
          </a:xfrm>
        </p:spPr>
        <p:txBody>
          <a:bodyPr/>
          <a:lstStyle/>
          <a:p>
            <a:pPr algn="ctr"/>
            <a:r>
              <a:rPr lang="es-MX" dirty="0" smtClean="0"/>
              <a:t>PRUEBAS</a:t>
            </a:r>
            <a:endParaRPr lang="es-MX" dirty="0"/>
          </a:p>
        </p:txBody>
      </p:sp>
      <p:sp>
        <p:nvSpPr>
          <p:cNvPr id="3" name="Marcador de contenido 2"/>
          <p:cNvSpPr>
            <a:spLocks noGrp="1"/>
          </p:cNvSpPr>
          <p:nvPr>
            <p:ph idx="1"/>
          </p:nvPr>
        </p:nvSpPr>
        <p:spPr>
          <a:xfrm>
            <a:off x="1255710" y="1049336"/>
            <a:ext cx="9905999" cy="5454333"/>
          </a:xfrm>
        </p:spPr>
        <p:txBody>
          <a:bodyPr/>
          <a:lstStyle/>
          <a:p>
            <a:r>
              <a:rPr lang="es-MX" dirty="0">
                <a:effectLst/>
              </a:rPr>
              <a:t>Como inicio se puede ver que hay </a:t>
            </a:r>
            <a:r>
              <a:rPr lang="es-MX" dirty="0" smtClean="0">
                <a:effectLst/>
              </a:rPr>
              <a:t>unos </a:t>
            </a:r>
            <a:r>
              <a:rPr lang="es-MX" dirty="0">
                <a:effectLst/>
              </a:rPr>
              <a:t>cuadros a los lados donde estarán los celulares, donde el usuario podrá tomar uno y ponerlo en la pantalla. La mesa interactiva esta diseñada para cuatro usuarios</a:t>
            </a:r>
          </a:p>
          <a:p>
            <a:endParaRPr lang="es-MX" dirty="0"/>
          </a:p>
        </p:txBody>
      </p:sp>
      <p:pic>
        <p:nvPicPr>
          <p:cNvPr id="4" name="image1.png"/>
          <p:cNvPicPr/>
          <p:nvPr/>
        </p:nvPicPr>
        <p:blipFill>
          <a:blip r:embed="rId2"/>
          <a:srcRect/>
          <a:stretch>
            <a:fillRect/>
          </a:stretch>
        </p:blipFill>
        <p:spPr>
          <a:xfrm>
            <a:off x="1255710" y="2509519"/>
            <a:ext cx="9905999" cy="3994149"/>
          </a:xfrm>
          <a:prstGeom prst="rect">
            <a:avLst/>
          </a:prstGeom>
          <a:ln/>
        </p:spPr>
      </p:pic>
    </p:spTree>
    <p:extLst>
      <p:ext uri="{BB962C8B-B14F-4D97-AF65-F5344CB8AC3E}">
        <p14:creationId xmlns:p14="http://schemas.microsoft.com/office/powerpoint/2010/main" val="98852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
  <TotalTime>33</TotalTime>
  <Words>520</Words>
  <Application>Microsoft Office PowerPoint</Application>
  <PresentationFormat>Panorámica</PresentationFormat>
  <Paragraphs>21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Tw Cen MT</vt:lpstr>
      <vt:lpstr>Circuito</vt:lpstr>
      <vt:lpstr> MESA INTERACTIVA</vt:lpstr>
      <vt:lpstr>INTRODUCCIÓN</vt:lpstr>
      <vt:lpstr>Presentación de PowerPoint</vt:lpstr>
      <vt:lpstr>PROBLEMÁTICA</vt:lpstr>
      <vt:lpstr>Presentación de PowerPoint</vt:lpstr>
      <vt:lpstr>PRIMERA SOLUCIÓN</vt:lpstr>
      <vt:lpstr>SIGUIENTE FASE</vt:lpstr>
      <vt:lpstr>Presentación de PowerPoint</vt:lpstr>
      <vt:lpstr>PRUEBAS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INTERACTIVA</dc:title>
  <dc:creator>Eduard Mon</dc:creator>
  <cp:lastModifiedBy>Eduard Mon</cp:lastModifiedBy>
  <cp:revision>4</cp:revision>
  <dcterms:created xsi:type="dcterms:W3CDTF">2019-02-19T05:03:53Z</dcterms:created>
  <dcterms:modified xsi:type="dcterms:W3CDTF">2019-02-19T05:59:56Z</dcterms:modified>
</cp:coreProperties>
</file>