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58" r:id="rId6"/>
    <p:sldId id="305" r:id="rId7"/>
    <p:sldId id="306" r:id="rId8"/>
    <p:sldId id="307" r:id="rId9"/>
    <p:sldId id="309" r:id="rId10"/>
    <p:sldId id="304" r:id="rId11"/>
    <p:sldId id="259" r:id="rId12"/>
    <p:sldId id="303" r:id="rId13"/>
    <p:sldId id="310" r:id="rId14"/>
    <p:sldId id="312" r:id="rId15"/>
    <p:sldId id="260" r:id="rId16"/>
    <p:sldId id="261" r:id="rId17"/>
    <p:sldId id="262" r:id="rId18"/>
    <p:sldId id="263" r:id="rId19"/>
    <p:sldId id="264" r:id="rId20"/>
    <p:sldId id="314" r:id="rId21"/>
    <p:sldId id="315" r:id="rId22"/>
    <p:sldId id="265" r:id="rId23"/>
    <p:sldId id="316" r:id="rId24"/>
    <p:sldId id="317" r:id="rId25"/>
    <p:sldId id="318" r:id="rId26"/>
    <p:sldId id="266" r:id="rId27"/>
    <p:sldId id="267" r:id="rId28"/>
    <p:sldId id="319" r:id="rId29"/>
    <p:sldId id="320" r:id="rId30"/>
    <p:sldId id="321" r:id="rId31"/>
    <p:sldId id="268" r:id="rId32"/>
    <p:sldId id="269" r:id="rId33"/>
    <p:sldId id="270" r:id="rId34"/>
    <p:sldId id="271" r:id="rId35"/>
    <p:sldId id="323" r:id="rId36"/>
    <p:sldId id="324" r:id="rId37"/>
    <p:sldId id="325" r:id="rId38"/>
    <p:sldId id="326" r:id="rId39"/>
    <p:sldId id="327" r:id="rId40"/>
    <p:sldId id="322" r:id="rId41"/>
    <p:sldId id="278" r:id="rId42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te_reading_share_20230419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te_reading_share_20230419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te_reading_share_20230419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white_reading_share_20230419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sv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2013" y="2690813"/>
            <a:ext cx="7187565" cy="747713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33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LSM-Tree overview </a:t>
            </a:r>
            <a:endParaRPr lang="en-US" sz="3330" b="1" dirty="0"/>
          </a:p>
        </p:txBody>
      </p:sp>
      <p:sp>
        <p:nvSpPr>
          <p:cNvPr id="4" name="Text 2"/>
          <p:cNvSpPr/>
          <p:nvPr/>
        </p:nvSpPr>
        <p:spPr>
          <a:xfrm>
            <a:off x="862013" y="4286250"/>
            <a:ext cx="2619375" cy="542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ADSL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Concept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47420"/>
            <a:ext cx="7715250" cy="349504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Mainstream persistent key-value (KV) storage system - LSM tree (Log-Structured-Merge-Tree)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Efficient write optimization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Efficient Scanning Performance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High space utilization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High scalability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1416685"/>
            <a:ext cx="3275965" cy="2557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Application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47420"/>
            <a:ext cx="7715250" cy="349504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Widely used in modern KV storage systems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LevelDB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RocksDB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Cassandra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TiKV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7" name="Picture 2" descr="https://www.percona.com/blog/wp-content/uploads/2015/10/1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28462" r="11267" b="20833"/>
          <a:stretch>
            <a:fillRect/>
          </a:stretch>
        </p:blipFill>
        <p:spPr bwMode="auto">
          <a:xfrm>
            <a:off x="2571034" y="2820446"/>
            <a:ext cx="1445001" cy="54187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154244" y="4217583"/>
            <a:ext cx="1011815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4534" y="3464487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8" descr="https://upload.wikimedia.org/wikipedia/commons/thumb/5/5e/Cassandra_logo.svg/120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8" y="3271566"/>
            <a:ext cx="1172976" cy="78585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4576918" y="4124887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tikv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81" y="2804206"/>
            <a:ext cx="1492807" cy="7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575667" y="3657527"/>
            <a:ext cx="1228221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PingCAP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4" descr="“leveldb图片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45" y="3288278"/>
            <a:ext cx="957038" cy="95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Advantages and disadvantages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47420"/>
            <a:ext cx="7715250" cy="349504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Advantages of LSM-tree: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Better write performance: LSM-trees optimize for write performance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Space efficiency: multiple levels and compaction reduces the amount of space required to store the same amount of data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Crash recovery: provide a built-in mechanism for crash recovery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Disadvantages of LSM-tree: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Read performance: slower than B-trees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Write amplification: compaction can result in a higher number of writes 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Memory usage: buffer incoming writes in memory can lead to high memory usage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9425" y="3090863"/>
            <a:ext cx="1900238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28625" y="1495425"/>
            <a:ext cx="5101590" cy="1652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III. Architecture</a:t>
            </a:r>
            <a:endParaRPr lang="en-US" sz="320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III. Architecture</a:t>
            </a:r>
            <a:endParaRPr lang="en-US" sz="192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</a:t>
            </a: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System structure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510088" y="188118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Core structure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510088" y="239553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</a:t>
            </a:r>
            <a:r>
              <a:rPr lang="en-US" altLang="zh-CN" sz="1150" dirty="0" smtClean="0">
                <a:sym typeface="+mn-ea"/>
              </a:rPr>
              <a:t>Memory Table</a:t>
            </a:r>
            <a:endParaRPr lang="zh-CN" altLang="en-US" sz="1150" dirty="0"/>
          </a:p>
          <a:p>
            <a:pPr marL="0" indent="0" algn="l">
              <a:lnSpc>
                <a:spcPct val="150000"/>
              </a:lnSpc>
              <a:buNone/>
            </a:pP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4510088" y="290988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D. SSTable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510088" y="342423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E. Bloom Filter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510088" y="393858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F. Table Cache &amp;&amp; Block Cache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510088" y="4452938"/>
            <a:ext cx="3571875" cy="257175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G. Log</a:t>
            </a:r>
            <a:endParaRPr lang="en-US" sz="115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System structure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837565"/>
            <a:ext cx="3275965" cy="25571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776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System structure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Divide into memory and dis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Memory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Store recently updated key-value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as a buffer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Disk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Store logs and persist key-value data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Hierarchical structure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714500" lvl="3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inter-layer size is scaled up proportionally (Usually 10 times)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Each layer has multiple data files (SSTables)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data in the layer is stored sequentially (except L0 layer)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disorder between different layers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Core structure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14375" y="776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Memory Table: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 in-memory data structure that holds the most recently updated data.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SSTable Files: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Hierarchical file structure on disk to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store persistent data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Each layer has multiple SSTables,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and the layers are ordered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Log: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Logs stored to disk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1871345"/>
            <a:ext cx="3275965" cy="2557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Memory 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14375" y="776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Memory Table is divided into two categories: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Write buffer for key-value data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can read and write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Immutable MemTable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MemTable that is about to be persisted to disk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read only not writable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Both data structures are exactly the same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mainstream adopts the SkipList structure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Follow up in detail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2603" y="668655"/>
            <a:ext cx="3451397" cy="3470258"/>
            <a:chOff x="10649" y="1933"/>
            <a:chExt cx="8551" cy="7821"/>
          </a:xfrm>
        </p:grpSpPr>
        <p:sp>
          <p:nvSpPr>
            <p:cNvPr id="18" name="Rectangle: Rounded Corners 94"/>
            <p:cNvSpPr/>
            <p:nvPr/>
          </p:nvSpPr>
          <p:spPr>
            <a:xfrm>
              <a:off x="12569" y="5968"/>
              <a:ext cx="3419" cy="670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ctangle: Rounded Corners 94"/>
            <p:cNvSpPr/>
            <p:nvPr/>
          </p:nvSpPr>
          <p:spPr>
            <a:xfrm>
              <a:off x="12569" y="4010"/>
              <a:ext cx="3419" cy="67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ctangle: Rounded Corners 94"/>
            <p:cNvSpPr/>
            <p:nvPr/>
          </p:nvSpPr>
          <p:spPr>
            <a:xfrm>
              <a:off x="12569" y="9034"/>
              <a:ext cx="3419" cy="7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5" idx="2"/>
              <a:endCxn id="18" idx="0"/>
            </p:cNvCxnSpPr>
            <p:nvPr/>
          </p:nvCxnSpPr>
          <p:spPr>
            <a:xfrm>
              <a:off x="14279" y="4689"/>
              <a:ext cx="0" cy="12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8" idx="2"/>
              <a:endCxn id="26" idx="0"/>
            </p:cNvCxnSpPr>
            <p:nvPr/>
          </p:nvCxnSpPr>
          <p:spPr>
            <a:xfrm>
              <a:off x="14279" y="6638"/>
              <a:ext cx="0" cy="23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80"/>
            <p:cNvSpPr txBox="1"/>
            <p:nvPr/>
          </p:nvSpPr>
          <p:spPr>
            <a:xfrm>
              <a:off x="16453" y="3968"/>
              <a:ext cx="2725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smtClean="0"/>
                <a:t>MemTable</a:t>
              </a:r>
              <a:endParaRPr lang="en-US" altLang="zh-CN" sz="24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文本框 80"/>
            <p:cNvSpPr txBox="1"/>
            <p:nvPr/>
          </p:nvSpPr>
          <p:spPr>
            <a:xfrm>
              <a:off x="16452" y="5721"/>
              <a:ext cx="2748" cy="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/>
              <a:r>
                <a:rPr lang="en-US" altLang="zh-CN" sz="1600" dirty="0" smtClean="0"/>
                <a:t>Immutable </a:t>
              </a:r>
              <a:endParaRPr lang="en-US" altLang="zh-CN" sz="1600" dirty="0"/>
            </a:p>
            <a:p>
              <a:pPr marL="0" lvl="1"/>
              <a:r>
                <a:rPr lang="en-US" altLang="zh-CN" sz="1600" dirty="0" smtClean="0"/>
                <a:t>MemTable</a:t>
              </a:r>
              <a:endParaRPr lang="en-US" altLang="zh-CN" sz="1600" dirty="0" smtClean="0"/>
            </a:p>
          </p:txBody>
        </p:sp>
        <p:cxnSp>
          <p:nvCxnSpPr>
            <p:cNvPr id="29" name="Straight Connector 83"/>
            <p:cNvCxnSpPr/>
            <p:nvPr/>
          </p:nvCxnSpPr>
          <p:spPr>
            <a:xfrm flipH="1" flipV="1">
              <a:off x="10651" y="7751"/>
              <a:ext cx="7229" cy="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0649" y="6946"/>
              <a:ext cx="3629" cy="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Memory</a:t>
              </a:r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78" y="7904"/>
              <a:ext cx="1663" cy="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Disk</a:t>
              </a:r>
              <a:endParaRPr lang="en-US" dirty="0"/>
            </a:p>
          </p:txBody>
        </p:sp>
        <p:sp>
          <p:nvSpPr>
            <p:cNvPr id="33" name="文本框 80"/>
            <p:cNvSpPr txBox="1"/>
            <p:nvPr/>
          </p:nvSpPr>
          <p:spPr>
            <a:xfrm>
              <a:off x="16540" y="8890"/>
              <a:ext cx="2094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err="1" smtClean="0"/>
                <a:t>SSTable</a:t>
              </a:r>
              <a:endParaRPr lang="en-US" altLang="zh-CN" sz="2400" baseline="-25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4279" y="2731"/>
              <a:ext cx="0" cy="12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80"/>
            <p:cNvSpPr txBox="1"/>
            <p:nvPr/>
          </p:nvSpPr>
          <p:spPr>
            <a:xfrm>
              <a:off x="13560" y="1933"/>
              <a:ext cx="2094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smtClean="0"/>
                <a:t>KV-Pair</a:t>
              </a:r>
              <a:endParaRPr lang="en-US" altLang="zh-CN" sz="2400" baseline="-250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Memory 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14375" y="776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Memory Table state transition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key-value data written by the user is directly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inserted into the MemTable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Switch to Immutable MemTable after the MemTable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size exceeds the threshold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background thread saves Immutable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MemTable to disk through flush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92603" y="826135"/>
            <a:ext cx="3451397" cy="3470258"/>
            <a:chOff x="10649" y="1933"/>
            <a:chExt cx="8551" cy="7821"/>
          </a:xfrm>
        </p:grpSpPr>
        <p:sp>
          <p:nvSpPr>
            <p:cNvPr id="18" name="Rectangle: Rounded Corners 94"/>
            <p:cNvSpPr/>
            <p:nvPr/>
          </p:nvSpPr>
          <p:spPr>
            <a:xfrm>
              <a:off x="12569" y="5968"/>
              <a:ext cx="3419" cy="670"/>
            </a:xfrm>
            <a:prstGeom prst="round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ctangle: Rounded Corners 94"/>
            <p:cNvSpPr/>
            <p:nvPr/>
          </p:nvSpPr>
          <p:spPr>
            <a:xfrm>
              <a:off x="12569" y="4010"/>
              <a:ext cx="3419" cy="67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ctangle: Rounded Corners 94"/>
            <p:cNvSpPr/>
            <p:nvPr/>
          </p:nvSpPr>
          <p:spPr>
            <a:xfrm>
              <a:off x="12569" y="9034"/>
              <a:ext cx="3419" cy="7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5" idx="2"/>
              <a:endCxn id="18" idx="0"/>
            </p:cNvCxnSpPr>
            <p:nvPr/>
          </p:nvCxnSpPr>
          <p:spPr>
            <a:xfrm>
              <a:off x="14279" y="4689"/>
              <a:ext cx="0" cy="12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8" idx="2"/>
              <a:endCxn id="26" idx="0"/>
            </p:cNvCxnSpPr>
            <p:nvPr/>
          </p:nvCxnSpPr>
          <p:spPr>
            <a:xfrm>
              <a:off x="14279" y="6638"/>
              <a:ext cx="0" cy="23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80"/>
            <p:cNvSpPr txBox="1"/>
            <p:nvPr/>
          </p:nvSpPr>
          <p:spPr>
            <a:xfrm>
              <a:off x="16453" y="3968"/>
              <a:ext cx="2725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smtClean="0"/>
                <a:t>MemTable</a:t>
              </a:r>
              <a:endParaRPr lang="en-US" altLang="zh-CN" sz="24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文本框 80"/>
            <p:cNvSpPr txBox="1"/>
            <p:nvPr/>
          </p:nvSpPr>
          <p:spPr>
            <a:xfrm>
              <a:off x="16452" y="5721"/>
              <a:ext cx="2748" cy="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marL="0" lvl="1"/>
              <a:r>
                <a:rPr lang="en-US" altLang="zh-CN" sz="1600" dirty="0" smtClean="0"/>
                <a:t>Immutable </a:t>
              </a:r>
              <a:endParaRPr lang="en-US" altLang="zh-CN" sz="1600" dirty="0"/>
            </a:p>
            <a:p>
              <a:pPr marL="0" lvl="1"/>
              <a:r>
                <a:rPr lang="en-US" altLang="zh-CN" sz="1600" dirty="0" smtClean="0"/>
                <a:t>MemTable</a:t>
              </a:r>
              <a:endParaRPr lang="en-US" altLang="zh-CN" sz="1600" dirty="0" smtClean="0"/>
            </a:p>
          </p:txBody>
        </p:sp>
        <p:cxnSp>
          <p:nvCxnSpPr>
            <p:cNvPr id="29" name="Straight Connector 83"/>
            <p:cNvCxnSpPr/>
            <p:nvPr/>
          </p:nvCxnSpPr>
          <p:spPr>
            <a:xfrm flipH="1" flipV="1">
              <a:off x="10651" y="7751"/>
              <a:ext cx="7229" cy="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0649" y="6946"/>
              <a:ext cx="3629" cy="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Memory</a:t>
              </a:r>
              <a:endParaRPr 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678" y="7904"/>
              <a:ext cx="1663" cy="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Disk</a:t>
              </a:r>
              <a:endParaRPr lang="en-US" dirty="0"/>
            </a:p>
          </p:txBody>
        </p:sp>
        <p:sp>
          <p:nvSpPr>
            <p:cNvPr id="33" name="文本框 80"/>
            <p:cNvSpPr txBox="1"/>
            <p:nvPr/>
          </p:nvSpPr>
          <p:spPr>
            <a:xfrm>
              <a:off x="16540" y="8890"/>
              <a:ext cx="2094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err="1" smtClean="0"/>
                <a:t>SSTable</a:t>
              </a:r>
              <a:endParaRPr lang="en-US" altLang="zh-CN" sz="2400" baseline="-25000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4279" y="2731"/>
              <a:ext cx="0" cy="12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80"/>
            <p:cNvSpPr txBox="1"/>
            <p:nvPr/>
          </p:nvSpPr>
          <p:spPr>
            <a:xfrm>
              <a:off x="13560" y="1933"/>
              <a:ext cx="2094" cy="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2400" baseline="-25000" dirty="0" smtClean="0"/>
                <a:t>KV-Pair</a:t>
              </a:r>
              <a:endParaRPr lang="en-US" altLang="zh-CN" sz="2400" baseline="-25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15167" y="3407464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flush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Memory 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14375" y="776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3115310"/>
            <a:ext cx="6658610" cy="155638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41375" y="903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mainstream of Memory Table adopts the skip list (SkipList) structure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Jump table (SkipList)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An in-memory data structure that can be used instead of a search tree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Add some indexes on top of an ordered linked list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Simulate binary search through a random rule (guaranteed a certain probability)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24225" y="428625"/>
            <a:ext cx="5162550" cy="8191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638550" y="1547813"/>
            <a:ext cx="4710113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I. 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Background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II. 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Introduction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III. 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Architecture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IV. 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Operation</a:t>
            </a:r>
            <a:endParaRPr lang="en-US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745" y="1046480"/>
            <a:ext cx="4098925" cy="348107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D. SSTable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841375" y="903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SSTable internal structure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Footer &amp;&amp; meta index block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block data block (multiple)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metadata block meta block (multiple)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D. SSTable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841375" y="903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Footer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Multiple handles and necessary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 information are saved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metaindex_handle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Offset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size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Index_handle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Offset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size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3424555"/>
            <a:ext cx="8667750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D. SSTable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841375" y="903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block data block (4KB)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Store multiple ordered key-value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pairs record record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Order within a block and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order between blocks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Use binary search within the data block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5"/>
          <a:stretch>
            <a:fillRect/>
          </a:stretch>
        </p:blipFill>
        <p:spPr>
          <a:xfrm>
            <a:off x="4843780" y="903605"/>
            <a:ext cx="386270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D. SSTable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841375" y="903605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Metadata block meta block (4KB)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lvl="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lvl="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Save various metadata of SSTable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Index Block Index Block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used to index data blocks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Bloom Filter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used to filter unnecessary queries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 certain rate of misjudgment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86" y="982308"/>
            <a:ext cx="3623783" cy="2421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1304290"/>
            <a:ext cx="7807325" cy="1435735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E. Bloom Filter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principle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 large bit array (binary array)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set of hash functions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key can be evenly mapped into the bit array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lvl="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can guarantee the correctness of the query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non-existent key may not be able to be filtered, and it is judged as non-existent after further query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filtered key must not exist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F. Table Cache &amp;&amp; Block Cache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 order to reduce IO and speed up lookups, key-value storage systems usually use Cache in memory to speed up access to SSTables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access is local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According to different functions, there are two types of caches in LevelDB/RocksDB: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Table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Block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Both are implemented based on LRU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F. Table Cache &amp;&amp; Block Cache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Table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metadata information of SSTable is encapsulated in table, including: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 descriptor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Index block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Bloom Filter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5" name="图片 4" descr="截屏2023-05-30 21.48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5370" y="1814830"/>
            <a:ext cx="5419725" cy="29959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F. Table Cache &amp;&amp; Block Cache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Block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Cache recently accessed data blocks (data block)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Can speed up access to hot data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4" name="图片 3" descr="截屏2023-05-30 21.49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138045"/>
            <a:ext cx="8084820" cy="26720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G. Log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LSM tree uses Log files to ensure that data will not be lost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Before writing the record to the Memtable in memory, it will first write to the Log file on the disk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When the system fails, the Memory Table in the memory is not persisted to the SSTable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LSM tree restores the content of the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Memtable data structure of the memory based on the log file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ensure that data is not lost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28844" y="2649855"/>
            <a:ext cx="5513624" cy="1915929"/>
            <a:chOff x="8667" y="7136"/>
            <a:chExt cx="8683" cy="3017"/>
          </a:xfrm>
        </p:grpSpPr>
        <p:sp>
          <p:nvSpPr>
            <p:cNvPr id="15" name="Rectangle: Rounded Corners 94"/>
            <p:cNvSpPr/>
            <p:nvPr/>
          </p:nvSpPr>
          <p:spPr>
            <a:xfrm>
              <a:off x="10479" y="7318"/>
              <a:ext cx="3419" cy="67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80"/>
            <p:cNvSpPr txBox="1"/>
            <p:nvPr/>
          </p:nvSpPr>
          <p:spPr>
            <a:xfrm>
              <a:off x="11142" y="7194"/>
              <a:ext cx="2094" cy="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3200" baseline="-25000" dirty="0" smtClean="0"/>
                <a:t>MemTable</a:t>
              </a:r>
              <a:endParaRPr lang="en-US" altLang="zh-CN" sz="3200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83"/>
            <p:cNvCxnSpPr/>
            <p:nvPr/>
          </p:nvCxnSpPr>
          <p:spPr>
            <a:xfrm flipH="1" flipV="1">
              <a:off x="8667" y="8495"/>
              <a:ext cx="8601" cy="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667" y="7913"/>
              <a:ext cx="166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Memory</a:t>
              </a:r>
              <a:endParaRPr 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94" y="8647"/>
              <a:ext cx="166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dirty="0"/>
                <a:t>Disk</a:t>
              </a:r>
              <a:endParaRPr lang="en-US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5920" y="7867"/>
              <a:ext cx="0" cy="12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80"/>
            <p:cNvSpPr txBox="1"/>
            <p:nvPr/>
          </p:nvSpPr>
          <p:spPr>
            <a:xfrm>
              <a:off x="15256" y="7136"/>
              <a:ext cx="2094" cy="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r>
                <a:rPr lang="en-US" altLang="zh-CN" sz="3600" baseline="-25000" dirty="0" smtClean="0"/>
                <a:t>KV-Pair</a:t>
              </a:r>
              <a:endParaRPr lang="en-US" sz="3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268" y="9146"/>
              <a:ext cx="1440" cy="1007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Log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3899" y="7657"/>
              <a:ext cx="11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接点 26"/>
            <p:cNvSpPr/>
            <p:nvPr/>
          </p:nvSpPr>
          <p:spPr>
            <a:xfrm>
              <a:off x="16087" y="8576"/>
              <a:ext cx="414" cy="407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流程图: 接点 31"/>
            <p:cNvSpPr/>
            <p:nvPr/>
          </p:nvSpPr>
          <p:spPr>
            <a:xfrm>
              <a:off x="14657" y="7136"/>
              <a:ext cx="410" cy="422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9425" y="3090863"/>
            <a:ext cx="1900238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28625" y="1495425"/>
            <a:ext cx="5101590" cy="1652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IV. Operation</a:t>
            </a:r>
            <a:endParaRPr lang="en-US" sz="320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9425" y="3090863"/>
            <a:ext cx="1900238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28625" y="1495425"/>
            <a:ext cx="5101590" cy="1652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I. Background</a:t>
            </a:r>
            <a:endParaRPr lang="en-US" sz="320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IV. Operation</a:t>
            </a:r>
            <a:endParaRPr lang="en-US" sz="192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</a:t>
            </a: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LSM-Compaction</a:t>
            </a:r>
            <a:endParaRPr lang="en-US" sz="128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510088" y="1938337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</a:t>
            </a: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LSM-Get(key)</a:t>
            </a: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endParaRPr lang="en-US" sz="128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510088" y="2509202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</a:t>
            </a: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LSM-Put(key, value)</a:t>
            </a: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endParaRPr lang="en-US" sz="128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LSM-Compaction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6200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0555" y="3763010"/>
            <a:ext cx="8070171" cy="1039265"/>
            <a:chOff x="1919" y="6438"/>
            <a:chExt cx="16605" cy="2084"/>
          </a:xfrm>
        </p:grpSpPr>
        <p:sp>
          <p:nvSpPr>
            <p:cNvPr id="21" name="Rectangle: Rounded Corners 94"/>
            <p:cNvSpPr/>
            <p:nvPr/>
          </p:nvSpPr>
          <p:spPr>
            <a:xfrm>
              <a:off x="3695" y="6635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ctangle: Rounded Corners 95"/>
            <p:cNvSpPr/>
            <p:nvPr/>
          </p:nvSpPr>
          <p:spPr>
            <a:xfrm>
              <a:off x="4555" y="6635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zh-CN" altLang="en-US" dirty="0"/>
            </a:p>
          </p:txBody>
        </p:sp>
        <p:sp>
          <p:nvSpPr>
            <p:cNvPr id="23" name="Rectangle: Rounded Corners 106"/>
            <p:cNvSpPr/>
            <p:nvPr/>
          </p:nvSpPr>
          <p:spPr>
            <a:xfrm>
              <a:off x="3695" y="7188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ctangle: Rounded Corners 107"/>
            <p:cNvSpPr/>
            <p:nvPr/>
          </p:nvSpPr>
          <p:spPr>
            <a:xfrm>
              <a:off x="4555" y="7188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108"/>
            <p:cNvSpPr/>
            <p:nvPr/>
          </p:nvSpPr>
          <p:spPr>
            <a:xfrm>
              <a:off x="5419" y="7189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ctangle: Rounded Corners 109"/>
            <p:cNvSpPr/>
            <p:nvPr/>
          </p:nvSpPr>
          <p:spPr>
            <a:xfrm>
              <a:off x="6213" y="7187"/>
              <a:ext cx="563" cy="3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ctangle: Rounded Corners 111"/>
            <p:cNvSpPr/>
            <p:nvPr/>
          </p:nvSpPr>
          <p:spPr>
            <a:xfrm>
              <a:off x="7074" y="7187"/>
              <a:ext cx="563" cy="386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ctangle: Rounded Corners 113"/>
            <p:cNvSpPr/>
            <p:nvPr/>
          </p:nvSpPr>
          <p:spPr>
            <a:xfrm>
              <a:off x="6258" y="6643"/>
              <a:ext cx="563" cy="3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80"/>
                <p:cNvSpPr txBox="1"/>
                <p:nvPr/>
              </p:nvSpPr>
              <p:spPr>
                <a:xfrm>
                  <a:off x="1931" y="6583"/>
                  <a:ext cx="517" cy="5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29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" y="6583"/>
                  <a:ext cx="517" cy="513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81"/>
                <p:cNvSpPr txBox="1"/>
                <p:nvPr/>
              </p:nvSpPr>
              <p:spPr>
                <a:xfrm>
                  <a:off x="1919" y="7117"/>
                  <a:ext cx="863" cy="5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 smtClean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30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" y="7117"/>
                  <a:ext cx="863" cy="51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213"/>
            <p:cNvSpPr/>
            <p:nvPr/>
          </p:nvSpPr>
          <p:spPr>
            <a:xfrm>
              <a:off x="5424" y="6634"/>
              <a:ext cx="608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zh-CN" altLang="en-US" dirty="0"/>
            </a:p>
          </p:txBody>
        </p:sp>
        <p:sp>
          <p:nvSpPr>
            <p:cNvPr id="7" name="右箭头 6"/>
            <p:cNvSpPr/>
            <p:nvPr/>
          </p:nvSpPr>
          <p:spPr>
            <a:xfrm>
              <a:off x="8186" y="6921"/>
              <a:ext cx="2336" cy="4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53" y="6438"/>
              <a:ext cx="3107" cy="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dirty="0" smtClean="0"/>
                <a:t>Compaction</a:t>
              </a:r>
              <a:endParaRPr lang="en-US" sz="1400" dirty="0" smtClean="0"/>
            </a:p>
          </p:txBody>
        </p:sp>
        <p:sp>
          <p:nvSpPr>
            <p:cNvPr id="34" name="Rectangle: Rounded Corners 94"/>
            <p:cNvSpPr/>
            <p:nvPr/>
          </p:nvSpPr>
          <p:spPr>
            <a:xfrm>
              <a:off x="12848" y="6566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ctangle: Rounded Corners 95"/>
            <p:cNvSpPr/>
            <p:nvPr/>
          </p:nvSpPr>
          <p:spPr>
            <a:xfrm>
              <a:off x="13709" y="6566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zh-CN" altLang="en-US" dirty="0"/>
            </a:p>
          </p:txBody>
        </p:sp>
        <p:sp>
          <p:nvSpPr>
            <p:cNvPr id="36" name="Rectangle: Rounded Corners 106"/>
            <p:cNvSpPr/>
            <p:nvPr/>
          </p:nvSpPr>
          <p:spPr>
            <a:xfrm>
              <a:off x="12848" y="7119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ctangle: Rounded Corners 107"/>
            <p:cNvSpPr/>
            <p:nvPr/>
          </p:nvSpPr>
          <p:spPr>
            <a:xfrm>
              <a:off x="13709" y="7119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108"/>
            <p:cNvSpPr/>
            <p:nvPr/>
          </p:nvSpPr>
          <p:spPr>
            <a:xfrm>
              <a:off x="14573" y="7120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ctangle: Rounded Corners 109"/>
            <p:cNvSpPr/>
            <p:nvPr/>
          </p:nvSpPr>
          <p:spPr>
            <a:xfrm>
              <a:off x="15367" y="7117"/>
              <a:ext cx="563" cy="38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ctangle: Rounded Corners 111"/>
            <p:cNvSpPr/>
            <p:nvPr/>
          </p:nvSpPr>
          <p:spPr>
            <a:xfrm>
              <a:off x="16227" y="7117"/>
              <a:ext cx="563" cy="386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ctangle: Rounded Corners 113"/>
            <p:cNvSpPr/>
            <p:nvPr/>
          </p:nvSpPr>
          <p:spPr>
            <a:xfrm>
              <a:off x="17088" y="7113"/>
              <a:ext cx="563" cy="38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80"/>
                <p:cNvSpPr txBox="1"/>
                <p:nvPr/>
              </p:nvSpPr>
              <p:spPr>
                <a:xfrm>
                  <a:off x="11085" y="6514"/>
                  <a:ext cx="517" cy="5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42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" y="6514"/>
                  <a:ext cx="517" cy="513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81"/>
                <p:cNvSpPr txBox="1"/>
                <p:nvPr/>
              </p:nvSpPr>
              <p:spPr>
                <a:xfrm>
                  <a:off x="11072" y="7048"/>
                  <a:ext cx="863" cy="5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 smtClean="0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43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2" y="7048"/>
                  <a:ext cx="863" cy="51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213"/>
            <p:cNvSpPr/>
            <p:nvPr/>
          </p:nvSpPr>
          <p:spPr>
            <a:xfrm>
              <a:off x="14577" y="6564"/>
              <a:ext cx="608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p>
              <a:pPr algn="ctr"/>
              <a:endParaRPr lang="zh-CN" altLang="en-US" dirty="0"/>
            </a:p>
          </p:txBody>
        </p:sp>
        <p:sp>
          <p:nvSpPr>
            <p:cNvPr id="45" name="Rectangle: Rounded Corners 109"/>
            <p:cNvSpPr/>
            <p:nvPr/>
          </p:nvSpPr>
          <p:spPr>
            <a:xfrm>
              <a:off x="6462" y="8005"/>
              <a:ext cx="563" cy="38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ctangle: Rounded Corners 106"/>
            <p:cNvSpPr/>
            <p:nvPr/>
          </p:nvSpPr>
          <p:spPr>
            <a:xfrm>
              <a:off x="3694" y="8011"/>
              <a:ext cx="563" cy="3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530" y="7907"/>
              <a:ext cx="2223" cy="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dirty="0" err="1" smtClean="0"/>
                <a:t>SSTable</a:t>
              </a:r>
              <a:endParaRPr lang="en-US" altLang="zh-CN" sz="1400" dirty="0" err="1" smtClean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357" y="7907"/>
              <a:ext cx="3585" cy="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 smtClean="0"/>
                <a:t>selected</a:t>
              </a:r>
              <a:r>
                <a:rPr lang="en-US" altLang="zh-CN" sz="1400" dirty="0" smtClean="0"/>
                <a:t> </a:t>
              </a:r>
              <a:r>
                <a:rPr lang="en-US" altLang="zh-CN" sz="1400" dirty="0" err="1" smtClean="0"/>
                <a:t>SSTable</a:t>
              </a:r>
              <a:endParaRPr lang="en-US" altLang="zh-CN" sz="1400" dirty="0" err="1" smtClean="0"/>
            </a:p>
          </p:txBody>
        </p:sp>
        <p:sp>
          <p:nvSpPr>
            <p:cNvPr id="49" name="Rectangle: Rounded Corners 109"/>
            <p:cNvSpPr/>
            <p:nvPr/>
          </p:nvSpPr>
          <p:spPr>
            <a:xfrm>
              <a:off x="10942" y="8011"/>
              <a:ext cx="563" cy="38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829" y="7907"/>
              <a:ext cx="6695" cy="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 smtClean="0"/>
                <a:t>newly generated</a:t>
              </a:r>
              <a:r>
                <a:rPr lang="en-US" altLang="zh-CN" sz="1400" dirty="0" smtClean="0"/>
                <a:t> </a:t>
              </a:r>
              <a:r>
                <a:rPr lang="en-US" altLang="zh-CN" sz="1400" dirty="0" err="1" smtClean="0"/>
                <a:t>SSTable</a:t>
              </a:r>
              <a:endParaRPr lang="en-US" altLang="zh-CN" sz="1400" dirty="0" err="1" smtClean="0"/>
            </a:p>
          </p:txBody>
        </p:sp>
      </p:grpSp>
      <p:sp>
        <p:nvSpPr>
          <p:cNvPr id="6" name="Text 2"/>
          <p:cNvSpPr/>
          <p:nvPr/>
        </p:nvSpPr>
        <p:spPr>
          <a:xfrm>
            <a:off x="807720" y="868680"/>
            <a:ext cx="771525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Compaction: Merge some files into the next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when the size of the n</a:t>
            </a:r>
            <a:r>
              <a:rPr lang="en-US" sz="1535" baseline="300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layer exceeds the threshold, Compaction will be triggered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Select part of the SSTables of the n</a:t>
            </a:r>
            <a:r>
              <a:rPr lang="en-US" sz="1535" baseline="300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layer, and select the SSTables that overlap with the range of the n+1</a:t>
            </a:r>
            <a:r>
              <a:rPr lang="en-US" sz="1535" baseline="300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Perform multi-way merge and sort on the two layers of files to generate a new SSTable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Write the newly generated SSTable back to 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n+1</a:t>
            </a:r>
            <a:r>
              <a:rPr lang="en-US" sz="1535" baseline="300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th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376936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Query process of LSM tree (Get)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Find memtable in memory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Find the immutable memTable that has not been placed in the memory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Query SSTable files sequentially by layer	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Details 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below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5" name="图片 4" descr="截屏2023-05-30 22.09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927735"/>
            <a:ext cx="4418330" cy="30333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private/var/folders/r4/g2w8syh55h708kl446z9qx600000gn/T/com.kingsoft.wpsoffice.mac/photoedit2/20230530221230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745" y="1155383"/>
            <a:ext cx="3496310" cy="2831465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5309870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Query SSTable files sequentially by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first access 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lowest level of files in memory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files is a two-dimensional variable-length array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is a map of all SSTable files on disk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save the most basic information of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SSTable file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714500" lvl="3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 number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714500" lvl="3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 size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714500" lvl="3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 and Max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Determine an SSTable according to the range of the key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7718425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Query SSTable files sequentially by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Find the metadata of the SSTable in the Table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If the cache miss, access the disk to open the corresponding file, and read the metadata into the Table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5" name="图片 4" descr="截屏2023-05-30 22.14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2465705"/>
            <a:ext cx="6737985" cy="22879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7718425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Query SSTable files sequentially by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Find a data block with a suitable range through the index block (Index Block) of metadata, and use the Bloom filter to determine whether to filter the query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If the Bloom filter returns true, filter the query and return to query the next SSTable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</p:txBody>
      </p:sp>
      <p:pic>
        <p:nvPicPr>
          <p:cNvPr id="4" name="图片 3" descr="截屏2023-05-30 22.15.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3044825"/>
            <a:ext cx="5366385" cy="19113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7718425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Query SSTable files sequentially by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If the Bloom filter returns false, access the Block Cache and query the indexed data block (data block)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If the cache miss, access the SSTable in the disk and read the corresponding data block into the Block Cache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</p:txBody>
      </p:sp>
      <p:pic>
        <p:nvPicPr>
          <p:cNvPr id="5" name="图片 4" descr="截屏2023-05-30 22.17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0" y="2875915"/>
            <a:ext cx="6090920" cy="19253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LSM-Get(key)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07720" y="868680"/>
            <a:ext cx="7718425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Query SSTable files sequentially by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If the key is found in the data block, the corresponding value is returned; otherwise, return to query the next SSTable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</a:endParaRPr>
          </a:p>
        </p:txBody>
      </p:sp>
      <p:pic>
        <p:nvPicPr>
          <p:cNvPr id="5" name="图片 4" descr="截屏2023-05-30 22.17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2456180"/>
            <a:ext cx="6090920" cy="19253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7020" y="1097280"/>
            <a:ext cx="3776980" cy="2948305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LSM-Put(key, value)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2000" y="807085"/>
            <a:ext cx="5075555" cy="419608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Writing process of LSM tree (Put)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write operations are added to the </a:t>
            </a: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WAL log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write the data to the memtable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when the memtable is full, switch to an immutable memtable, and open a new memtable to receive new write requests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flush the immutable memtable to the disk, and flush it into an SSTable file of the L0 layer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28800"/>
            <a:ext cx="3395663" cy="5476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571750"/>
            <a:ext cx="3395663" cy="1028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I. </a:t>
            </a:r>
            <a:r>
              <a:rPr lang="en-US" sz="192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Background</a:t>
            </a:r>
            <a:endParaRPr lang="en-US" sz="192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Data characteristics</a:t>
            </a:r>
            <a:endParaRPr lang="en-US" sz="128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510088" y="1938337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Storage system</a:t>
            </a:r>
            <a:endParaRPr lang="en-US" sz="1280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510088" y="2509838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Key-value store </a:t>
            </a:r>
            <a:endParaRPr lang="en-US" sz="12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3-05-30 18.59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25" y="1734820"/>
            <a:ext cx="2459355" cy="1094105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Data characteristics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947420"/>
            <a:ext cx="7715250" cy="29794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In the Web2.0 era, the amount of data is growing exponentially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By 2025, the total amount of data in the world is expected to reach 175 zabytes (1ZB=1 billion terabytes)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lvl="0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lvl="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Unstructured and semi-structured data have taken a dominant position (accounting for about 80% of the total data)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8" name="矩形 6"/>
          <p:cNvSpPr>
            <a:spLocks noChangeArrowheads="1"/>
          </p:cNvSpPr>
          <p:nvPr/>
        </p:nvSpPr>
        <p:spPr bwMode="auto">
          <a:xfrm>
            <a:off x="5963920" y="1814195"/>
            <a:ext cx="18173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1PB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= 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50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B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微软雅黑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1EB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= 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60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B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微软雅黑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1ZB = 2</a:t>
            </a:r>
            <a:r>
              <a:rPr lang="en-US" altLang="zh-CN" sz="20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70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微软雅黑" charset="-122"/>
              </a:rPr>
              <a:t>B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微软雅黑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" y="3586480"/>
            <a:ext cx="1508760" cy="10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3525520"/>
            <a:ext cx="171577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b="18218"/>
          <a:stretch>
            <a:fillRect/>
          </a:stretch>
        </p:blipFill>
        <p:spPr bwMode="auto">
          <a:xfrm>
            <a:off x="5053965" y="3586480"/>
            <a:ext cx="1644650" cy="108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66" y="3530380"/>
            <a:ext cx="1113395" cy="1113395"/>
          </a:xfrm>
          <a:prstGeom prst="rect">
            <a:avLst/>
          </a:prstGeom>
        </p:spPr>
      </p:pic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246495" y="4643978"/>
            <a:ext cx="1757994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web data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3087995" y="4676363"/>
            <a:ext cx="1757994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e-commerce data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5053955" y="4705573"/>
            <a:ext cx="1757994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social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app data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605895" y="4705573"/>
            <a:ext cx="1757994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/>
            <a:r>
              <a:rPr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multimedia data</a:t>
            </a:r>
            <a:endParaRPr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Storage system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47420"/>
            <a:ext cx="7715250" cy="349504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Traditional storage systems face challenges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Traditional relational database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Suitable for structured data, multi-node massive data association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Use table structure to store and manage data, it is difficult to expand horizontally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File system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Directory tree management/massive small files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Scalability and metadata management become performance bottlenecks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776288"/>
            <a:ext cx="7806690" cy="2679"/>
          </a:xfrm>
          <a:prstGeom prst="rect">
            <a:avLst/>
          </a:prstGeom>
          <a:solidFill>
            <a:srgbClr val="112629"/>
          </a:solidFill>
        </p:spPr>
      </p:sp>
      <p:sp>
        <p:nvSpPr>
          <p:cNvPr id="3" name="Text 1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Key-value store </a:t>
            </a:r>
            <a:endParaRPr lang="en-US" sz="2400" b="1" dirty="0">
              <a:solidFill>
                <a:srgbClr val="112629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000" y="947420"/>
            <a:ext cx="7715250" cy="3495040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What is a key-value store?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 is stored in the form of &lt;Key, Value&gt; pairs, and Value is of any type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Simple interface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Put, Get, Delete, Scan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Wide range of applications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Numerous open source key-value systems: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LevelDB, RocksDB, Cassandra, TiKV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1257300" lvl="2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Support NewSQL database, graph </a:t>
            </a:r>
            <a:b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535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computing, distributed object storage, etc.</a:t>
            </a:r>
            <a:endParaRPr lang="en-US" sz="1535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33875" y="1619250"/>
            <a:ext cx="4719320" cy="3255010"/>
            <a:chOff x="6495" y="2550"/>
            <a:chExt cx="7432" cy="5126"/>
          </a:xfrm>
        </p:grpSpPr>
        <p:grpSp>
          <p:nvGrpSpPr>
            <p:cNvPr id="4" name="组合 3"/>
            <p:cNvGrpSpPr/>
            <p:nvPr/>
          </p:nvGrpSpPr>
          <p:grpSpPr>
            <a:xfrm>
              <a:off x="6495" y="2550"/>
              <a:ext cx="7432" cy="5126"/>
              <a:chOff x="8065" y="2356"/>
              <a:chExt cx="10051" cy="7152"/>
            </a:xfrm>
          </p:grpSpPr>
          <p:sp>
            <p:nvSpPr>
              <p:cNvPr id="66" name="文本框 28"/>
              <p:cNvSpPr txBox="1"/>
              <p:nvPr/>
            </p:nvSpPr>
            <p:spPr>
              <a:xfrm>
                <a:off x="16165" y="5033"/>
                <a:ext cx="1951" cy="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 dirty="0">
                    <a:latin typeface="Gill Sans MT" panose="020B0502020104020203" pitchFamily="34" charset="0"/>
                    <a:ea typeface="微软雅黑" charset="-122"/>
                    <a:cs typeface="Arial" panose="020B0604020202020204" pitchFamily="34" charset="0"/>
                  </a:rPr>
                  <a:t>Memory</a:t>
                </a:r>
                <a:endParaRPr lang="en-US" altLang="zh-CN" sz="1400" b="1" dirty="0">
                  <a:latin typeface="Gill Sans MT" panose="020B0502020104020203" pitchFamily="34" charset="0"/>
                  <a:ea typeface="微软雅黑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29"/>
              <p:cNvSpPr txBox="1"/>
              <p:nvPr/>
            </p:nvSpPr>
            <p:spPr>
              <a:xfrm>
                <a:off x="16461" y="7526"/>
                <a:ext cx="1549" cy="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 dirty="0">
                    <a:latin typeface="Gill Sans MT" panose="020B0502020104020203" pitchFamily="34" charset="0"/>
                    <a:ea typeface="微软雅黑" charset="-122"/>
                    <a:cs typeface="Arial" panose="020B0604020202020204" pitchFamily="34" charset="0"/>
                  </a:rPr>
                  <a:t>Disk</a:t>
                </a:r>
                <a:endParaRPr lang="en-US" altLang="zh-CN" sz="1400" b="1" dirty="0">
                  <a:latin typeface="Gill Sans MT" panose="020B0502020104020203" pitchFamily="34" charset="0"/>
                  <a:ea typeface="微软雅黑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直接连接符 48"/>
              <p:cNvCxnSpPr/>
              <p:nvPr/>
            </p:nvCxnSpPr>
            <p:spPr>
              <a:xfrm>
                <a:off x="8065" y="6331"/>
                <a:ext cx="9944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87"/>
              <p:cNvSpPr/>
              <p:nvPr/>
            </p:nvSpPr>
            <p:spPr>
              <a:xfrm>
                <a:off x="8065" y="2965"/>
                <a:ext cx="2761" cy="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400" b="1" dirty="0">
                    <a:latin typeface="Gill Sans MT" panose="020B0502020104020203" pitchFamily="34" charset="0"/>
                    <a:ea typeface="微软雅黑" charset="-122"/>
                    <a:cs typeface="Arial" panose="020B0604020202020204" pitchFamily="34" charset="0"/>
                  </a:rPr>
                  <a:t>&lt;Key, Value&gt; </a:t>
                </a:r>
                <a:endParaRPr lang="en-US" altLang="zh-CN" sz="1400" b="1" dirty="0">
                  <a:latin typeface="Gill Sans MT" panose="020B0502020104020203" pitchFamily="34" charset="0"/>
                  <a:ea typeface="微软雅黑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87"/>
              <p:cNvSpPr/>
              <p:nvPr/>
            </p:nvSpPr>
            <p:spPr>
              <a:xfrm>
                <a:off x="10660" y="2356"/>
                <a:ext cx="2761" cy="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400" b="1" dirty="0">
                    <a:latin typeface="Gill Sans MT" panose="020B0502020104020203" pitchFamily="34" charset="0"/>
                    <a:ea typeface="微软雅黑" charset="-122"/>
                    <a:cs typeface="Arial" panose="020B0604020202020204" pitchFamily="34" charset="0"/>
                  </a:rPr>
                  <a:t>&lt;Key, Value&gt; </a:t>
                </a:r>
                <a:endParaRPr lang="en-US" altLang="zh-CN" sz="1400" b="1" dirty="0">
                  <a:latin typeface="Gill Sans MT" panose="020B0502020104020203" pitchFamily="34" charset="0"/>
                  <a:ea typeface="微软雅黑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87"/>
              <p:cNvSpPr/>
              <p:nvPr/>
            </p:nvSpPr>
            <p:spPr>
              <a:xfrm>
                <a:off x="13255" y="3011"/>
                <a:ext cx="2761" cy="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400" b="1" dirty="0">
                    <a:latin typeface="Gill Sans MT" panose="020B0502020104020203" pitchFamily="34" charset="0"/>
                    <a:ea typeface="微软雅黑" charset="-122"/>
                    <a:cs typeface="Arial" panose="020B0604020202020204" pitchFamily="34" charset="0"/>
                  </a:rPr>
                  <a:t>&lt;Key, Value&gt; </a:t>
                </a:r>
                <a:endParaRPr lang="en-US" altLang="zh-CN" sz="1400" b="1" dirty="0">
                  <a:latin typeface="Gill Sans MT" panose="020B0502020104020203" pitchFamily="34" charset="0"/>
                  <a:ea typeface="微软雅黑" charset="-122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Picture 1037" descr="A picture containing coil spring, light&#10;&#10;Description automatically generated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7" y="7213"/>
                <a:ext cx="2695" cy="2296"/>
              </a:xfrm>
              <a:prstGeom prst="rect">
                <a:avLst/>
              </a:prstGeom>
            </p:spPr>
          </p:pic>
          <p:sp>
            <p:nvSpPr>
              <p:cNvPr id="75" name="任意多边形: 形状 80"/>
              <p:cNvSpPr/>
              <p:nvPr/>
            </p:nvSpPr>
            <p:spPr>
              <a:xfrm flipH="1">
                <a:off x="12786" y="3567"/>
                <a:ext cx="1912" cy="1950"/>
              </a:xfrm>
              <a:custGeom>
                <a:avLst/>
                <a:gdLst>
                  <a:gd name="connsiteX0" fmla="*/ 0 w 1953105"/>
                  <a:gd name="connsiteY0" fmla="*/ 0 h 1238250"/>
                  <a:gd name="connsiteX1" fmla="*/ 400050 w 1953105"/>
                  <a:gd name="connsiteY1" fmla="*/ 676275 h 1238250"/>
                  <a:gd name="connsiteX2" fmla="*/ 1724025 w 1953105"/>
                  <a:gd name="connsiteY2" fmla="*/ 752475 h 1238250"/>
                  <a:gd name="connsiteX3" fmla="*/ 1943100 w 1953105"/>
                  <a:gd name="connsiteY3" fmla="*/ 1238250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3105" h="1238250">
                    <a:moveTo>
                      <a:pt x="0" y="0"/>
                    </a:moveTo>
                    <a:cubicBezTo>
                      <a:pt x="56356" y="275431"/>
                      <a:pt x="112713" y="550863"/>
                      <a:pt x="400050" y="676275"/>
                    </a:cubicBezTo>
                    <a:cubicBezTo>
                      <a:pt x="687387" y="801687"/>
                      <a:pt x="1466850" y="658813"/>
                      <a:pt x="1724025" y="752475"/>
                    </a:cubicBezTo>
                    <a:cubicBezTo>
                      <a:pt x="1981200" y="846138"/>
                      <a:pt x="1962150" y="1042194"/>
                      <a:pt x="1943100" y="123825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任意多边形: 形状 14"/>
              <p:cNvSpPr/>
              <p:nvPr/>
            </p:nvSpPr>
            <p:spPr>
              <a:xfrm>
                <a:off x="11736" y="2983"/>
                <a:ext cx="808" cy="2515"/>
              </a:xfrm>
              <a:custGeom>
                <a:avLst/>
                <a:gdLst>
                  <a:gd name="connsiteX0" fmla="*/ 0 w 513058"/>
                  <a:gd name="connsiteY0" fmla="*/ 0 h 1362075"/>
                  <a:gd name="connsiteX1" fmla="*/ 85725 w 513058"/>
                  <a:gd name="connsiteY1" fmla="*/ 628650 h 1362075"/>
                  <a:gd name="connsiteX2" fmla="*/ 457200 w 513058"/>
                  <a:gd name="connsiteY2" fmla="*/ 895350 h 1362075"/>
                  <a:gd name="connsiteX3" fmla="*/ 504825 w 513058"/>
                  <a:gd name="connsiteY3" fmla="*/ 1362075 h 136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058" h="1362075">
                    <a:moveTo>
                      <a:pt x="0" y="0"/>
                    </a:moveTo>
                    <a:cubicBezTo>
                      <a:pt x="4762" y="239712"/>
                      <a:pt x="9525" y="479425"/>
                      <a:pt x="85725" y="628650"/>
                    </a:cubicBezTo>
                    <a:cubicBezTo>
                      <a:pt x="161925" y="777875"/>
                      <a:pt x="387350" y="773113"/>
                      <a:pt x="457200" y="895350"/>
                    </a:cubicBezTo>
                    <a:cubicBezTo>
                      <a:pt x="527050" y="1017587"/>
                      <a:pt x="515937" y="1189831"/>
                      <a:pt x="504825" y="136207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07" y="5558"/>
                <a:ext cx="1476" cy="1606"/>
              </a:xfrm>
              <a:prstGeom prst="rect">
                <a:avLst/>
              </a:prstGeom>
            </p:spPr>
          </p:pic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66" y="4664"/>
                <a:ext cx="660" cy="660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16" y="3767"/>
                <a:ext cx="660" cy="660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9" y="4626"/>
                <a:ext cx="660" cy="660"/>
              </a:xfrm>
              <a:prstGeom prst="rect">
                <a:avLst/>
              </a:prstGeom>
            </p:spPr>
          </p:pic>
          <p:sp>
            <p:nvSpPr>
              <p:cNvPr id="81" name="AutoShape 4" descr="世平伟业国际贸易（上海）有限公司"/>
              <p:cNvSpPr>
                <a:spLocks noChangeAspect="1" noChangeArrowheads="1"/>
              </p:cNvSpPr>
              <p:nvPr/>
            </p:nvSpPr>
            <p:spPr bwMode="auto">
              <a:xfrm>
                <a:off x="9597" y="4194"/>
                <a:ext cx="480" cy="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74" name="任意多边形: 形状 10"/>
            <p:cNvSpPr/>
            <p:nvPr/>
          </p:nvSpPr>
          <p:spPr>
            <a:xfrm>
              <a:off x="7458" y="3476"/>
              <a:ext cx="2208" cy="1400"/>
            </a:xfrm>
            <a:custGeom>
              <a:avLst/>
              <a:gdLst>
                <a:gd name="connsiteX0" fmla="*/ 0 w 1953105"/>
                <a:gd name="connsiteY0" fmla="*/ 0 h 1238250"/>
                <a:gd name="connsiteX1" fmla="*/ 400050 w 1953105"/>
                <a:gd name="connsiteY1" fmla="*/ 676275 h 1238250"/>
                <a:gd name="connsiteX2" fmla="*/ 1724025 w 1953105"/>
                <a:gd name="connsiteY2" fmla="*/ 752475 h 1238250"/>
                <a:gd name="connsiteX3" fmla="*/ 1943100 w 1953105"/>
                <a:gd name="connsiteY3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3105" h="1238250">
                  <a:moveTo>
                    <a:pt x="0" y="0"/>
                  </a:moveTo>
                  <a:cubicBezTo>
                    <a:pt x="56356" y="275431"/>
                    <a:pt x="112713" y="550863"/>
                    <a:pt x="400050" y="676275"/>
                  </a:cubicBezTo>
                  <a:cubicBezTo>
                    <a:pt x="687387" y="801687"/>
                    <a:pt x="1466850" y="658813"/>
                    <a:pt x="1724025" y="752475"/>
                  </a:cubicBezTo>
                  <a:cubicBezTo>
                    <a:pt x="1981200" y="846138"/>
                    <a:pt x="1962150" y="1042194"/>
                    <a:pt x="1943100" y="123825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9425" y="3090863"/>
            <a:ext cx="1900238" cy="1233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5400" b="1" dirty="0">
                <a:solidFill>
                  <a:srgbClr val="112629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28625" y="1495425"/>
            <a:ext cx="5101590" cy="16525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II. Introduction</a:t>
            </a:r>
            <a:endParaRPr lang="en-US" sz="320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I. Introduction</a:t>
            </a:r>
            <a:endParaRPr lang="en-US" sz="1920" b="1" dirty="0">
              <a:solidFill>
                <a:srgbClr val="00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A. Concept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4510088" y="1938337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B. Application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510088" y="2509838"/>
            <a:ext cx="3571875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8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C. Advantages and disadvantages </a:t>
            </a:r>
            <a:endParaRPr lang="en-US" sz="12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8315</Words>
  <Application>WPS 演示</Application>
  <PresentationFormat>On-screen Show (16:9)</PresentationFormat>
  <Paragraphs>431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6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Noto Serif SC</vt:lpstr>
      <vt:lpstr>Noto Serif SC</vt:lpstr>
      <vt:lpstr>Noto Serif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Times New Roman</vt:lpstr>
      <vt:lpstr>黑体</vt:lpstr>
      <vt:lpstr>汉仪中黑KW</vt:lpstr>
      <vt:lpstr>Gill Sans MT</vt:lpstr>
      <vt:lpstr>Cambria Math</vt:lpstr>
      <vt:lpstr>Kingsoft Math</vt:lpstr>
      <vt:lpstr>DejaVu Math TeX Gyre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LSM-Tree PPT 大纲</dc:title>
  <dc:creator>MindShow.fun</dc:creator>
  <dc:subject>SUBTITLE HERE</dc:subject>
  <cp:lastModifiedBy>zsy</cp:lastModifiedBy>
  <cp:revision>216</cp:revision>
  <dcterms:created xsi:type="dcterms:W3CDTF">2023-05-31T03:47:06Z</dcterms:created>
  <dcterms:modified xsi:type="dcterms:W3CDTF">2023-05-31T03:47:06Z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91B85867171851D655D075648FFB416D</vt:lpwstr>
  </property>
  <property fmtid="{D5CDD505-2E9C-101B-9397-08002B2CF9AE}" pid="3" name="KSOProductBuildVer">
    <vt:lpwstr>2052-4.6.1.7467</vt:lpwstr>
  </property>
</Properties>
</file>