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726" r:id="rId3"/>
  </p:sldMasterIdLst>
  <p:notesMasterIdLst>
    <p:notesMasterId r:id="rId11"/>
  </p:notesMasterIdLst>
  <p:sldIdLst>
    <p:sldId id="294" r:id="rId4"/>
    <p:sldId id="506" r:id="rId5"/>
    <p:sldId id="507" r:id="rId6"/>
    <p:sldId id="508" r:id="rId7"/>
    <p:sldId id="510" r:id="rId8"/>
    <p:sldId id="509" r:id="rId9"/>
    <p:sldId id="51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FCFC"/>
    <a:srgbClr val="808080"/>
    <a:srgbClr val="FFD84B"/>
    <a:srgbClr val="FDF58D"/>
    <a:srgbClr val="E8E8E8"/>
    <a:srgbClr val="CC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640" autoAdjust="0"/>
  </p:normalViewPr>
  <p:slideViewPr>
    <p:cSldViewPr>
      <p:cViewPr varScale="1">
        <p:scale>
          <a:sx n="47" d="100"/>
          <a:sy n="47" d="100"/>
        </p:scale>
        <p:origin x="1864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409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8676" name="幻灯片图像占位符 4099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文本占位符 4100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latin typeface="Arial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706F9A38-FBF2-4D34-BB9A-C1A5E606D127}" type="slidenum">
              <a:rPr lang="zh-CN" altLang="en-US"/>
              <a:pPr>
                <a:defRPr/>
              </a:pPr>
              <a:t>‹#›</a:t>
            </a:fld>
            <a:endParaRPr lang="en-US" altLang="x-none">
              <a:latin typeface="Arial" panose="020B0604020202020204" pitchFamily="34" charset="0"/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6F9A38-FBF2-4D34-BB9A-C1A5E606D127}" type="slidenum">
              <a:rPr lang="zh-CN" altLang="en-US" smtClean="0"/>
              <a:pPr>
                <a:defRPr/>
              </a:pPr>
              <a:t>3</a:t>
            </a:fld>
            <a:endParaRPr lang="en-US" altLang="x-none">
              <a:latin typeface="Arial" panose="020B0604020202020204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26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集群中有三种角色：</a:t>
            </a:r>
            <a:r>
              <a:rPr lang="en-US" altLang="zh-CN" dirty="0" err="1"/>
              <a:t>TiDB</a:t>
            </a:r>
            <a:r>
              <a:rPr lang="en-US" altLang="zh-CN" dirty="0"/>
              <a:t>, </a:t>
            </a:r>
            <a:r>
              <a:rPr lang="en-US" altLang="zh-CN" dirty="0" err="1"/>
              <a:t>TiKV</a:t>
            </a:r>
            <a:r>
              <a:rPr lang="en-US" altLang="zh-CN" dirty="0"/>
              <a:t>, PD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err="1"/>
              <a:t>TiDB</a:t>
            </a:r>
            <a:r>
              <a:rPr lang="zh-CN" altLang="en-US" dirty="0"/>
              <a:t>处理客户端发起的</a:t>
            </a:r>
            <a:r>
              <a:rPr lang="en-US" altLang="zh-CN" dirty="0"/>
              <a:t>SQL</a:t>
            </a:r>
            <a:r>
              <a:rPr lang="zh-CN" altLang="en-US" dirty="0"/>
              <a:t>请求，并将其转化为</a:t>
            </a:r>
            <a:r>
              <a:rPr lang="en-US" altLang="zh-CN" dirty="0"/>
              <a:t>KV</a:t>
            </a:r>
            <a:r>
              <a:rPr lang="zh-CN" altLang="en-US" dirty="0"/>
              <a:t>操作发给</a:t>
            </a:r>
            <a:r>
              <a:rPr lang="en-US" altLang="zh-CN" dirty="0" err="1"/>
              <a:t>TiKV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err="1"/>
              <a:t>TiKV</a:t>
            </a:r>
            <a:r>
              <a:rPr lang="zh-CN" altLang="en-US" dirty="0"/>
              <a:t>负责存储持久化</a:t>
            </a:r>
            <a:r>
              <a:rPr lang="en-US" altLang="zh-CN" dirty="0"/>
              <a:t>KV</a:t>
            </a:r>
            <a:r>
              <a:rPr lang="zh-CN" altLang="en-US" dirty="0"/>
              <a:t>数据，能支持事务操作，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PD</a:t>
            </a:r>
            <a:r>
              <a:rPr lang="zh-CN" altLang="en-US" dirty="0"/>
              <a:t>负责存放</a:t>
            </a:r>
            <a:r>
              <a:rPr lang="en-US" altLang="zh-CN" dirty="0"/>
              <a:t>Metadata</a:t>
            </a:r>
            <a:r>
              <a:rPr lang="zh-CN" altLang="en-US" dirty="0"/>
              <a:t>信息，为集群事务处理提供分发全局时间戳功能，负责集群数据</a:t>
            </a:r>
            <a:r>
              <a:rPr lang="en-US" altLang="zh-CN" dirty="0"/>
              <a:t>Load balance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6F9A38-FBF2-4D34-BB9A-C1A5E606D127}" type="slidenum">
              <a:rPr lang="zh-CN" altLang="en-US" smtClean="0"/>
              <a:pPr>
                <a:defRPr/>
              </a:pPr>
              <a:t>4</a:t>
            </a:fld>
            <a:endParaRPr lang="en-US" altLang="x-none">
              <a:latin typeface="Arial" panose="020B0604020202020204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638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Region</a:t>
            </a:r>
            <a:r>
              <a:rPr lang="zh-CN" altLang="en-US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：通过划分</a:t>
            </a:r>
            <a:r>
              <a:rPr lang="en-US" altLang="zh-CN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将数据分散在多台机器上，每个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（默认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64MB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）是一系列连续的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的数据集合。以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为单位做数据的复制，一个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的数据会保存多个副本，同一个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的副本之间组成一个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Raft Group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Raft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来保持数据的一致。其中一个副本会作为这个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Group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Leader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，其他的副本作为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Follower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。所有的读和写都是通过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Leader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进行，再由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Leader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复制给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Follower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05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操作：当 </a:t>
            </a:r>
            <a:r>
              <a:rPr lang="en-US" altLang="zh-CN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Client </a:t>
            </a:r>
            <a:r>
              <a:rPr lang="zh-CN" altLang="en-US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需要操作某一个 </a:t>
            </a:r>
            <a:r>
              <a:rPr lang="en-US" altLang="zh-CN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 </a:t>
            </a:r>
            <a:r>
              <a:rPr lang="zh-CN" altLang="en-US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的数据的时候，它首先会向 </a:t>
            </a:r>
            <a:r>
              <a:rPr lang="en-US" altLang="zh-CN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PD </a:t>
            </a:r>
            <a:r>
              <a:rPr lang="zh-CN" altLang="en-US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查询</a:t>
            </a:r>
            <a:r>
              <a:rPr lang="en-US" altLang="zh-CN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</a:t>
            </a:r>
            <a:r>
              <a:rPr lang="zh-CN" altLang="en-US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的位置信息（</a:t>
            </a:r>
            <a:r>
              <a:rPr lang="en-US" altLang="zh-CN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如所属 </a:t>
            </a:r>
            <a:r>
              <a:rPr lang="en-US" altLang="zh-CN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Region</a:t>
            </a:r>
            <a:r>
              <a:rPr lang="zh-CN" altLang="en-US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Leader</a:t>
            </a:r>
            <a:r>
              <a:rPr lang="zh-CN" altLang="en-US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05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TiKV</a:t>
            </a:r>
            <a:r>
              <a:rPr lang="zh-CN" altLang="en-US" sz="105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等信息），并将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相关的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信息缓存到本地，加速后续的操作。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然后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Client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会与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所对应的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Leader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交互，操作发给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Leader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，然后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Leader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Raft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协议保证数据的安全。</a:t>
            </a:r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6F9A38-FBF2-4D34-BB9A-C1A5E606D127}" type="slidenum">
              <a:rPr lang="zh-CN" altLang="en-US" smtClean="0"/>
              <a:pPr>
                <a:defRPr/>
              </a:pPr>
              <a:t>5</a:t>
            </a:fld>
            <a:endParaRPr lang="en-US" altLang="x-none">
              <a:latin typeface="Arial" panose="020B0604020202020204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91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6C5CA4-2B28-4AF1-AC74-EB71E000A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9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52930" cy="58007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FE4CF01-9FFE-4D16-A51B-5EF6575F8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3480E652-D6CB-4B55-A593-84C968ECFE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2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C4EDAA7-39CA-47B5-8227-B8C6C2E09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12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39C414F-D67D-4D69-B3F8-849A24A37C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2C439920-702B-46BE-9F95-336EDB2DD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BD74BC92-7BD8-4926-A48B-FEC2598BB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0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8AD60B17-8498-4D07-B841-8DFFE8AB1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7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D8994C65-B8FF-4261-95E8-1EB040131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6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FA28B6D5-3B28-4D51-A8FB-CB2F6DC25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6EDE7282-84B2-4FC9-8187-D8FCBC733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AEDA063-464E-4BA9-97D1-299E9BEB66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7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53D575E0-1DCA-4F25-A29A-BFFE16002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4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7A5A352C-E520-4989-ABE7-823C01957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53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E9E83C5D-AD38-4B8F-8813-DBCD6F1A2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10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22D55567-FA03-40F9-BBC1-C2D08E77C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7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07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0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+mn-ea"/>
              </a:defRPr>
            </a:lvl1pPr>
          </a:lstStyle>
          <a:p>
            <a:pPr>
              <a:defRPr/>
            </a:pPr>
            <a:fld id="{3EBAD6B7-25DB-43F4-8E6B-0F45E2B9F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4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700" y="6118396"/>
            <a:ext cx="9144000" cy="320162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8"/>
          <p:cNvCxnSpPr/>
          <p:nvPr/>
        </p:nvCxnSpPr>
        <p:spPr>
          <a:xfrm>
            <a:off x="983042" y="3218490"/>
            <a:ext cx="608077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/>
          <p:cNvCxnSpPr/>
          <p:nvPr/>
        </p:nvCxnSpPr>
        <p:spPr>
          <a:xfrm>
            <a:off x="7578282" y="3218490"/>
            <a:ext cx="608077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55335" y="2729757"/>
            <a:ext cx="5433331" cy="99812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5335" y="5499847"/>
            <a:ext cx="5433331" cy="44105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35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269" r="208" b="269"/>
          <a:stretch>
            <a:fillRect/>
          </a:stretch>
        </p:blipFill>
        <p:spPr>
          <a:xfrm>
            <a:off x="1" y="-1"/>
            <a:ext cx="9144000" cy="6858001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12699" y="-1"/>
            <a:ext cx="9169399" cy="6870701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662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05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6"/>
          <p:cNvCxnSpPr/>
          <p:nvPr/>
        </p:nvCxnSpPr>
        <p:spPr>
          <a:xfrm>
            <a:off x="4307681" y="3457576"/>
            <a:ext cx="3771816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16938" y="0"/>
            <a:ext cx="31490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9087" y="2379437"/>
            <a:ext cx="1390991" cy="18546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07681" y="2339097"/>
            <a:ext cx="3771816" cy="102098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3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07681" y="3574947"/>
            <a:ext cx="3771816" cy="45916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2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62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7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C71844A-EEB0-4A82-8F19-6DC8B76F06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651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866028" y="1412967"/>
            <a:ext cx="1390991" cy="18546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28098" y="6025516"/>
            <a:ext cx="9184481" cy="837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71390" y="3584103"/>
            <a:ext cx="5401220" cy="1281811"/>
          </a:xfrm>
        </p:spPr>
        <p:txBody>
          <a:bodyPr>
            <a:normAutofit/>
          </a:bodyPr>
          <a:lstStyle>
            <a:lvl1pPr algn="ctr">
              <a:defRPr sz="405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3865960" y="1828801"/>
            <a:ext cx="1390650" cy="11271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1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</a:p>
        </p:txBody>
      </p:sp>
    </p:spTree>
    <p:extLst>
      <p:ext uri="{BB962C8B-B14F-4D97-AF65-F5344CB8AC3E}">
        <p14:creationId xmlns:p14="http://schemas.microsoft.com/office/powerpoint/2010/main" val="2971598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812282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25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79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54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613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3AF37CC-BEB3-446D-8478-4447B862E6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EE4AFE7-9B7B-4048-9CF0-E1F288775B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65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72C2234B-D477-4C97-A663-B28BF10827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7AF87A8-2C60-4CC5-B797-DF38D6440D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3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83E0252-B3BB-4CF4-8263-D1AFB5C369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2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4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5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5B05DF55-2CE0-46E1-B6C4-7A884382DB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未知"/>
          <p:cNvSpPr>
            <a:spLocks noChangeArrowheads="1"/>
          </p:cNvSpPr>
          <p:nvPr/>
        </p:nvSpPr>
        <p:spPr bwMode="auto">
          <a:xfrm>
            <a:off x="-6350" y="-6350"/>
            <a:ext cx="9153525" cy="6869113"/>
          </a:xfrm>
          <a:custGeom>
            <a:avLst/>
            <a:gdLst>
              <a:gd name="T0" fmla="*/ 9150351 w 5768"/>
              <a:gd name="T1" fmla="*/ 959994 h 4329"/>
              <a:gd name="T2" fmla="*/ 9153525 w 5768"/>
              <a:gd name="T3" fmla="*/ 6862766 h 4329"/>
              <a:gd name="T4" fmla="*/ 1717079 w 5768"/>
              <a:gd name="T5" fmla="*/ 6869113 h 4329"/>
              <a:gd name="T6" fmla="*/ 20630 w 5768"/>
              <a:gd name="T7" fmla="*/ 5317255 h 4329"/>
              <a:gd name="T8" fmla="*/ 0 w 5768"/>
              <a:gd name="T9" fmla="*/ 0 h 4329"/>
              <a:gd name="T10" fmla="*/ 3853114 w 5768"/>
              <a:gd name="T11" fmla="*/ 11107 h 4329"/>
              <a:gd name="T12" fmla="*/ 9150351 w 5768"/>
              <a:gd name="T13" fmla="*/ 959994 h 43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FFEFE"/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未知"/>
          <p:cNvSpPr>
            <a:spLocks noChangeArrowheads="1"/>
          </p:cNvSpPr>
          <p:nvPr/>
        </p:nvSpPr>
        <p:spPr bwMode="auto">
          <a:xfrm>
            <a:off x="-1588" y="5500688"/>
            <a:ext cx="1438276" cy="1358900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1358900 h 1100"/>
              <a:gd name="T4" fmla="*/ 1438276 w 1089"/>
              <a:gd name="T5" fmla="*/ 1358900 h 1100"/>
              <a:gd name="T6" fmla="*/ 0 w 1089"/>
              <a:gd name="T7" fmla="*/ 0 h 11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直接连接符 1027"/>
          <p:cNvSpPr>
            <a:spLocks noChangeShapeType="1"/>
          </p:cNvSpPr>
          <p:nvPr/>
        </p:nvSpPr>
        <p:spPr bwMode="auto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直接连接符 1028"/>
          <p:cNvSpPr>
            <a:spLocks noChangeShapeType="1"/>
          </p:cNvSpPr>
          <p:nvPr/>
        </p:nvSpPr>
        <p:spPr bwMode="auto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直接连接符 1029"/>
          <p:cNvSpPr>
            <a:spLocks noChangeShapeType="1"/>
          </p:cNvSpPr>
          <p:nvPr/>
        </p:nvSpPr>
        <p:spPr bwMode="auto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直接连接符 1030"/>
          <p:cNvSpPr>
            <a:spLocks noChangeShapeType="1"/>
          </p:cNvSpPr>
          <p:nvPr/>
        </p:nvSpPr>
        <p:spPr bwMode="auto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1031"/>
          <p:cNvSpPr>
            <a:spLocks noChangeShapeType="1"/>
          </p:cNvSpPr>
          <p:nvPr/>
        </p:nvSpPr>
        <p:spPr bwMode="auto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直接连接符 1032"/>
          <p:cNvSpPr>
            <a:spLocks noChangeShapeType="1"/>
          </p:cNvSpPr>
          <p:nvPr/>
        </p:nvSpPr>
        <p:spPr bwMode="auto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直接连接符 1033"/>
          <p:cNvSpPr>
            <a:spLocks noChangeShapeType="1"/>
          </p:cNvSpPr>
          <p:nvPr/>
        </p:nvSpPr>
        <p:spPr bwMode="auto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直接连接符 1034"/>
          <p:cNvSpPr>
            <a:spLocks noChangeShapeType="1"/>
          </p:cNvSpPr>
          <p:nvPr/>
        </p:nvSpPr>
        <p:spPr bwMode="auto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直接连接符 1035"/>
          <p:cNvSpPr>
            <a:spLocks noChangeShapeType="1"/>
          </p:cNvSpPr>
          <p:nvPr/>
        </p:nvSpPr>
        <p:spPr bwMode="auto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直接连接符 1036"/>
          <p:cNvSpPr>
            <a:spLocks noChangeShapeType="1"/>
          </p:cNvSpPr>
          <p:nvPr/>
        </p:nvSpPr>
        <p:spPr bwMode="auto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直接连接符 1037"/>
          <p:cNvSpPr>
            <a:spLocks noChangeShapeType="1"/>
          </p:cNvSpPr>
          <p:nvPr/>
        </p:nvSpPr>
        <p:spPr bwMode="auto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直接连接符 1038"/>
          <p:cNvSpPr>
            <a:spLocks noChangeShapeType="1"/>
          </p:cNvSpPr>
          <p:nvPr/>
        </p:nvSpPr>
        <p:spPr bwMode="auto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直接连接符 1039"/>
          <p:cNvSpPr>
            <a:spLocks noChangeShapeType="1"/>
          </p:cNvSpPr>
          <p:nvPr/>
        </p:nvSpPr>
        <p:spPr bwMode="auto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直接连接符 1040"/>
          <p:cNvSpPr>
            <a:spLocks noChangeShapeType="1"/>
          </p:cNvSpPr>
          <p:nvPr/>
        </p:nvSpPr>
        <p:spPr bwMode="auto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195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矩形 1041"/>
          <p:cNvSpPr>
            <a:spLocks noChangeArrowheads="1"/>
          </p:cNvSpPr>
          <p:nvPr/>
        </p:nvSpPr>
        <p:spPr bwMode="auto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3" name="矩形 1042"/>
          <p:cNvSpPr>
            <a:spLocks noChangeArrowheads="1"/>
          </p:cNvSpPr>
          <p:nvPr/>
        </p:nvSpPr>
        <p:spPr bwMode="auto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" name="矩形 1043"/>
          <p:cNvSpPr>
            <a:spLocks noChangeArrowheads="1"/>
          </p:cNvSpPr>
          <p:nvPr/>
        </p:nvSpPr>
        <p:spPr bwMode="auto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" name="矩形 1044"/>
          <p:cNvSpPr>
            <a:spLocks noChangeArrowheads="1"/>
          </p:cNvSpPr>
          <p:nvPr/>
        </p:nvSpPr>
        <p:spPr bwMode="auto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6" name="矩形 1045"/>
          <p:cNvSpPr>
            <a:spLocks noChangeArrowheads="1"/>
          </p:cNvSpPr>
          <p:nvPr/>
        </p:nvSpPr>
        <p:spPr bwMode="auto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7" name="矩形 1046"/>
          <p:cNvSpPr>
            <a:spLocks noChangeArrowheads="1"/>
          </p:cNvSpPr>
          <p:nvPr/>
        </p:nvSpPr>
        <p:spPr bwMode="auto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8" name="矩形 1047"/>
          <p:cNvSpPr>
            <a:spLocks noChangeArrowheads="1"/>
          </p:cNvSpPr>
          <p:nvPr/>
        </p:nvSpPr>
        <p:spPr bwMode="auto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9" name="文本占位符 104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" name="日期占位符 104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1" name="页脚占位符 105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2" name="灯片编号占位符 105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 dirty="0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B206A9BA-594E-4AF4-88AE-26955EDF5A8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53" name="未知"/>
          <p:cNvSpPr>
            <a:spLocks noChangeArrowheads="1"/>
          </p:cNvSpPr>
          <p:nvPr/>
        </p:nvSpPr>
        <p:spPr bwMode="auto">
          <a:xfrm>
            <a:off x="4041775" y="0"/>
            <a:ext cx="5105400" cy="739775"/>
          </a:xfrm>
          <a:custGeom>
            <a:avLst/>
            <a:gdLst>
              <a:gd name="T0" fmla="*/ 5105400 w 3130"/>
              <a:gd name="T1" fmla="*/ 739775 h 453"/>
              <a:gd name="T2" fmla="*/ 5105400 w 3130"/>
              <a:gd name="T3" fmla="*/ 0 h 453"/>
              <a:gd name="T4" fmla="*/ 0 w 3130"/>
              <a:gd name="T5" fmla="*/ 0 h 453"/>
              <a:gd name="T6" fmla="*/ 5105400 w 3130"/>
              <a:gd name="T7" fmla="*/ 739775 h 4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" name="标题 105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25438"/>
            <a:ext cx="82296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55" name="图片 1054" descr="wat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786797">
            <a:off x="6629400" y="-377825"/>
            <a:ext cx="2417763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图片 1055" descr="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733" flipH="1">
            <a:off x="49213" y="5726113"/>
            <a:ext cx="12239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b="1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07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307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ea typeface="Arial" panose="020B0604020202020204" pitchFamily="34" charset="0"/>
                <a:cs typeface="宋体" panose="02010600030101010101" pitchFamily="2" charset="-122"/>
              </a:defRPr>
            </a:lvl1pPr>
          </a:lstStyle>
          <a:p>
            <a:fld id="{432BC9AF-9FC9-49F8-A23B-2856E1F8FC26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ctrTitle"/>
          </p:nvPr>
        </p:nvSpPr>
        <p:spPr>
          <a:xfrm>
            <a:off x="395536" y="1556791"/>
            <a:ext cx="8280920" cy="1953171"/>
          </a:xfrm>
        </p:spPr>
        <p:txBody>
          <a:bodyPr/>
          <a:lstStyle/>
          <a:p>
            <a:r>
              <a:rPr lang="en-US" altLang="zh-CN" sz="4000" dirty="0" err="1"/>
              <a:t>TiDB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pPr lvl="1"/>
            <a:r>
              <a:rPr lang="en-US" altLang="zh-CN" dirty="0"/>
              <a:t>An distributed scalable hybrid transactional and analytical processing (HTAP) database</a:t>
            </a:r>
          </a:p>
          <a:p>
            <a:pPr lvl="1"/>
            <a:r>
              <a:rPr lang="en-US" altLang="zh-CN" dirty="0"/>
              <a:t>The open source implementation of </a:t>
            </a:r>
            <a:r>
              <a:rPr lang="en-US" altLang="zh-CN" i="1" dirty="0"/>
              <a:t>Google Spanner and Google F1</a:t>
            </a:r>
          </a:p>
          <a:p>
            <a:pPr lvl="1"/>
            <a:endParaRPr lang="en-US" altLang="zh-CN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CED309A-F77D-43A1-B80F-96EA9015EE23}"/>
              </a:ext>
            </a:extLst>
          </p:cNvPr>
          <p:cNvGrpSpPr/>
          <p:nvPr/>
        </p:nvGrpSpPr>
        <p:grpSpPr>
          <a:xfrm>
            <a:off x="1403648" y="3573016"/>
            <a:ext cx="6336704" cy="3096344"/>
            <a:chOff x="2627784" y="3573016"/>
            <a:chExt cx="6336704" cy="309634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51CDD02-A179-464A-B82C-1E5DBC07094B}"/>
                </a:ext>
              </a:extLst>
            </p:cNvPr>
            <p:cNvSpPr/>
            <p:nvPr/>
          </p:nvSpPr>
          <p:spPr>
            <a:xfrm>
              <a:off x="5724128" y="4008047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MySQL Protocol Server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7E53739-BBC4-4915-86D3-35F5D89C6CB8}"/>
                </a:ext>
              </a:extLst>
            </p:cNvPr>
            <p:cNvSpPr/>
            <p:nvPr/>
          </p:nvSpPr>
          <p:spPr>
            <a:xfrm>
              <a:off x="5724128" y="4451599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SQL Layer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5CD1D7-225A-4061-A59F-9AECD5BD6D42}"/>
                </a:ext>
              </a:extLst>
            </p:cNvPr>
            <p:cNvSpPr/>
            <p:nvPr/>
          </p:nvSpPr>
          <p:spPr>
            <a:xfrm>
              <a:off x="5724128" y="4895151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Transaction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5E2CF57-203C-4DB7-B5A9-D8E46F2A608D}"/>
                </a:ext>
              </a:extLst>
            </p:cNvPr>
            <p:cNvSpPr/>
            <p:nvPr/>
          </p:nvSpPr>
          <p:spPr>
            <a:xfrm>
              <a:off x="5724128" y="5338703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MVCC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D9F7CC6-3EDC-4673-93B0-E1A26EAB92D1}"/>
                </a:ext>
              </a:extLst>
            </p:cNvPr>
            <p:cNvSpPr/>
            <p:nvPr/>
          </p:nvSpPr>
          <p:spPr>
            <a:xfrm>
              <a:off x="5724128" y="5782256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Raft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B5BCEDB-38DC-4DF1-9DFD-7F4DFB821646}"/>
                </a:ext>
              </a:extLst>
            </p:cNvPr>
            <p:cNvSpPr/>
            <p:nvPr/>
          </p:nvSpPr>
          <p:spPr>
            <a:xfrm>
              <a:off x="5724128" y="6225808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Local KV Storage (</a:t>
              </a:r>
              <a:r>
                <a:rPr lang="en-US" altLang="zh-CN" dirty="0" err="1">
                  <a:solidFill>
                    <a:schemeClr val="tx1"/>
                  </a:solidFill>
                </a:rPr>
                <a:t>RocksDB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5933ABD-8927-4872-B24F-C94D913B3EDC}"/>
                </a:ext>
              </a:extLst>
            </p:cNvPr>
            <p:cNvSpPr/>
            <p:nvPr/>
          </p:nvSpPr>
          <p:spPr>
            <a:xfrm>
              <a:off x="5724128" y="3573016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Applications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78E84E5-0E04-49D0-B0FD-EE82DD40A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944" y="4008047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C541C12-D1CC-4308-80BD-9CEBB118EA49}"/>
                </a:ext>
              </a:extLst>
            </p:cNvPr>
            <p:cNvSpPr txBox="1"/>
            <p:nvPr/>
          </p:nvSpPr>
          <p:spPr>
            <a:xfrm>
              <a:off x="4499992" y="4316692"/>
              <a:ext cx="1285800" cy="32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TiDB</a:t>
              </a:r>
              <a:endParaRPr lang="zh-CN" altLang="en-US" dirty="0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A47A5E1-F0FD-474E-9C3F-F1A19199F9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944" y="4895151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CB0CB4F-EABD-492C-88E9-01FF2769F584}"/>
                </a:ext>
              </a:extLst>
            </p:cNvPr>
            <p:cNvSpPr txBox="1"/>
            <p:nvPr/>
          </p:nvSpPr>
          <p:spPr>
            <a:xfrm>
              <a:off x="4499992" y="5619755"/>
              <a:ext cx="1285800" cy="32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TiKV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1951B63-A82F-4441-8D35-D84C7CDB5454}"/>
                </a:ext>
              </a:extLst>
            </p:cNvPr>
            <p:cNvSpPr txBox="1"/>
            <p:nvPr/>
          </p:nvSpPr>
          <p:spPr>
            <a:xfrm>
              <a:off x="2627784" y="4316692"/>
              <a:ext cx="12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F1</a:t>
              </a:r>
              <a:endParaRPr lang="zh-CN" altLang="en-US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C754D46-517B-4AE0-8E18-9D172165B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3928" y="4509120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7E40409-ECDE-4B16-BF66-74318A8232CD}"/>
                </a:ext>
              </a:extLst>
            </p:cNvPr>
            <p:cNvSpPr txBox="1"/>
            <p:nvPr/>
          </p:nvSpPr>
          <p:spPr>
            <a:xfrm>
              <a:off x="2627784" y="5606779"/>
              <a:ext cx="12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Spanner</a:t>
              </a:r>
              <a:endParaRPr lang="zh-CN" altLang="en-US" dirty="0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E75EAD1-C023-47DB-BBAC-081D3FAD40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3928" y="5799207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4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DC8D-79BA-4A01-8F12-40FE46C8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6E663-112A-48E8-ABD9-23F781B2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</a:p>
          <a:p>
            <a:pPr lvl="1"/>
            <a:r>
              <a:rPr lang="en-US" altLang="zh-CN" dirty="0"/>
              <a:t>Compatible with MySQL protocol</a:t>
            </a:r>
          </a:p>
          <a:p>
            <a:pPr lvl="1"/>
            <a:r>
              <a:rPr lang="en-US" altLang="zh-CN" dirty="0"/>
              <a:t>Separate SQL and KV layers</a:t>
            </a:r>
          </a:p>
          <a:p>
            <a:pPr lvl="1"/>
            <a:r>
              <a:rPr lang="en-US" altLang="zh-CN" dirty="0"/>
              <a:t>Using Raft for consistency and scaling</a:t>
            </a:r>
          </a:p>
          <a:p>
            <a:pPr lvl="1"/>
            <a:r>
              <a:rPr lang="en-US" altLang="zh-CN" dirty="0"/>
              <a:t>Without a distributed file system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CCE6060-AB37-46E9-B0F0-E03031DB0C1F}"/>
              </a:ext>
            </a:extLst>
          </p:cNvPr>
          <p:cNvGrpSpPr/>
          <p:nvPr/>
        </p:nvGrpSpPr>
        <p:grpSpPr>
          <a:xfrm>
            <a:off x="1403648" y="3573016"/>
            <a:ext cx="6336704" cy="3096344"/>
            <a:chOff x="2627784" y="3573016"/>
            <a:chExt cx="6336704" cy="309634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2B5B9-4A74-4629-8C7E-B8A608AC2C2A}"/>
                </a:ext>
              </a:extLst>
            </p:cNvPr>
            <p:cNvSpPr/>
            <p:nvPr/>
          </p:nvSpPr>
          <p:spPr>
            <a:xfrm>
              <a:off x="5724128" y="4008047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MySQL Protocol Server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5C021C-208C-4DBD-921F-3A2612F3478D}"/>
                </a:ext>
              </a:extLst>
            </p:cNvPr>
            <p:cNvSpPr/>
            <p:nvPr/>
          </p:nvSpPr>
          <p:spPr>
            <a:xfrm>
              <a:off x="5724128" y="4451599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SQL Layer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C0A79E-BD69-4C97-A28F-BB6DF958EB24}"/>
                </a:ext>
              </a:extLst>
            </p:cNvPr>
            <p:cNvSpPr/>
            <p:nvPr/>
          </p:nvSpPr>
          <p:spPr>
            <a:xfrm>
              <a:off x="5724128" y="4895151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Transaction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71209-1CBE-41C7-A194-76A1378F1118}"/>
                </a:ext>
              </a:extLst>
            </p:cNvPr>
            <p:cNvSpPr/>
            <p:nvPr/>
          </p:nvSpPr>
          <p:spPr>
            <a:xfrm>
              <a:off x="5724128" y="5338703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MVCC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68172F-22DE-4CA0-86A3-8408960043BF}"/>
                </a:ext>
              </a:extLst>
            </p:cNvPr>
            <p:cNvSpPr/>
            <p:nvPr/>
          </p:nvSpPr>
          <p:spPr>
            <a:xfrm>
              <a:off x="5724128" y="5782256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Raft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F676A8-3824-4ED0-B218-1F2E6E6ABFC2}"/>
                </a:ext>
              </a:extLst>
            </p:cNvPr>
            <p:cNvSpPr/>
            <p:nvPr/>
          </p:nvSpPr>
          <p:spPr>
            <a:xfrm>
              <a:off x="5724128" y="6225808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Local KV Storage (</a:t>
              </a:r>
              <a:r>
                <a:rPr lang="en-US" altLang="zh-CN" dirty="0" err="1">
                  <a:solidFill>
                    <a:schemeClr val="tx1"/>
                  </a:solidFill>
                </a:rPr>
                <a:t>RocksDB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5F834B7-353D-4A4F-9A9B-51221A2AC25A}"/>
                </a:ext>
              </a:extLst>
            </p:cNvPr>
            <p:cNvSpPr/>
            <p:nvPr/>
          </p:nvSpPr>
          <p:spPr>
            <a:xfrm>
              <a:off x="5724128" y="3573016"/>
              <a:ext cx="3240360" cy="4435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Applications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31C6664-45A5-42E5-A43C-93AD99686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944" y="4008047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A94DC7E-16D3-4ED2-9F3B-CA2C486B0BC2}"/>
                </a:ext>
              </a:extLst>
            </p:cNvPr>
            <p:cNvSpPr txBox="1"/>
            <p:nvPr/>
          </p:nvSpPr>
          <p:spPr>
            <a:xfrm>
              <a:off x="4499992" y="4316692"/>
              <a:ext cx="1285800" cy="32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TiDB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4D089AB-AA15-4F28-8914-FD2DE2E75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944" y="4895151"/>
              <a:ext cx="165618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41FA555-FC0E-4D45-8772-2AE34A95E4DD}"/>
                </a:ext>
              </a:extLst>
            </p:cNvPr>
            <p:cNvSpPr txBox="1"/>
            <p:nvPr/>
          </p:nvSpPr>
          <p:spPr>
            <a:xfrm>
              <a:off x="4499992" y="5619755"/>
              <a:ext cx="1285800" cy="325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TiKV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F02346F-1EBC-43B9-8420-BC9A3EBBE9A4}"/>
                </a:ext>
              </a:extLst>
            </p:cNvPr>
            <p:cNvSpPr txBox="1"/>
            <p:nvPr/>
          </p:nvSpPr>
          <p:spPr>
            <a:xfrm>
              <a:off x="2627784" y="4316692"/>
              <a:ext cx="12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F1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FDA733D-DA70-4BB0-AB95-D6CDC748F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3928" y="4509120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BA8520C-C320-4525-8990-DBEB88D064BB}"/>
                </a:ext>
              </a:extLst>
            </p:cNvPr>
            <p:cNvSpPr txBox="1"/>
            <p:nvPr/>
          </p:nvSpPr>
          <p:spPr>
            <a:xfrm>
              <a:off x="2627784" y="5606779"/>
              <a:ext cx="12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Spanner</a:t>
              </a:r>
              <a:endParaRPr lang="zh-CN" altLang="en-US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E85E338-960E-464B-AC2A-B2F0C9AA8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3928" y="5799207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78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8DABB-4593-4DAE-A053-11C905CA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9F880-B5FB-41DF-9598-75EF520D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</a:p>
          <a:p>
            <a:pPr lvl="1"/>
            <a:r>
              <a:rPr lang="en-US" altLang="zh-CN" dirty="0" err="1"/>
              <a:t>TiDB</a:t>
            </a:r>
            <a:r>
              <a:rPr lang="en-US" altLang="zh-CN" dirty="0"/>
              <a:t>, </a:t>
            </a:r>
            <a:r>
              <a:rPr lang="en-US" altLang="zh-CN" dirty="0" err="1"/>
              <a:t>TiKV</a:t>
            </a:r>
            <a:r>
              <a:rPr lang="en-US" altLang="zh-CN" dirty="0"/>
              <a:t>, PD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F75016-94BF-40B2-AB9C-AA8D859F8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92896"/>
            <a:ext cx="8229600" cy="38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1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1523F-0CD6-4A43-9DCB-85E44EB1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TiKV</a:t>
            </a:r>
            <a:r>
              <a:rPr lang="en-US" altLang="zh-CN" dirty="0"/>
              <a:t>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1FCAC-26CB-4B8F-9F2D-F276A07DA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region stores a continuous range of data</a:t>
            </a:r>
          </a:p>
          <a:p>
            <a:pPr lvl="1"/>
            <a:r>
              <a:rPr lang="en-US" altLang="zh-CN" dirty="0"/>
              <a:t>The replicas of a region form a Raft Group</a:t>
            </a:r>
            <a:endParaRPr lang="zh-CN" altLang="en-US" dirty="0"/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20E664D5-12BF-4D2D-B468-FEDE734E5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19792" r="5376"/>
          <a:stretch/>
        </p:blipFill>
        <p:spPr bwMode="auto">
          <a:xfrm>
            <a:off x="899592" y="2996952"/>
            <a:ext cx="6867008" cy="347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46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44DF2-1578-48F3-AE80-9DD2AFDF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8760"/>
            <a:ext cx="8229600" cy="778098"/>
          </a:xfrm>
        </p:spPr>
        <p:txBody>
          <a:bodyPr/>
          <a:lstStyle/>
          <a:p>
            <a:r>
              <a:rPr lang="en-US" altLang="zh-CN" dirty="0"/>
              <a:t>Technology Stack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640B856-E5BA-4452-AC9E-0210B918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Relevant technologies</a:t>
            </a:r>
          </a:p>
          <a:p>
            <a:pPr lvl="1"/>
            <a:r>
              <a:rPr lang="en-US" altLang="zh-CN" dirty="0"/>
              <a:t>Spanner (Large-scale distributed database)</a:t>
            </a:r>
          </a:p>
          <a:p>
            <a:pPr lvl="1"/>
            <a:r>
              <a:rPr lang="en-US" altLang="zh-CN" dirty="0"/>
              <a:t>F1 (Large-scale distributed SQL)</a:t>
            </a:r>
          </a:p>
          <a:p>
            <a:pPr lvl="1"/>
            <a:r>
              <a:rPr lang="en-US" altLang="zh-CN" dirty="0"/>
              <a:t>Raft (Consensus algorithm)</a:t>
            </a:r>
          </a:p>
          <a:p>
            <a:pPr lvl="1"/>
            <a:r>
              <a:rPr lang="en-US" altLang="zh-CN" dirty="0"/>
              <a:t>Percolator (Distributed transaction)</a:t>
            </a:r>
          </a:p>
          <a:p>
            <a:pPr lvl="1"/>
            <a:r>
              <a:rPr lang="en-US" altLang="zh-CN" dirty="0" err="1"/>
              <a:t>RocksDB</a:t>
            </a:r>
            <a:r>
              <a:rPr lang="en-US" altLang="zh-CN" dirty="0"/>
              <a:t> (Local key-value storage)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4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63765-03F9-4BB1-886E-CA8B49D3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CB7CF-0C4E-424D-91DF-8B1E5889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papers (Distributed systems)</a:t>
            </a:r>
          </a:p>
          <a:p>
            <a:r>
              <a:rPr lang="en-US" altLang="zh-CN" dirty="0"/>
              <a:t>Learn programming languages (Golang, Rust)</a:t>
            </a:r>
          </a:p>
          <a:p>
            <a:r>
              <a:rPr lang="en-US" altLang="zh-CN" dirty="0"/>
              <a:t>Learn the architecture of </a:t>
            </a:r>
            <a:r>
              <a:rPr lang="en-US" altLang="zh-CN" dirty="0" err="1"/>
              <a:t>TiKV</a:t>
            </a:r>
            <a:endParaRPr lang="en-US" altLang="zh-CN" dirty="0"/>
          </a:p>
          <a:p>
            <a:r>
              <a:rPr lang="en-US" altLang="zh-CN" dirty="0"/>
              <a:t>Build a fault-tolerant key-value service​</a:t>
            </a:r>
          </a:p>
          <a:p>
            <a:pPr lvl="1"/>
            <a:r>
              <a:rPr lang="en-US" altLang="zh-CN" dirty="0"/>
              <a:t>Using Rust to implement RPC, Raft and KV interaction layer</a:t>
            </a:r>
          </a:p>
        </p:txBody>
      </p:sp>
    </p:spTree>
    <p:extLst>
      <p:ext uri="{BB962C8B-B14F-4D97-AF65-F5344CB8AC3E}">
        <p14:creationId xmlns:p14="http://schemas.microsoft.com/office/powerpoint/2010/main" val="1735165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7_1"/>
  <p:tag name="KSO_WM_TEMPLATE_CATEGORY" val="custom"/>
  <p:tag name="KSO_WM_TEMPLATE_INDEX" val="20188997"/>
  <p:tag name="KSO_WM_TEMPLATE_SUBCATEGORY" val="combine"/>
  <p:tag name="KSO_WM_TEMPLATE_THUMBS_INDEX" val="1、2、3、4、6、8、10、12、13、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5073_1*i*0"/>
  <p:tag name="KSO_WM_TEMPLATE_CATEGORY" val="custom"/>
  <p:tag name="KSO_WM_TEMPLATE_INDEX" val="20185073"/>
  <p:tag name="KSO_WM_UNIT_INDEX" val="0"/>
</p:tagLst>
</file>

<file path=ppt/theme/theme1.xml><?xml version="1.0" encoding="utf-8"?>
<a:theme xmlns:a="http://schemas.openxmlformats.org/drawingml/2006/main" name="580TGp_general_light">
  <a:themeElements>
    <a:clrScheme name="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FF2EB"/>
      </a:accent3>
      <a:accent4>
        <a:srgbClr val="000000"/>
      </a:accent4>
      <a:accent5>
        <a:srgbClr val="B6D4FF"/>
      </a:accent5>
      <a:accent6>
        <a:srgbClr val="E56868"/>
      </a:accent6>
      <a:hlink>
        <a:srgbClr val="FFC319"/>
      </a:hlink>
      <a:folHlink>
        <a:srgbClr val="A8D02A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80TGp_general_light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80TGp_general_light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305">
      <a:dk1>
        <a:srgbClr val="000000"/>
      </a:dk1>
      <a:lt1>
        <a:srgbClr val="FFFFFF"/>
      </a:lt1>
      <a:dk2>
        <a:srgbClr val="1E7EF2"/>
      </a:dk2>
      <a:lt2>
        <a:srgbClr val="E7E6E6"/>
      </a:lt2>
      <a:accent1>
        <a:srgbClr val="1E7EF2"/>
      </a:accent1>
      <a:accent2>
        <a:srgbClr val="4E4E4E"/>
      </a:accent2>
      <a:accent3>
        <a:srgbClr val="FFFFFF"/>
      </a:accent3>
      <a:accent4>
        <a:srgbClr val="1A45F3"/>
      </a:accent4>
      <a:accent5>
        <a:srgbClr val="1A45F3"/>
      </a:accent5>
      <a:accent6>
        <a:srgbClr val="1A45F3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580TGp_general_light</Template>
  <TotalTime>47583</TotalTime>
  <Pages>0</Pages>
  <Words>424</Words>
  <Characters>0</Characters>
  <Application>Microsoft Office PowerPoint</Application>
  <DocSecurity>0</DocSecurity>
  <PresentationFormat>全屏显示(4:3)</PresentationFormat>
  <Lines>0</Lines>
  <Paragraphs>63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Times New Roman</vt:lpstr>
      <vt:lpstr>580TGp_general_light</vt:lpstr>
      <vt:lpstr>默认设计模板</vt:lpstr>
      <vt:lpstr>1_Office 主题​​</vt:lpstr>
      <vt:lpstr>TiDB</vt:lpstr>
      <vt:lpstr>Architecture</vt:lpstr>
      <vt:lpstr>Architecture</vt:lpstr>
      <vt:lpstr>Cluster Overview</vt:lpstr>
      <vt:lpstr>TiKV Overview</vt:lpstr>
      <vt:lpstr>Technology Stack</vt:lpstr>
      <vt:lpstr>Assignment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www.pptbz.com</dc:title>
  <dc:subject/>
  <dc:creator>微软用户</dc:creator>
  <cp:keywords/>
  <dc:description/>
  <cp:lastModifiedBy>PingCAP</cp:lastModifiedBy>
  <cp:revision>630</cp:revision>
  <dcterms:created xsi:type="dcterms:W3CDTF">2009-12-11T08:42:25Z</dcterms:created>
  <dcterms:modified xsi:type="dcterms:W3CDTF">2018-11-30T05:15:16Z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