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6" r:id="rId3"/>
    <p:sldId id="263" r:id="rId4"/>
    <p:sldId id="264" r:id="rId5"/>
    <p:sldId id="258" r:id="rId6"/>
    <p:sldId id="259" r:id="rId7"/>
    <p:sldId id="265" r:id="rId8"/>
    <p:sldId id="261" r:id="rId9"/>
    <p:sldId id="318" r:id="rId10"/>
    <p:sldId id="319" r:id="rId11"/>
    <p:sldId id="321" r:id="rId12"/>
    <p:sldId id="269" r:id="rId13"/>
    <p:sldId id="312" r:id="rId14"/>
    <p:sldId id="279" r:id="rId15"/>
    <p:sldId id="281" r:id="rId16"/>
    <p:sldId id="282" r:id="rId17"/>
    <p:sldId id="303" r:id="rId18"/>
    <p:sldId id="305" r:id="rId19"/>
    <p:sldId id="306" r:id="rId20"/>
    <p:sldId id="307" r:id="rId21"/>
    <p:sldId id="284" r:id="rId22"/>
    <p:sldId id="285" r:id="rId23"/>
    <p:sldId id="291" r:id="rId24"/>
    <p:sldId id="277" r:id="rId25"/>
    <p:sldId id="287" r:id="rId26"/>
    <p:sldId id="292" r:id="rId27"/>
    <p:sldId id="272" r:id="rId28"/>
    <p:sldId id="289" r:id="rId29"/>
    <p:sldId id="293" r:id="rId30"/>
    <p:sldId id="294" r:id="rId31"/>
    <p:sldId id="313" r:id="rId32"/>
    <p:sldId id="295" r:id="rId33"/>
    <p:sldId id="297" r:id="rId34"/>
    <p:sldId id="298" r:id="rId35"/>
    <p:sldId id="314" r:id="rId36"/>
    <p:sldId id="301" r:id="rId37"/>
    <p:sldId id="300" r:id="rId38"/>
    <p:sldId id="302" r:id="rId39"/>
    <p:sldId id="317" r:id="rId40"/>
    <p:sldId id="316" r:id="rId41"/>
    <p:sldId id="308" r:id="rId42"/>
    <p:sldId id="309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700"/>
  </p:normalViewPr>
  <p:slideViewPr>
    <p:cSldViewPr snapToGrid="0">
      <p:cViewPr varScale="1">
        <p:scale>
          <a:sx n="109" d="100"/>
          <a:sy n="109" d="100"/>
        </p:scale>
        <p:origin x="16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加禹 吴" userId="08ab077f16a4ccb7" providerId="LiveId" clId="{D3250DE9-D73D-9F4C-8815-535F99283A8F}"/>
    <pc:docChg chg="undo custSel modSld">
      <pc:chgData name="加禹 吴" userId="08ab077f16a4ccb7" providerId="LiveId" clId="{D3250DE9-D73D-9F4C-8815-535F99283A8F}" dt="2019-03-29T00:27:46.092" v="388" actId="20577"/>
      <pc:docMkLst>
        <pc:docMk/>
      </pc:docMkLst>
      <pc:sldChg chg="modSp">
        <pc:chgData name="加禹 吴" userId="08ab077f16a4ccb7" providerId="LiveId" clId="{D3250DE9-D73D-9F4C-8815-535F99283A8F}" dt="2019-03-29T00:15:45.879" v="282" actId="20577"/>
        <pc:sldMkLst>
          <pc:docMk/>
          <pc:sldMk cId="3915904048" sldId="257"/>
        </pc:sldMkLst>
        <pc:spChg chg="mod">
          <ac:chgData name="加禹 吴" userId="08ab077f16a4ccb7" providerId="LiveId" clId="{D3250DE9-D73D-9F4C-8815-535F99283A8F}" dt="2019-03-29T00:15:45.879" v="282" actId="20577"/>
          <ac:spMkLst>
            <pc:docMk/>
            <pc:sldMk cId="3915904048" sldId="257"/>
            <ac:spMk id="4" creationId="{8B4A003A-CFE5-412A-AAC0-28711F842D93}"/>
          </ac:spMkLst>
        </pc:spChg>
      </pc:sldChg>
      <pc:sldChg chg="modSp">
        <pc:chgData name="加禹 吴" userId="08ab077f16a4ccb7" providerId="LiveId" clId="{D3250DE9-D73D-9F4C-8815-535F99283A8F}" dt="2019-03-28T15:04:18.263" v="17" actId="20577"/>
        <pc:sldMkLst>
          <pc:docMk/>
          <pc:sldMk cId="1473526199" sldId="259"/>
        </pc:sldMkLst>
        <pc:spChg chg="mod">
          <ac:chgData name="加禹 吴" userId="08ab077f16a4ccb7" providerId="LiveId" clId="{D3250DE9-D73D-9F4C-8815-535F99283A8F}" dt="2019-03-28T15:04:18.263" v="17" actId="20577"/>
          <ac:spMkLst>
            <pc:docMk/>
            <pc:sldMk cId="1473526199" sldId="259"/>
            <ac:spMk id="57" creationId="{00000000-0000-0000-0000-000000000000}"/>
          </ac:spMkLst>
        </pc:spChg>
      </pc:sldChg>
      <pc:sldChg chg="modSp">
        <pc:chgData name="加禹 吴" userId="08ab077f16a4ccb7" providerId="LiveId" clId="{D3250DE9-D73D-9F4C-8815-535F99283A8F}" dt="2019-03-28T15:06:05.470" v="18" actId="14100"/>
        <pc:sldMkLst>
          <pc:docMk/>
          <pc:sldMk cId="1772601819" sldId="261"/>
        </pc:sldMkLst>
        <pc:spChg chg="mod">
          <ac:chgData name="加禹 吴" userId="08ab077f16a4ccb7" providerId="LiveId" clId="{D3250DE9-D73D-9F4C-8815-535F99283A8F}" dt="2019-03-28T15:06:05.470" v="18" actId="14100"/>
          <ac:spMkLst>
            <pc:docMk/>
            <pc:sldMk cId="1772601819" sldId="261"/>
            <ac:spMk id="97" creationId="{00000000-0000-0000-0000-000000000000}"/>
          </ac:spMkLst>
        </pc:spChg>
      </pc:sldChg>
      <pc:sldChg chg="modNotesTx">
        <pc:chgData name="加禹 吴" userId="08ab077f16a4ccb7" providerId="LiveId" clId="{D3250DE9-D73D-9F4C-8815-535F99283A8F}" dt="2019-03-29T00:19:00.002" v="342" actId="20577"/>
        <pc:sldMkLst>
          <pc:docMk/>
          <pc:sldMk cId="132925327" sldId="264"/>
        </pc:sldMkLst>
      </pc:sldChg>
      <pc:sldChg chg="modSp modNotesTx">
        <pc:chgData name="加禹 吴" userId="08ab077f16a4ccb7" providerId="LiveId" clId="{D3250DE9-D73D-9F4C-8815-535F99283A8F}" dt="2019-03-28T15:14:31.845" v="151" actId="20577"/>
        <pc:sldMkLst>
          <pc:docMk/>
          <pc:sldMk cId="1709395951" sldId="269"/>
        </pc:sldMkLst>
        <pc:spChg chg="mod">
          <ac:chgData name="加禹 吴" userId="08ab077f16a4ccb7" providerId="LiveId" clId="{D3250DE9-D73D-9F4C-8815-535F99283A8F}" dt="2019-03-28T15:10:32.124" v="66" actId="27636"/>
          <ac:spMkLst>
            <pc:docMk/>
            <pc:sldMk cId="1709395951" sldId="269"/>
            <ac:spMk id="11" creationId="{00000000-0000-0000-0000-000000000000}"/>
          </ac:spMkLst>
        </pc:spChg>
      </pc:sldChg>
      <pc:sldChg chg="modSp">
        <pc:chgData name="加禹 吴" userId="08ab077f16a4ccb7" providerId="LiveId" clId="{D3250DE9-D73D-9F4C-8815-535F99283A8F}" dt="2019-03-28T15:28:35.059" v="172" actId="20577"/>
        <pc:sldMkLst>
          <pc:docMk/>
          <pc:sldMk cId="3722651951" sldId="281"/>
        </pc:sldMkLst>
        <pc:spChg chg="mod">
          <ac:chgData name="加禹 吴" userId="08ab077f16a4ccb7" providerId="LiveId" clId="{D3250DE9-D73D-9F4C-8815-535F99283A8F}" dt="2019-03-28T15:28:35.059" v="172" actId="20577"/>
          <ac:spMkLst>
            <pc:docMk/>
            <pc:sldMk cId="3722651951" sldId="281"/>
            <ac:spMk id="11" creationId="{00000000-0000-0000-0000-000000000000}"/>
          </ac:spMkLst>
        </pc:spChg>
      </pc:sldChg>
      <pc:sldChg chg="modNotesTx">
        <pc:chgData name="加禹 吴" userId="08ab077f16a4ccb7" providerId="LiveId" clId="{D3250DE9-D73D-9F4C-8815-535F99283A8F}" dt="2019-03-28T15:30:00.063" v="262" actId="20577"/>
        <pc:sldMkLst>
          <pc:docMk/>
          <pc:sldMk cId="2927297717" sldId="284"/>
        </pc:sldMkLst>
      </pc:sldChg>
      <pc:sldChg chg="modNotesTx">
        <pc:chgData name="加禹 吴" userId="08ab077f16a4ccb7" providerId="LiveId" clId="{D3250DE9-D73D-9F4C-8815-535F99283A8F}" dt="2019-03-29T00:27:46.092" v="388" actId="20577"/>
        <pc:sldMkLst>
          <pc:docMk/>
          <pc:sldMk cId="3144401304" sldId="303"/>
        </pc:sldMkLst>
      </pc:sldChg>
      <pc:sldChg chg="modSp">
        <pc:chgData name="加禹 吴" userId="08ab077f16a4ccb7" providerId="LiveId" clId="{D3250DE9-D73D-9F4C-8815-535F99283A8F}" dt="2019-03-28T15:08:16.055" v="55" actId="20577"/>
        <pc:sldMkLst>
          <pc:docMk/>
          <pc:sldMk cId="1126769156" sldId="318"/>
        </pc:sldMkLst>
        <pc:spChg chg="mod">
          <ac:chgData name="加禹 吴" userId="08ab077f16a4ccb7" providerId="LiveId" clId="{D3250DE9-D73D-9F4C-8815-535F99283A8F}" dt="2019-03-28T15:08:16.055" v="55" actId="20577"/>
          <ac:spMkLst>
            <pc:docMk/>
            <pc:sldMk cId="1126769156" sldId="318"/>
            <ac:spMk id="3" creationId="{00000000-0000-0000-0000-000000000000}"/>
          </ac:spMkLst>
        </pc:spChg>
      </pc:sldChg>
      <pc:sldChg chg="modSp">
        <pc:chgData name="加禹 吴" userId="08ab077f16a4ccb7" providerId="LiveId" clId="{D3250DE9-D73D-9F4C-8815-535F99283A8F}" dt="2019-03-29T00:22:37.669" v="345" actId="20577"/>
        <pc:sldMkLst>
          <pc:docMk/>
          <pc:sldMk cId="3391018949" sldId="319"/>
        </pc:sldMkLst>
        <pc:spChg chg="mod">
          <ac:chgData name="加禹 吴" userId="08ab077f16a4ccb7" providerId="LiveId" clId="{D3250DE9-D73D-9F4C-8815-535F99283A8F}" dt="2019-03-29T00:22:37.669" v="345" actId="20577"/>
          <ac:spMkLst>
            <pc:docMk/>
            <pc:sldMk cId="3391018949" sldId="319"/>
            <ac:spMk id="3" creationId="{00000000-0000-0000-0000-000000000000}"/>
          </ac:spMkLst>
        </pc:spChg>
      </pc:sldChg>
      <pc:sldChg chg="modSp">
        <pc:chgData name="加禹 吴" userId="08ab077f16a4ccb7" providerId="LiveId" clId="{D3250DE9-D73D-9F4C-8815-535F99283A8F}" dt="2019-03-29T00:22:42.746" v="348" actId="20577"/>
        <pc:sldMkLst>
          <pc:docMk/>
          <pc:sldMk cId="4193744545" sldId="321"/>
        </pc:sldMkLst>
        <pc:spChg chg="mod">
          <ac:chgData name="加禹 吴" userId="08ab077f16a4ccb7" providerId="LiveId" clId="{D3250DE9-D73D-9F4C-8815-535F99283A8F}" dt="2019-03-29T00:22:42.746" v="348" actId="20577"/>
          <ac:spMkLst>
            <pc:docMk/>
            <pc:sldMk cId="4193744545" sldId="321"/>
            <ac:spMk id="3" creationId="{00000000-0000-0000-0000-000000000000}"/>
          </ac:spMkLst>
        </pc:spChg>
      </pc:sldChg>
    </pc:docChg>
  </pc:docChgLst>
  <pc:docChgLst>
    <pc:chgData name="加禹 吴" userId="08ab077f16a4ccb7" providerId="LiveId" clId="{2BBAB1F3-CB92-A047-B5D3-3CCDC09341DB}"/>
    <pc:docChg chg="modSld">
      <pc:chgData name="加禹 吴" userId="08ab077f16a4ccb7" providerId="LiveId" clId="{2BBAB1F3-CB92-A047-B5D3-3CCDC09341DB}" dt="2019-03-28T01:23:37.915" v="7" actId="20577"/>
      <pc:docMkLst>
        <pc:docMk/>
      </pc:docMkLst>
      <pc:sldChg chg="modSp">
        <pc:chgData name="加禹 吴" userId="08ab077f16a4ccb7" providerId="LiveId" clId="{2BBAB1F3-CB92-A047-B5D3-3CCDC09341DB}" dt="2019-03-28T01:23:37.915" v="7" actId="20577"/>
        <pc:sldMkLst>
          <pc:docMk/>
          <pc:sldMk cId="1699652914" sldId="262"/>
        </pc:sldMkLst>
        <pc:spChg chg="mod">
          <ac:chgData name="加禹 吴" userId="08ab077f16a4ccb7" providerId="LiveId" clId="{2BBAB1F3-CB92-A047-B5D3-3CCDC09341DB}" dt="2019-03-28T01:23:37.915" v="7" actId="20577"/>
          <ac:spMkLst>
            <pc:docMk/>
            <pc:sldMk cId="1699652914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FE48F-05D5-C94D-B428-E722E76AEDB5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BA0F-B1D4-2049-AF50-2B2029E45B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6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用时间戳来标记操作的先后顺序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CBA0F-B1D4-2049-AF50-2B2029E45BE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819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划分</a:t>
            </a:r>
            <a:r>
              <a:rPr kumimoji="1" lang="en-US" altLang="zh-CN" dirty="0"/>
              <a:t>region</a:t>
            </a:r>
            <a:r>
              <a:rPr kumimoji="1" lang="zh-CN" altLang="en-US" dirty="0"/>
              <a:t>是为了作负载均衡，以及提高并发性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CBA0F-B1D4-2049-AF50-2B2029E45BE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27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或成为访问热点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CBA0F-B1D4-2049-AF50-2B2029E45BE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61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数据并发访问会产生冲突</a:t>
            </a: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MVCC</a:t>
            </a:r>
            <a:r>
              <a:rPr kumimoji="1" lang="zh-CN" altLang="en-US" dirty="0"/>
              <a:t>解决冲突，不需要加锁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CBA0F-B1D4-2049-AF50-2B2029E45BE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6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084" y="1"/>
            <a:ext cx="7886700" cy="1325563"/>
          </a:xfrm>
        </p:spPr>
        <p:txBody>
          <a:bodyPr>
            <a:normAutofit/>
          </a:bodyPr>
          <a:lstStyle>
            <a:lvl1pPr>
              <a:defRPr sz="3600"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79083" y="1479636"/>
            <a:ext cx="8717781" cy="5201250"/>
          </a:xfrm>
        </p:spPr>
        <p:txBody>
          <a:bodyPr/>
          <a:lstStyle>
            <a:lvl1pPr>
              <a:defRPr sz="2600"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1pPr>
            <a:lvl2pPr>
              <a:defRPr sz="2200"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sdf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sdf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 err="1"/>
              <a:t>sdf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en-US" altLang="zh-CN" dirty="0" err="1"/>
              <a:t>sdf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 err="1"/>
              <a:t>sdf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AF1093-5D18-46CB-B112-CF9B4947D93C}"/>
              </a:ext>
            </a:extLst>
          </p:cNvPr>
          <p:cNvCxnSpPr/>
          <p:nvPr userDrawn="1"/>
        </p:nvCxnSpPr>
        <p:spPr>
          <a:xfrm>
            <a:off x="179084" y="1035082"/>
            <a:ext cx="8660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658-1365-4F74-8696-79E49ED0F316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55CE-A609-434F-A49C-6D440B98E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9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084" y="1"/>
            <a:ext cx="7886700" cy="1325563"/>
          </a:xfrm>
        </p:spPr>
        <p:txBody>
          <a:bodyPr>
            <a:normAutofit/>
          </a:bodyPr>
          <a:lstStyle>
            <a:lvl1pPr>
              <a:defRPr sz="3600"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79083" y="1479636"/>
            <a:ext cx="8717781" cy="5201250"/>
          </a:xfrm>
        </p:spPr>
        <p:txBody>
          <a:bodyPr/>
          <a:lstStyle>
            <a:lvl1pPr>
              <a:defRPr sz="2600"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1pPr>
            <a:lvl2pPr>
              <a:defRPr sz="2200"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sdf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sdf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 err="1"/>
              <a:t>sdf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en-US" altLang="zh-CN" dirty="0" err="1"/>
              <a:t>sdf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 err="1"/>
              <a:t>sdf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AF1093-5D18-46CB-B112-CF9B4947D93C}"/>
              </a:ext>
            </a:extLst>
          </p:cNvPr>
          <p:cNvCxnSpPr/>
          <p:nvPr userDrawn="1"/>
        </p:nvCxnSpPr>
        <p:spPr>
          <a:xfrm>
            <a:off x="179084" y="1035082"/>
            <a:ext cx="8660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3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eng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600"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1pPr>
            <a:lvl2pPr>
              <a:defRPr sz="2200"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2pPr>
            <a:lvl3pPr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eng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eng</a:t>
            </a:r>
            <a:endParaRPr lang="zh-CN" altLang="en-US" dirty="0"/>
          </a:p>
          <a:p>
            <a:pPr lvl="2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8BE-EE8C-454D-B801-38C423C90B0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30C4-6AAC-4C43-8132-1375DEAA6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2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8BE-EE8C-454D-B801-38C423C90B0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30C4-6AAC-4C43-8132-1375DEAA6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9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8BE-EE8C-454D-B801-38C423C90B0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30C4-6AAC-4C43-8132-1375DEAA6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3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8BE-EE8C-454D-B801-38C423C90B0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30C4-6AAC-4C43-8132-1375DEAA6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8BE-EE8C-454D-B801-38C423C90B0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30C4-6AAC-4C43-8132-1375DEAA6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5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8BE-EE8C-454D-B801-38C423C90B0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30C4-6AAC-4C43-8132-1375DEAA6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8BE-EE8C-454D-B801-38C423C90B0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30C4-6AAC-4C43-8132-1375DEAA6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DF8BE-EE8C-454D-B801-38C423C90B0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30C4-6AAC-4C43-8132-1375DEAA6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B4A003A-CFE5-412A-AAC0-28711F842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103" y="1753986"/>
            <a:ext cx="7358904" cy="1103842"/>
          </a:xfrm>
        </p:spPr>
        <p:txBody>
          <a:bodyPr>
            <a:noAutofit/>
          </a:bodyPr>
          <a:lstStyle/>
          <a:p>
            <a:r>
              <a:rPr lang="en-US" altLang="zh-CN" sz="3600" dirty="0" err="1"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rPr>
              <a:t>TiKV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架构与功能模块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D56A52-0B9A-429E-BDE6-A6030B46B14E}"/>
              </a:ext>
            </a:extLst>
          </p:cNvPr>
          <p:cNvSpPr txBox="1"/>
          <p:nvPr/>
        </p:nvSpPr>
        <p:spPr>
          <a:xfrm>
            <a:off x="2922816" y="4082144"/>
            <a:ext cx="29962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田成锦  吴加禹</a:t>
            </a:r>
          </a:p>
        </p:txBody>
      </p:sp>
    </p:spTree>
    <p:extLst>
      <p:ext uri="{BB962C8B-B14F-4D97-AF65-F5344CB8AC3E}">
        <p14:creationId xmlns:p14="http://schemas.microsoft.com/office/powerpoint/2010/main" val="3915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一致性与容错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Raft</a:t>
            </a:r>
            <a:r>
              <a:rPr lang="zh-CN" altLang="en-US" dirty="0"/>
              <a:t>协议保障多节点一致性</a:t>
            </a:r>
            <a:endParaRPr lang="en-US" altLang="zh-CN" dirty="0"/>
          </a:p>
          <a:p>
            <a:pPr lvl="1"/>
            <a:r>
              <a:rPr lang="en-US" altLang="zh-CN" dirty="0"/>
              <a:t>raft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由一个</a:t>
            </a:r>
            <a:r>
              <a:rPr lang="en-US" altLang="zh-CN" dirty="0"/>
              <a:t>Leader</a:t>
            </a:r>
            <a:r>
              <a:rPr lang="zh-CN" altLang="en-US" dirty="0"/>
              <a:t>和多个</a:t>
            </a:r>
            <a:r>
              <a:rPr lang="en-US" altLang="zh-CN" dirty="0"/>
              <a:t>Follower</a:t>
            </a:r>
            <a:r>
              <a:rPr lang="zh-CN" altLang="en-US" dirty="0"/>
              <a:t>组成，</a:t>
            </a:r>
            <a:r>
              <a:rPr lang="en-US" altLang="zh-CN" dirty="0"/>
              <a:t>Leader</a:t>
            </a:r>
            <a:r>
              <a:rPr lang="zh-CN" altLang="en-US" dirty="0"/>
              <a:t>通过选举产生</a:t>
            </a:r>
          </a:p>
          <a:p>
            <a:pPr lvl="1"/>
            <a:r>
              <a:rPr lang="en-US" altLang="zh-CN" dirty="0"/>
              <a:t>Leader</a:t>
            </a:r>
            <a:r>
              <a:rPr lang="zh-CN" altLang="en-US" dirty="0"/>
              <a:t>接受读写请求，并将请求记录在</a:t>
            </a:r>
            <a:r>
              <a:rPr lang="en-US" altLang="zh-CN" dirty="0"/>
              <a:t>log</a:t>
            </a:r>
            <a:r>
              <a:rPr lang="zh-CN" altLang="en-US" dirty="0"/>
              <a:t>中发送给其他节点，只有当超过一半节点接收到时才执行</a:t>
            </a:r>
          </a:p>
        </p:txBody>
      </p:sp>
      <p:sp>
        <p:nvSpPr>
          <p:cNvPr id="17" name="椭圆 16"/>
          <p:cNvSpPr/>
          <p:nvPr/>
        </p:nvSpPr>
        <p:spPr>
          <a:xfrm>
            <a:off x="3049035" y="465046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93051" y="5198565"/>
            <a:ext cx="116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925243" y="4023624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10511" y="4541874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906203" y="548552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10511" y="6003778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8795" y="5586572"/>
            <a:ext cx="196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Log replication</a:t>
            </a:r>
            <a:endParaRPr lang="zh-CN" altLang="en-US" sz="2000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3817971" y="4146588"/>
            <a:ext cx="2107272" cy="38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417187" y="4493592"/>
            <a:ext cx="1411620" cy="260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61917" y="3972659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Log entries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774115" y="4621622"/>
            <a:ext cx="91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OK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960206" y="5754472"/>
            <a:ext cx="1813917" cy="470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532450" y="5982500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Log entries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4412062" y="5455571"/>
            <a:ext cx="1203406" cy="340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71810" y="5259610"/>
            <a:ext cx="84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OK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931152" y="4512672"/>
            <a:ext cx="1041567" cy="170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231272" y="4074404"/>
            <a:ext cx="194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Client request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1829488" y="4890362"/>
            <a:ext cx="1003523" cy="187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728218" y="5020386"/>
            <a:ext cx="103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01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一致性与容错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Raft</a:t>
            </a:r>
            <a:r>
              <a:rPr lang="zh-CN" altLang="en-US" dirty="0"/>
              <a:t>协议保障多节点一致性</a:t>
            </a:r>
            <a:endParaRPr lang="en-US" altLang="zh-CN" dirty="0"/>
          </a:p>
          <a:p>
            <a:pPr lvl="1"/>
            <a:r>
              <a:rPr lang="en-US" altLang="zh-CN" dirty="0"/>
              <a:t>raft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由一个</a:t>
            </a:r>
            <a:r>
              <a:rPr lang="en-US" altLang="zh-CN" dirty="0"/>
              <a:t>Leader</a:t>
            </a:r>
            <a:r>
              <a:rPr lang="zh-CN" altLang="en-US" dirty="0"/>
              <a:t>和多个</a:t>
            </a:r>
            <a:r>
              <a:rPr lang="en-US" altLang="zh-CN" dirty="0"/>
              <a:t>Follower</a:t>
            </a:r>
            <a:r>
              <a:rPr lang="zh-CN" altLang="en-US" dirty="0"/>
              <a:t>组成，</a:t>
            </a:r>
            <a:r>
              <a:rPr lang="en-US" altLang="zh-CN" dirty="0"/>
              <a:t>Leader</a:t>
            </a:r>
            <a:r>
              <a:rPr lang="zh-CN" altLang="en-US" dirty="0"/>
              <a:t>通过选举产生</a:t>
            </a:r>
          </a:p>
          <a:p>
            <a:pPr lvl="1"/>
            <a:r>
              <a:rPr lang="en-US" altLang="zh-CN" dirty="0"/>
              <a:t>Leader</a:t>
            </a:r>
            <a:r>
              <a:rPr lang="zh-CN" altLang="en-US" dirty="0"/>
              <a:t>接受读写请求，并将请求记录在</a:t>
            </a:r>
            <a:r>
              <a:rPr lang="en-US" altLang="zh-CN" dirty="0"/>
              <a:t>log</a:t>
            </a:r>
            <a:r>
              <a:rPr lang="zh-CN" altLang="en-US" dirty="0"/>
              <a:t>中发送给其他节点，只有当超过一半节点接收到时才执行</a:t>
            </a:r>
            <a:endParaRPr lang="en-US" altLang="zh-CN" dirty="0"/>
          </a:p>
          <a:p>
            <a:pPr lvl="1"/>
            <a:r>
              <a:rPr lang="zh-CN" altLang="en-US" dirty="0"/>
              <a:t>可以容忍</a:t>
            </a:r>
            <a:r>
              <a:rPr lang="en-US" altLang="zh-CN" dirty="0"/>
              <a:t>(2n+1)</a:t>
            </a:r>
            <a:r>
              <a:rPr lang="zh-CN" altLang="en-US" dirty="0"/>
              <a:t>个节点发生</a:t>
            </a:r>
            <a:r>
              <a:rPr lang="en-US" altLang="zh-CN" dirty="0"/>
              <a:t>n</a:t>
            </a:r>
            <a:r>
              <a:rPr lang="zh-CN" altLang="en-US" dirty="0"/>
              <a:t>个故障</a:t>
            </a:r>
          </a:p>
        </p:txBody>
      </p:sp>
      <p:sp>
        <p:nvSpPr>
          <p:cNvPr id="17" name="椭圆 16"/>
          <p:cNvSpPr/>
          <p:nvPr/>
        </p:nvSpPr>
        <p:spPr>
          <a:xfrm>
            <a:off x="3049035" y="465046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93051" y="5198565"/>
            <a:ext cx="116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925243" y="4023624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10511" y="4541874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906203" y="548552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10511" y="6003778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8795" y="5586572"/>
            <a:ext cx="196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Log replication</a:t>
            </a:r>
            <a:endParaRPr lang="zh-CN" altLang="en-US" sz="2000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3817971" y="4146588"/>
            <a:ext cx="2107272" cy="38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417187" y="4493592"/>
            <a:ext cx="1411620" cy="260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61917" y="3972659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Log entries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774115" y="4621622"/>
            <a:ext cx="91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OK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960206" y="5754472"/>
            <a:ext cx="1813917" cy="470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532450" y="5982500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Log entries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4412062" y="5455571"/>
            <a:ext cx="1203406" cy="340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71810" y="5259610"/>
            <a:ext cx="84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OK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931152" y="4512672"/>
            <a:ext cx="1041567" cy="170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231272" y="4074404"/>
            <a:ext cx="194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Client request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1829488" y="4890362"/>
            <a:ext cx="1003523" cy="187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728218" y="5020386"/>
            <a:ext cx="103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74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数据分布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79084" y="1433628"/>
            <a:ext cx="8682283" cy="228898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数据分割成多个</a:t>
            </a:r>
            <a:r>
              <a:rPr lang="en-US" altLang="zh-CN" sz="2000" dirty="0"/>
              <a:t>region</a:t>
            </a:r>
            <a:r>
              <a:rPr lang="zh-CN" altLang="en-US" sz="2000" dirty="0"/>
              <a:t>，每个</a:t>
            </a:r>
            <a:r>
              <a:rPr lang="en-US" altLang="zh-CN" sz="2000" dirty="0"/>
              <a:t>region</a:t>
            </a:r>
            <a:r>
              <a:rPr lang="zh-CN" altLang="en-US" sz="2000" dirty="0"/>
              <a:t>包含一个连续范围内的数据</a:t>
            </a:r>
            <a:endParaRPr lang="en-US" altLang="zh-CN" sz="2000" dirty="0"/>
          </a:p>
          <a:p>
            <a:r>
              <a:rPr lang="en-US" altLang="zh-CN" sz="2000" dirty="0"/>
              <a:t>Region</a:t>
            </a:r>
            <a:r>
              <a:rPr lang="zh-CN" altLang="en-US" sz="2000" dirty="0"/>
              <a:t>的位置信息保存在</a:t>
            </a:r>
            <a:r>
              <a:rPr lang="en-US" altLang="zh-CN" sz="2000" dirty="0"/>
              <a:t>PD</a:t>
            </a:r>
            <a:r>
              <a:rPr lang="zh-CN" altLang="en-US" sz="2000" dirty="0"/>
              <a:t>上</a:t>
            </a:r>
            <a:endParaRPr lang="en-US" altLang="zh-CN" sz="2000" dirty="0"/>
          </a:p>
          <a:p>
            <a:r>
              <a:rPr lang="zh-CN" altLang="en-US" sz="2000" dirty="0"/>
              <a:t>每个</a:t>
            </a:r>
            <a:r>
              <a:rPr lang="en-US" altLang="zh-CN" sz="2000" dirty="0"/>
              <a:t>Region</a:t>
            </a:r>
            <a:r>
              <a:rPr lang="zh-CN" altLang="en-US" sz="2000" dirty="0"/>
              <a:t>存储多个副本到不同节点上，每个节点可存储多个</a:t>
            </a:r>
            <a:r>
              <a:rPr lang="en-US" altLang="zh-CN" sz="2000" dirty="0"/>
              <a:t>Region</a:t>
            </a:r>
          </a:p>
          <a:p>
            <a:r>
              <a:rPr lang="zh-CN" altLang="en-US" sz="2000" dirty="0"/>
              <a:t>同一</a:t>
            </a:r>
            <a:r>
              <a:rPr lang="en-US" altLang="zh-CN" sz="2000" dirty="0"/>
              <a:t>Region</a:t>
            </a:r>
            <a:r>
              <a:rPr lang="zh-CN" altLang="en-US" sz="2000" dirty="0"/>
              <a:t>的所有副本组成一个</a:t>
            </a:r>
            <a:r>
              <a:rPr lang="en-US" altLang="zh-CN" sz="2000" dirty="0"/>
              <a:t>Raft-group</a:t>
            </a:r>
          </a:p>
          <a:p>
            <a:r>
              <a:rPr lang="zh-CN" altLang="en-US" sz="2000" dirty="0"/>
              <a:t>每个</a:t>
            </a:r>
            <a:r>
              <a:rPr lang="en-US" altLang="zh-CN" sz="2000" dirty="0" err="1"/>
              <a:t>TiKV</a:t>
            </a:r>
            <a:r>
              <a:rPr lang="zh-CN" altLang="en-US" sz="2000" dirty="0"/>
              <a:t>节点上有一个</a:t>
            </a:r>
            <a:r>
              <a:rPr lang="en-US" altLang="zh-CN" sz="2000" dirty="0" err="1"/>
              <a:t>RocksDB</a:t>
            </a:r>
            <a:r>
              <a:rPr lang="zh-CN" altLang="en-US" sz="2000" dirty="0"/>
              <a:t>实例存储数据</a:t>
            </a:r>
            <a:endParaRPr lang="en-US" altLang="zh-CN" sz="2000" dirty="0"/>
          </a:p>
        </p:txBody>
      </p:sp>
      <p:sp>
        <p:nvSpPr>
          <p:cNvPr id="5" name="流程图: 磁盘 4"/>
          <p:cNvSpPr/>
          <p:nvPr/>
        </p:nvSpPr>
        <p:spPr>
          <a:xfrm>
            <a:off x="266008" y="3657600"/>
            <a:ext cx="1753984" cy="224443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3167" y="4542907"/>
            <a:ext cx="1483821" cy="32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Region1:[a-e)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827" y="5994870"/>
            <a:ext cx="16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Node1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2721033" y="3657600"/>
            <a:ext cx="1753984" cy="224443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58192" y="4542907"/>
            <a:ext cx="1483821" cy="32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Region1:[a-e)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28852" y="5994870"/>
            <a:ext cx="16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Node2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5117869" y="3657600"/>
            <a:ext cx="1753984" cy="224443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5028" y="4542907"/>
            <a:ext cx="1483821" cy="32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Region1:[a-e)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25688" y="5994870"/>
            <a:ext cx="16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Node3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856114" y="4971012"/>
            <a:ext cx="1483821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Region2:[e-f)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52950" y="4971012"/>
            <a:ext cx="1483821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Region2:[e-f)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7" idx="3"/>
            <a:endCxn id="17" idx="1"/>
          </p:cNvCxnSpPr>
          <p:nvPr/>
        </p:nvCxnSpPr>
        <p:spPr>
          <a:xfrm>
            <a:off x="1886988" y="4702927"/>
            <a:ext cx="97120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0" idx="1"/>
          </p:cNvCxnSpPr>
          <p:nvPr/>
        </p:nvCxnSpPr>
        <p:spPr>
          <a:xfrm>
            <a:off x="4339935" y="4702927"/>
            <a:ext cx="915093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4" idx="1"/>
          </p:cNvCxnSpPr>
          <p:nvPr/>
        </p:nvCxnSpPr>
        <p:spPr>
          <a:xfrm>
            <a:off x="4339935" y="5131032"/>
            <a:ext cx="913015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78181" y="4333595"/>
            <a:ext cx="6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29743" y="4333595"/>
            <a:ext cx="6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25" name="流程图: 磁盘 24"/>
          <p:cNvSpPr/>
          <p:nvPr/>
        </p:nvSpPr>
        <p:spPr>
          <a:xfrm>
            <a:off x="7257012" y="3657600"/>
            <a:ext cx="1753984" cy="224443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464831" y="5994870"/>
            <a:ext cx="16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Node4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392093" y="4971012"/>
            <a:ext cx="1483821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Region2:[e-f)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>
            <a:endCxn id="31" idx="1"/>
          </p:cNvCxnSpPr>
          <p:nvPr/>
        </p:nvCxnSpPr>
        <p:spPr>
          <a:xfrm>
            <a:off x="6736771" y="5131032"/>
            <a:ext cx="655322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856113" y="5375573"/>
            <a:ext cx="1483821" cy="3200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Region3:[f-g)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4601" y="5373141"/>
            <a:ext cx="1483821" cy="3200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Region3:[f-g)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92092" y="5373141"/>
            <a:ext cx="1483821" cy="3200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Region3:[f-g)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/>
          <p:cNvCxnSpPr>
            <a:endCxn id="34" idx="1"/>
          </p:cNvCxnSpPr>
          <p:nvPr/>
        </p:nvCxnSpPr>
        <p:spPr>
          <a:xfrm flipV="1">
            <a:off x="1886988" y="5535593"/>
            <a:ext cx="969125" cy="55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36" idx="1"/>
          </p:cNvCxnSpPr>
          <p:nvPr/>
        </p:nvCxnSpPr>
        <p:spPr>
          <a:xfrm flipV="1">
            <a:off x="4339934" y="5533161"/>
            <a:ext cx="3052158" cy="243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9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数据调度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317884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TiKV</a:t>
            </a:r>
            <a:r>
              <a:rPr lang="zh-CN" altLang="en-US" sz="2400" dirty="0"/>
              <a:t>节点周期地通过心跳信息向</a:t>
            </a:r>
            <a:r>
              <a:rPr lang="en-US" altLang="zh-CN" sz="2400" dirty="0"/>
              <a:t>PD</a:t>
            </a:r>
            <a:r>
              <a:rPr lang="zh-CN" altLang="en-US" sz="2400" dirty="0"/>
              <a:t>发送负载信息，</a:t>
            </a:r>
            <a:r>
              <a:rPr lang="en-US" altLang="zh-CN" sz="2400" dirty="0"/>
              <a:t>PD</a:t>
            </a:r>
            <a:r>
              <a:rPr lang="zh-CN" altLang="en-US" sz="2400" dirty="0"/>
              <a:t>根据负载信息进行数据调度</a:t>
            </a:r>
            <a:endParaRPr lang="en-US" altLang="zh-CN" sz="2400" dirty="0"/>
          </a:p>
        </p:txBody>
      </p:sp>
      <p:grpSp>
        <p:nvGrpSpPr>
          <p:cNvPr id="18" name="Google Shape;222;p53"/>
          <p:cNvGrpSpPr/>
          <p:nvPr/>
        </p:nvGrpSpPr>
        <p:grpSpPr>
          <a:xfrm>
            <a:off x="3173984" y="2385673"/>
            <a:ext cx="1896900" cy="4270324"/>
            <a:chOff x="4011350" y="361675"/>
            <a:chExt cx="1896900" cy="4270324"/>
          </a:xfrm>
        </p:grpSpPr>
        <p:sp>
          <p:nvSpPr>
            <p:cNvPr id="21" name="Google Shape;223;p53"/>
            <p:cNvSpPr/>
            <p:nvPr/>
          </p:nvSpPr>
          <p:spPr>
            <a:xfrm>
              <a:off x="4044900" y="361675"/>
              <a:ext cx="1795800" cy="1352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2" name="Google Shape;225;p53"/>
            <p:cNvSpPr/>
            <p:nvPr/>
          </p:nvSpPr>
          <p:spPr>
            <a:xfrm>
              <a:off x="4011350" y="2138399"/>
              <a:ext cx="1896900" cy="2493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3" name="Google Shape;232;p53"/>
            <p:cNvSpPr txBox="1"/>
            <p:nvPr/>
          </p:nvSpPr>
          <p:spPr>
            <a:xfrm>
              <a:off x="4128257" y="4239330"/>
              <a:ext cx="17169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dirty="0"/>
                <a:t>TiKV Cluster (Storage)</a:t>
              </a:r>
              <a:endParaRPr sz="1200" b="1" dirty="0"/>
            </a:p>
          </p:txBody>
        </p:sp>
        <p:sp>
          <p:nvSpPr>
            <p:cNvPr id="24" name="Google Shape;233;p53"/>
            <p:cNvSpPr txBox="1"/>
            <p:nvPr/>
          </p:nvSpPr>
          <p:spPr>
            <a:xfrm>
              <a:off x="4085138" y="1744499"/>
              <a:ext cx="8721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Meta data</a:t>
              </a:r>
              <a:endParaRPr sz="1200"/>
            </a:p>
          </p:txBody>
        </p:sp>
        <p:sp>
          <p:nvSpPr>
            <p:cNvPr id="25" name="Google Shape;234;p53"/>
            <p:cNvSpPr/>
            <p:nvPr/>
          </p:nvSpPr>
          <p:spPr>
            <a:xfrm>
              <a:off x="4240621" y="2313313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26" name="Google Shape;235;p53"/>
            <p:cNvSpPr/>
            <p:nvPr/>
          </p:nvSpPr>
          <p:spPr>
            <a:xfrm>
              <a:off x="5029934" y="2313313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27" name="Google Shape;236;p53"/>
            <p:cNvSpPr/>
            <p:nvPr/>
          </p:nvSpPr>
          <p:spPr>
            <a:xfrm>
              <a:off x="4237701" y="2873850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28" name="Google Shape;245;p53"/>
            <p:cNvSpPr/>
            <p:nvPr/>
          </p:nvSpPr>
          <p:spPr>
            <a:xfrm>
              <a:off x="5035980" y="2889949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29" name="Google Shape;256;p53"/>
            <p:cNvSpPr txBox="1"/>
            <p:nvPr/>
          </p:nvSpPr>
          <p:spPr>
            <a:xfrm>
              <a:off x="4793621" y="3879617"/>
              <a:ext cx="431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/>
                <a:t>...</a:t>
              </a:r>
              <a:endParaRPr sz="2800"/>
            </a:p>
          </p:txBody>
        </p:sp>
        <p:sp>
          <p:nvSpPr>
            <p:cNvPr id="30" name="Google Shape;257;p53"/>
            <p:cNvSpPr/>
            <p:nvPr/>
          </p:nvSpPr>
          <p:spPr>
            <a:xfrm>
              <a:off x="4905034" y="1756997"/>
              <a:ext cx="81900" cy="3417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1" name="Google Shape;263;p53"/>
            <p:cNvSpPr/>
            <p:nvPr/>
          </p:nvSpPr>
          <p:spPr>
            <a:xfrm>
              <a:off x="4436227" y="483753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sp>
          <p:nvSpPr>
            <p:cNvPr id="32" name="Google Shape;264;p53"/>
            <p:cNvSpPr/>
            <p:nvPr/>
          </p:nvSpPr>
          <p:spPr>
            <a:xfrm>
              <a:off x="5062620" y="483753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sp>
          <p:nvSpPr>
            <p:cNvPr id="33" name="Google Shape;265;p53"/>
            <p:cNvSpPr/>
            <p:nvPr/>
          </p:nvSpPr>
          <p:spPr>
            <a:xfrm>
              <a:off x="4747224" y="1001274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cxnSp>
          <p:nvCxnSpPr>
            <p:cNvPr id="34" name="Google Shape;266;p53"/>
            <p:cNvCxnSpPr>
              <a:stCxn id="31" idx="6"/>
              <a:endCxn id="32" idx="2"/>
            </p:cNvCxnSpPr>
            <p:nvPr/>
          </p:nvCxnSpPr>
          <p:spPr>
            <a:xfrm>
              <a:off x="4858327" y="687753"/>
              <a:ext cx="204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267;p53"/>
            <p:cNvCxnSpPr>
              <a:stCxn id="32" idx="4"/>
              <a:endCxn id="33" idx="7"/>
            </p:cNvCxnSpPr>
            <p:nvPr/>
          </p:nvCxnSpPr>
          <p:spPr>
            <a:xfrm flipH="1">
              <a:off x="5107470" y="891753"/>
              <a:ext cx="166200" cy="169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268;p53"/>
            <p:cNvCxnSpPr>
              <a:stCxn id="31" idx="4"/>
              <a:endCxn id="33" idx="1"/>
            </p:cNvCxnSpPr>
            <p:nvPr/>
          </p:nvCxnSpPr>
          <p:spPr>
            <a:xfrm>
              <a:off x="4647277" y="891753"/>
              <a:ext cx="161700" cy="169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269;p53"/>
            <p:cNvSpPr txBox="1"/>
            <p:nvPr/>
          </p:nvSpPr>
          <p:spPr>
            <a:xfrm>
              <a:off x="4103997" y="1441860"/>
              <a:ext cx="1716900" cy="2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/>
                <a:t>PD Cluster</a:t>
              </a:r>
              <a:endParaRPr sz="1200" b="1"/>
            </a:p>
          </p:txBody>
        </p:sp>
        <p:sp>
          <p:nvSpPr>
            <p:cNvPr id="38" name="Google Shape;270;p53"/>
            <p:cNvSpPr/>
            <p:nvPr/>
          </p:nvSpPr>
          <p:spPr>
            <a:xfrm>
              <a:off x="4243076" y="3450475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39" name="Google Shape;271;p53"/>
            <p:cNvSpPr/>
            <p:nvPr/>
          </p:nvSpPr>
          <p:spPr>
            <a:xfrm>
              <a:off x="5041355" y="3466574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173240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数据调度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317884"/>
          </a:xfrm>
        </p:spPr>
        <p:txBody>
          <a:bodyPr>
            <a:normAutofit/>
          </a:bodyPr>
          <a:lstStyle/>
          <a:p>
            <a:r>
              <a:rPr lang="en-US" altLang="zh-CN" dirty="0"/>
              <a:t>Region</a:t>
            </a:r>
            <a:r>
              <a:rPr lang="zh-CN" altLang="en-US" dirty="0"/>
              <a:t>分裂</a:t>
            </a:r>
            <a:endParaRPr lang="en-US" altLang="zh-CN" dirty="0"/>
          </a:p>
          <a:p>
            <a:pPr lvl="1"/>
            <a:r>
              <a:rPr lang="en-US" altLang="zh-CN" dirty="0" err="1"/>
              <a:t>TiKV</a:t>
            </a:r>
            <a:r>
              <a:rPr lang="zh-CN" altLang="en-US" dirty="0"/>
              <a:t>集群建立时只有一个</a:t>
            </a:r>
            <a:r>
              <a:rPr lang="en-US" altLang="zh-CN" dirty="0"/>
              <a:t>region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143710" y="3358343"/>
            <a:ext cx="1753984" cy="224443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80869" y="4243650"/>
            <a:ext cx="1483821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Region1:[a-g)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5413" y="5695613"/>
            <a:ext cx="16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3598735" y="3358343"/>
            <a:ext cx="1753984" cy="224443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35894" y="4243650"/>
            <a:ext cx="1483821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Region1:[a-g)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6014" y="5695613"/>
            <a:ext cx="16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5995571" y="3358343"/>
            <a:ext cx="1753984" cy="224443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32730" y="4243650"/>
            <a:ext cx="1483821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Region1:[a-g)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86615" y="5695613"/>
            <a:ext cx="16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5" idx="3"/>
            <a:endCxn id="8" idx="1"/>
          </p:cNvCxnSpPr>
          <p:nvPr/>
        </p:nvCxnSpPr>
        <p:spPr>
          <a:xfrm>
            <a:off x="2764690" y="4403670"/>
            <a:ext cx="97120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2" idx="1"/>
          </p:cNvCxnSpPr>
          <p:nvPr/>
        </p:nvCxnSpPr>
        <p:spPr>
          <a:xfrm>
            <a:off x="5217637" y="4403670"/>
            <a:ext cx="915093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955883" y="4034338"/>
            <a:ext cx="6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07445" y="4034338"/>
            <a:ext cx="6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23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数据调度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98909" cy="1610912"/>
          </a:xfrm>
        </p:spPr>
        <p:txBody>
          <a:bodyPr>
            <a:normAutofit/>
          </a:bodyPr>
          <a:lstStyle/>
          <a:p>
            <a:r>
              <a:rPr lang="en-US" altLang="zh-CN" dirty="0"/>
              <a:t>Region</a:t>
            </a:r>
            <a:r>
              <a:rPr lang="zh-CN" altLang="en-US" dirty="0"/>
              <a:t>分裂</a:t>
            </a:r>
            <a:endParaRPr lang="en-US" altLang="zh-CN" dirty="0"/>
          </a:p>
          <a:p>
            <a:pPr lvl="1"/>
            <a:r>
              <a:rPr lang="en-US" altLang="zh-CN" dirty="0" err="1"/>
              <a:t>TiKV</a:t>
            </a:r>
            <a:r>
              <a:rPr lang="zh-CN" altLang="en-US" dirty="0"/>
              <a:t>集群建立时只有一个</a:t>
            </a:r>
            <a:r>
              <a:rPr lang="en-US" altLang="zh-CN" dirty="0"/>
              <a:t>region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region</a:t>
            </a:r>
            <a:r>
              <a:rPr lang="zh-CN" altLang="en-US" dirty="0"/>
              <a:t>过大时，切分为两个</a:t>
            </a:r>
            <a:r>
              <a:rPr lang="en-US" altLang="zh-CN" dirty="0"/>
              <a:t>region</a:t>
            </a:r>
          </a:p>
          <a:p>
            <a:pPr lvl="2"/>
            <a:r>
              <a:rPr lang="zh-CN" altLang="en-US" dirty="0"/>
              <a:t>切分操作通过</a:t>
            </a:r>
            <a:r>
              <a:rPr lang="en-US" altLang="zh-CN" dirty="0"/>
              <a:t>raft</a:t>
            </a:r>
            <a:r>
              <a:rPr lang="zh-CN" altLang="en-US" dirty="0"/>
              <a:t>执行</a:t>
            </a:r>
            <a:endParaRPr lang="en-US" altLang="zh-CN" dirty="0"/>
          </a:p>
        </p:txBody>
      </p:sp>
      <p:sp>
        <p:nvSpPr>
          <p:cNvPr id="4" name="流程图: 磁盘 3"/>
          <p:cNvSpPr/>
          <p:nvPr/>
        </p:nvSpPr>
        <p:spPr>
          <a:xfrm>
            <a:off x="1143710" y="3358343"/>
            <a:ext cx="1753984" cy="224443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80869" y="4243650"/>
            <a:ext cx="1483821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Region1.1:[a-e)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5413" y="5695613"/>
            <a:ext cx="16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3598735" y="3358343"/>
            <a:ext cx="1753984" cy="224443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35894" y="4243650"/>
            <a:ext cx="1483821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Region1:[a-g)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6014" y="5695613"/>
            <a:ext cx="16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5995571" y="3358343"/>
            <a:ext cx="1753984" cy="224443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32730" y="4243650"/>
            <a:ext cx="1483821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Region1:[a-g)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86615" y="5695613"/>
            <a:ext cx="16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80869" y="4688378"/>
            <a:ext cx="1483821" cy="29094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Region1.2:[e-f)</a:t>
            </a:r>
            <a:endParaRPr lang="zh-CN" altLang="en-US" sz="1600" dirty="0"/>
          </a:p>
        </p:txBody>
      </p:sp>
      <p:cxnSp>
        <p:nvCxnSpPr>
          <p:cNvPr id="15" name="直接连接符 14"/>
          <p:cNvCxnSpPr>
            <a:stCxn id="5" idx="3"/>
            <a:endCxn id="8" idx="1"/>
          </p:cNvCxnSpPr>
          <p:nvPr/>
        </p:nvCxnSpPr>
        <p:spPr>
          <a:xfrm>
            <a:off x="2764690" y="4403670"/>
            <a:ext cx="9712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2751513" y="3044541"/>
            <a:ext cx="3383280" cy="1361204"/>
          </a:xfrm>
          <a:custGeom>
            <a:avLst/>
            <a:gdLst>
              <a:gd name="connsiteX0" fmla="*/ 0 w 3383280"/>
              <a:gd name="connsiteY0" fmla="*/ 1571105 h 1571105"/>
              <a:gd name="connsiteX1" fmla="*/ 1662545 w 3383280"/>
              <a:gd name="connsiteY1" fmla="*/ 0 h 1571105"/>
              <a:gd name="connsiteX2" fmla="*/ 3383280 w 3383280"/>
              <a:gd name="connsiteY2" fmla="*/ 1571105 h 157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3280" h="1571105">
                <a:moveTo>
                  <a:pt x="0" y="1571105"/>
                </a:moveTo>
                <a:cubicBezTo>
                  <a:pt x="549332" y="785552"/>
                  <a:pt x="1098665" y="0"/>
                  <a:pt x="1662545" y="0"/>
                </a:cubicBezTo>
                <a:cubicBezTo>
                  <a:pt x="2226425" y="0"/>
                  <a:pt x="2804852" y="785552"/>
                  <a:pt x="3383280" y="15711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55883" y="4403670"/>
            <a:ext cx="7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split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934426" y="3212875"/>
            <a:ext cx="7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split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65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数据调度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79084" y="1433628"/>
            <a:ext cx="8682283" cy="1640007"/>
          </a:xfrm>
        </p:spPr>
        <p:txBody>
          <a:bodyPr>
            <a:normAutofit/>
          </a:bodyPr>
          <a:lstStyle/>
          <a:p>
            <a:r>
              <a:rPr lang="en-US" altLang="zh-CN" dirty="0"/>
              <a:t>Region</a:t>
            </a:r>
            <a:r>
              <a:rPr lang="zh-CN" altLang="en-US" dirty="0"/>
              <a:t>分裂</a:t>
            </a:r>
            <a:endParaRPr lang="en-US" altLang="zh-CN" dirty="0"/>
          </a:p>
          <a:p>
            <a:pPr lvl="1"/>
            <a:r>
              <a:rPr lang="en-US" altLang="zh-CN" dirty="0" err="1"/>
              <a:t>TiKV</a:t>
            </a:r>
            <a:r>
              <a:rPr lang="zh-CN" altLang="en-US" dirty="0"/>
              <a:t>初始只有一个</a:t>
            </a:r>
            <a:r>
              <a:rPr lang="en-US" altLang="zh-CN" dirty="0"/>
              <a:t>region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region</a:t>
            </a:r>
            <a:r>
              <a:rPr lang="zh-CN" altLang="en-US" dirty="0"/>
              <a:t>大小过大时，将其切分为两个</a:t>
            </a:r>
            <a:r>
              <a:rPr lang="en-US" altLang="zh-CN" dirty="0"/>
              <a:t>region</a:t>
            </a:r>
          </a:p>
          <a:p>
            <a:pPr lvl="2"/>
            <a:r>
              <a:rPr lang="zh-CN" altLang="en-US" dirty="0"/>
              <a:t>切分操作记录在</a:t>
            </a:r>
            <a:r>
              <a:rPr lang="en-US" altLang="zh-CN" dirty="0"/>
              <a:t>raft log</a:t>
            </a:r>
            <a:r>
              <a:rPr lang="zh-CN" altLang="en-US" dirty="0"/>
              <a:t>上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流程图: 磁盘 3"/>
          <p:cNvSpPr/>
          <p:nvPr/>
        </p:nvSpPr>
        <p:spPr>
          <a:xfrm>
            <a:off x="1143710" y="3358343"/>
            <a:ext cx="1753984" cy="224443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80869" y="4243650"/>
            <a:ext cx="1483821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Region1:[a-e)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5413" y="5695613"/>
            <a:ext cx="16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3598735" y="3358343"/>
            <a:ext cx="1753984" cy="224443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35894" y="4243650"/>
            <a:ext cx="1483821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Region1:[a-e)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6014" y="5695613"/>
            <a:ext cx="16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5995571" y="3358343"/>
            <a:ext cx="1753984" cy="224443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32730" y="4243650"/>
            <a:ext cx="1483821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Region1:[a-e)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86615" y="5695613"/>
            <a:ext cx="16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80869" y="4688378"/>
            <a:ext cx="1483821" cy="29094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Region 2:[e-f)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735894" y="4688378"/>
            <a:ext cx="1483821" cy="29094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Region 2:[e-f)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6130652" y="4688378"/>
            <a:ext cx="1483821" cy="29094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Region 2:[e-f)</a:t>
            </a:r>
            <a:endParaRPr lang="zh-CN" altLang="en-US" sz="16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764690" y="4403670"/>
            <a:ext cx="97120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955883" y="4034338"/>
            <a:ext cx="6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raft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8" idx="3"/>
            <a:endCxn id="12" idx="1"/>
          </p:cNvCxnSpPr>
          <p:nvPr/>
        </p:nvCxnSpPr>
        <p:spPr>
          <a:xfrm>
            <a:off x="5219715" y="4403670"/>
            <a:ext cx="913015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406751" y="4058984"/>
            <a:ext cx="6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raft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2775081" y="4823010"/>
            <a:ext cx="97120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3"/>
            <a:endCxn id="15" idx="1"/>
          </p:cNvCxnSpPr>
          <p:nvPr/>
        </p:nvCxnSpPr>
        <p:spPr>
          <a:xfrm>
            <a:off x="5219715" y="4833851"/>
            <a:ext cx="91093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26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数据调度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317884"/>
          </a:xfrm>
        </p:spPr>
        <p:txBody>
          <a:bodyPr>
            <a:normAutofit/>
          </a:bodyPr>
          <a:lstStyle/>
          <a:p>
            <a:r>
              <a:rPr lang="zh-CN" altLang="en-US" dirty="0"/>
              <a:t>数据迁移</a:t>
            </a:r>
            <a:endParaRPr lang="en-US" altLang="zh-CN" dirty="0"/>
          </a:p>
          <a:p>
            <a:pPr lvl="1"/>
            <a:r>
              <a:rPr lang="zh-CN" altLang="en-US" dirty="0"/>
              <a:t>当某个节点负载过大，或向集群添加新节点时发生数据迁移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73" y="2859578"/>
            <a:ext cx="8652794" cy="32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数据调度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317884"/>
          </a:xfrm>
        </p:spPr>
        <p:txBody>
          <a:bodyPr>
            <a:normAutofit/>
          </a:bodyPr>
          <a:lstStyle/>
          <a:p>
            <a:r>
              <a:rPr lang="zh-CN" altLang="en-US" dirty="0"/>
              <a:t>数据迁移</a:t>
            </a:r>
            <a:endParaRPr lang="en-US" altLang="zh-CN" dirty="0"/>
          </a:p>
          <a:p>
            <a:pPr lvl="1"/>
            <a:r>
              <a:rPr lang="zh-CN" altLang="en-US" dirty="0"/>
              <a:t>当某个节点负载过大，或向集群添加新节点时发生数据迁移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2751513"/>
            <a:ext cx="8696981" cy="391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4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数据调度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317884"/>
          </a:xfrm>
        </p:spPr>
        <p:txBody>
          <a:bodyPr>
            <a:normAutofit/>
          </a:bodyPr>
          <a:lstStyle/>
          <a:p>
            <a:r>
              <a:rPr lang="zh-CN" altLang="en-US" dirty="0"/>
              <a:t>数据迁移</a:t>
            </a:r>
            <a:endParaRPr lang="en-US" altLang="zh-CN" dirty="0"/>
          </a:p>
          <a:p>
            <a:pPr lvl="1"/>
            <a:r>
              <a:rPr lang="zh-CN" altLang="en-US" dirty="0"/>
              <a:t>当某个节点负载过大，或向集群添加新节点时发生数据迁移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73" y="2751513"/>
            <a:ext cx="8207503" cy="37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6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TiDB</a:t>
            </a:r>
            <a:r>
              <a:rPr lang="zh-CN" altLang="en-US" dirty="0"/>
              <a:t>架构</a:t>
            </a:r>
          </a:p>
        </p:txBody>
      </p:sp>
      <p:grpSp>
        <p:nvGrpSpPr>
          <p:cNvPr id="6" name="Google Shape;222;p53"/>
          <p:cNvGrpSpPr/>
          <p:nvPr/>
        </p:nvGrpSpPr>
        <p:grpSpPr>
          <a:xfrm>
            <a:off x="582300" y="1770532"/>
            <a:ext cx="7927953" cy="4270324"/>
            <a:chOff x="416047" y="361675"/>
            <a:chExt cx="7927953" cy="4270324"/>
          </a:xfrm>
        </p:grpSpPr>
        <p:sp>
          <p:nvSpPr>
            <p:cNvPr id="7" name="Google Shape;223;p53"/>
            <p:cNvSpPr/>
            <p:nvPr/>
          </p:nvSpPr>
          <p:spPr>
            <a:xfrm>
              <a:off x="4044900" y="361675"/>
              <a:ext cx="1795800" cy="1352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" name="Google Shape;224;p53"/>
            <p:cNvSpPr/>
            <p:nvPr/>
          </p:nvSpPr>
          <p:spPr>
            <a:xfrm>
              <a:off x="6903100" y="1838875"/>
              <a:ext cx="1440900" cy="2776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9" name="Google Shape;225;p53"/>
            <p:cNvSpPr/>
            <p:nvPr/>
          </p:nvSpPr>
          <p:spPr>
            <a:xfrm>
              <a:off x="4011350" y="2138399"/>
              <a:ext cx="1896900" cy="2493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" name="Google Shape;226;p53"/>
            <p:cNvSpPr/>
            <p:nvPr/>
          </p:nvSpPr>
          <p:spPr>
            <a:xfrm>
              <a:off x="7031075" y="2785575"/>
              <a:ext cx="1129800" cy="1457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" name="Google Shape;227;p53"/>
            <p:cNvSpPr/>
            <p:nvPr/>
          </p:nvSpPr>
          <p:spPr>
            <a:xfrm>
              <a:off x="1957425" y="2122300"/>
              <a:ext cx="1048500" cy="2493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" name="Google Shape;228;p53"/>
            <p:cNvSpPr/>
            <p:nvPr/>
          </p:nvSpPr>
          <p:spPr>
            <a:xfrm>
              <a:off x="2092077" y="2634272"/>
              <a:ext cx="768900" cy="2646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TiDB</a:t>
              </a:r>
              <a:endParaRPr sz="1200"/>
            </a:p>
          </p:txBody>
        </p:sp>
        <p:sp>
          <p:nvSpPr>
            <p:cNvPr id="13" name="Google Shape;229;p53"/>
            <p:cNvSpPr/>
            <p:nvPr/>
          </p:nvSpPr>
          <p:spPr>
            <a:xfrm>
              <a:off x="2080752" y="2996978"/>
              <a:ext cx="787800" cy="2646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TiDB</a:t>
              </a:r>
              <a:endParaRPr sz="1200"/>
            </a:p>
          </p:txBody>
        </p:sp>
        <p:sp>
          <p:nvSpPr>
            <p:cNvPr id="14" name="Google Shape;230;p53"/>
            <p:cNvSpPr/>
            <p:nvPr/>
          </p:nvSpPr>
          <p:spPr>
            <a:xfrm>
              <a:off x="7247975" y="3576879"/>
              <a:ext cx="696000" cy="212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Worker</a:t>
              </a:r>
              <a:endParaRPr sz="1200"/>
            </a:p>
          </p:txBody>
        </p:sp>
        <p:sp>
          <p:nvSpPr>
            <p:cNvPr id="15" name="Google Shape;231;p53"/>
            <p:cNvSpPr/>
            <p:nvPr/>
          </p:nvSpPr>
          <p:spPr>
            <a:xfrm>
              <a:off x="7192050" y="1939088"/>
              <a:ext cx="789600" cy="4125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Spark Driver</a:t>
              </a:r>
              <a:endParaRPr sz="1200"/>
            </a:p>
          </p:txBody>
        </p:sp>
        <p:sp>
          <p:nvSpPr>
            <p:cNvPr id="16" name="Google Shape;232;p53"/>
            <p:cNvSpPr txBox="1"/>
            <p:nvPr/>
          </p:nvSpPr>
          <p:spPr>
            <a:xfrm>
              <a:off x="4128257" y="4239330"/>
              <a:ext cx="17169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dirty="0"/>
                <a:t>TiKV Cluster (Storage)</a:t>
              </a:r>
              <a:endParaRPr sz="1200" b="1" dirty="0"/>
            </a:p>
          </p:txBody>
        </p:sp>
        <p:sp>
          <p:nvSpPr>
            <p:cNvPr id="17" name="Google Shape;233;p53"/>
            <p:cNvSpPr txBox="1"/>
            <p:nvPr/>
          </p:nvSpPr>
          <p:spPr>
            <a:xfrm>
              <a:off x="4085138" y="1744499"/>
              <a:ext cx="8721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Meta data</a:t>
              </a:r>
              <a:endParaRPr sz="1200"/>
            </a:p>
          </p:txBody>
        </p:sp>
        <p:sp>
          <p:nvSpPr>
            <p:cNvPr id="18" name="Google Shape;234;p53"/>
            <p:cNvSpPr/>
            <p:nvPr/>
          </p:nvSpPr>
          <p:spPr>
            <a:xfrm>
              <a:off x="4240621" y="2313313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19" name="Google Shape;235;p53"/>
            <p:cNvSpPr/>
            <p:nvPr/>
          </p:nvSpPr>
          <p:spPr>
            <a:xfrm>
              <a:off x="5029934" y="2313313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20" name="Google Shape;236;p53"/>
            <p:cNvSpPr/>
            <p:nvPr/>
          </p:nvSpPr>
          <p:spPr>
            <a:xfrm>
              <a:off x="4237701" y="2873850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21" name="Google Shape;237;p53"/>
            <p:cNvSpPr/>
            <p:nvPr/>
          </p:nvSpPr>
          <p:spPr>
            <a:xfrm rot="5400000" flipH="1">
              <a:off x="2723175" y="773650"/>
              <a:ext cx="925500" cy="1518600"/>
            </a:xfrm>
            <a:prstGeom prst="leftUpArrow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2" name="Google Shape;238;p53"/>
            <p:cNvSpPr/>
            <p:nvPr/>
          </p:nvSpPr>
          <p:spPr>
            <a:xfrm>
              <a:off x="416047" y="2460750"/>
              <a:ext cx="966300" cy="2802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/>
                <a:t>Application</a:t>
              </a:r>
              <a:endParaRPr sz="1200" dirty="0"/>
            </a:p>
          </p:txBody>
        </p:sp>
        <p:sp>
          <p:nvSpPr>
            <p:cNvPr id="23" name="Google Shape;239;p53"/>
            <p:cNvSpPr/>
            <p:nvPr/>
          </p:nvSpPr>
          <p:spPr>
            <a:xfrm>
              <a:off x="416054" y="3210125"/>
              <a:ext cx="966300" cy="2802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Syncer</a:t>
              </a:r>
              <a:endParaRPr sz="1200"/>
            </a:p>
          </p:txBody>
        </p:sp>
        <p:sp>
          <p:nvSpPr>
            <p:cNvPr id="24" name="Google Shape;240;p53"/>
            <p:cNvSpPr/>
            <p:nvPr/>
          </p:nvSpPr>
          <p:spPr>
            <a:xfrm rot="-5400000">
              <a:off x="6371267" y="2569000"/>
              <a:ext cx="106200" cy="826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5" name="Google Shape;241;p53"/>
            <p:cNvSpPr txBox="1"/>
            <p:nvPr/>
          </p:nvSpPr>
          <p:spPr>
            <a:xfrm>
              <a:off x="5863250" y="772200"/>
              <a:ext cx="15075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Data location</a:t>
              </a:r>
              <a:endParaRPr sz="1200"/>
            </a:p>
          </p:txBody>
        </p:sp>
        <p:sp>
          <p:nvSpPr>
            <p:cNvPr id="26" name="Google Shape;242;p53"/>
            <p:cNvSpPr txBox="1"/>
            <p:nvPr/>
          </p:nvSpPr>
          <p:spPr>
            <a:xfrm>
              <a:off x="7473705" y="2371674"/>
              <a:ext cx="6960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Job</a:t>
              </a:r>
              <a:endParaRPr sz="1200"/>
            </a:p>
          </p:txBody>
        </p:sp>
        <p:sp>
          <p:nvSpPr>
            <p:cNvPr id="27" name="Google Shape;243;p53"/>
            <p:cNvSpPr txBox="1"/>
            <p:nvPr/>
          </p:nvSpPr>
          <p:spPr>
            <a:xfrm>
              <a:off x="7187500" y="4276972"/>
              <a:ext cx="872100" cy="3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dirty="0"/>
                <a:t>TiSpark</a:t>
              </a:r>
              <a:endParaRPr sz="1200" b="1" dirty="0"/>
            </a:p>
          </p:txBody>
        </p:sp>
        <p:sp>
          <p:nvSpPr>
            <p:cNvPr id="28" name="Google Shape;244;p53"/>
            <p:cNvSpPr txBox="1"/>
            <p:nvPr/>
          </p:nvSpPr>
          <p:spPr>
            <a:xfrm>
              <a:off x="5790806" y="2669744"/>
              <a:ext cx="13002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DistSQL API</a:t>
              </a:r>
              <a:endParaRPr sz="1200"/>
            </a:p>
          </p:txBody>
        </p:sp>
        <p:sp>
          <p:nvSpPr>
            <p:cNvPr id="29" name="Google Shape;245;p53"/>
            <p:cNvSpPr/>
            <p:nvPr/>
          </p:nvSpPr>
          <p:spPr>
            <a:xfrm>
              <a:off x="5035980" y="2889949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30" name="Google Shape;246;p53"/>
            <p:cNvSpPr/>
            <p:nvPr/>
          </p:nvSpPr>
          <p:spPr>
            <a:xfrm>
              <a:off x="2082660" y="3359675"/>
              <a:ext cx="787800" cy="2646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TiDB</a:t>
              </a:r>
              <a:endParaRPr sz="1200"/>
            </a:p>
          </p:txBody>
        </p:sp>
        <p:sp>
          <p:nvSpPr>
            <p:cNvPr id="31" name="Google Shape;247;p53"/>
            <p:cNvSpPr txBox="1"/>
            <p:nvPr/>
          </p:nvSpPr>
          <p:spPr>
            <a:xfrm>
              <a:off x="2500675" y="813167"/>
              <a:ext cx="14409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/>
                <a:t>TSO/Data location</a:t>
              </a:r>
              <a:endParaRPr sz="1200" dirty="0"/>
            </a:p>
          </p:txBody>
        </p:sp>
        <p:sp>
          <p:nvSpPr>
            <p:cNvPr id="32" name="Google Shape;248;p53"/>
            <p:cNvSpPr/>
            <p:nvPr/>
          </p:nvSpPr>
          <p:spPr>
            <a:xfrm rot="-5400000">
              <a:off x="6409900" y="558600"/>
              <a:ext cx="721800" cy="1701600"/>
            </a:xfrm>
            <a:prstGeom prst="leftUpArrow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3" name="Google Shape;249;p53"/>
            <p:cNvSpPr/>
            <p:nvPr/>
          </p:nvSpPr>
          <p:spPr>
            <a:xfrm>
              <a:off x="7247975" y="3226794"/>
              <a:ext cx="696000" cy="212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Worker</a:t>
              </a:r>
              <a:endParaRPr sz="1200"/>
            </a:p>
          </p:txBody>
        </p:sp>
        <p:sp>
          <p:nvSpPr>
            <p:cNvPr id="34" name="Google Shape;250;p53"/>
            <p:cNvSpPr/>
            <p:nvPr/>
          </p:nvSpPr>
          <p:spPr>
            <a:xfrm>
              <a:off x="7238850" y="2896571"/>
              <a:ext cx="696000" cy="212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Worker</a:t>
              </a:r>
              <a:endParaRPr sz="1200"/>
            </a:p>
          </p:txBody>
        </p:sp>
        <p:sp>
          <p:nvSpPr>
            <p:cNvPr id="35" name="Google Shape;251;p53"/>
            <p:cNvSpPr/>
            <p:nvPr/>
          </p:nvSpPr>
          <p:spPr>
            <a:xfrm>
              <a:off x="7544130" y="2394501"/>
              <a:ext cx="81900" cy="3417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6" name="Google Shape;252;p53"/>
            <p:cNvSpPr txBox="1"/>
            <p:nvPr/>
          </p:nvSpPr>
          <p:spPr>
            <a:xfrm>
              <a:off x="7010225" y="3960630"/>
              <a:ext cx="1171500" cy="23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dirty="0"/>
                <a:t>Spark Cluster</a:t>
              </a:r>
              <a:endParaRPr sz="1200" b="1" dirty="0"/>
            </a:p>
          </p:txBody>
        </p:sp>
        <p:sp>
          <p:nvSpPr>
            <p:cNvPr id="37" name="Google Shape;253;p53"/>
            <p:cNvSpPr txBox="1"/>
            <p:nvPr/>
          </p:nvSpPr>
          <p:spPr>
            <a:xfrm>
              <a:off x="1922683" y="4294085"/>
              <a:ext cx="1129800" cy="17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/>
                <a:t>TiDB Cluster</a:t>
              </a:r>
              <a:endParaRPr sz="1200" b="1"/>
            </a:p>
          </p:txBody>
        </p:sp>
        <p:sp>
          <p:nvSpPr>
            <p:cNvPr id="38" name="Google Shape;254;p53"/>
            <p:cNvSpPr/>
            <p:nvPr/>
          </p:nvSpPr>
          <p:spPr>
            <a:xfrm>
              <a:off x="2092077" y="2271575"/>
              <a:ext cx="768900" cy="2646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TiDB</a:t>
              </a:r>
              <a:endParaRPr sz="1200"/>
            </a:p>
          </p:txBody>
        </p:sp>
        <p:sp>
          <p:nvSpPr>
            <p:cNvPr id="39" name="Google Shape;255;p53"/>
            <p:cNvSpPr txBox="1"/>
            <p:nvPr/>
          </p:nvSpPr>
          <p:spPr>
            <a:xfrm>
              <a:off x="2266383" y="3768830"/>
              <a:ext cx="4317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 dirty="0"/>
                <a:t>...</a:t>
              </a:r>
              <a:endParaRPr sz="2800" dirty="0"/>
            </a:p>
          </p:txBody>
        </p:sp>
        <p:sp>
          <p:nvSpPr>
            <p:cNvPr id="40" name="Google Shape;256;p53"/>
            <p:cNvSpPr txBox="1"/>
            <p:nvPr/>
          </p:nvSpPr>
          <p:spPr>
            <a:xfrm>
              <a:off x="4792839" y="3728175"/>
              <a:ext cx="431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 dirty="0"/>
                <a:t>...</a:t>
              </a:r>
              <a:endParaRPr sz="2800" dirty="0"/>
            </a:p>
          </p:txBody>
        </p:sp>
        <p:sp>
          <p:nvSpPr>
            <p:cNvPr id="41" name="Google Shape;257;p53"/>
            <p:cNvSpPr/>
            <p:nvPr/>
          </p:nvSpPr>
          <p:spPr>
            <a:xfrm>
              <a:off x="4905034" y="1756997"/>
              <a:ext cx="81900" cy="3417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2" name="Google Shape;258;p53"/>
            <p:cNvSpPr txBox="1"/>
            <p:nvPr/>
          </p:nvSpPr>
          <p:spPr>
            <a:xfrm>
              <a:off x="7405750" y="3503611"/>
              <a:ext cx="4317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 dirty="0"/>
                <a:t>...</a:t>
              </a:r>
              <a:endParaRPr sz="2800" dirty="0"/>
            </a:p>
          </p:txBody>
        </p:sp>
        <p:sp>
          <p:nvSpPr>
            <p:cNvPr id="43" name="Google Shape;259;p53"/>
            <p:cNvSpPr/>
            <p:nvPr/>
          </p:nvSpPr>
          <p:spPr>
            <a:xfrm rot="-5400000">
              <a:off x="3456970" y="2555206"/>
              <a:ext cx="106200" cy="826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4" name="Google Shape;260;p53"/>
            <p:cNvSpPr txBox="1"/>
            <p:nvPr/>
          </p:nvSpPr>
          <p:spPr>
            <a:xfrm>
              <a:off x="2864703" y="2647901"/>
              <a:ext cx="13002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DistSQL API</a:t>
              </a:r>
              <a:endParaRPr sz="1200"/>
            </a:p>
          </p:txBody>
        </p:sp>
        <p:sp>
          <p:nvSpPr>
            <p:cNvPr id="45" name="Google Shape;261;p53"/>
            <p:cNvSpPr/>
            <p:nvPr/>
          </p:nvSpPr>
          <p:spPr>
            <a:xfrm rot="-5400000">
              <a:off x="1598545" y="2393850"/>
              <a:ext cx="106200" cy="414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6" name="Google Shape;262;p53"/>
            <p:cNvSpPr/>
            <p:nvPr/>
          </p:nvSpPr>
          <p:spPr>
            <a:xfrm rot="-5400000">
              <a:off x="1598532" y="3143225"/>
              <a:ext cx="106200" cy="414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7" name="Google Shape;263;p53"/>
            <p:cNvSpPr/>
            <p:nvPr/>
          </p:nvSpPr>
          <p:spPr>
            <a:xfrm>
              <a:off x="4436227" y="483753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sp>
          <p:nvSpPr>
            <p:cNvPr id="48" name="Google Shape;264;p53"/>
            <p:cNvSpPr/>
            <p:nvPr/>
          </p:nvSpPr>
          <p:spPr>
            <a:xfrm>
              <a:off x="5062620" y="483753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sp>
          <p:nvSpPr>
            <p:cNvPr id="49" name="Google Shape;265;p53"/>
            <p:cNvSpPr/>
            <p:nvPr/>
          </p:nvSpPr>
          <p:spPr>
            <a:xfrm>
              <a:off x="4747224" y="1001274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cxnSp>
          <p:nvCxnSpPr>
            <p:cNvPr id="50" name="Google Shape;266;p53"/>
            <p:cNvCxnSpPr>
              <a:stCxn id="47" idx="6"/>
              <a:endCxn id="48" idx="2"/>
            </p:cNvCxnSpPr>
            <p:nvPr/>
          </p:nvCxnSpPr>
          <p:spPr>
            <a:xfrm>
              <a:off x="4858327" y="687753"/>
              <a:ext cx="204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267;p53"/>
            <p:cNvCxnSpPr>
              <a:stCxn id="48" idx="4"/>
              <a:endCxn id="49" idx="7"/>
            </p:cNvCxnSpPr>
            <p:nvPr/>
          </p:nvCxnSpPr>
          <p:spPr>
            <a:xfrm flipH="1">
              <a:off x="5107470" y="891753"/>
              <a:ext cx="166200" cy="169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268;p53"/>
            <p:cNvCxnSpPr>
              <a:stCxn id="47" idx="4"/>
              <a:endCxn id="49" idx="1"/>
            </p:cNvCxnSpPr>
            <p:nvPr/>
          </p:nvCxnSpPr>
          <p:spPr>
            <a:xfrm>
              <a:off x="4647277" y="891753"/>
              <a:ext cx="161700" cy="169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" name="Google Shape;269;p53"/>
            <p:cNvSpPr txBox="1"/>
            <p:nvPr/>
          </p:nvSpPr>
          <p:spPr>
            <a:xfrm>
              <a:off x="4103997" y="1441860"/>
              <a:ext cx="1716900" cy="2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dirty="0"/>
                <a:t>PD Cluster</a:t>
              </a:r>
              <a:endParaRPr sz="1200" b="1" dirty="0"/>
            </a:p>
          </p:txBody>
        </p:sp>
        <p:sp>
          <p:nvSpPr>
            <p:cNvPr id="54" name="Google Shape;270;p53"/>
            <p:cNvSpPr/>
            <p:nvPr/>
          </p:nvSpPr>
          <p:spPr>
            <a:xfrm>
              <a:off x="4243076" y="3450475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55" name="Google Shape;271;p53"/>
            <p:cNvSpPr/>
            <p:nvPr/>
          </p:nvSpPr>
          <p:spPr>
            <a:xfrm>
              <a:off x="5041355" y="3466574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56" name="Google Shape;272;p53"/>
            <p:cNvSpPr/>
            <p:nvPr/>
          </p:nvSpPr>
          <p:spPr>
            <a:xfrm>
              <a:off x="2080760" y="3746522"/>
              <a:ext cx="787800" cy="2646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TiDB</a:t>
              </a: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25732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数据调度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317884"/>
          </a:xfrm>
        </p:spPr>
        <p:txBody>
          <a:bodyPr>
            <a:normAutofit/>
          </a:bodyPr>
          <a:lstStyle/>
          <a:p>
            <a:r>
              <a:rPr lang="zh-CN" altLang="en-US" dirty="0"/>
              <a:t>数据迁移</a:t>
            </a:r>
            <a:endParaRPr lang="en-US" altLang="zh-CN" dirty="0"/>
          </a:p>
          <a:p>
            <a:pPr lvl="1"/>
            <a:r>
              <a:rPr lang="zh-CN" altLang="en-US" dirty="0"/>
              <a:t>当某个节点负载过大，或向集群添加新节点时发生数据迁移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0" y="2751513"/>
            <a:ext cx="8548837" cy="39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09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并发控制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898060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600" dirty="0" err="1"/>
              <a:t>TiKV</a:t>
            </a:r>
            <a:r>
              <a:rPr lang="zh-CN" altLang="en-US" sz="2600" dirty="0"/>
              <a:t>为每个数据保存多个版本以提供并发控制</a:t>
            </a:r>
            <a:r>
              <a:rPr lang="en-US" altLang="zh-CN" sz="2600" dirty="0"/>
              <a:t>(MVCC)</a:t>
            </a:r>
          </a:p>
          <a:p>
            <a:r>
              <a:rPr lang="zh-CN" altLang="en-US" dirty="0"/>
              <a:t>写入数据</a:t>
            </a:r>
            <a:endParaRPr lang="en-US" altLang="zh-CN" dirty="0"/>
          </a:p>
          <a:p>
            <a:pPr lvl="1"/>
            <a:r>
              <a:rPr lang="en-US" altLang="zh-CN" dirty="0"/>
              <a:t>PD</a:t>
            </a:r>
            <a:r>
              <a:rPr lang="zh-CN" altLang="en-US" dirty="0"/>
              <a:t>为每次修改操作提供一个全局唯一的时间戳</a:t>
            </a:r>
            <a:r>
              <a:rPr lang="en-US" altLang="zh-CN" dirty="0"/>
              <a:t>(time stamp)</a:t>
            </a:r>
          </a:p>
          <a:p>
            <a:pPr lvl="1"/>
            <a:r>
              <a:rPr lang="zh-CN" altLang="en-US" dirty="0"/>
              <a:t>所有修改操作不修改原有数据，而是保存一个新的版本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00320"/>
              </p:ext>
            </p:extLst>
          </p:nvPr>
        </p:nvGraphicFramePr>
        <p:xfrm>
          <a:off x="1472225" y="3917420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31757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124320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346083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3947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Insert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a_ts1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abcd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6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Update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a_ts2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3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r>
                        <a:rPr lang="en-US" altLang="zh-CN" baseline="0" dirty="0"/>
                        <a:t>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a_ts3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1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97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并发控制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898060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600" dirty="0" err="1"/>
              <a:t>TiKV</a:t>
            </a:r>
            <a:r>
              <a:rPr lang="zh-CN" altLang="en-US" sz="2600" dirty="0"/>
              <a:t>为每个数据保存多个版本以提供并发控制</a:t>
            </a:r>
            <a:r>
              <a:rPr lang="en-US" altLang="zh-CN" sz="2600" dirty="0"/>
              <a:t>(MVCC)</a:t>
            </a:r>
            <a:endParaRPr lang="en-US" altLang="zh-CN" dirty="0"/>
          </a:p>
          <a:p>
            <a:r>
              <a:rPr lang="zh-CN" altLang="en-US" dirty="0"/>
              <a:t>读取数据</a:t>
            </a:r>
            <a:endParaRPr lang="en-US" altLang="zh-CN" dirty="0"/>
          </a:p>
          <a:p>
            <a:pPr lvl="1"/>
            <a:r>
              <a:rPr lang="zh-CN" altLang="en-US" dirty="0"/>
              <a:t>每个读取操作会向</a:t>
            </a:r>
            <a:r>
              <a:rPr lang="en-US" altLang="zh-CN" dirty="0"/>
              <a:t>PD</a:t>
            </a:r>
            <a:r>
              <a:rPr lang="zh-CN" altLang="en-US" dirty="0"/>
              <a:t>申请一个时间戳</a:t>
            </a:r>
            <a:endParaRPr lang="en-US" altLang="zh-CN" dirty="0"/>
          </a:p>
          <a:p>
            <a:pPr lvl="1"/>
            <a:r>
              <a:rPr lang="zh-CN" altLang="en-US" dirty="0"/>
              <a:t>读取时返回不大于该时间戳的最新版本数据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59252"/>
              </p:ext>
            </p:extLst>
          </p:nvPr>
        </p:nvGraphicFramePr>
        <p:xfrm>
          <a:off x="1472225" y="391742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31757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124320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346083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3947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Insert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a_ts1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abcd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6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Update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a_ts2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3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r>
                        <a:rPr lang="en-US" altLang="zh-CN" baseline="0" dirty="0"/>
                        <a:t>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a_ts3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1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Get a ts2.5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3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Get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 a ts3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Not exist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30074"/>
                  </a:ext>
                </a:extLst>
              </a:tr>
            </a:tbl>
          </a:graphicData>
        </a:graphic>
      </p:graphicFrame>
      <p:cxnSp>
        <p:nvCxnSpPr>
          <p:cNvPr id="4" name="直接箭头连接符 3"/>
          <p:cNvCxnSpPr/>
          <p:nvPr/>
        </p:nvCxnSpPr>
        <p:spPr>
          <a:xfrm flipV="1">
            <a:off x="2618509" y="4862945"/>
            <a:ext cx="415636" cy="5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618509" y="5297978"/>
            <a:ext cx="415636" cy="5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31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8"/>
            <a:ext cx="8682283" cy="5266429"/>
          </a:xfrm>
        </p:spPr>
        <p:txBody>
          <a:bodyPr>
            <a:normAutofit/>
          </a:bodyPr>
          <a:lstStyle/>
          <a:p>
            <a:r>
              <a:rPr lang="zh-CN" altLang="en-US" dirty="0"/>
              <a:t>分布式事务保证一组跨节点操作的</a:t>
            </a:r>
            <a:r>
              <a:rPr lang="en-US" altLang="zh-CN" dirty="0"/>
              <a:t>ACID</a:t>
            </a:r>
            <a:r>
              <a:rPr lang="zh-CN" altLang="en-US" dirty="0"/>
              <a:t>性</a:t>
            </a:r>
            <a:endParaRPr lang="en-US" altLang="zh-CN" dirty="0"/>
          </a:p>
          <a:p>
            <a:r>
              <a:rPr lang="zh-CN" altLang="en-US" dirty="0"/>
              <a:t>一般通过两阶段提交（</a:t>
            </a:r>
            <a:r>
              <a:rPr lang="en-US" altLang="zh-CN" dirty="0"/>
              <a:t>2PC</a:t>
            </a:r>
            <a:r>
              <a:rPr lang="zh-CN" altLang="en-US" dirty="0"/>
              <a:t>）实现</a:t>
            </a:r>
            <a:endParaRPr lang="en-US" altLang="zh-CN" dirty="0"/>
          </a:p>
          <a:p>
            <a:pPr lvl="1"/>
            <a:r>
              <a:rPr lang="en-US" altLang="zh-CN" dirty="0"/>
              <a:t>Prepare phase</a:t>
            </a:r>
          </a:p>
          <a:p>
            <a:pPr lvl="1"/>
            <a:r>
              <a:rPr lang="en-US" altLang="zh-CN" dirty="0"/>
              <a:t>Commit phase</a:t>
            </a:r>
          </a:p>
          <a:p>
            <a:pPr lvl="1"/>
            <a:endParaRPr lang="en-US" altLang="zh-CN" dirty="0"/>
          </a:p>
          <a:p>
            <a:pPr lvl="1"/>
            <a:endParaRPr lang="en-US" altLang="zh-CN" sz="16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55315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8"/>
            <a:ext cx="8682283" cy="5266429"/>
          </a:xfrm>
        </p:spPr>
        <p:txBody>
          <a:bodyPr>
            <a:normAutofit/>
          </a:bodyPr>
          <a:lstStyle/>
          <a:p>
            <a:r>
              <a:rPr lang="zh-CN" altLang="en-US" dirty="0"/>
              <a:t>传统的</a:t>
            </a:r>
            <a:r>
              <a:rPr lang="en-US" altLang="zh-CN" dirty="0"/>
              <a:t>2PC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一个协调者和多个参与者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19" name="椭圆 18"/>
          <p:cNvSpPr/>
          <p:nvPr/>
        </p:nvSpPr>
        <p:spPr>
          <a:xfrm>
            <a:off x="2650022" y="3633477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78014" y="4137533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Coordinator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526230" y="3006633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77374" y="3510689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Participant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5507190" y="4468537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58334" y="4972593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Participant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 rot="5584633">
            <a:off x="5282857" y="4247357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800" b="1" dirty="0"/>
          </a:p>
          <a:p>
            <a:endParaRPr lang="zh-CN" altLang="en-US" sz="24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916197" y="4986412"/>
            <a:ext cx="196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Prepare phase</a:t>
            </a:r>
            <a:endParaRPr lang="zh-CN" altLang="en-US" sz="2000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442110" y="3129421"/>
            <a:ext cx="2107272" cy="38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018174" y="3476601"/>
            <a:ext cx="1411620" cy="260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029740" y="2826529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Prepare to commit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042562" y="3696193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Yes or No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561193" y="4737481"/>
            <a:ext cx="1813917" cy="470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007368" y="5140675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Prepare to commit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4013049" y="4438580"/>
            <a:ext cx="1203406" cy="340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57988" y="4200249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Yes or 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841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</a:t>
            </a:r>
          </a:p>
        </p:txBody>
      </p:sp>
      <p:sp>
        <p:nvSpPr>
          <p:cNvPr id="42" name="椭圆 41"/>
          <p:cNvSpPr/>
          <p:nvPr/>
        </p:nvSpPr>
        <p:spPr>
          <a:xfrm>
            <a:off x="2616771" y="3525411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544763" y="4029467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Coordinator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492979" y="2898567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44123" y="3402623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Participant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5473939" y="4360471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425083" y="4864527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Participant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 rot="5584633">
            <a:off x="5249606" y="4139291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800" b="1" dirty="0"/>
          </a:p>
          <a:p>
            <a:endParaRPr lang="zh-CN" altLang="en-US" sz="2400" b="1" dirty="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3408859" y="3021355"/>
            <a:ext cx="2107272" cy="38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984923" y="3368535"/>
            <a:ext cx="1411620" cy="260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996489" y="2718463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Commit or rollback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009311" y="3588127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Ack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527942" y="4629415"/>
            <a:ext cx="1813917" cy="470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74117" y="5032609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Commit or rollback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3979798" y="4330514"/>
            <a:ext cx="1203406" cy="340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24737" y="4092183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Ack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49200" y="4894971"/>
            <a:ext cx="196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Commit phase</a:t>
            </a:r>
            <a:endParaRPr lang="zh-CN" altLang="en-US" sz="2000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179084" y="1433628"/>
            <a:ext cx="8682283" cy="5266429"/>
          </a:xfrm>
        </p:spPr>
        <p:txBody>
          <a:bodyPr>
            <a:normAutofit/>
          </a:bodyPr>
          <a:lstStyle/>
          <a:p>
            <a:r>
              <a:rPr lang="zh-CN" altLang="en-US" dirty="0"/>
              <a:t>传统的</a:t>
            </a:r>
            <a:r>
              <a:rPr lang="en-US" altLang="zh-CN" dirty="0"/>
              <a:t>2PC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一个协调者和多个参与者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7857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</a:t>
            </a:r>
          </a:p>
        </p:txBody>
      </p:sp>
      <p:sp>
        <p:nvSpPr>
          <p:cNvPr id="42" name="椭圆 41"/>
          <p:cNvSpPr/>
          <p:nvPr/>
        </p:nvSpPr>
        <p:spPr>
          <a:xfrm>
            <a:off x="2616771" y="3525411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544763" y="4029467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Coordinator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492979" y="2898567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44123" y="3402623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Participant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5473939" y="4360471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425083" y="4864527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Participant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 rot="5584633">
            <a:off x="5249606" y="4139291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800" b="1" dirty="0"/>
          </a:p>
          <a:p>
            <a:endParaRPr lang="zh-CN" altLang="en-US" sz="2400" b="1" dirty="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3408859" y="3021355"/>
            <a:ext cx="2107272" cy="38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984923" y="3368535"/>
            <a:ext cx="1411620" cy="260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996489" y="2718463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Commit or rollback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009311" y="3588127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Ack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527942" y="4629415"/>
            <a:ext cx="1813917" cy="470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74117" y="5032609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Commit or rollback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3979798" y="4330514"/>
            <a:ext cx="1203406" cy="340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24737" y="4092183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Ack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49200" y="4894971"/>
            <a:ext cx="196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Commit phase</a:t>
            </a:r>
            <a:endParaRPr lang="zh-CN" altLang="en-US" sz="2000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179084" y="1433628"/>
            <a:ext cx="8682283" cy="5266429"/>
          </a:xfrm>
        </p:spPr>
        <p:txBody>
          <a:bodyPr>
            <a:normAutofit/>
          </a:bodyPr>
          <a:lstStyle/>
          <a:p>
            <a:r>
              <a:rPr lang="zh-CN" altLang="en-US" dirty="0"/>
              <a:t>传统的</a:t>
            </a:r>
            <a:r>
              <a:rPr lang="en-US" altLang="zh-CN" dirty="0"/>
              <a:t>2PC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一个协调者和多个参与者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性能差</a:t>
            </a:r>
            <a:endParaRPr lang="en-US" altLang="zh-CN" sz="2000" dirty="0"/>
          </a:p>
          <a:p>
            <a:r>
              <a:rPr lang="zh-CN" altLang="en-US" sz="2000" dirty="0"/>
              <a:t>协调者容易成为性能瓶颈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21" name="爆炸形 1 20"/>
          <p:cNvSpPr/>
          <p:nvPr/>
        </p:nvSpPr>
        <p:spPr>
          <a:xfrm>
            <a:off x="2581782" y="3606103"/>
            <a:ext cx="297419" cy="36933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26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89806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TiKV</a:t>
            </a:r>
            <a:r>
              <a:rPr lang="zh-CN" altLang="en-US" dirty="0"/>
              <a:t>使用</a:t>
            </a:r>
            <a:r>
              <a:rPr lang="en-US" altLang="zh-CN" dirty="0" err="1"/>
              <a:t>Percolater</a:t>
            </a:r>
            <a:r>
              <a:rPr lang="zh-CN" altLang="en-US" dirty="0"/>
              <a:t>模型</a:t>
            </a:r>
            <a:r>
              <a:rPr lang="en-US" altLang="zh-CN" dirty="0"/>
              <a:t>(Google)</a:t>
            </a:r>
            <a:r>
              <a:rPr lang="zh-CN" altLang="en-US" dirty="0"/>
              <a:t>实现分布式事务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 err="1"/>
              <a:t>RocksDB</a:t>
            </a:r>
            <a:r>
              <a:rPr lang="zh-CN" altLang="en-US" dirty="0"/>
              <a:t>的</a:t>
            </a:r>
            <a:r>
              <a:rPr lang="en-US" altLang="zh-CN" dirty="0"/>
              <a:t>column family</a:t>
            </a:r>
            <a:r>
              <a:rPr lang="zh-CN" altLang="en-US" dirty="0"/>
              <a:t>特性，为每个</a:t>
            </a:r>
            <a:r>
              <a:rPr lang="en-US" altLang="zh-CN" dirty="0"/>
              <a:t>Key</a:t>
            </a:r>
            <a:r>
              <a:rPr lang="zh-CN" altLang="en-US" dirty="0"/>
              <a:t>存储</a:t>
            </a:r>
            <a:r>
              <a:rPr lang="en-US" altLang="zh-CN" dirty="0"/>
              <a:t>data</a:t>
            </a:r>
            <a:r>
              <a:rPr lang="zh-CN" altLang="en-US" dirty="0"/>
              <a:t>、</a:t>
            </a:r>
            <a:r>
              <a:rPr lang="en-US" altLang="zh-CN" dirty="0"/>
              <a:t>lock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三个域</a:t>
            </a:r>
            <a:endParaRPr lang="en-US" altLang="zh-CN" dirty="0"/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域存储实际数据，</a:t>
            </a:r>
            <a:r>
              <a:rPr lang="en-US" altLang="zh-CN" dirty="0"/>
              <a:t>Lock</a:t>
            </a:r>
            <a:r>
              <a:rPr lang="zh-CN" altLang="en-US" dirty="0"/>
              <a:t>在事务执行过程中给数据加锁，</a:t>
            </a:r>
            <a:r>
              <a:rPr lang="en-US" altLang="zh-CN" dirty="0"/>
              <a:t>write</a:t>
            </a:r>
            <a:r>
              <a:rPr lang="zh-CN" altLang="en-US" dirty="0"/>
              <a:t>域保存成功提交的事务时间戳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01766"/>
              </p:ext>
            </p:extLst>
          </p:nvPr>
        </p:nvGraphicFramePr>
        <p:xfrm>
          <a:off x="1472225" y="539324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82725"/>
              </p:ext>
            </p:extLst>
          </p:nvPr>
        </p:nvGraphicFramePr>
        <p:xfrm>
          <a:off x="2996225" y="3539507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</a:tbl>
          </a:graphicData>
        </a:graphic>
      </p:graphicFrame>
      <p:sp>
        <p:nvSpPr>
          <p:cNvPr id="3" name="下箭头 2"/>
          <p:cNvSpPr/>
          <p:nvPr/>
        </p:nvSpPr>
        <p:spPr>
          <a:xfrm>
            <a:off x="4299938" y="4802348"/>
            <a:ext cx="440574" cy="44057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71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 </a:t>
            </a:r>
            <a:r>
              <a:rPr lang="en-US" altLang="zh-CN" dirty="0"/>
              <a:t>– </a:t>
            </a:r>
            <a:r>
              <a:rPr lang="zh-CN" altLang="en-US" dirty="0"/>
              <a:t>写入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898060"/>
          </a:xfrm>
        </p:spPr>
        <p:txBody>
          <a:bodyPr>
            <a:norm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的账户数据存在两个不同节点，现在</a:t>
            </a:r>
            <a:r>
              <a:rPr lang="en-US" altLang="zh-CN" dirty="0"/>
              <a:t>A</a:t>
            </a:r>
            <a:r>
              <a:rPr lang="zh-CN" altLang="en-US" dirty="0"/>
              <a:t>转账</a:t>
            </a:r>
            <a:r>
              <a:rPr lang="en-US" altLang="zh-CN" dirty="0"/>
              <a:t>5</a:t>
            </a:r>
            <a:r>
              <a:rPr lang="zh-CN" altLang="en-US" dirty="0"/>
              <a:t>元钱给</a:t>
            </a:r>
            <a:r>
              <a:rPr lang="en-US" altLang="zh-CN" dirty="0"/>
              <a:t>B</a:t>
            </a:r>
          </a:p>
          <a:p>
            <a:pPr lvl="1"/>
            <a:r>
              <a:rPr lang="en-US" altLang="zh-CN" dirty="0"/>
              <a:t>A-5, B+5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88581"/>
              </p:ext>
            </p:extLst>
          </p:nvPr>
        </p:nvGraphicFramePr>
        <p:xfrm>
          <a:off x="1472225" y="35976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3501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24988"/>
              </p:ext>
            </p:extLst>
          </p:nvPr>
        </p:nvGraphicFramePr>
        <p:xfrm>
          <a:off x="1472225" y="522974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8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8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 </a:t>
            </a:r>
            <a:r>
              <a:rPr lang="en-US" altLang="zh-CN" dirty="0"/>
              <a:t>– </a:t>
            </a:r>
            <a:r>
              <a:rPr lang="zh-CN" altLang="en-US" dirty="0"/>
              <a:t>写入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8980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首先向</a:t>
            </a:r>
            <a:r>
              <a:rPr lang="en-US" altLang="zh-CN" sz="2400" dirty="0"/>
              <a:t>PD</a:t>
            </a:r>
            <a:r>
              <a:rPr lang="zh-CN" altLang="en-US" sz="2400" dirty="0"/>
              <a:t>申请一个事务开始时间戳，设为</a:t>
            </a:r>
            <a:r>
              <a:rPr lang="en-US" altLang="zh-CN" sz="2400" dirty="0"/>
              <a:t>3</a:t>
            </a:r>
          </a:p>
          <a:p>
            <a:r>
              <a:rPr lang="zh-CN" altLang="en-US" sz="2400" dirty="0"/>
              <a:t>更新</a:t>
            </a:r>
            <a:r>
              <a:rPr lang="en-US" altLang="zh-CN" sz="2400" dirty="0"/>
              <a:t>A</a:t>
            </a:r>
            <a:r>
              <a:rPr lang="zh-CN" altLang="en-US" sz="2400" dirty="0"/>
              <a:t>的版本</a:t>
            </a:r>
            <a:r>
              <a:rPr lang="en-US" altLang="zh-CN" sz="2400" dirty="0"/>
              <a:t>3</a:t>
            </a:r>
            <a:r>
              <a:rPr lang="zh-CN" altLang="en-US" sz="2400" dirty="0"/>
              <a:t>数据为</a:t>
            </a:r>
            <a:r>
              <a:rPr lang="en-US" altLang="zh-CN" sz="2400" dirty="0"/>
              <a:t>10</a:t>
            </a:r>
            <a:r>
              <a:rPr lang="zh-CN" altLang="en-US" sz="2400" dirty="0"/>
              <a:t>，并在该版本上加</a:t>
            </a:r>
            <a:r>
              <a:rPr lang="en-US" altLang="zh-CN" sz="2400" dirty="0"/>
              <a:t>primary</a:t>
            </a:r>
            <a:r>
              <a:rPr lang="zh-CN" altLang="en-US" sz="2400" dirty="0"/>
              <a:t>锁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40932"/>
              </p:ext>
            </p:extLst>
          </p:nvPr>
        </p:nvGraphicFramePr>
        <p:xfrm>
          <a:off x="1472225" y="35976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primary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3501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39385"/>
              </p:ext>
            </p:extLst>
          </p:nvPr>
        </p:nvGraphicFramePr>
        <p:xfrm>
          <a:off x="1472225" y="522974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8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94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TiDB</a:t>
            </a:r>
            <a:r>
              <a:rPr lang="zh-CN" altLang="en-US" dirty="0"/>
              <a:t>架构</a:t>
            </a:r>
          </a:p>
        </p:txBody>
      </p:sp>
      <p:grpSp>
        <p:nvGrpSpPr>
          <p:cNvPr id="17" name="Google Shape;222;p53"/>
          <p:cNvGrpSpPr/>
          <p:nvPr/>
        </p:nvGrpSpPr>
        <p:grpSpPr>
          <a:xfrm>
            <a:off x="4177603" y="3547256"/>
            <a:ext cx="1896900" cy="2493600"/>
            <a:chOff x="4011350" y="2138399"/>
            <a:chExt cx="1896900" cy="2493600"/>
          </a:xfrm>
        </p:grpSpPr>
        <p:sp>
          <p:nvSpPr>
            <p:cNvPr id="20" name="Google Shape;225;p53"/>
            <p:cNvSpPr/>
            <p:nvPr/>
          </p:nvSpPr>
          <p:spPr>
            <a:xfrm>
              <a:off x="4011350" y="2138399"/>
              <a:ext cx="1896900" cy="2493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9" name="Google Shape;232;p53"/>
            <p:cNvSpPr txBox="1"/>
            <p:nvPr/>
          </p:nvSpPr>
          <p:spPr>
            <a:xfrm>
              <a:off x="4128257" y="4239330"/>
              <a:ext cx="17169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dirty="0"/>
                <a:t>TiKV Cluster (Storage)</a:t>
              </a:r>
              <a:endParaRPr sz="1200" b="1" dirty="0"/>
            </a:p>
          </p:txBody>
        </p:sp>
        <p:sp>
          <p:nvSpPr>
            <p:cNvPr id="31" name="Google Shape;234;p53"/>
            <p:cNvSpPr/>
            <p:nvPr/>
          </p:nvSpPr>
          <p:spPr>
            <a:xfrm>
              <a:off x="4240621" y="2313313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32" name="Google Shape;235;p53"/>
            <p:cNvSpPr/>
            <p:nvPr/>
          </p:nvSpPr>
          <p:spPr>
            <a:xfrm>
              <a:off x="5029934" y="2313313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37" name="Google Shape;236;p53"/>
            <p:cNvSpPr/>
            <p:nvPr/>
          </p:nvSpPr>
          <p:spPr>
            <a:xfrm>
              <a:off x="4237701" y="2873850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/>
                <a:t>TiKV</a:t>
              </a:r>
              <a:endParaRPr sz="1200" dirty="0"/>
            </a:p>
          </p:txBody>
        </p:sp>
        <p:sp>
          <p:nvSpPr>
            <p:cNvPr id="47" name="Google Shape;245;p53"/>
            <p:cNvSpPr/>
            <p:nvPr/>
          </p:nvSpPr>
          <p:spPr>
            <a:xfrm>
              <a:off x="5035980" y="2889949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/>
                <a:t>TiKV</a:t>
              </a:r>
              <a:endParaRPr sz="1200" dirty="0"/>
            </a:p>
          </p:txBody>
        </p:sp>
        <p:sp>
          <p:nvSpPr>
            <p:cNvPr id="59" name="Google Shape;256;p53"/>
            <p:cNvSpPr txBox="1"/>
            <p:nvPr/>
          </p:nvSpPr>
          <p:spPr>
            <a:xfrm>
              <a:off x="4793621" y="3879617"/>
              <a:ext cx="431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/>
                <a:t>...</a:t>
              </a:r>
              <a:endParaRPr sz="2800"/>
            </a:p>
          </p:txBody>
        </p:sp>
        <p:sp>
          <p:nvSpPr>
            <p:cNvPr id="73" name="Google Shape;270;p53"/>
            <p:cNvSpPr/>
            <p:nvPr/>
          </p:nvSpPr>
          <p:spPr>
            <a:xfrm>
              <a:off x="4243076" y="3450475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74" name="Google Shape;271;p53"/>
            <p:cNvSpPr/>
            <p:nvPr/>
          </p:nvSpPr>
          <p:spPr>
            <a:xfrm>
              <a:off x="5041355" y="3466574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</p:grpSp>
      <p:sp>
        <p:nvSpPr>
          <p:cNvPr id="76" name="内容占位符 2"/>
          <p:cNvSpPr>
            <a:spLocks noGrp="1"/>
          </p:cNvSpPr>
          <p:nvPr>
            <p:ph idx="1"/>
          </p:nvPr>
        </p:nvSpPr>
        <p:spPr>
          <a:xfrm>
            <a:off x="179084" y="1493532"/>
            <a:ext cx="3950713" cy="4695343"/>
          </a:xfrm>
        </p:spPr>
        <p:txBody>
          <a:bodyPr/>
          <a:lstStyle/>
          <a:p>
            <a:r>
              <a:rPr lang="en-US" altLang="zh-CN" dirty="0" err="1"/>
              <a:t>TiKV</a:t>
            </a:r>
            <a:endParaRPr lang="en-US" altLang="zh-CN" dirty="0"/>
          </a:p>
          <a:p>
            <a:pPr lvl="1"/>
            <a:r>
              <a:rPr lang="zh-CN" altLang="en-US" dirty="0"/>
              <a:t>支持跨节点事务的分布式</a:t>
            </a:r>
            <a:r>
              <a:rPr lang="en-US" altLang="zh-CN" dirty="0"/>
              <a:t>Key-Value</a:t>
            </a:r>
            <a:r>
              <a:rPr lang="zh-CN" altLang="en-US" dirty="0"/>
              <a:t>存储引擎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Raft</a:t>
            </a:r>
            <a:r>
              <a:rPr lang="zh-CN" altLang="en-US" dirty="0"/>
              <a:t>协议保障数据的一致性和容错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MVCC</a:t>
            </a:r>
            <a:r>
              <a:rPr lang="zh-CN" altLang="en-US" dirty="0"/>
              <a:t>支持并发控制</a:t>
            </a:r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Google </a:t>
            </a:r>
            <a:r>
              <a:rPr lang="en-US" altLang="zh-CN" dirty="0" err="1"/>
              <a:t>Perculator</a:t>
            </a:r>
            <a:r>
              <a:rPr lang="zh-CN" altLang="en-US" dirty="0"/>
              <a:t>模型提供事务支持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1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 </a:t>
            </a:r>
            <a:r>
              <a:rPr lang="en-US" altLang="zh-CN" dirty="0"/>
              <a:t>– </a:t>
            </a:r>
            <a:r>
              <a:rPr lang="zh-CN" altLang="en-US" dirty="0"/>
              <a:t>写入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8980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首先向</a:t>
            </a:r>
            <a:r>
              <a:rPr lang="en-US" altLang="zh-CN" sz="2400" dirty="0"/>
              <a:t>PD</a:t>
            </a:r>
            <a:r>
              <a:rPr lang="zh-CN" altLang="en-US" sz="2400" dirty="0"/>
              <a:t>申请一个事务开始时间戳，设为</a:t>
            </a:r>
            <a:r>
              <a:rPr lang="en-US" altLang="zh-CN" sz="2400" dirty="0"/>
              <a:t>3</a:t>
            </a:r>
          </a:p>
          <a:p>
            <a:r>
              <a:rPr lang="zh-CN" altLang="en-US" sz="2400" dirty="0"/>
              <a:t>更新</a:t>
            </a:r>
            <a:r>
              <a:rPr lang="en-US" altLang="zh-CN" sz="2400" dirty="0"/>
              <a:t>A</a:t>
            </a:r>
            <a:r>
              <a:rPr lang="zh-CN" altLang="en-US" sz="2400" dirty="0"/>
              <a:t>的版本</a:t>
            </a:r>
            <a:r>
              <a:rPr lang="en-US" altLang="zh-CN" sz="2400" dirty="0"/>
              <a:t>3</a:t>
            </a:r>
            <a:r>
              <a:rPr lang="zh-CN" altLang="en-US" sz="2400" dirty="0"/>
              <a:t>数据为</a:t>
            </a:r>
            <a:r>
              <a:rPr lang="en-US" altLang="zh-CN" sz="2400" dirty="0"/>
              <a:t>10</a:t>
            </a:r>
            <a:r>
              <a:rPr lang="zh-CN" altLang="en-US" sz="2400" dirty="0"/>
              <a:t>，并在该版本上加</a:t>
            </a:r>
            <a:r>
              <a:rPr lang="en-US" altLang="zh-CN" sz="2400" dirty="0"/>
              <a:t>primary</a:t>
            </a:r>
            <a:r>
              <a:rPr lang="zh-CN" altLang="en-US" sz="2400" dirty="0"/>
              <a:t>锁</a:t>
            </a:r>
            <a:endParaRPr lang="en-US" altLang="zh-CN" sz="2400" dirty="0"/>
          </a:p>
          <a:p>
            <a:r>
              <a:rPr lang="zh-CN" altLang="en-US" sz="2400" dirty="0"/>
              <a:t>更新</a:t>
            </a:r>
            <a:r>
              <a:rPr lang="en-US" altLang="zh-CN" sz="2400" dirty="0"/>
              <a:t>B</a:t>
            </a:r>
            <a:r>
              <a:rPr lang="zh-CN" altLang="en-US" sz="2400" dirty="0"/>
              <a:t>的版本</a:t>
            </a:r>
            <a:r>
              <a:rPr lang="en-US" altLang="zh-CN" sz="2400" dirty="0"/>
              <a:t>3</a:t>
            </a:r>
            <a:r>
              <a:rPr lang="zh-CN" altLang="en-US" sz="2400" dirty="0"/>
              <a:t>数据为</a:t>
            </a:r>
            <a:r>
              <a:rPr lang="en-US" altLang="zh-CN" sz="2400" dirty="0"/>
              <a:t>8</a:t>
            </a:r>
            <a:r>
              <a:rPr lang="zh-CN" altLang="en-US" sz="2400" dirty="0"/>
              <a:t>，并加</a:t>
            </a:r>
            <a:r>
              <a:rPr lang="en-US" altLang="zh-CN" sz="2400" dirty="0"/>
              <a:t>secondary</a:t>
            </a:r>
            <a:r>
              <a:rPr lang="zh-CN" altLang="en-US" sz="2400" dirty="0"/>
              <a:t>锁且指明</a:t>
            </a:r>
            <a:r>
              <a:rPr lang="en-US" altLang="zh-CN" sz="2400" dirty="0"/>
              <a:t>primary</a:t>
            </a:r>
            <a:r>
              <a:rPr lang="zh-CN" altLang="en-US" sz="2400" dirty="0"/>
              <a:t>锁位置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78538"/>
              </p:ext>
            </p:extLst>
          </p:nvPr>
        </p:nvGraphicFramePr>
        <p:xfrm>
          <a:off x="1472225" y="35976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primary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3501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101452"/>
              </p:ext>
            </p:extLst>
          </p:nvPr>
        </p:nvGraphicFramePr>
        <p:xfrm>
          <a:off x="1472225" y="522974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</a:t>
                      </a:r>
                      <a:r>
                        <a:rPr lang="en-US" altLang="zh-CN" baseline="0" dirty="0"/>
                        <a:t> @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8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86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 </a:t>
            </a:r>
            <a:r>
              <a:rPr lang="en-US" altLang="zh-CN" dirty="0"/>
              <a:t>– </a:t>
            </a:r>
            <a:r>
              <a:rPr lang="zh-CN" altLang="en-US" dirty="0"/>
              <a:t>写入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8980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首先向</a:t>
            </a:r>
            <a:r>
              <a:rPr lang="en-US" altLang="zh-CN" sz="2400" dirty="0"/>
              <a:t>PD</a:t>
            </a:r>
            <a:r>
              <a:rPr lang="zh-CN" altLang="en-US" sz="2400" dirty="0"/>
              <a:t>申请一个事务开始时间戳，设为</a:t>
            </a:r>
            <a:r>
              <a:rPr lang="en-US" altLang="zh-CN" sz="2400" dirty="0"/>
              <a:t>3</a:t>
            </a:r>
          </a:p>
          <a:p>
            <a:r>
              <a:rPr lang="zh-CN" altLang="en-US" sz="2400" dirty="0"/>
              <a:t>更新</a:t>
            </a:r>
            <a:r>
              <a:rPr lang="en-US" altLang="zh-CN" sz="2400" dirty="0"/>
              <a:t>A</a:t>
            </a:r>
            <a:r>
              <a:rPr lang="zh-CN" altLang="en-US" sz="2400" dirty="0"/>
              <a:t>的版本</a:t>
            </a:r>
            <a:r>
              <a:rPr lang="en-US" altLang="zh-CN" sz="2400" dirty="0"/>
              <a:t>3</a:t>
            </a:r>
            <a:r>
              <a:rPr lang="zh-CN" altLang="en-US" sz="2400" dirty="0"/>
              <a:t>数据为</a:t>
            </a:r>
            <a:r>
              <a:rPr lang="en-US" altLang="zh-CN" sz="2400" dirty="0"/>
              <a:t>10</a:t>
            </a:r>
            <a:r>
              <a:rPr lang="zh-CN" altLang="en-US" sz="2400" dirty="0"/>
              <a:t>，并在该版本上加</a:t>
            </a:r>
            <a:r>
              <a:rPr lang="en-US" altLang="zh-CN" sz="2400" dirty="0"/>
              <a:t>primary</a:t>
            </a:r>
            <a:r>
              <a:rPr lang="zh-CN" altLang="en-US" sz="2400" dirty="0"/>
              <a:t>锁</a:t>
            </a:r>
            <a:endParaRPr lang="en-US" altLang="zh-CN" sz="2400" dirty="0"/>
          </a:p>
          <a:p>
            <a:r>
              <a:rPr lang="zh-CN" altLang="en-US" sz="2400" dirty="0"/>
              <a:t>更新</a:t>
            </a:r>
            <a:r>
              <a:rPr lang="en-US" altLang="zh-CN" sz="2400" dirty="0"/>
              <a:t>B</a:t>
            </a:r>
            <a:r>
              <a:rPr lang="zh-CN" altLang="en-US" sz="2400" dirty="0"/>
              <a:t>的版本</a:t>
            </a:r>
            <a:r>
              <a:rPr lang="en-US" altLang="zh-CN" sz="2400" dirty="0"/>
              <a:t>3</a:t>
            </a:r>
            <a:r>
              <a:rPr lang="zh-CN" altLang="en-US" sz="2400" dirty="0"/>
              <a:t>数据为</a:t>
            </a:r>
            <a:r>
              <a:rPr lang="en-US" altLang="zh-CN" sz="2400" dirty="0"/>
              <a:t>8</a:t>
            </a:r>
            <a:r>
              <a:rPr lang="zh-CN" altLang="en-US" sz="2400" dirty="0"/>
              <a:t>，并加</a:t>
            </a:r>
            <a:r>
              <a:rPr lang="en-US" altLang="zh-CN" sz="2400" dirty="0"/>
              <a:t>secondary</a:t>
            </a:r>
            <a:r>
              <a:rPr lang="zh-CN" altLang="en-US" sz="2400" dirty="0"/>
              <a:t>锁且指明</a:t>
            </a:r>
            <a:r>
              <a:rPr lang="en-US" altLang="zh-CN" sz="2400" dirty="0"/>
              <a:t>primary</a:t>
            </a:r>
            <a:r>
              <a:rPr lang="zh-CN" altLang="en-US" sz="2400" dirty="0"/>
              <a:t>锁位置</a:t>
            </a:r>
            <a:endParaRPr lang="en-US" altLang="zh-CN" sz="2400" dirty="0"/>
          </a:p>
          <a:p>
            <a:pPr lvl="1"/>
            <a:r>
              <a:rPr lang="zh-CN" altLang="en-US" sz="2000" dirty="0"/>
              <a:t>任一锁发生冲突（存在其他任何版本的锁）则执行失败，回滚事务</a:t>
            </a:r>
            <a:endParaRPr lang="en-US" altLang="zh-CN" sz="2000" dirty="0"/>
          </a:p>
          <a:p>
            <a:endParaRPr lang="en-US" altLang="zh-CN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472225" y="35976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primary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3501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472225" y="522974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</a:t>
                      </a:r>
                      <a:r>
                        <a:rPr lang="en-US" altLang="zh-CN" baseline="0" dirty="0"/>
                        <a:t> @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8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137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 </a:t>
            </a:r>
            <a:r>
              <a:rPr lang="en-US" altLang="zh-CN" dirty="0"/>
              <a:t>– </a:t>
            </a:r>
            <a:r>
              <a:rPr lang="zh-CN" altLang="en-US" dirty="0"/>
              <a:t>写入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8980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首先向</a:t>
            </a:r>
            <a:r>
              <a:rPr lang="en-US" altLang="zh-CN" sz="2400" dirty="0"/>
              <a:t>PD</a:t>
            </a:r>
            <a:r>
              <a:rPr lang="zh-CN" altLang="en-US" sz="2400" dirty="0"/>
              <a:t>申请一个事务开始时间戳，设为</a:t>
            </a:r>
            <a:r>
              <a:rPr lang="en-US" altLang="zh-CN" sz="2400" dirty="0"/>
              <a:t>3</a:t>
            </a:r>
          </a:p>
          <a:p>
            <a:r>
              <a:rPr lang="zh-CN" altLang="en-US" sz="2400" dirty="0"/>
              <a:t>更新</a:t>
            </a:r>
            <a:r>
              <a:rPr lang="en-US" altLang="zh-CN" sz="2400" dirty="0"/>
              <a:t>A</a:t>
            </a:r>
            <a:r>
              <a:rPr lang="zh-CN" altLang="en-US" sz="2400" dirty="0"/>
              <a:t>的版本</a:t>
            </a:r>
            <a:r>
              <a:rPr lang="en-US" altLang="zh-CN" sz="2400" dirty="0"/>
              <a:t>3</a:t>
            </a:r>
            <a:r>
              <a:rPr lang="zh-CN" altLang="en-US" sz="2400" dirty="0"/>
              <a:t>数据为</a:t>
            </a:r>
            <a:r>
              <a:rPr lang="en-US" altLang="zh-CN" sz="2400" dirty="0"/>
              <a:t>10</a:t>
            </a:r>
            <a:r>
              <a:rPr lang="zh-CN" altLang="en-US" sz="2400" dirty="0"/>
              <a:t>，并在该版本上加</a:t>
            </a:r>
            <a:r>
              <a:rPr lang="en-US" altLang="zh-CN" sz="2400" dirty="0"/>
              <a:t>primary</a:t>
            </a:r>
            <a:r>
              <a:rPr lang="zh-CN" altLang="en-US" sz="2400" dirty="0"/>
              <a:t>锁</a:t>
            </a:r>
            <a:endParaRPr lang="en-US" altLang="zh-CN" sz="2400" dirty="0"/>
          </a:p>
          <a:p>
            <a:r>
              <a:rPr lang="zh-CN" altLang="en-US" sz="2400" dirty="0"/>
              <a:t>更新</a:t>
            </a:r>
            <a:r>
              <a:rPr lang="en-US" altLang="zh-CN" sz="2400" dirty="0"/>
              <a:t>B</a:t>
            </a:r>
            <a:r>
              <a:rPr lang="zh-CN" altLang="en-US" sz="2400" dirty="0"/>
              <a:t>的版本</a:t>
            </a:r>
            <a:r>
              <a:rPr lang="en-US" altLang="zh-CN" sz="2400" dirty="0"/>
              <a:t>3</a:t>
            </a:r>
            <a:r>
              <a:rPr lang="zh-CN" altLang="en-US" sz="2400" dirty="0"/>
              <a:t>数据为</a:t>
            </a:r>
            <a:r>
              <a:rPr lang="en-US" altLang="zh-CN" sz="2400" dirty="0"/>
              <a:t>8</a:t>
            </a:r>
            <a:r>
              <a:rPr lang="zh-CN" altLang="en-US" sz="2400" dirty="0"/>
              <a:t>，并加</a:t>
            </a:r>
            <a:r>
              <a:rPr lang="en-US" altLang="zh-CN" sz="2400" dirty="0"/>
              <a:t>secondary</a:t>
            </a:r>
            <a:r>
              <a:rPr lang="zh-CN" altLang="en-US" sz="2400" dirty="0"/>
              <a:t>锁且指明</a:t>
            </a:r>
            <a:r>
              <a:rPr lang="en-US" altLang="zh-CN" sz="2400" dirty="0"/>
              <a:t>primary</a:t>
            </a:r>
            <a:r>
              <a:rPr lang="zh-CN" altLang="en-US" sz="2400" dirty="0"/>
              <a:t>锁位置</a:t>
            </a:r>
            <a:endParaRPr lang="en-US" altLang="zh-CN" sz="2400" dirty="0"/>
          </a:p>
          <a:p>
            <a:r>
              <a:rPr lang="zh-CN" altLang="en-US" sz="2400" dirty="0"/>
              <a:t>加锁成功，数据写入后，向</a:t>
            </a:r>
            <a:r>
              <a:rPr lang="en-US" altLang="zh-CN" sz="2400" dirty="0"/>
              <a:t>PD</a:t>
            </a:r>
            <a:r>
              <a:rPr lang="zh-CN" altLang="en-US" sz="2400" dirty="0"/>
              <a:t>申请事务提交时间戳，设为</a:t>
            </a:r>
            <a:r>
              <a:rPr lang="en-US" altLang="zh-CN" sz="2400" dirty="0"/>
              <a:t>4</a:t>
            </a:r>
          </a:p>
          <a:p>
            <a:endParaRPr lang="en-US" altLang="zh-CN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90832"/>
              </p:ext>
            </p:extLst>
          </p:nvPr>
        </p:nvGraphicFramePr>
        <p:xfrm>
          <a:off x="1472225" y="35976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primary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3501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21977"/>
              </p:ext>
            </p:extLst>
          </p:nvPr>
        </p:nvGraphicFramePr>
        <p:xfrm>
          <a:off x="1472225" y="522974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</a:t>
                      </a:r>
                      <a:r>
                        <a:rPr lang="en-US" altLang="zh-CN" baseline="0" dirty="0"/>
                        <a:t> @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8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528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 </a:t>
            </a:r>
            <a:r>
              <a:rPr lang="en-US" altLang="zh-CN" dirty="0"/>
              <a:t>– </a:t>
            </a:r>
            <a:r>
              <a:rPr lang="zh-CN" altLang="en-US" dirty="0"/>
              <a:t>写入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18980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消除</a:t>
            </a:r>
            <a:r>
              <a:rPr lang="en-US" altLang="zh-CN" sz="2400" dirty="0"/>
              <a:t>A</a:t>
            </a:r>
            <a:r>
              <a:rPr lang="zh-CN" altLang="en-US" sz="2400" dirty="0"/>
              <a:t>的</a:t>
            </a:r>
            <a:r>
              <a:rPr lang="en-US" altLang="zh-CN" sz="2400" dirty="0"/>
              <a:t>primary</a:t>
            </a:r>
            <a:r>
              <a:rPr lang="zh-CN" altLang="en-US" sz="2400" dirty="0"/>
              <a:t>锁，在版本</a:t>
            </a:r>
            <a:r>
              <a:rPr lang="en-US" altLang="zh-CN" sz="2400" dirty="0"/>
              <a:t>4</a:t>
            </a:r>
            <a:r>
              <a:rPr lang="zh-CN" altLang="en-US" sz="2400" dirty="0"/>
              <a:t>的</a:t>
            </a:r>
            <a:r>
              <a:rPr lang="en-US" altLang="zh-CN" sz="2400" dirty="0"/>
              <a:t>Write</a:t>
            </a:r>
            <a:r>
              <a:rPr lang="zh-CN" altLang="en-US" sz="2400" dirty="0"/>
              <a:t>列写上最新数据的版本号</a:t>
            </a:r>
            <a:endParaRPr lang="en-US" altLang="zh-CN" sz="2400" dirty="0"/>
          </a:p>
          <a:p>
            <a:pPr lvl="1"/>
            <a:r>
              <a:rPr lang="zh-CN" altLang="en-US" sz="2000" dirty="0"/>
              <a:t>这一步完成后即认为事务执行成功</a:t>
            </a:r>
            <a:endParaRPr lang="en-US" altLang="zh-CN" sz="2000" dirty="0"/>
          </a:p>
          <a:p>
            <a:endParaRPr lang="en-US" altLang="zh-CN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88358"/>
              </p:ext>
            </p:extLst>
          </p:nvPr>
        </p:nvGraphicFramePr>
        <p:xfrm>
          <a:off x="1472225" y="35976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Version: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3501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0249"/>
              </p:ext>
            </p:extLst>
          </p:nvPr>
        </p:nvGraphicFramePr>
        <p:xfrm>
          <a:off x="1472225" y="522974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</a:t>
                      </a:r>
                      <a:r>
                        <a:rPr lang="en-US" altLang="zh-CN" baseline="0" dirty="0"/>
                        <a:t> @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8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991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 </a:t>
            </a:r>
            <a:r>
              <a:rPr lang="en-US" altLang="zh-CN" dirty="0"/>
              <a:t>– </a:t>
            </a:r>
            <a:r>
              <a:rPr lang="zh-CN" altLang="en-US" dirty="0"/>
              <a:t>写入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20992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消除</a:t>
            </a:r>
            <a:r>
              <a:rPr lang="en-US" altLang="zh-CN" sz="2400" dirty="0"/>
              <a:t>A</a:t>
            </a:r>
            <a:r>
              <a:rPr lang="zh-CN" altLang="en-US" sz="2400" dirty="0"/>
              <a:t>的</a:t>
            </a:r>
            <a:r>
              <a:rPr lang="en-US" altLang="zh-CN" sz="2400" dirty="0"/>
              <a:t>primary</a:t>
            </a:r>
            <a:r>
              <a:rPr lang="zh-CN" altLang="en-US" sz="2400" dirty="0"/>
              <a:t>锁，在版本</a:t>
            </a:r>
            <a:r>
              <a:rPr lang="en-US" altLang="zh-CN" sz="2400" dirty="0"/>
              <a:t>4</a:t>
            </a:r>
            <a:r>
              <a:rPr lang="zh-CN" altLang="en-US" sz="2400" dirty="0"/>
              <a:t>的</a:t>
            </a:r>
            <a:r>
              <a:rPr lang="en-US" altLang="zh-CN" sz="2400" dirty="0"/>
              <a:t>Write</a:t>
            </a:r>
            <a:r>
              <a:rPr lang="zh-CN" altLang="en-US" sz="2400" dirty="0"/>
              <a:t>列写上最新数据的版本号</a:t>
            </a:r>
            <a:endParaRPr lang="en-US" altLang="zh-CN" sz="2400" dirty="0"/>
          </a:p>
          <a:p>
            <a:pPr lvl="1"/>
            <a:r>
              <a:rPr lang="zh-CN" altLang="en-US" sz="2000" dirty="0"/>
              <a:t>这一步完成后即认为事务执行成功</a:t>
            </a:r>
            <a:endParaRPr lang="en-US" altLang="zh-CN" sz="2000" dirty="0"/>
          </a:p>
          <a:p>
            <a:r>
              <a:rPr lang="zh-CN" altLang="en-US" sz="2400" dirty="0"/>
              <a:t>消除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en-US" altLang="zh-CN" sz="2400" dirty="0"/>
              <a:t>secondary</a:t>
            </a:r>
            <a:r>
              <a:rPr lang="zh-CN" altLang="en-US" sz="2400" dirty="0"/>
              <a:t>锁，在版本</a:t>
            </a:r>
            <a:r>
              <a:rPr lang="en-US" altLang="zh-CN" sz="2400" dirty="0"/>
              <a:t>4</a:t>
            </a:r>
            <a:r>
              <a:rPr lang="zh-CN" altLang="en-US" sz="2400" dirty="0"/>
              <a:t>的</a:t>
            </a:r>
            <a:r>
              <a:rPr lang="en-US" altLang="zh-CN" sz="2400" dirty="0"/>
              <a:t>Write</a:t>
            </a:r>
            <a:r>
              <a:rPr lang="zh-CN" altLang="en-US" sz="2400" dirty="0"/>
              <a:t>列协商最新数据版本号</a:t>
            </a:r>
            <a:endParaRPr lang="en-US" altLang="zh-CN" sz="2400" dirty="0"/>
          </a:p>
          <a:p>
            <a:pPr lvl="1"/>
            <a:r>
              <a:rPr lang="zh-CN" altLang="en-US" sz="2000" dirty="0"/>
              <a:t>如果失败，之后访问该数据时可以自动修复</a:t>
            </a:r>
            <a:endParaRPr lang="en-US" altLang="zh-CN" sz="2000" dirty="0"/>
          </a:p>
          <a:p>
            <a:endParaRPr lang="en-US" altLang="zh-CN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29317"/>
              </p:ext>
            </p:extLst>
          </p:nvPr>
        </p:nvGraphicFramePr>
        <p:xfrm>
          <a:off x="1472225" y="35976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Version: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3501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08929"/>
              </p:ext>
            </p:extLst>
          </p:nvPr>
        </p:nvGraphicFramePr>
        <p:xfrm>
          <a:off x="1472225" y="522974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Version: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8039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210890" y="3244334"/>
            <a:ext cx="272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 </a:t>
            </a:r>
            <a:r>
              <a:rPr lang="en-US" altLang="zh-CN" dirty="0"/>
              <a:t>– </a:t>
            </a:r>
            <a:r>
              <a:rPr lang="zh-CN" altLang="en-US" dirty="0"/>
              <a:t>写入</a:t>
            </a:r>
          </a:p>
        </p:txBody>
      </p:sp>
    </p:spTree>
    <p:extLst>
      <p:ext uri="{BB962C8B-B14F-4D97-AF65-F5344CB8AC3E}">
        <p14:creationId xmlns:p14="http://schemas.microsoft.com/office/powerpoint/2010/main" val="2784059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 </a:t>
            </a:r>
            <a:r>
              <a:rPr lang="en-US" altLang="zh-CN" dirty="0"/>
              <a:t>– </a:t>
            </a:r>
            <a:r>
              <a:rPr lang="zh-CN" altLang="en-US" dirty="0"/>
              <a:t>写入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20992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消除</a:t>
            </a:r>
            <a:r>
              <a:rPr lang="en-US" altLang="zh-CN" sz="2400" dirty="0"/>
              <a:t>A</a:t>
            </a:r>
            <a:r>
              <a:rPr lang="zh-CN" altLang="en-US" sz="2400" dirty="0"/>
              <a:t>的</a:t>
            </a:r>
            <a:r>
              <a:rPr lang="en-US" altLang="zh-CN" sz="2400" dirty="0"/>
              <a:t>primary</a:t>
            </a:r>
            <a:r>
              <a:rPr lang="zh-CN" altLang="en-US" sz="2400" dirty="0"/>
              <a:t>锁，在版本</a:t>
            </a:r>
            <a:r>
              <a:rPr lang="en-US" altLang="zh-CN" sz="2400" dirty="0"/>
              <a:t>4</a:t>
            </a:r>
            <a:r>
              <a:rPr lang="zh-CN" altLang="en-US" sz="2400" dirty="0"/>
              <a:t>的</a:t>
            </a:r>
            <a:r>
              <a:rPr lang="en-US" altLang="zh-CN" sz="2400" dirty="0"/>
              <a:t>Write</a:t>
            </a:r>
            <a:r>
              <a:rPr lang="zh-CN" altLang="en-US" sz="2400" dirty="0"/>
              <a:t>列写上最新数据的版本号</a:t>
            </a:r>
            <a:endParaRPr lang="en-US" altLang="zh-CN" sz="2400" dirty="0"/>
          </a:p>
          <a:p>
            <a:pPr lvl="1"/>
            <a:r>
              <a:rPr lang="zh-CN" altLang="en-US" sz="2000" dirty="0"/>
              <a:t>这一步完成后即认为事务执行成功</a:t>
            </a:r>
            <a:endParaRPr lang="en-US" altLang="zh-CN" sz="2000" dirty="0"/>
          </a:p>
          <a:p>
            <a:r>
              <a:rPr lang="zh-CN" altLang="en-US" sz="2400" dirty="0"/>
              <a:t>消除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en-US" altLang="zh-CN" sz="2400" dirty="0"/>
              <a:t>secondary</a:t>
            </a:r>
            <a:r>
              <a:rPr lang="zh-CN" altLang="en-US" sz="2400" dirty="0"/>
              <a:t>锁，在版本</a:t>
            </a:r>
            <a:r>
              <a:rPr lang="en-US" altLang="zh-CN" sz="2400" dirty="0"/>
              <a:t>4</a:t>
            </a:r>
            <a:r>
              <a:rPr lang="zh-CN" altLang="en-US" sz="2400" dirty="0"/>
              <a:t>的</a:t>
            </a:r>
            <a:r>
              <a:rPr lang="en-US" altLang="zh-CN" sz="2400" dirty="0"/>
              <a:t>Write</a:t>
            </a:r>
            <a:r>
              <a:rPr lang="zh-CN" altLang="en-US" sz="2400" dirty="0"/>
              <a:t>列协商最新数据版本号</a:t>
            </a:r>
            <a:endParaRPr lang="en-US" altLang="zh-CN" sz="2400" dirty="0"/>
          </a:p>
          <a:p>
            <a:pPr lvl="1"/>
            <a:r>
              <a:rPr lang="zh-CN" altLang="en-US" sz="2000" dirty="0"/>
              <a:t>如果失败，之后访问该数据时可以自动修复</a:t>
            </a:r>
            <a:endParaRPr lang="en-US" altLang="zh-CN" sz="2000" dirty="0"/>
          </a:p>
          <a:p>
            <a:endParaRPr lang="en-US" altLang="zh-CN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72225" y="35976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Version: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3501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472225" y="522974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Version: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8039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210890" y="3244334"/>
            <a:ext cx="272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 </a:t>
            </a:r>
            <a:r>
              <a:rPr lang="en-US" altLang="zh-CN" dirty="0"/>
              <a:t>– </a:t>
            </a:r>
            <a:r>
              <a:rPr lang="zh-CN" altLang="en-US" dirty="0"/>
              <a:t>写入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43353" y="4154710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Version:1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72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 </a:t>
            </a:r>
            <a:r>
              <a:rPr lang="en-US" altLang="zh-CN" dirty="0"/>
              <a:t>– </a:t>
            </a:r>
            <a:r>
              <a:rPr lang="zh-CN" altLang="en-US" dirty="0"/>
              <a:t>读取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53163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首先向</a:t>
            </a:r>
            <a:r>
              <a:rPr lang="en-US" altLang="zh-CN" sz="2400" dirty="0"/>
              <a:t>PD</a:t>
            </a:r>
            <a:r>
              <a:rPr lang="zh-CN" altLang="en-US" sz="2400" dirty="0"/>
              <a:t>申请时间戳</a:t>
            </a:r>
            <a:r>
              <a:rPr lang="en-US" altLang="zh-CN" sz="2400" dirty="0" err="1"/>
              <a:t>start_ts</a:t>
            </a:r>
            <a:endParaRPr lang="en-US" altLang="zh-CN" sz="2400" dirty="0"/>
          </a:p>
          <a:p>
            <a:r>
              <a:rPr lang="zh-CN" altLang="en-US" sz="2400" dirty="0"/>
              <a:t>如果读取的数据在范围</a:t>
            </a:r>
            <a:r>
              <a:rPr lang="en-US" altLang="zh-CN" sz="2400" dirty="0"/>
              <a:t>[0, </a:t>
            </a:r>
            <a:r>
              <a:rPr lang="en-US" altLang="zh-CN" sz="2400" dirty="0" err="1"/>
              <a:t>start_ts</a:t>
            </a:r>
            <a:r>
              <a:rPr lang="en-US" altLang="zh-CN" sz="2400" dirty="0"/>
              <a:t>]</a:t>
            </a:r>
            <a:r>
              <a:rPr lang="zh-CN" altLang="en-US" sz="2400" dirty="0"/>
              <a:t>中存在锁，则等待</a:t>
            </a:r>
            <a:endParaRPr lang="en-US" altLang="zh-CN" sz="2400" dirty="0"/>
          </a:p>
          <a:p>
            <a:pPr lvl="1"/>
            <a:r>
              <a:rPr lang="zh-CN" altLang="en-US" sz="2000" dirty="0"/>
              <a:t>有一个早于该读取操作的事务正在修改该数据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或一个之前成功</a:t>
            </a:r>
            <a:r>
              <a:rPr lang="en-US" altLang="zh-CN" sz="2000" dirty="0"/>
              <a:t>/</a:t>
            </a:r>
            <a:r>
              <a:rPr lang="zh-CN" altLang="en-US" sz="2000" dirty="0"/>
              <a:t>失败事务的锁未被成功清理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97365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 </a:t>
            </a:r>
            <a:r>
              <a:rPr lang="en-US" altLang="zh-CN" dirty="0"/>
              <a:t>–</a:t>
            </a:r>
            <a:r>
              <a:rPr lang="zh-CN" altLang="en-US" dirty="0"/>
              <a:t> 读取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53163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首先向</a:t>
            </a:r>
            <a:r>
              <a:rPr lang="en-US" altLang="zh-CN" sz="2400" dirty="0"/>
              <a:t>PD</a:t>
            </a:r>
            <a:r>
              <a:rPr lang="zh-CN" altLang="en-US" sz="2400" dirty="0"/>
              <a:t>申请时间戳</a:t>
            </a:r>
            <a:r>
              <a:rPr lang="en-US" altLang="zh-CN" sz="2400" dirty="0" err="1"/>
              <a:t>start_ts</a:t>
            </a:r>
            <a:endParaRPr lang="en-US" altLang="zh-CN" sz="2400" dirty="0"/>
          </a:p>
          <a:p>
            <a:r>
              <a:rPr lang="zh-CN" altLang="en-US" sz="2400" dirty="0"/>
              <a:t>如果读取的数据在范围</a:t>
            </a:r>
            <a:r>
              <a:rPr lang="en-US" altLang="zh-CN" sz="2400" dirty="0"/>
              <a:t>[0, </a:t>
            </a:r>
            <a:r>
              <a:rPr lang="en-US" altLang="zh-CN" sz="2400" dirty="0" err="1"/>
              <a:t>start_ts</a:t>
            </a:r>
            <a:r>
              <a:rPr lang="en-US" altLang="zh-CN" sz="2400" dirty="0"/>
              <a:t>]</a:t>
            </a:r>
            <a:r>
              <a:rPr lang="zh-CN" altLang="en-US" sz="2400" dirty="0"/>
              <a:t>中存在锁，则等待</a:t>
            </a:r>
            <a:endParaRPr lang="en-US" altLang="zh-CN" sz="2400" dirty="0"/>
          </a:p>
          <a:p>
            <a:pPr lvl="1"/>
            <a:r>
              <a:rPr lang="zh-CN" altLang="en-US" sz="2000" dirty="0"/>
              <a:t>有一个早于该读取操作的事务正在修改该数据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或一个之前成功</a:t>
            </a:r>
            <a:r>
              <a:rPr lang="en-US" altLang="zh-CN" sz="2000" dirty="0"/>
              <a:t>/</a:t>
            </a:r>
            <a:r>
              <a:rPr lang="zh-CN" altLang="en-US" sz="2000" dirty="0"/>
              <a:t>失败事务的锁未被成功清理</a:t>
            </a:r>
            <a:endParaRPr lang="en-US" altLang="zh-CN" sz="2000" dirty="0"/>
          </a:p>
          <a:p>
            <a:r>
              <a:rPr lang="zh-CN" altLang="en-US" sz="2400" dirty="0"/>
              <a:t>若不存在锁或锁在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start_ts</a:t>
            </a:r>
            <a:r>
              <a:rPr lang="en-US" altLang="zh-CN" sz="2400" dirty="0"/>
              <a:t>, +</a:t>
            </a:r>
            <a:r>
              <a:rPr lang="zh-CN" altLang="en-US" sz="2400" dirty="0"/>
              <a:t>∞</a:t>
            </a:r>
            <a:r>
              <a:rPr lang="en-US" altLang="zh-CN" sz="2400" dirty="0"/>
              <a:t>)</a:t>
            </a:r>
            <a:r>
              <a:rPr lang="zh-CN" altLang="en-US" sz="2400" dirty="0"/>
              <a:t>内，则读取</a:t>
            </a:r>
            <a:r>
              <a:rPr lang="en-US" altLang="zh-CN" sz="2400" dirty="0"/>
              <a:t>write</a:t>
            </a:r>
            <a:r>
              <a:rPr lang="zh-CN" altLang="en-US" sz="2400" dirty="0"/>
              <a:t>列的小于</a:t>
            </a:r>
            <a:r>
              <a:rPr lang="en-US" altLang="zh-CN" sz="2400" dirty="0" err="1"/>
              <a:t>start_ts</a:t>
            </a:r>
            <a:r>
              <a:rPr lang="zh-CN" altLang="en-US" sz="2400" dirty="0"/>
              <a:t>的最近提交记录，根据读到的版本号获得实际数据</a:t>
            </a:r>
            <a:endParaRPr lang="en-US" altLang="zh-CN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64380"/>
              </p:ext>
            </p:extLst>
          </p:nvPr>
        </p:nvGraphicFramePr>
        <p:xfrm>
          <a:off x="1397410" y="438740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40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8125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150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083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Version: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2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￥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Version: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3501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913714" y="4917647"/>
            <a:ext cx="15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Read_5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384139" y="5352812"/>
            <a:ext cx="681645" cy="638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832167" y="5744095"/>
            <a:ext cx="2122519" cy="322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601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分布式事务 </a:t>
            </a:r>
            <a:r>
              <a:rPr lang="en-US" altLang="zh-CN" dirty="0"/>
              <a:t>– </a:t>
            </a:r>
            <a:r>
              <a:rPr lang="zh-CN" altLang="en-US" dirty="0"/>
              <a:t>清理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53163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若</a:t>
            </a:r>
            <a:r>
              <a:rPr lang="zh-CN" altLang="en-US" sz="2400" dirty="0" smtClean="0"/>
              <a:t>某个锁</a:t>
            </a:r>
            <a:r>
              <a:rPr lang="zh-CN" altLang="en-US" sz="2400" dirty="0"/>
              <a:t>存在时间过久，则认为相关事务已经结束，需要清理</a:t>
            </a:r>
            <a:endParaRPr lang="en-US" altLang="zh-CN" sz="2400" dirty="0"/>
          </a:p>
          <a:p>
            <a:r>
              <a:rPr lang="zh-CN" altLang="en-US" sz="2400" dirty="0"/>
              <a:t>首先检查该锁指向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primary</a:t>
            </a:r>
            <a:r>
              <a:rPr lang="zh-CN" altLang="en-US" sz="2400" dirty="0" smtClean="0"/>
              <a:t>锁</a:t>
            </a:r>
            <a:endParaRPr lang="en-US" altLang="zh-CN" sz="2400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primary</a:t>
            </a:r>
            <a:r>
              <a:rPr lang="zh-CN" altLang="en-US" dirty="0"/>
              <a:t>锁存在且</a:t>
            </a:r>
            <a:r>
              <a:rPr lang="en-US" altLang="zh-CN" dirty="0" err="1"/>
              <a:t>ts</a:t>
            </a:r>
            <a:r>
              <a:rPr lang="zh-CN" altLang="en-US" dirty="0" smtClean="0"/>
              <a:t>与该</a:t>
            </a:r>
            <a:r>
              <a:rPr lang="zh-CN" altLang="en-US" dirty="0"/>
              <a:t>锁相同，则认为该事务已失败，清理所有锁并回滚数据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primary</a:t>
            </a:r>
            <a:r>
              <a:rPr lang="zh-CN" altLang="en-US" dirty="0"/>
              <a:t>锁存在但</a:t>
            </a:r>
            <a:r>
              <a:rPr lang="en-US" altLang="zh-CN" dirty="0" err="1"/>
              <a:t>ts</a:t>
            </a:r>
            <a:r>
              <a:rPr lang="zh-CN" altLang="en-US" dirty="0"/>
              <a:t>版本不同，放弃本次操作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primary</a:t>
            </a:r>
            <a:r>
              <a:rPr lang="zh-CN" altLang="en-US" dirty="0"/>
              <a:t>锁不存在但是</a:t>
            </a:r>
            <a:r>
              <a:rPr lang="en-US" altLang="zh-CN" dirty="0"/>
              <a:t>data</a:t>
            </a:r>
            <a:r>
              <a:rPr lang="zh-CN" altLang="en-US" dirty="0"/>
              <a:t>存在，说明事务已提交成功</a:t>
            </a:r>
            <a:endParaRPr lang="en-US" altLang="zh-CN" dirty="0"/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primary</a:t>
            </a:r>
            <a:r>
              <a:rPr lang="zh-CN" altLang="en-US" dirty="0"/>
              <a:t>数据最近的</a:t>
            </a:r>
            <a:r>
              <a:rPr lang="en-US" altLang="zh-CN" dirty="0"/>
              <a:t>write</a:t>
            </a:r>
            <a:r>
              <a:rPr lang="zh-CN" altLang="en-US" dirty="0"/>
              <a:t>列获取</a:t>
            </a:r>
            <a:r>
              <a:rPr lang="en-US" altLang="zh-CN" dirty="0"/>
              <a:t>commit</a:t>
            </a:r>
            <a:r>
              <a:rPr lang="zh-CN" altLang="en-US" dirty="0"/>
              <a:t> </a:t>
            </a:r>
            <a:r>
              <a:rPr lang="en-US" altLang="zh-CN" dirty="0"/>
              <a:t>timestamp</a:t>
            </a:r>
          </a:p>
          <a:p>
            <a:pPr lvl="2"/>
            <a:r>
              <a:rPr lang="zh-CN" altLang="en-US" dirty="0"/>
              <a:t>清理锁并更新该数据的</a:t>
            </a:r>
            <a:r>
              <a:rPr lang="en-US" altLang="zh-CN" dirty="0"/>
              <a:t>write</a:t>
            </a:r>
            <a:r>
              <a:rPr lang="zh-CN" altLang="en-US" dirty="0"/>
              <a:t>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8670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2778" y="1353206"/>
            <a:ext cx="3308465" cy="2836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访问</a:t>
            </a:r>
            <a:r>
              <a:rPr lang="en-US" altLang="zh-CN" sz="2000" dirty="0"/>
              <a:t>PD</a:t>
            </a:r>
            <a:r>
              <a:rPr lang="zh-CN" altLang="en-US" sz="2000" dirty="0"/>
              <a:t>获取数据位置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根据位置访问</a:t>
            </a:r>
            <a:r>
              <a:rPr lang="en-US" altLang="zh-CN" sz="2000" dirty="0"/>
              <a:t>leader</a:t>
            </a:r>
            <a:r>
              <a:rPr lang="zh-CN" altLang="en-US" sz="2000" dirty="0"/>
              <a:t>节点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进行事务检查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4.</a:t>
            </a:r>
            <a:r>
              <a:rPr lang="zh-CN" altLang="en-US" sz="2000" dirty="0"/>
              <a:t>写入</a:t>
            </a:r>
            <a:r>
              <a:rPr lang="en-US" altLang="zh-CN" sz="2000" dirty="0"/>
              <a:t>raft</a:t>
            </a:r>
            <a:r>
              <a:rPr lang="zh-CN" altLang="en-US" sz="2000" dirty="0"/>
              <a:t>日志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5.</a:t>
            </a:r>
            <a:r>
              <a:rPr lang="zh-CN" altLang="en-US" sz="2000" dirty="0"/>
              <a:t>发送</a:t>
            </a:r>
            <a:r>
              <a:rPr lang="en-US" altLang="zh-CN" sz="2000" dirty="0"/>
              <a:t>raft</a:t>
            </a:r>
            <a:r>
              <a:rPr lang="zh-CN" altLang="en-US" sz="2000" dirty="0"/>
              <a:t>日志到</a:t>
            </a:r>
            <a:r>
              <a:rPr lang="en-US" altLang="zh-CN" sz="2000" dirty="0"/>
              <a:t>follower</a:t>
            </a:r>
          </a:p>
          <a:p>
            <a:pPr marL="0" indent="0">
              <a:buNone/>
            </a:pPr>
            <a:r>
              <a:rPr lang="en-US" altLang="zh-CN" sz="2000" dirty="0"/>
              <a:t>6.</a:t>
            </a:r>
            <a:r>
              <a:rPr lang="zh-CN" altLang="en-US" sz="2000" dirty="0"/>
              <a:t>提交修改到</a:t>
            </a:r>
            <a:r>
              <a:rPr lang="en-US" altLang="zh-CN" sz="2000" dirty="0" err="1"/>
              <a:t>RocksDB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7.</a:t>
            </a:r>
            <a:r>
              <a:rPr lang="zh-CN" altLang="en-US" sz="2000" dirty="0"/>
              <a:t>返回操作结果</a:t>
            </a:r>
          </a:p>
        </p:txBody>
      </p:sp>
      <p:sp>
        <p:nvSpPr>
          <p:cNvPr id="5" name="矩形 4"/>
          <p:cNvSpPr/>
          <p:nvPr/>
        </p:nvSpPr>
        <p:spPr>
          <a:xfrm>
            <a:off x="945380" y="3572455"/>
            <a:ext cx="293439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5380" y="4037962"/>
            <a:ext cx="293439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KV 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5380" y="4540006"/>
            <a:ext cx="293439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Percolator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5379" y="5042050"/>
            <a:ext cx="293439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MVCC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5379" y="5544094"/>
            <a:ext cx="293439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Raft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5378" y="6046138"/>
            <a:ext cx="293439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RocksDB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4311" y="3391929"/>
            <a:ext cx="3358342" cy="309815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85816" y="5544094"/>
            <a:ext cx="173991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Raft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5815" y="6046138"/>
            <a:ext cx="173991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RocksDB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60129" y="5042049"/>
            <a:ext cx="1991289" cy="14480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74581" y="5544094"/>
            <a:ext cx="173991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Raft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4580" y="6046138"/>
            <a:ext cx="173991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RocksDB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48894" y="5042049"/>
            <a:ext cx="1991289" cy="14480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Google Shape;223;p53"/>
          <p:cNvSpPr/>
          <p:nvPr/>
        </p:nvSpPr>
        <p:spPr>
          <a:xfrm>
            <a:off x="1451328" y="1546820"/>
            <a:ext cx="1795800" cy="1352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4" name="Google Shape;263;p53"/>
          <p:cNvSpPr/>
          <p:nvPr/>
        </p:nvSpPr>
        <p:spPr>
          <a:xfrm>
            <a:off x="1842655" y="1668898"/>
            <a:ext cx="422100" cy="408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/>
              <a:t>PD</a:t>
            </a:r>
            <a:endParaRPr sz="900"/>
          </a:p>
        </p:txBody>
      </p:sp>
      <p:sp>
        <p:nvSpPr>
          <p:cNvPr id="26" name="Google Shape;264;p53"/>
          <p:cNvSpPr/>
          <p:nvPr/>
        </p:nvSpPr>
        <p:spPr>
          <a:xfrm>
            <a:off x="2469048" y="1668898"/>
            <a:ext cx="422100" cy="408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/>
              <a:t>PD</a:t>
            </a:r>
            <a:endParaRPr sz="900"/>
          </a:p>
        </p:txBody>
      </p:sp>
      <p:sp>
        <p:nvSpPr>
          <p:cNvPr id="27" name="Google Shape;265;p53"/>
          <p:cNvSpPr/>
          <p:nvPr/>
        </p:nvSpPr>
        <p:spPr>
          <a:xfrm>
            <a:off x="2153652" y="2186419"/>
            <a:ext cx="422100" cy="408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/>
              <a:t>PD</a:t>
            </a:r>
            <a:endParaRPr sz="900"/>
          </a:p>
        </p:txBody>
      </p:sp>
      <p:cxnSp>
        <p:nvCxnSpPr>
          <p:cNvPr id="28" name="Google Shape;266;p53"/>
          <p:cNvCxnSpPr>
            <a:stCxn id="24" idx="6"/>
            <a:endCxn id="26" idx="2"/>
          </p:cNvCxnSpPr>
          <p:nvPr/>
        </p:nvCxnSpPr>
        <p:spPr>
          <a:xfrm>
            <a:off x="2264755" y="1872898"/>
            <a:ext cx="204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67;p53"/>
          <p:cNvCxnSpPr>
            <a:stCxn id="26" idx="4"/>
            <a:endCxn id="27" idx="7"/>
          </p:cNvCxnSpPr>
          <p:nvPr/>
        </p:nvCxnSpPr>
        <p:spPr>
          <a:xfrm flipH="1">
            <a:off x="2513898" y="2076898"/>
            <a:ext cx="166200" cy="16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268;p53"/>
          <p:cNvCxnSpPr>
            <a:stCxn id="24" idx="4"/>
            <a:endCxn id="27" idx="1"/>
          </p:cNvCxnSpPr>
          <p:nvPr/>
        </p:nvCxnSpPr>
        <p:spPr>
          <a:xfrm>
            <a:off x="2053705" y="2076898"/>
            <a:ext cx="161700" cy="16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269;p53"/>
          <p:cNvSpPr txBox="1"/>
          <p:nvPr/>
        </p:nvSpPr>
        <p:spPr>
          <a:xfrm>
            <a:off x="1510425" y="2627005"/>
            <a:ext cx="17169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/>
              <a:t>PD Cluster</a:t>
            </a:r>
            <a:endParaRPr sz="1200" b="1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32015" y="2186419"/>
            <a:ext cx="8478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09360" y="1794700"/>
            <a:ext cx="49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32015" y="2949295"/>
            <a:ext cx="695247" cy="5322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09360" y="2837507"/>
            <a:ext cx="49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227262" y="3791546"/>
            <a:ext cx="103106" cy="9491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305848" y="4240280"/>
            <a:ext cx="49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364147" y="4727206"/>
            <a:ext cx="348275" cy="9930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591748" y="5226061"/>
            <a:ext cx="49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669943" y="5693090"/>
            <a:ext cx="811477" cy="57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endCxn id="19" idx="0"/>
          </p:cNvCxnSpPr>
          <p:nvPr/>
        </p:nvCxnSpPr>
        <p:spPr>
          <a:xfrm flipV="1">
            <a:off x="3669943" y="5544094"/>
            <a:ext cx="3574595" cy="119391"/>
          </a:xfrm>
          <a:prstGeom prst="curvedConnector4">
            <a:avLst>
              <a:gd name="adj1" fmla="val 37831"/>
              <a:gd name="adj2" fmla="val 29147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12661" y="5228753"/>
            <a:ext cx="49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1910332" y="5718308"/>
            <a:ext cx="174138" cy="4043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4803567" y="5713432"/>
            <a:ext cx="174138" cy="4043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795512" y="5713432"/>
            <a:ext cx="174138" cy="4043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079176" y="5763485"/>
            <a:ext cx="49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977705" y="5760450"/>
            <a:ext cx="49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969650" y="5760450"/>
            <a:ext cx="49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2" name="直接箭头连接符 41"/>
          <p:cNvCxnSpPr>
            <a:endCxn id="11" idx="0"/>
          </p:cNvCxnSpPr>
          <p:nvPr/>
        </p:nvCxnSpPr>
        <p:spPr>
          <a:xfrm flipH="1" flipV="1">
            <a:off x="2383482" y="3391929"/>
            <a:ext cx="689508" cy="2782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708429" y="4274502"/>
            <a:ext cx="49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TiDB</a:t>
            </a:r>
            <a:r>
              <a:rPr lang="zh-CN" altLang="en-US" dirty="0"/>
              <a:t>架构</a:t>
            </a:r>
          </a:p>
        </p:txBody>
      </p:sp>
      <p:grpSp>
        <p:nvGrpSpPr>
          <p:cNvPr id="17" name="Google Shape;222;p53"/>
          <p:cNvGrpSpPr/>
          <p:nvPr/>
        </p:nvGrpSpPr>
        <p:grpSpPr>
          <a:xfrm>
            <a:off x="4211153" y="1770532"/>
            <a:ext cx="1795800" cy="1352700"/>
            <a:chOff x="4044900" y="361675"/>
            <a:chExt cx="1795800" cy="1352700"/>
          </a:xfrm>
        </p:grpSpPr>
        <p:sp>
          <p:nvSpPr>
            <p:cNvPr id="18" name="Google Shape;223;p53"/>
            <p:cNvSpPr/>
            <p:nvPr/>
          </p:nvSpPr>
          <p:spPr>
            <a:xfrm>
              <a:off x="4044900" y="361675"/>
              <a:ext cx="1795800" cy="1352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6" name="Google Shape;263;p53"/>
            <p:cNvSpPr/>
            <p:nvPr/>
          </p:nvSpPr>
          <p:spPr>
            <a:xfrm>
              <a:off x="4436227" y="483753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sp>
          <p:nvSpPr>
            <p:cNvPr id="67" name="Google Shape;264;p53"/>
            <p:cNvSpPr/>
            <p:nvPr/>
          </p:nvSpPr>
          <p:spPr>
            <a:xfrm>
              <a:off x="5062620" y="483753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sp>
          <p:nvSpPr>
            <p:cNvPr id="68" name="Google Shape;265;p53"/>
            <p:cNvSpPr/>
            <p:nvPr/>
          </p:nvSpPr>
          <p:spPr>
            <a:xfrm>
              <a:off x="4747224" y="1001274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cxnSp>
          <p:nvCxnSpPr>
            <p:cNvPr id="69" name="Google Shape;266;p53"/>
            <p:cNvCxnSpPr>
              <a:stCxn id="66" idx="6"/>
              <a:endCxn id="67" idx="2"/>
            </p:cNvCxnSpPr>
            <p:nvPr/>
          </p:nvCxnSpPr>
          <p:spPr>
            <a:xfrm>
              <a:off x="4858327" y="687753"/>
              <a:ext cx="204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267;p53"/>
            <p:cNvCxnSpPr>
              <a:stCxn id="67" idx="4"/>
              <a:endCxn id="68" idx="7"/>
            </p:cNvCxnSpPr>
            <p:nvPr/>
          </p:nvCxnSpPr>
          <p:spPr>
            <a:xfrm flipH="1">
              <a:off x="5107470" y="891753"/>
              <a:ext cx="166200" cy="169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268;p53"/>
            <p:cNvCxnSpPr>
              <a:stCxn id="66" idx="4"/>
              <a:endCxn id="68" idx="1"/>
            </p:cNvCxnSpPr>
            <p:nvPr/>
          </p:nvCxnSpPr>
          <p:spPr>
            <a:xfrm>
              <a:off x="4647277" y="891753"/>
              <a:ext cx="161700" cy="169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" name="Google Shape;269;p53"/>
            <p:cNvSpPr txBox="1"/>
            <p:nvPr/>
          </p:nvSpPr>
          <p:spPr>
            <a:xfrm>
              <a:off x="4103997" y="1441860"/>
              <a:ext cx="1716900" cy="2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/>
                <a:t>PD Cluster</a:t>
              </a:r>
              <a:endParaRPr sz="1200" b="1"/>
            </a:p>
          </p:txBody>
        </p:sp>
      </p:grpSp>
      <p:sp>
        <p:nvSpPr>
          <p:cNvPr id="76" name="内容占位符 2"/>
          <p:cNvSpPr>
            <a:spLocks noGrp="1"/>
          </p:cNvSpPr>
          <p:nvPr>
            <p:ph idx="1"/>
          </p:nvPr>
        </p:nvSpPr>
        <p:spPr>
          <a:xfrm>
            <a:off x="179084" y="1493532"/>
            <a:ext cx="3927723" cy="4695343"/>
          </a:xfrm>
        </p:spPr>
        <p:txBody>
          <a:bodyPr/>
          <a:lstStyle/>
          <a:p>
            <a:r>
              <a:rPr lang="en-US" altLang="zh-CN" dirty="0"/>
              <a:t>Place Driver</a:t>
            </a:r>
          </a:p>
          <a:p>
            <a:pPr lvl="1"/>
            <a:r>
              <a:rPr lang="zh-CN" altLang="en-US" dirty="0"/>
              <a:t>存储数据的位置信息</a:t>
            </a:r>
            <a:endParaRPr lang="en-US" altLang="zh-CN" dirty="0"/>
          </a:p>
          <a:p>
            <a:pPr lvl="1"/>
            <a:r>
              <a:rPr lang="zh-CN" altLang="en-US" dirty="0"/>
              <a:t>负责</a:t>
            </a:r>
            <a:r>
              <a:rPr lang="en-US" altLang="zh-CN" dirty="0" err="1"/>
              <a:t>TiKV</a:t>
            </a:r>
            <a:r>
              <a:rPr lang="zh-CN" altLang="en-US" dirty="0"/>
              <a:t>集群的数据调度和负载均衡</a:t>
            </a:r>
            <a:endParaRPr lang="en-US" altLang="zh-CN" dirty="0"/>
          </a:p>
          <a:p>
            <a:pPr lvl="1"/>
            <a:r>
              <a:rPr lang="zh-CN" altLang="en-US" dirty="0"/>
              <a:t>为数据访问分配全局唯一且递增的时间戳以支持</a:t>
            </a:r>
            <a:r>
              <a:rPr lang="en-US" altLang="zh-CN" dirty="0"/>
              <a:t>MVCC</a:t>
            </a:r>
            <a:r>
              <a:rPr lang="zh-CN" altLang="en-US" dirty="0"/>
              <a:t>和事务操作</a:t>
            </a:r>
          </a:p>
        </p:txBody>
      </p:sp>
    </p:spTree>
    <p:extLst>
      <p:ext uri="{BB962C8B-B14F-4D97-AF65-F5344CB8AC3E}">
        <p14:creationId xmlns:p14="http://schemas.microsoft.com/office/powerpoint/2010/main" val="132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 </a:t>
            </a:r>
            <a:r>
              <a:rPr lang="en-US" altLang="zh-CN" dirty="0"/>
              <a:t>– </a:t>
            </a:r>
            <a:r>
              <a:rPr lang="zh-CN" altLang="en-US" dirty="0"/>
              <a:t>相关组件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9382" y="1325564"/>
            <a:ext cx="86452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TiKV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TiKV</a:t>
            </a:r>
            <a:r>
              <a:rPr lang="zh-CN" altLang="en-US" dirty="0"/>
              <a:t>引擎的实现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grpc-rs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rust</a:t>
            </a:r>
            <a:r>
              <a:rPr lang="zh-CN" altLang="en-US" dirty="0"/>
              <a:t>语言封装的</a:t>
            </a:r>
            <a:r>
              <a:rPr lang="en-US" altLang="zh-CN" dirty="0" err="1"/>
              <a:t>gRPC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Raft-</a:t>
            </a:r>
            <a:r>
              <a:rPr lang="en-US" altLang="zh-CN" dirty="0" err="1"/>
              <a:t>rs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Rust</a:t>
            </a:r>
            <a:r>
              <a:rPr lang="zh-CN" altLang="en-US" dirty="0"/>
              <a:t>语言实现的</a:t>
            </a:r>
            <a:r>
              <a:rPr lang="en-US" altLang="zh-CN" dirty="0"/>
              <a:t>raft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Pd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实现的</a:t>
            </a:r>
            <a:r>
              <a:rPr lang="en-US" altLang="zh-CN" dirty="0"/>
              <a:t>place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822395"/>
            <a:ext cx="4779818" cy="9977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651127"/>
            <a:ext cx="4779818" cy="9204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217170"/>
            <a:ext cx="4897063" cy="11831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5070983"/>
            <a:ext cx="4779818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5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 </a:t>
            </a:r>
            <a:r>
              <a:rPr lang="en-US" altLang="zh-CN" dirty="0"/>
              <a:t>– </a:t>
            </a:r>
            <a:r>
              <a:rPr lang="en-US" altLang="zh-CN" dirty="0" err="1"/>
              <a:t>TiKV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79084" y="1433629"/>
            <a:ext cx="8682283" cy="523317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7" y="1567615"/>
            <a:ext cx="5000000" cy="234285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79084" y="1433629"/>
            <a:ext cx="8682283" cy="5316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/>
              <a:t>Coprocessor</a:t>
            </a:r>
            <a:r>
              <a:rPr lang="zh-CN" altLang="en-US" sz="2000" dirty="0"/>
              <a:t>：处理</a:t>
            </a:r>
            <a:r>
              <a:rPr lang="en-US" altLang="zh-CN" sz="2000" dirty="0" err="1"/>
              <a:t>TiDB</a:t>
            </a:r>
            <a:r>
              <a:rPr lang="zh-CN" altLang="en-US" sz="2000" dirty="0"/>
              <a:t>下推的一些计算请求</a:t>
            </a:r>
            <a:endParaRPr lang="en-US" altLang="zh-CN" sz="2000" dirty="0"/>
          </a:p>
          <a:p>
            <a:r>
              <a:rPr lang="en-US" altLang="zh-CN" sz="2000" dirty="0" err="1"/>
              <a:t>Pd</a:t>
            </a:r>
            <a:r>
              <a:rPr lang="zh-CN" altLang="en-US" sz="2000" dirty="0"/>
              <a:t>：与</a:t>
            </a:r>
            <a:r>
              <a:rPr lang="en-US" altLang="zh-CN" sz="2000" dirty="0"/>
              <a:t>place driver</a:t>
            </a:r>
            <a:r>
              <a:rPr lang="zh-CN" altLang="en-US" sz="2000" dirty="0"/>
              <a:t>交互的相关代码</a:t>
            </a:r>
            <a:endParaRPr lang="en-US" altLang="zh-CN" sz="2000" dirty="0"/>
          </a:p>
          <a:p>
            <a:r>
              <a:rPr lang="en-US" altLang="zh-CN" sz="2000" dirty="0" err="1"/>
              <a:t>Raftstore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TiKV</a:t>
            </a:r>
            <a:r>
              <a:rPr lang="zh-CN" altLang="en-US" sz="2000" dirty="0"/>
              <a:t>如何使用</a:t>
            </a:r>
            <a:r>
              <a:rPr lang="en-US" altLang="zh-CN" sz="2000" dirty="0" smtClean="0"/>
              <a:t>Raft</a:t>
            </a:r>
            <a:endParaRPr lang="en-US" altLang="zh-CN" sz="2000" dirty="0"/>
          </a:p>
          <a:p>
            <a:r>
              <a:rPr lang="en-US" altLang="zh-CN" sz="2000" dirty="0"/>
              <a:t>Server</a:t>
            </a:r>
            <a:r>
              <a:rPr lang="zh-CN" altLang="en-US" sz="2000" dirty="0"/>
              <a:t>：使用</a:t>
            </a:r>
            <a:r>
              <a:rPr lang="en-US" altLang="zh-CN" sz="2000" dirty="0" err="1"/>
              <a:t>gRPC</a:t>
            </a:r>
            <a:r>
              <a:rPr lang="zh-CN" altLang="en-US" sz="2000" dirty="0"/>
              <a:t>与外界通信的相关代码</a:t>
            </a:r>
            <a:endParaRPr lang="en-US" altLang="zh-CN" sz="2000" dirty="0"/>
          </a:p>
          <a:p>
            <a:r>
              <a:rPr lang="en-US" altLang="zh-CN" sz="2000" dirty="0"/>
              <a:t>Storage</a:t>
            </a:r>
            <a:r>
              <a:rPr lang="zh-CN" altLang="en-US" sz="2000" dirty="0"/>
              <a:t>（重点）：</a:t>
            </a:r>
            <a:r>
              <a:rPr lang="en-US" altLang="zh-CN" sz="2000" dirty="0"/>
              <a:t>MVCC</a:t>
            </a:r>
            <a:r>
              <a:rPr lang="zh-CN" altLang="en-US" sz="2000" dirty="0"/>
              <a:t>，</a:t>
            </a:r>
            <a:r>
              <a:rPr lang="en-US" altLang="zh-CN" sz="2000" dirty="0"/>
              <a:t>Percolator</a:t>
            </a:r>
            <a:r>
              <a:rPr lang="zh-CN" altLang="en-US" sz="2000" dirty="0"/>
              <a:t>的实现，以及对存储引擎的操作</a:t>
            </a:r>
            <a:r>
              <a:rPr lang="en-US" altLang="zh-CN" sz="2000" dirty="0"/>
              <a:t>API</a:t>
            </a:r>
          </a:p>
          <a:p>
            <a:r>
              <a:rPr lang="en-US" altLang="zh-CN" sz="2000" dirty="0" err="1"/>
              <a:t>Util</a:t>
            </a:r>
            <a:r>
              <a:rPr lang="zh-CN" altLang="en-US" sz="2000" dirty="0"/>
              <a:t>：一些基本功能库，如异步调用的线程池等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61812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B4A003A-CFE5-412A-AAC0-28711F842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979" y="2460568"/>
            <a:ext cx="7358904" cy="1103842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Calibri Light" panose="020F0302020204030204" pitchFamily="34" charset="0"/>
                <a:ea typeface="幼圆" panose="02010509060101010101" pitchFamily="49" charset="-122"/>
                <a:cs typeface="Calibri Light" panose="020F0302020204030204" pitchFamily="34" charset="0"/>
              </a:rPr>
              <a:t>Thank you</a:t>
            </a:r>
            <a:endParaRPr lang="zh-CN" altLang="en-US" sz="3600" dirty="0">
              <a:latin typeface="Calibri Light" panose="020F0302020204030204" pitchFamily="34" charset="0"/>
              <a:ea typeface="幼圆" panose="02010509060101010101" pitchFamily="49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TiDB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7249" y="1827757"/>
            <a:ext cx="5073507" cy="4695343"/>
          </a:xfrm>
        </p:spPr>
        <p:txBody>
          <a:bodyPr/>
          <a:lstStyle/>
          <a:p>
            <a:r>
              <a:rPr lang="en-US" altLang="zh-CN" dirty="0" err="1"/>
              <a:t>TiDB</a:t>
            </a:r>
            <a:endParaRPr lang="en-US" altLang="zh-CN" dirty="0"/>
          </a:p>
          <a:p>
            <a:pPr lvl="1"/>
            <a:r>
              <a:rPr lang="zh-CN" altLang="en-US" dirty="0"/>
              <a:t>与客户应用交互，接收</a:t>
            </a:r>
            <a:r>
              <a:rPr lang="en-US" altLang="zh-CN" dirty="0"/>
              <a:t>SQL</a:t>
            </a:r>
            <a:r>
              <a:rPr lang="zh-CN" altLang="en-US" dirty="0"/>
              <a:t>请求，将</a:t>
            </a:r>
            <a:r>
              <a:rPr lang="en-US" altLang="zh-CN" dirty="0"/>
              <a:t>SQL</a:t>
            </a:r>
            <a:r>
              <a:rPr lang="zh-CN" altLang="en-US" dirty="0"/>
              <a:t>请求解析为</a:t>
            </a:r>
            <a:r>
              <a:rPr lang="en-US" altLang="zh-CN" dirty="0"/>
              <a:t>KV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PD</a:t>
            </a:r>
            <a:r>
              <a:rPr lang="zh-CN" altLang="en-US" dirty="0"/>
              <a:t>找到请求数据所在的</a:t>
            </a:r>
            <a:r>
              <a:rPr lang="en-US" altLang="zh-CN" dirty="0" err="1"/>
              <a:t>TiKV</a:t>
            </a:r>
            <a:r>
              <a:rPr lang="zh-CN" altLang="en-US" dirty="0"/>
              <a:t>地址，并与</a:t>
            </a:r>
            <a:r>
              <a:rPr lang="en-US" altLang="zh-CN" dirty="0" err="1"/>
              <a:t>TiKV</a:t>
            </a:r>
            <a:r>
              <a:rPr lang="zh-CN" altLang="en-US" dirty="0"/>
              <a:t>交互获取数据</a:t>
            </a:r>
            <a:endParaRPr lang="en-US" altLang="zh-CN" dirty="0"/>
          </a:p>
          <a:p>
            <a:pPr lvl="1"/>
            <a:r>
              <a:rPr lang="zh-CN" altLang="en-US" dirty="0"/>
              <a:t>本身是无状态的，不存储数据，只负责计算，可以无限水平扩展</a:t>
            </a:r>
            <a:endParaRPr lang="en-US" altLang="zh-CN" dirty="0"/>
          </a:p>
        </p:txBody>
      </p:sp>
      <p:sp>
        <p:nvSpPr>
          <p:cNvPr id="4" name="Google Shape;227;p53"/>
          <p:cNvSpPr/>
          <p:nvPr/>
        </p:nvSpPr>
        <p:spPr>
          <a:xfrm>
            <a:off x="2123678" y="3531157"/>
            <a:ext cx="1048500" cy="249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5" name="Google Shape;228;p53"/>
          <p:cNvSpPr/>
          <p:nvPr/>
        </p:nvSpPr>
        <p:spPr>
          <a:xfrm>
            <a:off x="2258330" y="4043129"/>
            <a:ext cx="768900" cy="264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TiDB</a:t>
            </a:r>
            <a:endParaRPr sz="1200"/>
          </a:p>
        </p:txBody>
      </p:sp>
      <p:sp>
        <p:nvSpPr>
          <p:cNvPr id="6" name="Google Shape;229;p53"/>
          <p:cNvSpPr/>
          <p:nvPr/>
        </p:nvSpPr>
        <p:spPr>
          <a:xfrm>
            <a:off x="2247005" y="4405835"/>
            <a:ext cx="787800" cy="264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TiDB</a:t>
            </a:r>
            <a:endParaRPr sz="1200"/>
          </a:p>
        </p:txBody>
      </p:sp>
      <p:sp>
        <p:nvSpPr>
          <p:cNvPr id="7" name="Google Shape;238;p53"/>
          <p:cNvSpPr/>
          <p:nvPr/>
        </p:nvSpPr>
        <p:spPr>
          <a:xfrm>
            <a:off x="582300" y="3869607"/>
            <a:ext cx="966300" cy="280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/>
              <a:t>Application</a:t>
            </a:r>
            <a:endParaRPr sz="1200" dirty="0"/>
          </a:p>
        </p:txBody>
      </p:sp>
      <p:sp>
        <p:nvSpPr>
          <p:cNvPr id="8" name="Google Shape;239;p53"/>
          <p:cNvSpPr/>
          <p:nvPr/>
        </p:nvSpPr>
        <p:spPr>
          <a:xfrm>
            <a:off x="582307" y="4618982"/>
            <a:ext cx="966300" cy="280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Syncer</a:t>
            </a:r>
            <a:endParaRPr sz="1200"/>
          </a:p>
        </p:txBody>
      </p:sp>
      <p:sp>
        <p:nvSpPr>
          <p:cNvPr id="9" name="Google Shape;246;p53"/>
          <p:cNvSpPr/>
          <p:nvPr/>
        </p:nvSpPr>
        <p:spPr>
          <a:xfrm>
            <a:off x="2248913" y="4768532"/>
            <a:ext cx="787800" cy="264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TiDB</a:t>
            </a:r>
            <a:endParaRPr sz="1200"/>
          </a:p>
        </p:txBody>
      </p:sp>
      <p:sp>
        <p:nvSpPr>
          <p:cNvPr id="10" name="Google Shape;253;p53"/>
          <p:cNvSpPr txBox="1"/>
          <p:nvPr/>
        </p:nvSpPr>
        <p:spPr>
          <a:xfrm>
            <a:off x="2088936" y="5702942"/>
            <a:ext cx="11298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/>
              <a:t>TiDB Cluster</a:t>
            </a:r>
            <a:endParaRPr sz="1200" b="1"/>
          </a:p>
        </p:txBody>
      </p:sp>
      <p:sp>
        <p:nvSpPr>
          <p:cNvPr id="11" name="Google Shape;254;p53"/>
          <p:cNvSpPr/>
          <p:nvPr/>
        </p:nvSpPr>
        <p:spPr>
          <a:xfrm>
            <a:off x="2258330" y="3680432"/>
            <a:ext cx="768900" cy="264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TiDB</a:t>
            </a:r>
            <a:endParaRPr sz="1200"/>
          </a:p>
        </p:txBody>
      </p:sp>
      <p:sp>
        <p:nvSpPr>
          <p:cNvPr id="12" name="Google Shape;255;p53"/>
          <p:cNvSpPr txBox="1"/>
          <p:nvPr/>
        </p:nvSpPr>
        <p:spPr>
          <a:xfrm>
            <a:off x="2484984" y="5333156"/>
            <a:ext cx="4317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...</a:t>
            </a:r>
            <a:endParaRPr sz="2800"/>
          </a:p>
        </p:txBody>
      </p:sp>
      <p:sp>
        <p:nvSpPr>
          <p:cNvPr id="13" name="Google Shape;261;p53"/>
          <p:cNvSpPr/>
          <p:nvPr/>
        </p:nvSpPr>
        <p:spPr>
          <a:xfrm rot="16200000">
            <a:off x="1764798" y="3802707"/>
            <a:ext cx="106200" cy="414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4" name="Google Shape;262;p53"/>
          <p:cNvSpPr/>
          <p:nvPr/>
        </p:nvSpPr>
        <p:spPr>
          <a:xfrm rot="16200000">
            <a:off x="1764785" y="4552082"/>
            <a:ext cx="106200" cy="414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5" name="Google Shape;272;p53"/>
          <p:cNvSpPr/>
          <p:nvPr/>
        </p:nvSpPr>
        <p:spPr>
          <a:xfrm>
            <a:off x="2247013" y="5155379"/>
            <a:ext cx="787800" cy="264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TiDB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6964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TiDB</a:t>
            </a:r>
            <a:r>
              <a:rPr lang="zh-CN" altLang="en-US" dirty="0"/>
              <a:t>架构</a:t>
            </a:r>
          </a:p>
        </p:txBody>
      </p:sp>
      <p:grpSp>
        <p:nvGrpSpPr>
          <p:cNvPr id="6" name="Google Shape;222;p53"/>
          <p:cNvGrpSpPr/>
          <p:nvPr/>
        </p:nvGrpSpPr>
        <p:grpSpPr>
          <a:xfrm>
            <a:off x="7069353" y="3247732"/>
            <a:ext cx="1440900" cy="2776800"/>
            <a:chOff x="6903100" y="1838875"/>
            <a:chExt cx="1440900" cy="2776800"/>
          </a:xfrm>
        </p:grpSpPr>
        <p:sp>
          <p:nvSpPr>
            <p:cNvPr id="8" name="Google Shape;224;p53"/>
            <p:cNvSpPr/>
            <p:nvPr/>
          </p:nvSpPr>
          <p:spPr>
            <a:xfrm>
              <a:off x="6903100" y="1838875"/>
              <a:ext cx="1440900" cy="2776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" name="Google Shape;226;p53"/>
            <p:cNvSpPr/>
            <p:nvPr/>
          </p:nvSpPr>
          <p:spPr>
            <a:xfrm>
              <a:off x="7031075" y="2785575"/>
              <a:ext cx="1129800" cy="1457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4" name="Google Shape;230;p53"/>
            <p:cNvSpPr/>
            <p:nvPr/>
          </p:nvSpPr>
          <p:spPr>
            <a:xfrm>
              <a:off x="7247975" y="3576879"/>
              <a:ext cx="696000" cy="212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Worker</a:t>
              </a:r>
              <a:endParaRPr sz="1200"/>
            </a:p>
          </p:txBody>
        </p:sp>
        <p:sp>
          <p:nvSpPr>
            <p:cNvPr id="15" name="Google Shape;231;p53"/>
            <p:cNvSpPr/>
            <p:nvPr/>
          </p:nvSpPr>
          <p:spPr>
            <a:xfrm>
              <a:off x="7192050" y="1939088"/>
              <a:ext cx="789600" cy="4125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/>
                <a:t>Spark Driver</a:t>
              </a:r>
              <a:endParaRPr sz="1200" dirty="0"/>
            </a:p>
          </p:txBody>
        </p:sp>
        <p:sp>
          <p:nvSpPr>
            <p:cNvPr id="26" name="Google Shape;242;p53"/>
            <p:cNvSpPr txBox="1"/>
            <p:nvPr/>
          </p:nvSpPr>
          <p:spPr>
            <a:xfrm>
              <a:off x="7473705" y="2371674"/>
              <a:ext cx="6960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/>
                <a:t>Job</a:t>
              </a:r>
              <a:endParaRPr sz="1200" dirty="0"/>
            </a:p>
          </p:txBody>
        </p:sp>
        <p:sp>
          <p:nvSpPr>
            <p:cNvPr id="27" name="Google Shape;243;p53"/>
            <p:cNvSpPr txBox="1"/>
            <p:nvPr/>
          </p:nvSpPr>
          <p:spPr>
            <a:xfrm>
              <a:off x="7187500" y="4276972"/>
              <a:ext cx="872100" cy="3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/>
                <a:t>TiSpark</a:t>
              </a:r>
              <a:endParaRPr sz="1200" b="1"/>
            </a:p>
          </p:txBody>
        </p:sp>
        <p:sp>
          <p:nvSpPr>
            <p:cNvPr id="33" name="Google Shape;249;p53"/>
            <p:cNvSpPr/>
            <p:nvPr/>
          </p:nvSpPr>
          <p:spPr>
            <a:xfrm>
              <a:off x="7247975" y="3226794"/>
              <a:ext cx="696000" cy="212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/>
                <a:t>Worker</a:t>
              </a:r>
              <a:endParaRPr sz="1200" dirty="0"/>
            </a:p>
          </p:txBody>
        </p:sp>
        <p:sp>
          <p:nvSpPr>
            <p:cNvPr id="34" name="Google Shape;250;p53"/>
            <p:cNvSpPr/>
            <p:nvPr/>
          </p:nvSpPr>
          <p:spPr>
            <a:xfrm>
              <a:off x="7238850" y="2896571"/>
              <a:ext cx="696000" cy="212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Worker</a:t>
              </a:r>
              <a:endParaRPr sz="1200"/>
            </a:p>
          </p:txBody>
        </p:sp>
        <p:sp>
          <p:nvSpPr>
            <p:cNvPr id="35" name="Google Shape;251;p53"/>
            <p:cNvSpPr/>
            <p:nvPr/>
          </p:nvSpPr>
          <p:spPr>
            <a:xfrm>
              <a:off x="7544130" y="2394501"/>
              <a:ext cx="81900" cy="3417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6" name="Google Shape;252;p53"/>
            <p:cNvSpPr txBox="1"/>
            <p:nvPr/>
          </p:nvSpPr>
          <p:spPr>
            <a:xfrm>
              <a:off x="7010225" y="3960630"/>
              <a:ext cx="1171500" cy="23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/>
                <a:t>Spark Cluster</a:t>
              </a:r>
              <a:endParaRPr sz="1200" b="1"/>
            </a:p>
          </p:txBody>
        </p:sp>
        <p:sp>
          <p:nvSpPr>
            <p:cNvPr id="42" name="Google Shape;258;p53"/>
            <p:cNvSpPr txBox="1"/>
            <p:nvPr/>
          </p:nvSpPr>
          <p:spPr>
            <a:xfrm>
              <a:off x="7407700" y="3519344"/>
              <a:ext cx="4317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 dirty="0"/>
                <a:t>...</a:t>
              </a:r>
              <a:endParaRPr sz="2800" dirty="0"/>
            </a:p>
          </p:txBody>
        </p:sp>
      </p:grp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910418" y="1626536"/>
            <a:ext cx="5073507" cy="4695343"/>
          </a:xfrm>
        </p:spPr>
        <p:txBody>
          <a:bodyPr/>
          <a:lstStyle/>
          <a:p>
            <a:r>
              <a:rPr lang="en-US" altLang="zh-CN" dirty="0" err="1"/>
              <a:t>TiSpark</a:t>
            </a:r>
            <a:endParaRPr lang="en-US" altLang="zh-CN" dirty="0"/>
          </a:p>
          <a:p>
            <a:pPr lvl="1"/>
            <a:r>
              <a:rPr lang="zh-CN" altLang="en-US" dirty="0"/>
              <a:t>将 </a:t>
            </a:r>
            <a:r>
              <a:rPr lang="en-US" altLang="zh-CN" dirty="0"/>
              <a:t>Spark SQL </a:t>
            </a:r>
            <a:r>
              <a:rPr lang="zh-CN" altLang="en-US" dirty="0"/>
              <a:t>直接运行在</a:t>
            </a:r>
            <a:r>
              <a:rPr lang="en-US" altLang="zh-CN" dirty="0" err="1"/>
              <a:t>TiKV</a:t>
            </a:r>
            <a:r>
              <a:rPr lang="zh-CN" altLang="en-US" dirty="0"/>
              <a:t>上的</a:t>
            </a:r>
            <a:r>
              <a:rPr lang="en-US" altLang="zh-CN" dirty="0"/>
              <a:t>OLAP </a:t>
            </a:r>
            <a:r>
              <a:rPr lang="zh-CN" altLang="en-US" dirty="0"/>
              <a:t>解决方案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35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TiDB</a:t>
            </a:r>
            <a:r>
              <a:rPr lang="zh-CN" altLang="en-US" dirty="0"/>
              <a:t>架构</a:t>
            </a:r>
          </a:p>
        </p:txBody>
      </p:sp>
      <p:grpSp>
        <p:nvGrpSpPr>
          <p:cNvPr id="6" name="Google Shape;222;p53"/>
          <p:cNvGrpSpPr/>
          <p:nvPr/>
        </p:nvGrpSpPr>
        <p:grpSpPr>
          <a:xfrm>
            <a:off x="582300" y="1479586"/>
            <a:ext cx="7927953" cy="4270324"/>
            <a:chOff x="416047" y="361675"/>
            <a:chExt cx="7927953" cy="4270324"/>
          </a:xfrm>
        </p:grpSpPr>
        <p:sp>
          <p:nvSpPr>
            <p:cNvPr id="7" name="Google Shape;223;p53"/>
            <p:cNvSpPr/>
            <p:nvPr/>
          </p:nvSpPr>
          <p:spPr>
            <a:xfrm>
              <a:off x="4044900" y="361675"/>
              <a:ext cx="1795800" cy="1352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" name="Google Shape;224;p53"/>
            <p:cNvSpPr/>
            <p:nvPr/>
          </p:nvSpPr>
          <p:spPr>
            <a:xfrm>
              <a:off x="6903100" y="1838875"/>
              <a:ext cx="1440900" cy="2776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9" name="Google Shape;225;p53"/>
            <p:cNvSpPr/>
            <p:nvPr/>
          </p:nvSpPr>
          <p:spPr>
            <a:xfrm>
              <a:off x="4011350" y="2138399"/>
              <a:ext cx="1896900" cy="2493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" name="Google Shape;226;p53"/>
            <p:cNvSpPr/>
            <p:nvPr/>
          </p:nvSpPr>
          <p:spPr>
            <a:xfrm>
              <a:off x="7031075" y="2785575"/>
              <a:ext cx="1129800" cy="1457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" name="Google Shape;227;p53"/>
            <p:cNvSpPr/>
            <p:nvPr/>
          </p:nvSpPr>
          <p:spPr>
            <a:xfrm>
              <a:off x="1957425" y="2122300"/>
              <a:ext cx="1048500" cy="2493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" name="Google Shape;228;p53"/>
            <p:cNvSpPr/>
            <p:nvPr/>
          </p:nvSpPr>
          <p:spPr>
            <a:xfrm>
              <a:off x="2092077" y="2634272"/>
              <a:ext cx="768900" cy="2646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TiDB</a:t>
              </a:r>
              <a:endParaRPr sz="1200"/>
            </a:p>
          </p:txBody>
        </p:sp>
        <p:sp>
          <p:nvSpPr>
            <p:cNvPr id="13" name="Google Shape;229;p53"/>
            <p:cNvSpPr/>
            <p:nvPr/>
          </p:nvSpPr>
          <p:spPr>
            <a:xfrm>
              <a:off x="2080752" y="2996978"/>
              <a:ext cx="787800" cy="2646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TiDB</a:t>
              </a:r>
              <a:endParaRPr sz="1200"/>
            </a:p>
          </p:txBody>
        </p:sp>
        <p:sp>
          <p:nvSpPr>
            <p:cNvPr id="14" name="Google Shape;230;p53"/>
            <p:cNvSpPr/>
            <p:nvPr/>
          </p:nvSpPr>
          <p:spPr>
            <a:xfrm>
              <a:off x="7247975" y="3576879"/>
              <a:ext cx="696000" cy="212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Worker</a:t>
              </a:r>
              <a:endParaRPr sz="1200"/>
            </a:p>
          </p:txBody>
        </p:sp>
        <p:sp>
          <p:nvSpPr>
            <p:cNvPr id="15" name="Google Shape;231;p53"/>
            <p:cNvSpPr/>
            <p:nvPr/>
          </p:nvSpPr>
          <p:spPr>
            <a:xfrm>
              <a:off x="7192050" y="1939088"/>
              <a:ext cx="789600" cy="4125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Spark Driver</a:t>
              </a:r>
              <a:endParaRPr sz="1200"/>
            </a:p>
          </p:txBody>
        </p:sp>
        <p:sp>
          <p:nvSpPr>
            <p:cNvPr id="16" name="Google Shape;232;p53"/>
            <p:cNvSpPr txBox="1"/>
            <p:nvPr/>
          </p:nvSpPr>
          <p:spPr>
            <a:xfrm>
              <a:off x="4128257" y="4239330"/>
              <a:ext cx="17169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dirty="0"/>
                <a:t>TiKV Cluster (Storage)</a:t>
              </a:r>
              <a:endParaRPr sz="1200" b="1" dirty="0"/>
            </a:p>
          </p:txBody>
        </p:sp>
        <p:sp>
          <p:nvSpPr>
            <p:cNvPr id="17" name="Google Shape;233;p53"/>
            <p:cNvSpPr txBox="1"/>
            <p:nvPr/>
          </p:nvSpPr>
          <p:spPr>
            <a:xfrm>
              <a:off x="4085138" y="1744499"/>
              <a:ext cx="8721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Meta data</a:t>
              </a:r>
              <a:endParaRPr sz="1200"/>
            </a:p>
          </p:txBody>
        </p:sp>
        <p:sp>
          <p:nvSpPr>
            <p:cNvPr id="18" name="Google Shape;234;p53"/>
            <p:cNvSpPr/>
            <p:nvPr/>
          </p:nvSpPr>
          <p:spPr>
            <a:xfrm>
              <a:off x="4240621" y="2313313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19" name="Google Shape;235;p53"/>
            <p:cNvSpPr/>
            <p:nvPr/>
          </p:nvSpPr>
          <p:spPr>
            <a:xfrm>
              <a:off x="5029934" y="2313313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20" name="Google Shape;236;p53"/>
            <p:cNvSpPr/>
            <p:nvPr/>
          </p:nvSpPr>
          <p:spPr>
            <a:xfrm>
              <a:off x="4237701" y="2873850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21" name="Google Shape;237;p53"/>
            <p:cNvSpPr/>
            <p:nvPr/>
          </p:nvSpPr>
          <p:spPr>
            <a:xfrm rot="5400000" flipH="1">
              <a:off x="2723175" y="773650"/>
              <a:ext cx="925500" cy="1518600"/>
            </a:xfrm>
            <a:prstGeom prst="leftUpArrow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2" name="Google Shape;238;p53"/>
            <p:cNvSpPr/>
            <p:nvPr/>
          </p:nvSpPr>
          <p:spPr>
            <a:xfrm>
              <a:off x="416047" y="2460750"/>
              <a:ext cx="966300" cy="2802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/>
                <a:t>Application</a:t>
              </a:r>
              <a:endParaRPr sz="1200" dirty="0"/>
            </a:p>
          </p:txBody>
        </p:sp>
        <p:sp>
          <p:nvSpPr>
            <p:cNvPr id="23" name="Google Shape;239;p53"/>
            <p:cNvSpPr/>
            <p:nvPr/>
          </p:nvSpPr>
          <p:spPr>
            <a:xfrm>
              <a:off x="416054" y="3210125"/>
              <a:ext cx="966300" cy="2802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Syncer</a:t>
              </a:r>
              <a:endParaRPr sz="1200"/>
            </a:p>
          </p:txBody>
        </p:sp>
        <p:sp>
          <p:nvSpPr>
            <p:cNvPr id="24" name="Google Shape;240;p53"/>
            <p:cNvSpPr/>
            <p:nvPr/>
          </p:nvSpPr>
          <p:spPr>
            <a:xfrm rot="-5400000">
              <a:off x="6371267" y="2569000"/>
              <a:ext cx="106200" cy="826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5" name="Google Shape;241;p53"/>
            <p:cNvSpPr txBox="1"/>
            <p:nvPr/>
          </p:nvSpPr>
          <p:spPr>
            <a:xfrm>
              <a:off x="5863250" y="772200"/>
              <a:ext cx="15075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/>
                <a:t>Data location</a:t>
              </a:r>
              <a:endParaRPr sz="1200" dirty="0"/>
            </a:p>
          </p:txBody>
        </p:sp>
        <p:sp>
          <p:nvSpPr>
            <p:cNvPr id="26" name="Google Shape;242;p53"/>
            <p:cNvSpPr txBox="1"/>
            <p:nvPr/>
          </p:nvSpPr>
          <p:spPr>
            <a:xfrm>
              <a:off x="7473705" y="2371674"/>
              <a:ext cx="6960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Job</a:t>
              </a:r>
              <a:endParaRPr sz="1200"/>
            </a:p>
          </p:txBody>
        </p:sp>
        <p:sp>
          <p:nvSpPr>
            <p:cNvPr id="27" name="Google Shape;243;p53"/>
            <p:cNvSpPr txBox="1"/>
            <p:nvPr/>
          </p:nvSpPr>
          <p:spPr>
            <a:xfrm>
              <a:off x="7187500" y="4276972"/>
              <a:ext cx="872100" cy="3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/>
                <a:t>TiSpark</a:t>
              </a:r>
              <a:endParaRPr sz="1200" b="1"/>
            </a:p>
          </p:txBody>
        </p:sp>
        <p:sp>
          <p:nvSpPr>
            <p:cNvPr id="28" name="Google Shape;244;p53"/>
            <p:cNvSpPr txBox="1"/>
            <p:nvPr/>
          </p:nvSpPr>
          <p:spPr>
            <a:xfrm>
              <a:off x="5790806" y="2669744"/>
              <a:ext cx="13002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/>
                <a:t>DistSQL API</a:t>
              </a:r>
              <a:endParaRPr sz="1200" dirty="0"/>
            </a:p>
          </p:txBody>
        </p:sp>
        <p:sp>
          <p:nvSpPr>
            <p:cNvPr id="29" name="Google Shape;245;p53"/>
            <p:cNvSpPr/>
            <p:nvPr/>
          </p:nvSpPr>
          <p:spPr>
            <a:xfrm>
              <a:off x="5035980" y="2889949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30" name="Google Shape;246;p53"/>
            <p:cNvSpPr/>
            <p:nvPr/>
          </p:nvSpPr>
          <p:spPr>
            <a:xfrm>
              <a:off x="2082660" y="3359675"/>
              <a:ext cx="787800" cy="2646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TiDB</a:t>
              </a:r>
              <a:endParaRPr sz="1200"/>
            </a:p>
          </p:txBody>
        </p:sp>
        <p:sp>
          <p:nvSpPr>
            <p:cNvPr id="31" name="Google Shape;247;p53"/>
            <p:cNvSpPr txBox="1"/>
            <p:nvPr/>
          </p:nvSpPr>
          <p:spPr>
            <a:xfrm>
              <a:off x="2500675" y="813167"/>
              <a:ext cx="14409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/>
                <a:t>TSO/Data location</a:t>
              </a:r>
              <a:endParaRPr sz="1200" dirty="0"/>
            </a:p>
          </p:txBody>
        </p:sp>
        <p:sp>
          <p:nvSpPr>
            <p:cNvPr id="32" name="Google Shape;248;p53"/>
            <p:cNvSpPr/>
            <p:nvPr/>
          </p:nvSpPr>
          <p:spPr>
            <a:xfrm rot="-5400000">
              <a:off x="6409900" y="558600"/>
              <a:ext cx="721800" cy="1701600"/>
            </a:xfrm>
            <a:prstGeom prst="leftUpArrow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3" name="Google Shape;249;p53"/>
            <p:cNvSpPr/>
            <p:nvPr/>
          </p:nvSpPr>
          <p:spPr>
            <a:xfrm>
              <a:off x="7247975" y="3226794"/>
              <a:ext cx="696000" cy="212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Worker</a:t>
              </a:r>
              <a:endParaRPr sz="1200"/>
            </a:p>
          </p:txBody>
        </p:sp>
        <p:sp>
          <p:nvSpPr>
            <p:cNvPr id="34" name="Google Shape;250;p53"/>
            <p:cNvSpPr/>
            <p:nvPr/>
          </p:nvSpPr>
          <p:spPr>
            <a:xfrm>
              <a:off x="7238850" y="2896571"/>
              <a:ext cx="696000" cy="212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Worker</a:t>
              </a:r>
              <a:endParaRPr sz="1200"/>
            </a:p>
          </p:txBody>
        </p:sp>
        <p:sp>
          <p:nvSpPr>
            <p:cNvPr id="35" name="Google Shape;251;p53"/>
            <p:cNvSpPr/>
            <p:nvPr/>
          </p:nvSpPr>
          <p:spPr>
            <a:xfrm>
              <a:off x="7544130" y="2394501"/>
              <a:ext cx="81900" cy="3417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6" name="Google Shape;252;p53"/>
            <p:cNvSpPr txBox="1"/>
            <p:nvPr/>
          </p:nvSpPr>
          <p:spPr>
            <a:xfrm>
              <a:off x="7010225" y="3960630"/>
              <a:ext cx="1171500" cy="23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dirty="0"/>
                <a:t>Spark Cluster</a:t>
              </a:r>
              <a:endParaRPr sz="1200" b="1" dirty="0"/>
            </a:p>
          </p:txBody>
        </p:sp>
        <p:sp>
          <p:nvSpPr>
            <p:cNvPr id="37" name="Google Shape;253;p53"/>
            <p:cNvSpPr txBox="1"/>
            <p:nvPr/>
          </p:nvSpPr>
          <p:spPr>
            <a:xfrm>
              <a:off x="1922683" y="4294085"/>
              <a:ext cx="1129800" cy="17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dirty="0"/>
                <a:t>TiDB Cluster</a:t>
              </a:r>
              <a:endParaRPr sz="1200" b="1" dirty="0"/>
            </a:p>
          </p:txBody>
        </p:sp>
        <p:sp>
          <p:nvSpPr>
            <p:cNvPr id="38" name="Google Shape;254;p53"/>
            <p:cNvSpPr/>
            <p:nvPr/>
          </p:nvSpPr>
          <p:spPr>
            <a:xfrm>
              <a:off x="2092077" y="2271575"/>
              <a:ext cx="768900" cy="2646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/>
                <a:t>TiDB</a:t>
              </a:r>
              <a:endParaRPr sz="1200" dirty="0"/>
            </a:p>
          </p:txBody>
        </p:sp>
        <p:sp>
          <p:nvSpPr>
            <p:cNvPr id="39" name="Google Shape;255;p53"/>
            <p:cNvSpPr txBox="1"/>
            <p:nvPr/>
          </p:nvSpPr>
          <p:spPr>
            <a:xfrm>
              <a:off x="2318731" y="3924299"/>
              <a:ext cx="4317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 dirty="0"/>
                <a:t>...</a:t>
              </a:r>
              <a:endParaRPr sz="2800" dirty="0"/>
            </a:p>
          </p:txBody>
        </p:sp>
        <p:sp>
          <p:nvSpPr>
            <p:cNvPr id="40" name="Google Shape;256;p53"/>
            <p:cNvSpPr txBox="1"/>
            <p:nvPr/>
          </p:nvSpPr>
          <p:spPr>
            <a:xfrm>
              <a:off x="4793621" y="3879617"/>
              <a:ext cx="431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/>
                <a:t>...</a:t>
              </a:r>
              <a:endParaRPr sz="2800"/>
            </a:p>
          </p:txBody>
        </p:sp>
        <p:sp>
          <p:nvSpPr>
            <p:cNvPr id="41" name="Google Shape;257;p53"/>
            <p:cNvSpPr/>
            <p:nvPr/>
          </p:nvSpPr>
          <p:spPr>
            <a:xfrm>
              <a:off x="4905034" y="1756997"/>
              <a:ext cx="81900" cy="3417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2" name="Google Shape;258;p53"/>
            <p:cNvSpPr txBox="1"/>
            <p:nvPr/>
          </p:nvSpPr>
          <p:spPr>
            <a:xfrm>
              <a:off x="7436474" y="3651696"/>
              <a:ext cx="4317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 dirty="0"/>
                <a:t>...</a:t>
              </a:r>
              <a:endParaRPr sz="2800" dirty="0"/>
            </a:p>
          </p:txBody>
        </p:sp>
        <p:sp>
          <p:nvSpPr>
            <p:cNvPr id="43" name="Google Shape;259;p53"/>
            <p:cNvSpPr/>
            <p:nvPr/>
          </p:nvSpPr>
          <p:spPr>
            <a:xfrm rot="-5400000">
              <a:off x="3456970" y="2555206"/>
              <a:ext cx="106200" cy="826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4" name="Google Shape;260;p53"/>
            <p:cNvSpPr txBox="1"/>
            <p:nvPr/>
          </p:nvSpPr>
          <p:spPr>
            <a:xfrm>
              <a:off x="2864703" y="2647901"/>
              <a:ext cx="13002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/>
                <a:t>DistSQL API</a:t>
              </a:r>
              <a:endParaRPr sz="1200" dirty="0"/>
            </a:p>
          </p:txBody>
        </p:sp>
        <p:sp>
          <p:nvSpPr>
            <p:cNvPr id="45" name="Google Shape;261;p53"/>
            <p:cNvSpPr/>
            <p:nvPr/>
          </p:nvSpPr>
          <p:spPr>
            <a:xfrm rot="-5400000">
              <a:off x="1598545" y="2393850"/>
              <a:ext cx="106200" cy="414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6" name="Google Shape;262;p53"/>
            <p:cNvSpPr/>
            <p:nvPr/>
          </p:nvSpPr>
          <p:spPr>
            <a:xfrm rot="-5400000">
              <a:off x="1598532" y="3143225"/>
              <a:ext cx="106200" cy="414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7" name="Google Shape;263;p53"/>
            <p:cNvSpPr/>
            <p:nvPr/>
          </p:nvSpPr>
          <p:spPr>
            <a:xfrm>
              <a:off x="4436227" y="483753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sp>
          <p:nvSpPr>
            <p:cNvPr id="48" name="Google Shape;264;p53"/>
            <p:cNvSpPr/>
            <p:nvPr/>
          </p:nvSpPr>
          <p:spPr>
            <a:xfrm>
              <a:off x="5062620" y="483753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sp>
          <p:nvSpPr>
            <p:cNvPr id="49" name="Google Shape;265;p53"/>
            <p:cNvSpPr/>
            <p:nvPr/>
          </p:nvSpPr>
          <p:spPr>
            <a:xfrm>
              <a:off x="4747224" y="1001274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cxnSp>
          <p:nvCxnSpPr>
            <p:cNvPr id="50" name="Google Shape;266;p53"/>
            <p:cNvCxnSpPr>
              <a:stCxn id="47" idx="6"/>
              <a:endCxn id="48" idx="2"/>
            </p:cNvCxnSpPr>
            <p:nvPr/>
          </p:nvCxnSpPr>
          <p:spPr>
            <a:xfrm>
              <a:off x="4858327" y="687753"/>
              <a:ext cx="204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267;p53"/>
            <p:cNvCxnSpPr>
              <a:stCxn id="48" idx="4"/>
              <a:endCxn id="49" idx="7"/>
            </p:cNvCxnSpPr>
            <p:nvPr/>
          </p:nvCxnSpPr>
          <p:spPr>
            <a:xfrm flipH="1">
              <a:off x="5107470" y="891753"/>
              <a:ext cx="166200" cy="169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268;p53"/>
            <p:cNvCxnSpPr>
              <a:stCxn id="47" idx="4"/>
              <a:endCxn id="49" idx="1"/>
            </p:cNvCxnSpPr>
            <p:nvPr/>
          </p:nvCxnSpPr>
          <p:spPr>
            <a:xfrm>
              <a:off x="4647277" y="891753"/>
              <a:ext cx="161700" cy="169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" name="Google Shape;269;p53"/>
            <p:cNvSpPr txBox="1"/>
            <p:nvPr/>
          </p:nvSpPr>
          <p:spPr>
            <a:xfrm>
              <a:off x="4103997" y="1441860"/>
              <a:ext cx="1716900" cy="2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/>
                <a:t>PD Cluster</a:t>
              </a:r>
              <a:endParaRPr sz="1200" b="1"/>
            </a:p>
          </p:txBody>
        </p:sp>
        <p:sp>
          <p:nvSpPr>
            <p:cNvPr id="54" name="Google Shape;270;p53"/>
            <p:cNvSpPr/>
            <p:nvPr/>
          </p:nvSpPr>
          <p:spPr>
            <a:xfrm>
              <a:off x="4243076" y="3450475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55" name="Google Shape;271;p53"/>
            <p:cNvSpPr/>
            <p:nvPr/>
          </p:nvSpPr>
          <p:spPr>
            <a:xfrm>
              <a:off x="5041355" y="3466574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56" name="Google Shape;272;p53"/>
            <p:cNvSpPr/>
            <p:nvPr/>
          </p:nvSpPr>
          <p:spPr>
            <a:xfrm>
              <a:off x="2080760" y="3746522"/>
              <a:ext cx="787800" cy="2646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TiDB</a:t>
              </a:r>
              <a:endParaRPr sz="12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5389" y="6084916"/>
            <a:ext cx="751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我们主要关注</a:t>
            </a:r>
            <a:r>
              <a:rPr lang="en-US" altLang="zh-CN" dirty="0" err="1"/>
              <a:t>TiKV</a:t>
            </a:r>
            <a:r>
              <a:rPr lang="zh-CN" altLang="en-US" dirty="0"/>
              <a:t>和</a:t>
            </a:r>
            <a:r>
              <a:rPr lang="en-US" altLang="zh-CN" dirty="0"/>
              <a:t>Place Driver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15047" y="1238596"/>
            <a:ext cx="2227811" cy="484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en-US" altLang="zh-CN" dirty="0"/>
              <a:t> - </a:t>
            </a:r>
            <a:r>
              <a:rPr lang="zh-CN" altLang="en-US" dirty="0"/>
              <a:t>主要模块</a:t>
            </a:r>
          </a:p>
        </p:txBody>
      </p:sp>
      <p:grpSp>
        <p:nvGrpSpPr>
          <p:cNvPr id="23" name="Google Shape;222;p53"/>
          <p:cNvGrpSpPr/>
          <p:nvPr/>
        </p:nvGrpSpPr>
        <p:grpSpPr>
          <a:xfrm>
            <a:off x="478440" y="1928473"/>
            <a:ext cx="1896900" cy="4270324"/>
            <a:chOff x="4011350" y="361675"/>
            <a:chExt cx="1896900" cy="4270324"/>
          </a:xfrm>
        </p:grpSpPr>
        <p:sp>
          <p:nvSpPr>
            <p:cNvPr id="24" name="Google Shape;223;p53"/>
            <p:cNvSpPr/>
            <p:nvPr/>
          </p:nvSpPr>
          <p:spPr>
            <a:xfrm>
              <a:off x="4044900" y="361675"/>
              <a:ext cx="1795800" cy="1352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6" name="Google Shape;225;p53"/>
            <p:cNvSpPr/>
            <p:nvPr/>
          </p:nvSpPr>
          <p:spPr>
            <a:xfrm>
              <a:off x="4011350" y="2138399"/>
              <a:ext cx="1896900" cy="2493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" name="Google Shape;232;p53"/>
            <p:cNvSpPr txBox="1"/>
            <p:nvPr/>
          </p:nvSpPr>
          <p:spPr>
            <a:xfrm>
              <a:off x="4128257" y="4239330"/>
              <a:ext cx="17169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dirty="0"/>
                <a:t>TiKV Cluster (Storage)</a:t>
              </a:r>
              <a:endParaRPr sz="1200" b="1" dirty="0"/>
            </a:p>
          </p:txBody>
        </p:sp>
        <p:sp>
          <p:nvSpPr>
            <p:cNvPr id="39" name="Google Shape;233;p53"/>
            <p:cNvSpPr txBox="1"/>
            <p:nvPr/>
          </p:nvSpPr>
          <p:spPr>
            <a:xfrm>
              <a:off x="4085138" y="1744499"/>
              <a:ext cx="8721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Meta data</a:t>
              </a:r>
              <a:endParaRPr sz="1200"/>
            </a:p>
          </p:txBody>
        </p:sp>
        <p:sp>
          <p:nvSpPr>
            <p:cNvPr id="40" name="Google Shape;234;p53"/>
            <p:cNvSpPr/>
            <p:nvPr/>
          </p:nvSpPr>
          <p:spPr>
            <a:xfrm>
              <a:off x="4240621" y="2313313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41" name="Google Shape;235;p53"/>
            <p:cNvSpPr/>
            <p:nvPr/>
          </p:nvSpPr>
          <p:spPr>
            <a:xfrm>
              <a:off x="5029934" y="2313313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42" name="Google Shape;236;p53"/>
            <p:cNvSpPr/>
            <p:nvPr/>
          </p:nvSpPr>
          <p:spPr>
            <a:xfrm>
              <a:off x="4237701" y="2873850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52" name="Google Shape;245;p53"/>
            <p:cNvSpPr/>
            <p:nvPr/>
          </p:nvSpPr>
          <p:spPr>
            <a:xfrm>
              <a:off x="5035980" y="2889949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65" name="Google Shape;256;p53"/>
            <p:cNvSpPr txBox="1"/>
            <p:nvPr/>
          </p:nvSpPr>
          <p:spPr>
            <a:xfrm>
              <a:off x="4793621" y="3879617"/>
              <a:ext cx="431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/>
                <a:t>...</a:t>
              </a:r>
              <a:endParaRPr sz="2800"/>
            </a:p>
          </p:txBody>
        </p:sp>
        <p:sp>
          <p:nvSpPr>
            <p:cNvPr id="75" name="Google Shape;257;p53"/>
            <p:cNvSpPr/>
            <p:nvPr/>
          </p:nvSpPr>
          <p:spPr>
            <a:xfrm>
              <a:off x="4905034" y="1756997"/>
              <a:ext cx="81900" cy="3417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" name="Google Shape;263;p53"/>
            <p:cNvSpPr/>
            <p:nvPr/>
          </p:nvSpPr>
          <p:spPr>
            <a:xfrm>
              <a:off x="4436227" y="483753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sp>
          <p:nvSpPr>
            <p:cNvPr id="82" name="Google Shape;264;p53"/>
            <p:cNvSpPr/>
            <p:nvPr/>
          </p:nvSpPr>
          <p:spPr>
            <a:xfrm>
              <a:off x="5062620" y="483753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sp>
          <p:nvSpPr>
            <p:cNvPr id="83" name="Google Shape;265;p53"/>
            <p:cNvSpPr/>
            <p:nvPr/>
          </p:nvSpPr>
          <p:spPr>
            <a:xfrm>
              <a:off x="4747224" y="1001274"/>
              <a:ext cx="422100" cy="4080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/>
                <a:t>PD</a:t>
              </a:r>
              <a:endParaRPr sz="900"/>
            </a:p>
          </p:txBody>
        </p:sp>
        <p:cxnSp>
          <p:nvCxnSpPr>
            <p:cNvPr id="84" name="Google Shape;266;p53"/>
            <p:cNvCxnSpPr>
              <a:stCxn id="81" idx="6"/>
              <a:endCxn id="82" idx="2"/>
            </p:cNvCxnSpPr>
            <p:nvPr/>
          </p:nvCxnSpPr>
          <p:spPr>
            <a:xfrm>
              <a:off x="4858327" y="687753"/>
              <a:ext cx="204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267;p53"/>
            <p:cNvCxnSpPr>
              <a:stCxn id="82" idx="4"/>
              <a:endCxn id="83" idx="7"/>
            </p:cNvCxnSpPr>
            <p:nvPr/>
          </p:nvCxnSpPr>
          <p:spPr>
            <a:xfrm flipH="1">
              <a:off x="5107470" y="891753"/>
              <a:ext cx="166200" cy="169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268;p53"/>
            <p:cNvCxnSpPr>
              <a:stCxn id="81" idx="4"/>
              <a:endCxn id="83" idx="1"/>
            </p:cNvCxnSpPr>
            <p:nvPr/>
          </p:nvCxnSpPr>
          <p:spPr>
            <a:xfrm>
              <a:off x="4647277" y="891753"/>
              <a:ext cx="161700" cy="169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269;p53"/>
            <p:cNvSpPr txBox="1"/>
            <p:nvPr/>
          </p:nvSpPr>
          <p:spPr>
            <a:xfrm>
              <a:off x="4103997" y="1441860"/>
              <a:ext cx="1716900" cy="2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/>
                <a:t>PD Cluster</a:t>
              </a:r>
              <a:endParaRPr sz="1200" b="1"/>
            </a:p>
          </p:txBody>
        </p:sp>
        <p:sp>
          <p:nvSpPr>
            <p:cNvPr id="88" name="Google Shape;270;p53"/>
            <p:cNvSpPr/>
            <p:nvPr/>
          </p:nvSpPr>
          <p:spPr>
            <a:xfrm>
              <a:off x="4243076" y="3450475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  <p:sp>
          <p:nvSpPr>
            <p:cNvPr id="89" name="Google Shape;271;p53"/>
            <p:cNvSpPr/>
            <p:nvPr/>
          </p:nvSpPr>
          <p:spPr>
            <a:xfrm>
              <a:off x="5041355" y="3466574"/>
              <a:ext cx="624600" cy="4125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TiKV</a:t>
              </a:r>
              <a:endParaRPr sz="1200"/>
            </a:p>
          </p:txBody>
        </p:sp>
      </p:grpSp>
      <p:sp>
        <p:nvSpPr>
          <p:cNvPr id="3" name="矩形 2"/>
          <p:cNvSpPr/>
          <p:nvPr/>
        </p:nvSpPr>
        <p:spPr>
          <a:xfrm>
            <a:off x="3231380" y="2924062"/>
            <a:ext cx="293439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231380" y="3389569"/>
            <a:ext cx="293439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KV 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231380" y="3891613"/>
            <a:ext cx="293439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Percolator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31379" y="4393657"/>
            <a:ext cx="293439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MVCC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231379" y="4895701"/>
            <a:ext cx="293439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Raft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231378" y="5397745"/>
            <a:ext cx="2934393" cy="309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RocksDB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90311" y="2743536"/>
            <a:ext cx="3358342" cy="309815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32453" y="2858026"/>
            <a:ext cx="26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gRPC</a:t>
            </a:r>
            <a:r>
              <a:rPr lang="zh-CN" altLang="en-US" dirty="0"/>
              <a:t>库与外界通信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6532452" y="3359696"/>
            <a:ext cx="26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KV</a:t>
            </a:r>
            <a:r>
              <a:rPr lang="zh-CN" altLang="en-US" dirty="0"/>
              <a:t>请求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6533803" y="3891613"/>
            <a:ext cx="245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处理分布式事务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6532451" y="4363784"/>
            <a:ext cx="26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多版本并发控制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6532450" y="4854191"/>
            <a:ext cx="26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保障多节点间一致性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32449" y="5361483"/>
            <a:ext cx="26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存储数据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36966" y="2772072"/>
            <a:ext cx="823649" cy="1724237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148013" y="4849384"/>
            <a:ext cx="812602" cy="99230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402379" y="1749083"/>
            <a:ext cx="480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存储数据位置，控制数据迁移，生成时间戳</a:t>
            </a:r>
          </a:p>
        </p:txBody>
      </p:sp>
    </p:spTree>
    <p:extLst>
      <p:ext uri="{BB962C8B-B14F-4D97-AF65-F5344CB8AC3E}">
        <p14:creationId xmlns:p14="http://schemas.microsoft.com/office/powerpoint/2010/main" val="17726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一致性与容错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Raft</a:t>
            </a:r>
            <a:r>
              <a:rPr lang="zh-CN" altLang="en-US" dirty="0"/>
              <a:t>协议保障多节点一致性</a:t>
            </a:r>
            <a:endParaRPr lang="en-US" altLang="zh-CN" dirty="0"/>
          </a:p>
          <a:p>
            <a:pPr lvl="1"/>
            <a:r>
              <a:rPr lang="en-US" altLang="zh-CN" dirty="0"/>
              <a:t>raft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由一个</a:t>
            </a:r>
            <a:r>
              <a:rPr lang="en-US" altLang="zh-CN" dirty="0"/>
              <a:t>Leader</a:t>
            </a:r>
            <a:r>
              <a:rPr lang="zh-CN" altLang="en-US" dirty="0"/>
              <a:t>和多个</a:t>
            </a:r>
            <a:r>
              <a:rPr lang="en-US" altLang="zh-CN" dirty="0"/>
              <a:t>Follower</a:t>
            </a:r>
            <a:r>
              <a:rPr lang="zh-CN" altLang="en-US" dirty="0"/>
              <a:t>组成，</a:t>
            </a:r>
            <a:r>
              <a:rPr lang="en-US" altLang="zh-CN" dirty="0"/>
              <a:t>Leader</a:t>
            </a:r>
            <a:r>
              <a:rPr lang="zh-CN" altLang="en-US" dirty="0"/>
              <a:t>通过选举产生</a:t>
            </a:r>
          </a:p>
        </p:txBody>
      </p:sp>
      <p:sp>
        <p:nvSpPr>
          <p:cNvPr id="58" name="椭圆 57"/>
          <p:cNvSpPr/>
          <p:nvPr/>
        </p:nvSpPr>
        <p:spPr>
          <a:xfrm>
            <a:off x="2891092" y="4572602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866983" y="511409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Candidate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5767300" y="394575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852568" y="4464008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5748260" y="5407662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852568" y="5925912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730852" y="5508706"/>
            <a:ext cx="196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Leader election</a:t>
            </a:r>
            <a:endParaRPr lang="zh-CN" altLang="en-US" sz="2000" dirty="0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3683180" y="4068546"/>
            <a:ext cx="2107272" cy="38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4259244" y="4415726"/>
            <a:ext cx="1411620" cy="260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203974" y="3894793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Vote for me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4616172" y="4543756"/>
            <a:ext cx="91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OK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3802263" y="5676606"/>
            <a:ext cx="1813917" cy="470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374507" y="5904634"/>
            <a:ext cx="24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Vote for 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76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meeting-kvsep</Template>
  <TotalTime>683</TotalTime>
  <Words>2462</Words>
  <Application>Microsoft Office PowerPoint</Application>
  <PresentationFormat>全屏显示(4:3)</PresentationFormat>
  <Paragraphs>691</Paragraphs>
  <Slides>42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等线</vt:lpstr>
      <vt:lpstr>等线 Light</vt:lpstr>
      <vt:lpstr>幼圆</vt:lpstr>
      <vt:lpstr>Arial</vt:lpstr>
      <vt:lpstr>Calibri Light</vt:lpstr>
      <vt:lpstr>Office 主题​​</vt:lpstr>
      <vt:lpstr>TiKV架构与功能模块</vt:lpstr>
      <vt:lpstr>TiDB架构</vt:lpstr>
      <vt:lpstr>TiDB架构</vt:lpstr>
      <vt:lpstr>TiDB架构</vt:lpstr>
      <vt:lpstr>TiDB架构</vt:lpstr>
      <vt:lpstr>TiDB架构</vt:lpstr>
      <vt:lpstr>TiDB架构</vt:lpstr>
      <vt:lpstr>TiKV - 主要模块</vt:lpstr>
      <vt:lpstr>TiKV – 一致性与容错</vt:lpstr>
      <vt:lpstr>TiKV – 一致性与容错</vt:lpstr>
      <vt:lpstr>TiKV – 一致性与容错</vt:lpstr>
      <vt:lpstr>TiKV – 数据分布</vt:lpstr>
      <vt:lpstr>TiKV – 数据调度</vt:lpstr>
      <vt:lpstr>TiKV – 数据调度</vt:lpstr>
      <vt:lpstr>TiKV – 数据调度</vt:lpstr>
      <vt:lpstr>TiKV – 数据调度</vt:lpstr>
      <vt:lpstr>TiKV – 数据调度</vt:lpstr>
      <vt:lpstr>TiKV – 数据调度</vt:lpstr>
      <vt:lpstr>TiKV – 数据调度</vt:lpstr>
      <vt:lpstr>TiKV – 数据调度</vt:lpstr>
      <vt:lpstr>TiKV – 并发控制</vt:lpstr>
      <vt:lpstr>TiKV – 并发控制</vt:lpstr>
      <vt:lpstr>TiKV – 分布式事务</vt:lpstr>
      <vt:lpstr>TiKV – 分布式事务</vt:lpstr>
      <vt:lpstr>TiKV – 分布式事务</vt:lpstr>
      <vt:lpstr>TiKV – 分布式事务</vt:lpstr>
      <vt:lpstr>TiKV – 分布式事务</vt:lpstr>
      <vt:lpstr>TiKV – 分布式事务 – 写入</vt:lpstr>
      <vt:lpstr>TiKV – 分布式事务 – 写入</vt:lpstr>
      <vt:lpstr>TiKV – 分布式事务 – 写入</vt:lpstr>
      <vt:lpstr>TiKV – 分布式事务 – 写入</vt:lpstr>
      <vt:lpstr>TiKV – 分布式事务 – 写入</vt:lpstr>
      <vt:lpstr>TiKV – 分布式事务 – 写入</vt:lpstr>
      <vt:lpstr>TiKV – 分布式事务 – 写入</vt:lpstr>
      <vt:lpstr>TiKV – 分布式事务 – 写入</vt:lpstr>
      <vt:lpstr>TiKV – 分布式事务 – 读取</vt:lpstr>
      <vt:lpstr>TiKV – 分布式事务 – 读取</vt:lpstr>
      <vt:lpstr>TiKV – 分布式事务 – 清理</vt:lpstr>
      <vt:lpstr>TiKV – 数据流</vt:lpstr>
      <vt:lpstr>源码 – 相关组件</vt:lpstr>
      <vt:lpstr>源码 – TiKV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TiKV源码阅读一 架   构</dc:title>
  <dc:creator>加禹 吴</dc:creator>
  <cp:lastModifiedBy>加禹 吴</cp:lastModifiedBy>
  <cp:revision>63</cp:revision>
  <dcterms:created xsi:type="dcterms:W3CDTF">2019-03-28T01:50:29Z</dcterms:created>
  <dcterms:modified xsi:type="dcterms:W3CDTF">2019-03-29T01:42:05Z</dcterms:modified>
</cp:coreProperties>
</file>