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Ubuntu"/>
      <p:regular r:id="rId40"/>
      <p:bold r:id="rId41"/>
      <p:italic r:id="rId42"/>
      <p:boldItalic r:id="rId43"/>
    </p:embeddedFont>
    <p:embeddedFont>
      <p:font typeface="Quicksand"/>
      <p:regular r:id="rId44"/>
      <p:bold r:id="rId45"/>
    </p:embeddedFont>
    <p:embeddedFont>
      <p:font typeface="Rubik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regular.fntdata"/><Relationship Id="rId42" Type="http://schemas.openxmlformats.org/officeDocument/2006/relationships/font" Target="fonts/Ubuntu-italic.fntdata"/><Relationship Id="rId41" Type="http://schemas.openxmlformats.org/officeDocument/2006/relationships/font" Target="fonts/Ubuntu-bold.fntdata"/><Relationship Id="rId44" Type="http://schemas.openxmlformats.org/officeDocument/2006/relationships/font" Target="fonts/Quicksand-regular.fntdata"/><Relationship Id="rId43" Type="http://schemas.openxmlformats.org/officeDocument/2006/relationships/font" Target="fonts/Ubuntu-boldItalic.fntdata"/><Relationship Id="rId46" Type="http://schemas.openxmlformats.org/officeDocument/2006/relationships/font" Target="fonts/Rubik-regular.fntdata"/><Relationship Id="rId45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ubik-italic.fntdata"/><Relationship Id="rId47" Type="http://schemas.openxmlformats.org/officeDocument/2006/relationships/font" Target="fonts/Rubik-bold.fntdata"/><Relationship Id="rId49" Type="http://schemas.openxmlformats.org/officeDocument/2006/relationships/font" Target="fonts/Rubi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51d46f4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4a51d46f4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548740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4a548740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51d46f4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4a51d46f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51d46f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a51d46f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a51d46f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4a51d46f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51d46f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4a51d46f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51d46f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4a51d46f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a51d46f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4a51d46f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51d46f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4a51d46f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a51d46f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4a51d46f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a51d46f4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4a51d46f4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a51d46f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4a51d46f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a51d46f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4a51d46f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a5487407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4a5487407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a51d46f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4a51d46f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a51d46f4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4a51d46f4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a51d46f4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4a51d46f4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548740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4a548740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a548740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4a548740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a580fc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4a580fc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a580fc9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4a580fc9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51d46f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a51d46f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51d46f4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4a51d46f4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51d46f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4a51d46f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51d46f4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a51d46f4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548740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4a548740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548740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4a548740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1">
  <p:cSld name="CUSTOM_4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ctrTitle"/>
          </p:nvPr>
        </p:nvSpPr>
        <p:spPr>
          <a:xfrm>
            <a:off x="311700" y="4654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311700" y="1312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008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1 1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008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1150" y="46954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75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D72"/>
              </a:buClr>
              <a:buSzPts val="3600"/>
              <a:buNone/>
              <a:defRPr sz="3600">
                <a:solidFill>
                  <a:srgbClr val="172D72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021775" y="4663225"/>
            <a:ext cx="99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PingCAP.com</a:t>
            </a:r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4746860"/>
            <a:ext cx="858975" cy="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>
            <p:ph type="title"/>
          </p:nvPr>
        </p:nvSpPr>
        <p:spPr>
          <a:xfrm>
            <a:off x="2008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72D7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2">
  <p:cSld name="SECTION_HEADER_1_2">
    <p:bg>
      <p:bgPr>
        <a:solidFill>
          <a:srgbClr val="172D7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00175"/>
            <a:ext cx="3646400" cy="1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21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4746860"/>
            <a:ext cx="858975" cy="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/>
        </p:nvSpPr>
        <p:spPr>
          <a:xfrm>
            <a:off x="8021775" y="4663225"/>
            <a:ext cx="99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rgbClr val="172D72"/>
                </a:solidFill>
                <a:latin typeface="Rubik"/>
                <a:ea typeface="Rubik"/>
                <a:cs typeface="Rubik"/>
                <a:sym typeface="Rubik"/>
              </a:rPr>
              <a:t>PingCAP.com</a:t>
            </a:r>
            <a:endParaRPr b="0" i="0" sz="1000" u="none" cap="none" strike="noStrike">
              <a:solidFill>
                <a:srgbClr val="172D7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">
  <p:cSld name="CUSTOM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6200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1">
  <p:cSld name="CUSTOM_3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4746985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6555886" y="3349800"/>
            <a:ext cx="1963988" cy="1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11">
  <p:cSld name="CUSTOM_3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1150" y="46954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75" y="3306775"/>
            <a:ext cx="4075545" cy="1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21">
  <p:cSld name="SECTION_HEADER_1_2_1">
    <p:bg>
      <p:bgPr>
        <a:solidFill>
          <a:srgbClr val="172D7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584" y="2985200"/>
            <a:ext cx="1538825" cy="1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211">
  <p:cSld name="SECTION_HEADER_1_2_1_1">
    <p:bg>
      <p:bgPr>
        <a:solidFill>
          <a:srgbClr val="172D7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303" y="3336900"/>
            <a:ext cx="1390400" cy="13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节标题1">
  <p:cSld name="SECTION_HEADER_1">
    <p:bg>
      <p:bgPr>
        <a:solidFill>
          <a:srgbClr val="172D7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icksand"/>
              <a:buNone/>
              <a:defRPr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4581" y="188050"/>
            <a:ext cx="1121333" cy="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b="0" i="0" sz="2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b="0" i="0" sz="1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/>
        </p:nvSpPr>
        <p:spPr>
          <a:xfrm>
            <a:off x="217850" y="8219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6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TiKV Transaction Impelementation</a:t>
            </a:r>
            <a:endParaRPr b="1" i="0" sz="3600" u="none" cap="none" strike="noStrik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23"/>
          <p:cNvSpPr txBox="1"/>
          <p:nvPr/>
        </p:nvSpPr>
        <p:spPr>
          <a:xfrm>
            <a:off x="217850" y="1553650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Presented by </a:t>
            </a:r>
            <a:r>
              <a:rPr b="1" lang="zh-CN" sz="1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Jiayu Wu</a:t>
            </a:r>
            <a:endParaRPr b="1" i="0" sz="1800" u="none" cap="none" strike="noStrike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4" name="Google Shape;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513" y="2345660"/>
            <a:ext cx="1593274" cy="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5474" y="2888500"/>
            <a:ext cx="3005355" cy="17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Mvcc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256650" y="949575"/>
            <a:ext cx="82767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Mvcc定义了对存储引擎的读取和修改操作，主要涉及两个结构体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MvccReader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&lt;S: Snapshot&gt;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snapshot: S,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&lt;Value&gt;&gt;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   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load_lock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&lt;Lock&gt;&gt;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   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seek_write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Write)&gt;&gt;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MvccReader执行snapshot上的读操作，包括读值、读锁、读commit信息等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Mvcc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256650" y="949575"/>
            <a:ext cx="82767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Mvcc定义了对存储引擎的读取和修改操作，主要涉及两个结构体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MvccTxn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&lt;S: Snapshot&gt;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reader: MvccReader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start_ts: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…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prewrite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,mutation: Mutation,primary: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[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u8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],options: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Options,)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commit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Key, commit_ts: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rollback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Key)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MvccTxn负责尝试执行事务涉及的修改操作，但它并不会真正将修改写入engine，只是把需要执行的操作记录下来通知engine执行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7364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200875" y="156125"/>
            <a:ext cx="66642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Transaction Operation Process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3415050" y="1962150"/>
            <a:ext cx="12885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Storage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6169600" y="2709725"/>
            <a:ext cx="18357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Scheduler</a:t>
            </a:r>
            <a:endParaRPr/>
          </a:p>
        </p:txBody>
      </p:sp>
      <p:cxnSp>
        <p:nvCxnSpPr>
          <p:cNvPr id="162" name="Google Shape;162;p34"/>
          <p:cNvCxnSpPr>
            <a:stCxn id="160" idx="3"/>
          </p:cNvCxnSpPr>
          <p:nvPr/>
        </p:nvCxnSpPr>
        <p:spPr>
          <a:xfrm flipH="1" rot="10800000">
            <a:off x="4703550" y="2159400"/>
            <a:ext cx="14445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34"/>
          <p:cNvSpPr txBox="1"/>
          <p:nvPr/>
        </p:nvSpPr>
        <p:spPr>
          <a:xfrm>
            <a:off x="4919475" y="1829100"/>
            <a:ext cx="115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Command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4" name="Google Shape;164;p34"/>
          <p:cNvCxnSpPr/>
          <p:nvPr/>
        </p:nvCxnSpPr>
        <p:spPr>
          <a:xfrm>
            <a:off x="7439825" y="3136600"/>
            <a:ext cx="0" cy="57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4"/>
          <p:cNvCxnSpPr/>
          <p:nvPr/>
        </p:nvCxnSpPr>
        <p:spPr>
          <a:xfrm>
            <a:off x="4416000" y="1188200"/>
            <a:ext cx="7200" cy="5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4"/>
          <p:cNvCxnSpPr/>
          <p:nvPr/>
        </p:nvCxnSpPr>
        <p:spPr>
          <a:xfrm>
            <a:off x="3721675" y="1188175"/>
            <a:ext cx="7200" cy="59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34"/>
          <p:cNvSpPr/>
          <p:nvPr/>
        </p:nvSpPr>
        <p:spPr>
          <a:xfrm>
            <a:off x="6169600" y="3710525"/>
            <a:ext cx="18357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MvccTxn</a:t>
            </a:r>
            <a:endParaRPr/>
          </a:p>
        </p:txBody>
      </p:sp>
      <p:sp>
        <p:nvSpPr>
          <p:cNvPr id="168" name="Google Shape;168;p34"/>
          <p:cNvSpPr/>
          <p:nvPr/>
        </p:nvSpPr>
        <p:spPr>
          <a:xfrm>
            <a:off x="3415050" y="2736825"/>
            <a:ext cx="12885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Engine</a:t>
            </a:r>
            <a:endParaRPr/>
          </a:p>
        </p:txBody>
      </p:sp>
      <p:cxnSp>
        <p:nvCxnSpPr>
          <p:cNvPr id="169" name="Google Shape;169;p34"/>
          <p:cNvCxnSpPr/>
          <p:nvPr/>
        </p:nvCxnSpPr>
        <p:spPr>
          <a:xfrm rot="10800000">
            <a:off x="6525100" y="3120850"/>
            <a:ext cx="0" cy="60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4"/>
          <p:cNvCxnSpPr>
            <a:stCxn id="161" idx="1"/>
            <a:endCxn id="168" idx="3"/>
          </p:cNvCxnSpPr>
          <p:nvPr/>
        </p:nvCxnSpPr>
        <p:spPr>
          <a:xfrm flipH="1">
            <a:off x="4703500" y="2912075"/>
            <a:ext cx="1466100" cy="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4"/>
          <p:cNvCxnSpPr>
            <a:stCxn id="160" idx="1"/>
          </p:cNvCxnSpPr>
          <p:nvPr/>
        </p:nvCxnSpPr>
        <p:spPr>
          <a:xfrm rot="10800000">
            <a:off x="2044950" y="2164500"/>
            <a:ext cx="1370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4"/>
          <p:cNvSpPr/>
          <p:nvPr/>
        </p:nvSpPr>
        <p:spPr>
          <a:xfrm>
            <a:off x="580950" y="1968725"/>
            <a:ext cx="14640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SnapshotStore</a:t>
            </a: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80950" y="2962950"/>
            <a:ext cx="14640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MvccReader</a:t>
            </a:r>
            <a:endParaRPr/>
          </a:p>
        </p:txBody>
      </p:sp>
      <p:cxnSp>
        <p:nvCxnSpPr>
          <p:cNvPr id="174" name="Google Shape;174;p34"/>
          <p:cNvCxnSpPr/>
          <p:nvPr/>
        </p:nvCxnSpPr>
        <p:spPr>
          <a:xfrm>
            <a:off x="944075" y="2376725"/>
            <a:ext cx="7200" cy="596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4"/>
          <p:cNvCxnSpPr>
            <a:stCxn id="173" idx="3"/>
            <a:endCxn id="168" idx="1"/>
          </p:cNvCxnSpPr>
          <p:nvPr/>
        </p:nvCxnSpPr>
        <p:spPr>
          <a:xfrm flipH="1" rot="10800000">
            <a:off x="2044950" y="2939100"/>
            <a:ext cx="1370100" cy="22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4"/>
          <p:cNvSpPr txBox="1"/>
          <p:nvPr/>
        </p:nvSpPr>
        <p:spPr>
          <a:xfrm>
            <a:off x="7500425" y="3218300"/>
            <a:ext cx="115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TxnWrite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6525088" y="3218300"/>
            <a:ext cx="7965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rites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5153213" y="2975825"/>
            <a:ext cx="7965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rites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4537100" y="1353175"/>
            <a:ext cx="15723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Write Request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2620375" y="1353163"/>
            <a:ext cx="110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Get Rqeust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2228300" y="1829088"/>
            <a:ext cx="110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TimeStamp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2226988" y="2709725"/>
            <a:ext cx="110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TxnRead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6169600" y="1959600"/>
            <a:ext cx="18357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Worker</a:t>
            </a:r>
            <a:endParaRPr/>
          </a:p>
        </p:txBody>
      </p:sp>
      <p:cxnSp>
        <p:nvCxnSpPr>
          <p:cNvPr id="184" name="Google Shape;184;p34"/>
          <p:cNvCxnSpPr/>
          <p:nvPr/>
        </p:nvCxnSpPr>
        <p:spPr>
          <a:xfrm>
            <a:off x="6582725" y="2389025"/>
            <a:ext cx="0" cy="2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34"/>
          <p:cNvSpPr txBox="1"/>
          <p:nvPr/>
        </p:nvSpPr>
        <p:spPr>
          <a:xfrm>
            <a:off x="6631900" y="2339738"/>
            <a:ext cx="11508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Command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1034888" y="2523213"/>
            <a:ext cx="1108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TxnRead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Part II - 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Write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S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chedule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200875" y="156125"/>
            <a:ext cx="6921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 </a:t>
            </a: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Modification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285250" y="1249025"/>
            <a:ext cx="3008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对各类事务写操作的异步执行，调度的过程都是相似的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这里以prewrite操作为例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当调用async_prewrite()时，它首先将请求打包成Prewrite Command发送给worker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然后向调用者返回调度成功，当写操作完成时会调用callback函数通知调用者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3293650" y="956275"/>
            <a:ext cx="5688600" cy="3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async_prewrite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(...){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i="1" lang="zh-CN">
                <a:solidFill>
                  <a:srgbClr val="93A1A1"/>
                </a:solidFill>
                <a:latin typeface="Ubuntu"/>
                <a:ea typeface="Ubuntu"/>
                <a:cs typeface="Ubuntu"/>
                <a:sym typeface="Ubuntu"/>
              </a:rPr>
              <a:t>// ...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cmd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Command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Prewrite { ...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schedule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(cmd, StorageCb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Booleans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(callback))?;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Ok(())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schedule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, cmd: Command, cb: StorageCb)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&lt;()&gt;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.worker_scheduler.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schedule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(Msg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RawCmd{cmd, cb})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Ok(())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Ok(())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200875" y="156125"/>
            <a:ext cx="6921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 Transaction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307800" y="1462925"/>
            <a:ext cx="3008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Storage的worker对应的runner为Scheduler结构体，Msg最终由其进行处理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首先会根据系统的流量控制策略决定是否调度该命令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316200" y="1249025"/>
            <a:ext cx="56661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run_batch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, msgs: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&lt;Msg&gt;){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for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msg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msgs.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drain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(..)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msg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…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Msg:RawCmd {cmd, cb}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on_receive_new_cmd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(cmd, cb),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Msg::WriteFinished {...}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on_write_finished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(...),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...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on_receive_new_cmd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, cmd: Command, callback: StorageCb){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cmd.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need_flow_control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&amp;&amp;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too_busy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() { execute_callback } 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schedule_command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(cmd, callback);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200875" y="156125"/>
            <a:ext cx="6921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 Transaction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07800" y="1249025"/>
            <a:ext cx="3008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Scheduler决定执行后，将命令加入到自己的任务队列中，当该命令能获取所需的锁时唤醒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这里的锁的粒度为key，即涉及到同一key的修改操作会被阻塞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任务唤醒后调用get_snapshot操作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379125" y="1114600"/>
            <a:ext cx="55926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schedule_command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, cmd: Command, callback: StorageCb)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cid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gen_id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enqueue_task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(task, callback);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try_to_wake_up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(cid);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try_to_wake_up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, cid: 64)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wake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Some(tctx)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acquire_lock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(cid) {...}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wake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get_snapshot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(cid);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}}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200875" y="156125"/>
            <a:ext cx="6921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 Transaction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200875" y="1381925"/>
            <a:ext cx="30084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get_snapshot函数会对store发起异步修改操作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executor是Scheduler的线程池入口。</a:t>
            </a: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这里创建一个callback，调用时在根据参数的snapshot，通过线程池来执行task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engine.async_snapshot会生成snapshot，并以此为参数执行callback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3209275" y="1435225"/>
            <a:ext cx="5592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get_snapshot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, cid: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){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task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dequeue_task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(cid);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executor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fetch_excutor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(task.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priority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cb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box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move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(cb_ctx, snapshot)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executor.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execute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(cb_ctx, snapshot, task);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Err(e)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.engine.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async_snapshot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ctx, cb) {...}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1778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200875" y="156125"/>
            <a:ext cx="6921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Schedule Transaction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74850" y="1146650"/>
            <a:ext cx="33042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executor再</a:t>
            </a: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经过一系列调度后，最后会调用process_write，真正开始执行这个修改任务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process_write调用process_write_impl，对不同类型命令执行事务操作，该函数会返回所有需要写入的内容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最后调用engine.async_write将所有这些修改写入存储引擎，并通知Scheduler该任务完成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3379050" y="1146650"/>
            <a:ext cx="56355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process_write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...,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snapshot: E::Snap,task: Task,) -&gt; Statistics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msg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process_write_impl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(task.cmd, snapshot,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)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Ok(ctx, pr, to_be_write, rows)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to_be_write.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is_empty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()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Msg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WriteFinished {...}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}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else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engine_cb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Box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move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(_, result)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notify_scheduler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(sched,Msg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WriteFinished {...}, ) {...}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 });   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sched_ctx.engine.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async_write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ctx,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to_be_write,engine_cb);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       }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   notify_scheduler</a:t>
            </a: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(scheduler, msg);</a:t>
            </a:r>
            <a:endParaRPr>
              <a:solidFill>
                <a:srgbClr val="657B8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57B8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Part III - 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Write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Part I -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Write Implementation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00875" y="1195525"/>
            <a:ext cx="34434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所有写操作的事务处理逻辑在MvccTxn中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process_write_impl处理命令时首先根据snapshot生成一个MvccTxn，然后根据不同的命令调用不同的事务操作。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根据事务操作结果返回需要写入的内容。例如，若prewrite操作发现任一行有所冲突，则modifies为空.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3644275" y="1195525"/>
            <a:ext cx="54129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process_write_impl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&lt;S: Snapshot&gt;(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cmd: Command,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snapshot: S,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statistics: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Statistics,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&lt;(Context, ProcessResult,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&lt;Modify&gt;,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usize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)&gt;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txn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MvccTxn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(...)?;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(pr, modifies, rows, ctx)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cmd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	Command::Prewrite{...} =&gt; {...txn.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prewrite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(...)...},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	Command::Commit{...} =&gt; {...txn.commit(...)...},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…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Ok((ctx,pr,modifies,rows))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process_write_impl(cmd, snapshot, ...)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-&gt; </a:t>
            </a: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&lt;(Context, ProcessResult, </a:t>
            </a: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&lt;Modify&gt;, </a:t>
            </a: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usize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)&gt; {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txn = MvccTxn::new(...); 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(pr, modifies, rows, ctx) = </a:t>
            </a:r>
            <a:r>
              <a:rPr lang="zh-C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cmd {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  Command::Prewrite {} =&gt; { ... txn.prewrite(...commit(...) ...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Ok((ctx,pr,modifies,rows))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Prewrite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329100" y="875350"/>
            <a:ext cx="84858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MvccTxn.prewrite函数对某歌key的修改进行prewrite操作。</a:t>
            </a:r>
            <a:r>
              <a:rPr lang="zh-CN"/>
              <a:t>首先检查是否有commit或lock冲突，这两项操作都由MvccReader执行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Some((commit, write))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.reader.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seek_write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max_value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())? {</a:t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commit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 {...err}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Some(lock)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.reader.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load_lock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(key)?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lock.ts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!=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 {...err</a:t>
            </a: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}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若通过各项检查，则在modifies中加入对data列和lock列的修改操作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put_value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clone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(), ts, value.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unwrap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lock_key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lock_type, primary.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to_vec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(), options.lock_ttl, None);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Prewrite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329100" y="875350"/>
            <a:ext cx="84858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prewrite过程中，如果write值较小，会直接将值写到lock列中，并在之后commit的过程中写到write列，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value.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is_none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is_short_value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(value.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as_ref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unwrap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())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lock_key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lock_type, primary.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to_vec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(), options.lock_ttl, value);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这样在之后的get操作中可以直接从write列读到值，减少读engine的次数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Commit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331500" y="832025"/>
            <a:ext cx="87693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当</a:t>
            </a:r>
            <a:r>
              <a:rPr lang="zh-CN"/>
              <a:t>事务prewrite阶段完成后需要执行commit，</a:t>
            </a:r>
            <a:r>
              <a:rPr lang="zh-CN"/>
              <a:t>MvccTxn.commit</a:t>
            </a:r>
            <a:r>
              <a:rPr lang="zh-CN"/>
              <a:t>函数提交某一key上的prewrite。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首先检查该行是否存在锁。</a:t>
            </a:r>
            <a:r>
              <a:rPr lang="zh-CN">
                <a:solidFill>
                  <a:schemeClr val="dk1"/>
                </a:solidFill>
              </a:rPr>
              <a:t>若存在，则根据锁类型将commit信息写入Write列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(lock_type, short_value) 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match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.reader.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load_lock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key)? {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Some(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ref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 sz="1300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lock) 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lock.ts 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==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 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 (lock.lock_type, lock.short_value.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take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()) }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_ =&gt; {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.reader.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get_txn_commit_info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.start_ts)?{...}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…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 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 WriteType</a:t>
            </a:r>
            <a:r>
              <a:rPr lang="zh-CN" sz="1300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from_lock_type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(lock_type),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.start_ts,short_value,);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put_write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(key.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clone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(), commit_ts, write.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to_bytes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endParaRPr sz="13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 sz="1300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unlock_key</a:t>
            </a:r>
            <a:r>
              <a:rPr lang="zh-CN" sz="13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Commit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331500" y="832025"/>
            <a:ext cx="84678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若不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存在锁，则调用get_txn_commit_info函数查看该行上其他commit的提交信息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get_txn_commit_info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start_ts: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,) 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WriteType)&gt;&gt;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seek_ts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start_ts;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Some((commit_ts, write))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reverse_seek_write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seek_ts)?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write.start_ts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start_ts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Ok(Some((commit_ts, write.write_type)));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}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write.write_type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!=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Rollback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write.start_ts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start_ts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 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break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seek_ts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commit_ts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+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D33682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Ok(None)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Commit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331500" y="832025"/>
            <a:ext cx="84678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.reader.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get_txn_commit_info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.start_ts)?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Some((_,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Rollback))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None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Err(Error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TxnLockNotFound {...})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Some((_,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Put))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Some((_,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Delete))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Some((_,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Lock))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MVCC_DUPLICATE_CMD_COUNTER_VEC.commit.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inc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Ok(())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}}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若不存在其他提交或存在start_ts更高的提交，则返回错误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若存在start_ts相等的其他提交，说明本次事务操作已被其他并发事务，如resolve_lock处理过了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Part 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IV</a:t>
            </a: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- Get Implementation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Get Implementation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320800" y="832025"/>
            <a:ext cx="7250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get操作由storage.async_get函数完成，读取过程在线程池中异步完成。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res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.read_pool.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future_execute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(priority,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move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ctxd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...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    Self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async_snapshot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(engine,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ctx).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and_then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move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snapshot: 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Snap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    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snap_store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SnapshotStore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 snapshot, start_ts,  …  );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    let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result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snap_store.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statistics)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return result;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}}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首先获取engine的snapshot，使用该snapshot创建相应隔离级别和ts的SnapshotStore，然后从snap_store读取value。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read_pool的返回值为future_handler，通过该handler将value的future返回给调用者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return future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(res).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map_err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_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Error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SchedTooBusy).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flatten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Get Operation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50"/>
          <p:cNvSpPr txBox="1"/>
          <p:nvPr/>
        </p:nvSpPr>
        <p:spPr>
          <a:xfrm>
            <a:off x="331500" y="960350"/>
            <a:ext cx="72501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SnapshotStore会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调用MvccReader来进行读取，因此实际的读取操作由MvccReader.get完成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64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&lt;Value&gt;&gt;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match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.isolation_level {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IsolationLevel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SI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check_lock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ts)?, </a:t>
            </a:r>
            <a:r>
              <a:rPr i="1" lang="zh-CN">
                <a:solidFill>
                  <a:srgbClr val="93A1A1"/>
                </a:solidFill>
                <a:latin typeface="Ubuntu"/>
                <a:ea typeface="Ubuntu"/>
                <a:cs typeface="Ubuntu"/>
                <a:sym typeface="Ubuntu"/>
              </a:rPr>
              <a:t>// 检查锁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IsolationLevel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RC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首先根据隔离级别决定是否需要检查锁冲突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Get Operation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1" name="Google Shape;291;p51"/>
          <p:cNvSpPr txBox="1"/>
          <p:nvPr/>
        </p:nvSpPr>
        <p:spPr>
          <a:xfrm>
            <a:off x="331500" y="960350"/>
            <a:ext cx="87303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之后根据ts从write列查找commit信息，根据commit类型进行操作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loop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 b="1">
              <a:solidFill>
                <a:srgbClr val="07364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match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seek_write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ts)? {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Some((commit_ts,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write))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match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write.write_type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Put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 {...return Ok(...)}</a:t>
            </a:r>
            <a:endParaRPr>
              <a:solidFill>
                <a:srgbClr val="85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Delete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 {return Ok(None)}</a:t>
            </a:r>
            <a:endParaRPr>
              <a:solidFill>
                <a:srgbClr val="85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Lock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|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WriteType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Rollback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 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commit_ts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-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D33682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8599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None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=&gt;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Ok(None),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/>
        </p:nvSpPr>
        <p:spPr>
          <a:xfrm>
            <a:off x="200875" y="156125"/>
            <a:ext cx="6664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Tikv transaction implementation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mainly involve these modules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499075" y="1451275"/>
            <a:ext cx="77028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storage/mod.rs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○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provide storage engine’s operation interface to grpc service 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storage/engine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○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implement engine trait for different data engine, like rocksdb/raftkv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storage/txn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○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schedule concurrent transaction command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storage/mvcc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zh-CN">
                <a:latin typeface="Ubuntu"/>
                <a:ea typeface="Ubuntu"/>
                <a:cs typeface="Ubuntu"/>
                <a:sym typeface="Ubuntu"/>
              </a:rPr>
              <a:t>mplement transaction operation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util/worker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○"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provide schedule service for asynchronous operations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Get Operation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7" name="Google Shape;297;p52"/>
          <p:cNvSpPr txBox="1"/>
          <p:nvPr/>
        </p:nvSpPr>
        <p:spPr>
          <a:xfrm>
            <a:off x="331500" y="960350"/>
            <a:ext cx="87303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对于Put类型，从data列读值，若是small_value则直接从write列读值。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write.short_value.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is_some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if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.key_only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    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Ok(Some(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vec!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[]));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 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Ok(write.short_value.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take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load_data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(key, write.start_ts).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map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(Some);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ctrTitle"/>
          </p:nvPr>
        </p:nvSpPr>
        <p:spPr>
          <a:xfrm>
            <a:off x="311700" y="1593875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Part V - Advices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/>
        </p:nvSpPr>
        <p:spPr>
          <a:xfrm>
            <a:off x="200875" y="156125"/>
            <a:ext cx="6921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RowId allocation optimization</a:t>
            </a:r>
            <a:b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8" name="Google Shape;308;p54"/>
          <p:cNvSpPr txBox="1"/>
          <p:nvPr/>
        </p:nvSpPr>
        <p:spPr>
          <a:xfrm>
            <a:off x="331500" y="960350"/>
            <a:ext cx="87303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根据主页文档，若table主键是string，则需要为每一行分配一个RowId作为key，其他各列一起作为value。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在插入一行时，除了这行本身外还要另写一行 主键-&gt;RowId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若RowId递增分配，则最近写入都会写入同一region，造成热点问题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若hash分配的话，可能导致该table主键相近的行分布得特别分散，影响scan性能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能否在hash分配时为主键接近的行分配相近的RowId使主键相近的行rowId也尽量接近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比如以key首位的adcII码作为ID的高，低位再取hash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ctrTitle"/>
          </p:nvPr>
        </p:nvSpPr>
        <p:spPr>
          <a:xfrm>
            <a:off x="311700" y="1902400"/>
            <a:ext cx="8520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>
                <a:latin typeface="Ubuntu"/>
                <a:ea typeface="Ubuntu"/>
                <a:cs typeface="Ubuntu"/>
                <a:sym typeface="Ubuntu"/>
              </a:rPr>
              <a:t>Thank You !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4" name="Google Shape;31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962" y="3051726"/>
            <a:ext cx="1474075" cy="14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Worker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256650" y="949575"/>
            <a:ext cx="8276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Worker为异步操作提供调度服务，每个worker有一个scheduler和runner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Worker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&lt;T: Display&gt;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scheduler: Scheduler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receiver: Mutex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Receiver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&gt;&gt;&gt;&gt;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…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start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&lt;R: Runnable&lt;T&gt; +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Send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+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'static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&gt;(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runner: R)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&lt;(), io::Error&gt;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Worker初始后运行start在后台等待task到来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scheduler将task发送给worker，当task获得调度时由runner分析和运行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runner是一个实现了Runable Trait的结构，由用户定义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Storage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256650" y="949575"/>
            <a:ext cx="82767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Storage结构体提供对存储引擎进行各类读写操作的接口，是事务操作逻辑的最上层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Storage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&lt;E: Engine&gt; {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engine: E,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worker: Arc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Mutex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Worker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Msg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&gt;&gt;&gt;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worker_scheduler: worker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Scheduler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Msg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read_pool: ReadPool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ReadPoolContext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async_get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,ctx: Context,key: Key,start_ts: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,) 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-&gt; impl Future&lt;Item =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&lt;Value&gt;, Error = Erro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r&gt;;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async_prewrite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mutations: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&lt;Mutation&gt;,primary: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u8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&gt;, start_ts: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...)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async_commit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(...) -&gt; Result&lt;()&gt;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async_resolve_lock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(...) -&gt; Result&lt;()&gt;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(raw operation omitted)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Engine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256650" y="949575"/>
            <a:ext cx="82767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engine是一个trait，用于为不同的存储引擎实现相同的操作接口，以RocksDB为例。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RocksEngine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sched: Scheduler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Task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db: Arc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DB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…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async_write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_: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Context, modifies: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Vec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&lt;Modify&gt;, cb: Callback&lt;()&gt;)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async_snapshot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_: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Context, cb: Callback&lt;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::Snap&gt;)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&lt;()&gt;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Snapshot是engine的某一个版本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async_write执行异步写操作，modifies写入engine，然后调用callback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async_snapshot获取engine的最新snapshot，然后以其为参数执行callback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sched是用于调度异步任务的worker scheduler, runner由engine定义</a:t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Txn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256650" y="949575"/>
            <a:ext cx="82767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该模块定义了对整个读/写任务的调度与执行流程，主要涉及Scheduler和SnapshotStore结构体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Scheduler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&lt;E: Engine&gt;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engine: E,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pending_tasks: HashMap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Task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 i="1">
              <a:solidFill>
                <a:srgbClr val="93A1A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scheduler: worker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::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Scheduler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Msg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worker_pool: ThreadPool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SchedContext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&gt;&gt;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latches: Latches,    </a:t>
            </a:r>
            <a:r>
              <a:rPr i="1" lang="zh-CN">
                <a:solidFill>
                  <a:srgbClr val="93A1A1"/>
                </a:solidFill>
                <a:latin typeface="Ubuntu"/>
                <a:ea typeface="Ubuntu"/>
                <a:cs typeface="Ubuntu"/>
                <a:sym typeface="Ubuntu"/>
              </a:rPr>
              <a:t>// write concurrency control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Scheduler是一个runner，用于调度和处理并发事务写操作，它是storage的runner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事务操作的具体执行逻辑定义在MVCC模块中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Txn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256650" y="949575"/>
            <a:ext cx="82767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Scheduler会处理以下</a:t>
            </a: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几种</a:t>
            </a: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任务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enum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Msg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Quit,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RawCmd {cmd: Command, cb: StorageCb,},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ReadFinished {...},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WriteFinished {...},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FinishedWithErr {...},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其中只有RawCmd表示事务操作，其他信息为事务操作完成后发来的通知消息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Scheduler在收到通知后调用cb将执行结果返回给事务操作发起者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200875" y="156125"/>
            <a:ext cx="6664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800">
                <a:solidFill>
                  <a:srgbClr val="172D72"/>
                </a:solidFill>
                <a:latin typeface="Ubuntu"/>
                <a:ea typeface="Ubuntu"/>
                <a:cs typeface="Ubuntu"/>
                <a:sym typeface="Ubuntu"/>
              </a:rPr>
              <a:t>Txn</a:t>
            </a:r>
            <a:endParaRPr b="1" sz="2800">
              <a:solidFill>
                <a:srgbClr val="172D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256650" y="949575"/>
            <a:ext cx="82767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pub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struct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SnapshotStore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&lt;S: Snapshot&gt; {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snapshot: S,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start_ts: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u64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isolation_level: IsolationLevel,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…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get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Key, statistics: 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mut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Statistics)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&lt;Value&gt;&gt;;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   fn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scanner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zh-CN">
                <a:solidFill>
                  <a:srgbClr val="859900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zh-CN">
                <a:solidFill>
                  <a:srgbClr val="268BD2"/>
                </a:solidFill>
                <a:latin typeface="Ubuntu"/>
                <a:ea typeface="Ubuntu"/>
                <a:cs typeface="Ubuntu"/>
                <a:sym typeface="Ubuntu"/>
              </a:rPr>
              <a:t>self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desc: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bool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key_only: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bool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, lower_bound: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&lt;Key&gt;, 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                       upper_bound: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Option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&lt;Key&gt;,) -&gt; </a:t>
            </a:r>
            <a:r>
              <a:rPr b="1" lang="zh-CN">
                <a:solidFill>
                  <a:srgbClr val="073642"/>
                </a:solidFill>
                <a:latin typeface="Ubuntu"/>
                <a:ea typeface="Ubuntu"/>
                <a:cs typeface="Ubuntu"/>
                <a:sym typeface="Ubuntu"/>
              </a:rPr>
              <a:t>Result</a:t>
            </a: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&lt;StoreScanner&lt;S&gt;&gt;;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  ...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SnapshotStore是对Engine的Snapshot的一层封装，用于处理读操作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它提供了读操作的隔离级别以及时间戳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实际的读操作执行逻辑仍定义在MVCC中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