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375" r:id="rId2"/>
    <p:sldId id="311" r:id="rId3"/>
    <p:sldId id="377" r:id="rId4"/>
    <p:sldId id="376" r:id="rId5"/>
    <p:sldId id="312" r:id="rId6"/>
    <p:sldId id="378" r:id="rId7"/>
    <p:sldId id="359" r:id="rId8"/>
    <p:sldId id="379" r:id="rId9"/>
    <p:sldId id="381" r:id="rId10"/>
    <p:sldId id="337" r:id="rId11"/>
    <p:sldId id="338" r:id="rId12"/>
    <p:sldId id="339" r:id="rId13"/>
    <p:sldId id="351" r:id="rId14"/>
    <p:sldId id="352" r:id="rId15"/>
    <p:sldId id="353" r:id="rId16"/>
    <p:sldId id="356" r:id="rId17"/>
    <p:sldId id="357" r:id="rId18"/>
    <p:sldId id="354" r:id="rId19"/>
    <p:sldId id="365" r:id="rId20"/>
    <p:sldId id="361" r:id="rId21"/>
    <p:sldId id="367" r:id="rId22"/>
    <p:sldId id="363" r:id="rId23"/>
    <p:sldId id="371" r:id="rId24"/>
    <p:sldId id="382" r:id="rId25"/>
    <p:sldId id="369" r:id="rId26"/>
    <p:sldId id="383" r:id="rId27"/>
    <p:sldId id="349" r:id="rId28"/>
    <p:sldId id="341" r:id="rId29"/>
    <p:sldId id="30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E66670C-20A9-4E9C-B42C-ED34EFA24561}">
          <p14:sldIdLst>
            <p14:sldId id="375"/>
            <p14:sldId id="311"/>
            <p14:sldId id="377"/>
            <p14:sldId id="376"/>
            <p14:sldId id="312"/>
            <p14:sldId id="378"/>
            <p14:sldId id="359"/>
            <p14:sldId id="379"/>
            <p14:sldId id="381"/>
            <p14:sldId id="337"/>
            <p14:sldId id="338"/>
            <p14:sldId id="339"/>
            <p14:sldId id="351"/>
            <p14:sldId id="352"/>
            <p14:sldId id="353"/>
            <p14:sldId id="356"/>
            <p14:sldId id="357"/>
            <p14:sldId id="354"/>
            <p14:sldId id="365"/>
            <p14:sldId id="361"/>
            <p14:sldId id="367"/>
            <p14:sldId id="363"/>
            <p14:sldId id="371"/>
            <p14:sldId id="382"/>
            <p14:sldId id="369"/>
            <p14:sldId id="383"/>
            <p14:sldId id="349"/>
            <p14:sldId id="34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1" autoAdjust="0"/>
    <p:restoredTop sz="79099" autoAdjust="0"/>
  </p:normalViewPr>
  <p:slideViewPr>
    <p:cSldViewPr snapToGrid="0">
      <p:cViewPr varScale="1">
        <p:scale>
          <a:sx n="85" d="100"/>
          <a:sy n="85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\GroupMeeting\&#23454;&#39564;&#25968;&#2545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\GroupMeeting\&#23454;&#39564;&#25968;&#2545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ingyangZ\AppData\Roaming\Microsoft\Excel\&#24037;&#20316;&#31807;1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ingyangZ\AppData\Roaming\Microsoft\Excel\&#24037;&#20316;&#31807;1%20(version%201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\GroupMeeting\&#23454;&#39564;&#25968;&#25454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\GroupMeeting\&#23454;&#39564;&#25968;&#25454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hang\Desktop\&#24037;&#20316;&#31807;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hang\Desktop\&#24037;&#20316;&#31807;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Throughput under YCSB</a:t>
            </a:r>
            <a:r>
              <a:rPr lang="en-US" altLang="zh-CN" baseline="0"/>
              <a:t> Zipfian workload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LevelDB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纯scan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4797.1000000000004</c:v>
                </c:pt>
                <c:pt idx="1">
                  <c:v>38340.699999999997</c:v>
                </c:pt>
                <c:pt idx="2">
                  <c:v>56742</c:v>
                </c:pt>
                <c:pt idx="3">
                  <c:v>39220.6</c:v>
                </c:pt>
                <c:pt idx="4">
                  <c:v>11081.6</c:v>
                </c:pt>
                <c:pt idx="5">
                  <c:v>4709.8</c:v>
                </c:pt>
                <c:pt idx="6">
                  <c:v>11124.2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08-4DD9-A59C-6B565BE9E0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Global Index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纯scan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4839.7</c:v>
                </c:pt>
                <c:pt idx="1">
                  <c:v>40240.199999999997</c:v>
                </c:pt>
                <c:pt idx="2">
                  <c:v>79039.399999999994</c:v>
                </c:pt>
                <c:pt idx="3">
                  <c:v>39800.699999999997</c:v>
                </c:pt>
                <c:pt idx="4">
                  <c:v>11455.7</c:v>
                </c:pt>
                <c:pt idx="5">
                  <c:v>4782.7</c:v>
                </c:pt>
                <c:pt idx="6">
                  <c:v>12468.8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08-4DD9-A59C-6B565BE9E0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4692655"/>
        <c:axId val="1904694735"/>
      </c:barChart>
      <c:catAx>
        <c:axId val="1904692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04694735"/>
        <c:crosses val="autoZero"/>
        <c:auto val="1"/>
        <c:lblAlgn val="ctr"/>
        <c:lblOffset val="100"/>
        <c:noMultiLvlLbl val="0"/>
      </c:catAx>
      <c:valAx>
        <c:axId val="1904694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04692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Sheet1!$A$6</c:f>
              <c:strCache>
                <c:ptCount val="1"/>
                <c:pt idx="0">
                  <c:v>optimization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Sheet1!$B$5:$I$5</c:f>
              <c:numCache>
                <c:formatCode>General</c:formatCode>
                <c:ptCount val="8"/>
                <c:pt idx="0">
                  <c:v>100</c:v>
                </c:pt>
                <c:pt idx="1">
                  <c:v>99</c:v>
                </c:pt>
                <c:pt idx="2">
                  <c:v>98</c:v>
                </c:pt>
                <c:pt idx="3">
                  <c:v>95</c:v>
                </c:pt>
                <c:pt idx="4">
                  <c:v>90</c:v>
                </c:pt>
                <c:pt idx="5">
                  <c:v>80</c:v>
                </c:pt>
                <c:pt idx="6">
                  <c:v>70</c:v>
                </c:pt>
                <c:pt idx="7">
                  <c:v>50</c:v>
                </c:pt>
              </c:numCache>
            </c:numRef>
          </c:xVal>
          <c:yVal>
            <c:numRef>
              <c:f>Sheet1!$B$6:$I$6</c:f>
              <c:numCache>
                <c:formatCode>General</c:formatCode>
                <c:ptCount val="8"/>
                <c:pt idx="0">
                  <c:v>1.4221717410000001</c:v>
                </c:pt>
                <c:pt idx="1">
                  <c:v>1.096544805</c:v>
                </c:pt>
                <c:pt idx="2">
                  <c:v>1.068529697</c:v>
                </c:pt>
                <c:pt idx="3">
                  <c:v>1.0513502109999999</c:v>
                </c:pt>
                <c:pt idx="4">
                  <c:v>1.0261542969999999</c:v>
                </c:pt>
                <c:pt idx="5">
                  <c:v>1.019718889</c:v>
                </c:pt>
                <c:pt idx="6">
                  <c:v>1.0178161509999999</c:v>
                </c:pt>
                <c:pt idx="7">
                  <c:v>1.0111987520000001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E24-49E9-94DF-2EDCF383FF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8779295"/>
        <c:axId val="648775551"/>
      </c:scatterChart>
      <c:valAx>
        <c:axId val="6487792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Read</a:t>
                </a:r>
                <a:r>
                  <a:rPr lang="en-US" altLang="zh-CN" baseline="0"/>
                  <a:t> P</a:t>
                </a:r>
                <a:r>
                  <a:rPr lang="en-US" altLang="zh-CN"/>
                  <a:t>roportion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8775551"/>
        <c:crossesAt val="0"/>
        <c:crossBetween val="midCat"/>
      </c:valAx>
      <c:valAx>
        <c:axId val="648775551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优化比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87792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Average Latency</a:t>
            </a:r>
            <a:r>
              <a:rPr lang="en-US" altLang="zh-CN" baseline="0"/>
              <a:t> under YCSB Zipfian workload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Sheet1!$B$10</c:f>
              <c:strCache>
                <c:ptCount val="1"/>
                <c:pt idx="0">
                  <c:v>LevelDB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Sheet1!$A$11:$A$17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纯scan</c:v>
                </c:pt>
              </c:strCache>
            </c:strRef>
          </c:cat>
          <c:val>
            <c:numRef>
              <c:f>Sheet1!$B$11:$B$17</c:f>
              <c:numCache>
                <c:formatCode>General</c:formatCode>
                <c:ptCount val="7"/>
                <c:pt idx="0">
                  <c:v>208.3</c:v>
                </c:pt>
                <c:pt idx="1">
                  <c:v>26</c:v>
                </c:pt>
                <c:pt idx="2">
                  <c:v>17.600000000000001</c:v>
                </c:pt>
                <c:pt idx="3">
                  <c:v>25.4</c:v>
                </c:pt>
                <c:pt idx="4">
                  <c:v>90.2</c:v>
                </c:pt>
                <c:pt idx="5">
                  <c:v>212.2</c:v>
                </c:pt>
                <c:pt idx="6">
                  <c:v>89.8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A6-46DE-94B7-F81296B9F15E}"/>
            </c:ext>
          </c:extLst>
        </c:ser>
        <c:ser>
          <c:idx val="1"/>
          <c:order val="1"/>
          <c:tx>
            <c:strRef>
              <c:f>Sheet1!$C$10</c:f>
              <c:strCache>
                <c:ptCount val="1"/>
                <c:pt idx="0">
                  <c:v>Global Index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Sheet1!$A$11:$A$17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纯scan</c:v>
                </c:pt>
              </c:strCache>
            </c:strRef>
          </c:cat>
          <c:val>
            <c:numRef>
              <c:f>Sheet1!$C$11:$C$17</c:f>
              <c:numCache>
                <c:formatCode>General</c:formatCode>
                <c:ptCount val="7"/>
                <c:pt idx="0">
                  <c:v>206.5</c:v>
                </c:pt>
                <c:pt idx="1">
                  <c:v>24.8</c:v>
                </c:pt>
                <c:pt idx="2">
                  <c:v>12.6</c:v>
                </c:pt>
                <c:pt idx="3">
                  <c:v>25.1</c:v>
                </c:pt>
                <c:pt idx="4">
                  <c:v>87.2</c:v>
                </c:pt>
                <c:pt idx="5">
                  <c:v>208.9</c:v>
                </c:pt>
                <c:pt idx="6">
                  <c:v>80.12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A6-46DE-94B7-F81296B9F1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9397647"/>
        <c:axId val="1789398063"/>
      </c:barChart>
      <c:catAx>
        <c:axId val="1789397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89398063"/>
        <c:crosses val="autoZero"/>
        <c:auto val="1"/>
        <c:lblAlgn val="ctr"/>
        <c:lblOffset val="100"/>
        <c:noMultiLvlLbl val="0"/>
      </c:catAx>
      <c:valAx>
        <c:axId val="1789398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89397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Throughput under YCSB Zipfian(KOPS)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LevelDB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Sheet1!$A$3:$A$8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Sheet1!$B$3:$B$8</c:f>
              <c:numCache>
                <c:formatCode>General</c:formatCode>
                <c:ptCount val="6"/>
                <c:pt idx="0">
                  <c:v>17.591000000000001</c:v>
                </c:pt>
                <c:pt idx="1">
                  <c:v>19.170999999999999</c:v>
                </c:pt>
                <c:pt idx="2">
                  <c:v>56.558</c:v>
                </c:pt>
                <c:pt idx="3">
                  <c:v>29.748999999999999</c:v>
                </c:pt>
                <c:pt idx="4">
                  <c:v>2.9550000000000001</c:v>
                </c:pt>
                <c:pt idx="5">
                  <c:v>16.814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EB-4D2C-9A6E-323B925E8E44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Global Index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Sheet1!$A$3:$A$8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Sheet1!$C$3:$C$8</c:f>
              <c:numCache>
                <c:formatCode>General</c:formatCode>
                <c:ptCount val="6"/>
                <c:pt idx="0">
                  <c:v>17.413</c:v>
                </c:pt>
                <c:pt idx="1">
                  <c:v>19.292999999999999</c:v>
                </c:pt>
                <c:pt idx="2">
                  <c:v>81.021000000000001</c:v>
                </c:pt>
                <c:pt idx="3">
                  <c:v>28.074999999999999</c:v>
                </c:pt>
                <c:pt idx="4">
                  <c:v>2.9950000000000001</c:v>
                </c:pt>
                <c:pt idx="5">
                  <c:v>15.282999999999999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EB-4D2C-9A6E-323B925E8E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8664328"/>
        <c:axId val="448665312"/>
      </c:barChart>
      <c:catAx>
        <c:axId val="448664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8665312"/>
        <c:crosses val="autoZero"/>
        <c:auto val="1"/>
        <c:lblAlgn val="ctr"/>
        <c:lblOffset val="100"/>
        <c:noMultiLvlLbl val="0"/>
      </c:catAx>
      <c:valAx>
        <c:axId val="44866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8664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Average Latency(μs)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Sheet1!$G$2</c:f>
              <c:strCache>
                <c:ptCount val="1"/>
                <c:pt idx="0">
                  <c:v>LevelDB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Sheet1!$F$3:$F$8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Sheet1!$G$3:$G$8</c:f>
              <c:numCache>
                <c:formatCode>General</c:formatCode>
                <c:ptCount val="6"/>
                <c:pt idx="0">
                  <c:v>56.8</c:v>
                </c:pt>
                <c:pt idx="1">
                  <c:v>52.1</c:v>
                </c:pt>
                <c:pt idx="2">
                  <c:v>17.600000000000001</c:v>
                </c:pt>
                <c:pt idx="3">
                  <c:v>33.5</c:v>
                </c:pt>
                <c:pt idx="4">
                  <c:v>338.3</c:v>
                </c:pt>
                <c:pt idx="5">
                  <c:v>136.6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5B-4F9E-92CE-BD2C8945FE99}"/>
            </c:ext>
          </c:extLst>
        </c:ser>
        <c:ser>
          <c:idx val="1"/>
          <c:order val="1"/>
          <c:tx>
            <c:strRef>
              <c:f>Sheet1!$H$2</c:f>
              <c:strCache>
                <c:ptCount val="1"/>
                <c:pt idx="0">
                  <c:v>Global Index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Sheet1!$F$3:$F$8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Sheet1!$H$3:$H$8</c:f>
              <c:numCache>
                <c:formatCode>General</c:formatCode>
                <c:ptCount val="6"/>
                <c:pt idx="0">
                  <c:v>57.3</c:v>
                </c:pt>
                <c:pt idx="1">
                  <c:v>51.7</c:v>
                </c:pt>
                <c:pt idx="2">
                  <c:v>12.3</c:v>
                </c:pt>
                <c:pt idx="3">
                  <c:v>35.5</c:v>
                </c:pt>
                <c:pt idx="4">
                  <c:v>333.8</c:v>
                </c:pt>
                <c:pt idx="5">
                  <c:v>139.1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5B-4F9E-92CE-BD2C8945F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6623576"/>
        <c:axId val="589174696"/>
      </c:barChart>
      <c:catAx>
        <c:axId val="586623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9174696"/>
        <c:crosses val="autoZero"/>
        <c:auto val="1"/>
        <c:lblAlgn val="ctr"/>
        <c:lblOffset val="100"/>
        <c:noMultiLvlLbl val="0"/>
      </c:catAx>
      <c:valAx>
        <c:axId val="589174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6623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Throughput under YCSB Uniform workload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Sheet1!$N$1</c:f>
              <c:strCache>
                <c:ptCount val="1"/>
                <c:pt idx="0">
                  <c:v>LevelDB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Sheet1!$M$2:$M$8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纯scan</c:v>
                </c:pt>
              </c:strCache>
            </c:strRef>
          </c:cat>
          <c:val>
            <c:numRef>
              <c:f>Sheet1!$N$2:$N$8</c:f>
              <c:numCache>
                <c:formatCode>General</c:formatCode>
                <c:ptCount val="7"/>
                <c:pt idx="0">
                  <c:v>4448.2</c:v>
                </c:pt>
                <c:pt idx="1">
                  <c:v>29162.5</c:v>
                </c:pt>
                <c:pt idx="2">
                  <c:v>49789</c:v>
                </c:pt>
                <c:pt idx="3">
                  <c:v>39220.6</c:v>
                </c:pt>
                <c:pt idx="4">
                  <c:v>8841</c:v>
                </c:pt>
                <c:pt idx="5">
                  <c:v>4324</c:v>
                </c:pt>
                <c:pt idx="6">
                  <c:v>8651.5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CA-4364-A59E-1DFD75F6D522}"/>
            </c:ext>
          </c:extLst>
        </c:ser>
        <c:ser>
          <c:idx val="1"/>
          <c:order val="1"/>
          <c:tx>
            <c:strRef>
              <c:f>Sheet1!$O$1</c:f>
              <c:strCache>
                <c:ptCount val="1"/>
                <c:pt idx="0">
                  <c:v>Global Index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Sheet1!$M$2:$M$8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纯scan</c:v>
                </c:pt>
              </c:strCache>
            </c:strRef>
          </c:cat>
          <c:val>
            <c:numRef>
              <c:f>Sheet1!$O$2:$O$8</c:f>
              <c:numCache>
                <c:formatCode>General</c:formatCode>
                <c:ptCount val="7"/>
                <c:pt idx="0">
                  <c:v>4540.3</c:v>
                </c:pt>
                <c:pt idx="1">
                  <c:v>30872.9</c:v>
                </c:pt>
                <c:pt idx="2">
                  <c:v>62475.9</c:v>
                </c:pt>
                <c:pt idx="3">
                  <c:v>39800.699999999997</c:v>
                </c:pt>
                <c:pt idx="4">
                  <c:v>9013.9</c:v>
                </c:pt>
                <c:pt idx="5">
                  <c:v>4452.8</c:v>
                </c:pt>
                <c:pt idx="6">
                  <c:v>9421.32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CA-4364-A59E-1DFD75F6D5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8049791"/>
        <c:axId val="2008047711"/>
      </c:barChart>
      <c:catAx>
        <c:axId val="2008049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8047711"/>
        <c:crosses val="autoZero"/>
        <c:auto val="1"/>
        <c:lblAlgn val="ctr"/>
        <c:lblOffset val="100"/>
        <c:noMultiLvlLbl val="0"/>
      </c:catAx>
      <c:valAx>
        <c:axId val="2008047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8049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Average Latency under YCSB Uniform workload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Sheet1!$N$10</c:f>
              <c:strCache>
                <c:ptCount val="1"/>
                <c:pt idx="0">
                  <c:v>LevelDB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Sheet1!$M$11:$M$17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纯scan</c:v>
                </c:pt>
              </c:strCache>
            </c:strRef>
          </c:cat>
          <c:val>
            <c:numRef>
              <c:f>Sheet1!$N$11:$N$17</c:f>
              <c:numCache>
                <c:formatCode>General</c:formatCode>
                <c:ptCount val="7"/>
                <c:pt idx="0">
                  <c:v>224.6</c:v>
                </c:pt>
                <c:pt idx="1">
                  <c:v>34.200000000000003</c:v>
                </c:pt>
                <c:pt idx="2">
                  <c:v>16.3</c:v>
                </c:pt>
                <c:pt idx="3">
                  <c:v>25.2</c:v>
                </c:pt>
                <c:pt idx="4">
                  <c:v>113</c:v>
                </c:pt>
                <c:pt idx="5">
                  <c:v>231.1</c:v>
                </c:pt>
                <c:pt idx="6">
                  <c:v>115.5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5-4DC8-8717-1B736A47B99B}"/>
            </c:ext>
          </c:extLst>
        </c:ser>
        <c:ser>
          <c:idx val="1"/>
          <c:order val="1"/>
          <c:tx>
            <c:strRef>
              <c:f>Sheet1!$O$10</c:f>
              <c:strCache>
                <c:ptCount val="1"/>
                <c:pt idx="0">
                  <c:v>Global Index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Sheet1!$M$11:$M$17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纯scan</c:v>
                </c:pt>
              </c:strCache>
            </c:strRef>
          </c:cat>
          <c:val>
            <c:numRef>
              <c:f>Sheet1!$O$11:$O$17</c:f>
              <c:numCache>
                <c:formatCode>General</c:formatCode>
                <c:ptCount val="7"/>
                <c:pt idx="0">
                  <c:v>220.1</c:v>
                </c:pt>
                <c:pt idx="1">
                  <c:v>32.299999999999997</c:v>
                </c:pt>
                <c:pt idx="2">
                  <c:v>14.4</c:v>
                </c:pt>
                <c:pt idx="3">
                  <c:v>24.8</c:v>
                </c:pt>
                <c:pt idx="4">
                  <c:v>110.9</c:v>
                </c:pt>
                <c:pt idx="5">
                  <c:v>224.4</c:v>
                </c:pt>
                <c:pt idx="6">
                  <c:v>106.1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45-4DC8-8717-1B736A47B9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8012767"/>
        <c:axId val="2008052703"/>
      </c:barChart>
      <c:catAx>
        <c:axId val="1778012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8052703"/>
        <c:crosses val="autoZero"/>
        <c:auto val="1"/>
        <c:lblAlgn val="ctr"/>
        <c:lblOffset val="100"/>
        <c:noMultiLvlLbl val="0"/>
      </c:catAx>
      <c:valAx>
        <c:axId val="2008052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78012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Throughput-YCSB-C-</a:t>
            </a:r>
            <a:r>
              <a:rPr lang="en-US" altLang="zh-CN" dirty="0" err="1" smtClean="0"/>
              <a:t>Zipfian</a:t>
            </a:r>
            <a:r>
              <a:rPr lang="en-US" altLang="zh-CN" dirty="0" smtClean="0"/>
              <a:t>(OPS</a:t>
            </a:r>
            <a:r>
              <a:rPr lang="en-US" altLang="zh-CN" dirty="0"/>
              <a:t>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Sheet1!$B$43</c:f>
              <c:strCache>
                <c:ptCount val="1"/>
                <c:pt idx="0">
                  <c:v>LevelDB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Sheet1!$A$44:$A$45</c:f>
              <c:strCache>
                <c:ptCount val="2"/>
                <c:pt idx="0">
                  <c:v>miss rate(0%)</c:v>
                </c:pt>
                <c:pt idx="1">
                  <c:v>miss rate(90%)</c:v>
                </c:pt>
              </c:strCache>
            </c:strRef>
          </c:cat>
          <c:val>
            <c:numRef>
              <c:f>Sheet1!$B$44:$B$45</c:f>
              <c:numCache>
                <c:formatCode>General</c:formatCode>
                <c:ptCount val="2"/>
                <c:pt idx="0">
                  <c:v>56742</c:v>
                </c:pt>
                <c:pt idx="1">
                  <c:v>63011.3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B-495C-96F8-33633FFF8683}"/>
            </c:ext>
          </c:extLst>
        </c:ser>
        <c:ser>
          <c:idx val="1"/>
          <c:order val="1"/>
          <c:tx>
            <c:strRef>
              <c:f>Sheet1!$C$43</c:f>
              <c:strCache>
                <c:ptCount val="1"/>
                <c:pt idx="0">
                  <c:v>Global Index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Sheet1!$A$44:$A$45</c:f>
              <c:strCache>
                <c:ptCount val="2"/>
                <c:pt idx="0">
                  <c:v>miss rate(0%)</c:v>
                </c:pt>
                <c:pt idx="1">
                  <c:v>miss rate(90%)</c:v>
                </c:pt>
              </c:strCache>
            </c:strRef>
          </c:cat>
          <c:val>
            <c:numRef>
              <c:f>Sheet1!$C$44:$C$45</c:f>
              <c:numCache>
                <c:formatCode>General</c:formatCode>
                <c:ptCount val="2"/>
                <c:pt idx="0">
                  <c:v>79039.399999999994</c:v>
                </c:pt>
                <c:pt idx="1">
                  <c:v>93659.199999999997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7B-495C-96F8-33633FFF86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789039"/>
        <c:axId val="506777807"/>
      </c:barChart>
      <c:catAx>
        <c:axId val="506789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6777807"/>
        <c:crosses val="autoZero"/>
        <c:auto val="1"/>
        <c:lblAlgn val="ctr"/>
        <c:lblOffset val="100"/>
        <c:noMultiLvlLbl val="0"/>
      </c:catAx>
      <c:valAx>
        <c:axId val="506777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6789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Throughput-YCSB-C-</a:t>
            </a:r>
            <a:r>
              <a:rPr lang="en-US" altLang="zh-CN" dirty="0" err="1" smtClean="0"/>
              <a:t>Zipfian</a:t>
            </a:r>
            <a:r>
              <a:rPr lang="en-US" altLang="zh-CN" dirty="0" smtClean="0"/>
              <a:t>(OPS)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Sheet1!$B$47</c:f>
              <c:strCache>
                <c:ptCount val="1"/>
                <c:pt idx="0">
                  <c:v>LevelDB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Sheet1!$A$48:$A$49</c:f>
              <c:strCache>
                <c:ptCount val="2"/>
                <c:pt idx="0">
                  <c:v>miss rate(0%)</c:v>
                </c:pt>
                <c:pt idx="1">
                  <c:v>miss rate(90%)</c:v>
                </c:pt>
              </c:strCache>
            </c:strRef>
          </c:cat>
          <c:val>
            <c:numRef>
              <c:f>Sheet1!$B$48:$B$49</c:f>
              <c:numCache>
                <c:formatCode>General</c:formatCode>
                <c:ptCount val="2"/>
                <c:pt idx="0">
                  <c:v>49789</c:v>
                </c:pt>
                <c:pt idx="1">
                  <c:v>58690.9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6B-485E-A44A-B51115A2F2A8}"/>
            </c:ext>
          </c:extLst>
        </c:ser>
        <c:ser>
          <c:idx val="1"/>
          <c:order val="1"/>
          <c:tx>
            <c:strRef>
              <c:f>Sheet1!$C$47</c:f>
              <c:strCache>
                <c:ptCount val="1"/>
                <c:pt idx="0">
                  <c:v>Global Index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Sheet1!$A$48:$A$49</c:f>
              <c:strCache>
                <c:ptCount val="2"/>
                <c:pt idx="0">
                  <c:v>miss rate(0%)</c:v>
                </c:pt>
                <c:pt idx="1">
                  <c:v>miss rate(90%)</c:v>
                </c:pt>
              </c:strCache>
            </c:strRef>
          </c:cat>
          <c:val>
            <c:numRef>
              <c:f>Sheet1!$C$48:$C$49</c:f>
              <c:numCache>
                <c:formatCode>General</c:formatCode>
                <c:ptCount val="2"/>
                <c:pt idx="0">
                  <c:v>62475.9</c:v>
                </c:pt>
                <c:pt idx="1">
                  <c:v>84962.9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6B-485E-A44A-B51115A2F2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8905375"/>
        <c:axId val="328902879"/>
      </c:barChart>
      <c:catAx>
        <c:axId val="328905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8902879"/>
        <c:crosses val="autoZero"/>
        <c:auto val="1"/>
        <c:lblAlgn val="ctr"/>
        <c:lblOffset val="100"/>
        <c:noMultiLvlLbl val="0"/>
      </c:catAx>
      <c:valAx>
        <c:axId val="328902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8905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strRef>
              <c:f>Sheet1!$A$2</c:f>
              <c:strCache>
                <c:ptCount val="1"/>
                <c:pt idx="0">
                  <c:v>hit 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Sheet1!$B$1:$I$1</c:f>
              <c:numCache>
                <c:formatCode>General</c:formatCode>
                <c:ptCount val="8"/>
                <c:pt idx="0">
                  <c:v>100</c:v>
                </c:pt>
                <c:pt idx="1">
                  <c:v>99</c:v>
                </c:pt>
                <c:pt idx="2">
                  <c:v>98</c:v>
                </c:pt>
                <c:pt idx="3">
                  <c:v>95</c:v>
                </c:pt>
                <c:pt idx="4">
                  <c:v>90</c:v>
                </c:pt>
                <c:pt idx="5">
                  <c:v>80</c:v>
                </c:pt>
                <c:pt idx="6">
                  <c:v>70</c:v>
                </c:pt>
                <c:pt idx="7">
                  <c:v>50</c:v>
                </c:pt>
              </c:numCache>
            </c:numRef>
          </c:xVal>
          <c:yVal>
            <c:numRef>
              <c:f>Sheet1!$B$2:$I$2</c:f>
              <c:numCache>
                <c:formatCode>General</c:formatCode>
                <c:ptCount val="8"/>
                <c:pt idx="0">
                  <c:v>0.77</c:v>
                </c:pt>
                <c:pt idx="1">
                  <c:v>0.52</c:v>
                </c:pt>
                <c:pt idx="2">
                  <c:v>0.44</c:v>
                </c:pt>
                <c:pt idx="3">
                  <c:v>0.33</c:v>
                </c:pt>
                <c:pt idx="4">
                  <c:v>0.31</c:v>
                </c:pt>
                <c:pt idx="5">
                  <c:v>0.24</c:v>
                </c:pt>
                <c:pt idx="6">
                  <c:v>0.18</c:v>
                </c:pt>
                <c:pt idx="7">
                  <c:v>0.15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E97-473E-9033-6795DCB813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8305743"/>
        <c:axId val="548311567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read/all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Sheet1!$B$1:$I$1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100</c:v>
                      </c:pt>
                      <c:pt idx="1">
                        <c:v>99</c:v>
                      </c:pt>
                      <c:pt idx="2">
                        <c:v>98</c:v>
                      </c:pt>
                      <c:pt idx="3">
                        <c:v>95</c:v>
                      </c:pt>
                      <c:pt idx="4">
                        <c:v>90</c:v>
                      </c:pt>
                      <c:pt idx="5">
                        <c:v>80</c:v>
                      </c:pt>
                      <c:pt idx="6">
                        <c:v>70</c:v>
                      </c:pt>
                      <c:pt idx="7">
                        <c:v>50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Sheet1!$B$1:$I$1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100</c:v>
                      </c:pt>
                      <c:pt idx="1">
                        <c:v>99</c:v>
                      </c:pt>
                      <c:pt idx="2">
                        <c:v>98</c:v>
                      </c:pt>
                      <c:pt idx="3">
                        <c:v>95</c:v>
                      </c:pt>
                      <c:pt idx="4">
                        <c:v>90</c:v>
                      </c:pt>
                      <c:pt idx="5">
                        <c:v>80</c:v>
                      </c:pt>
                      <c:pt idx="6">
                        <c:v>70</c:v>
                      </c:pt>
                      <c:pt idx="7">
                        <c:v>50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9E97-473E-9033-6795DCB8130F}"/>
                  </c:ext>
                </c:extLst>
              </c15:ser>
            </c15:filteredScatterSeries>
          </c:ext>
        </c:extLst>
      </c:scatterChart>
      <c:valAx>
        <c:axId val="5483057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Read Proportion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8311567"/>
        <c:crosses val="autoZero"/>
        <c:crossBetween val="midCat"/>
      </c:valAx>
      <c:valAx>
        <c:axId val="548311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缓存命中率</a:t>
                </a:r>
                <a:r>
                  <a:rPr lang="en-US" altLang="zh-CN"/>
                  <a:t>hit rate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83057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F6E7C-7466-44AD-AFCE-8A028846BBF4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F83A2-7C4E-4399-A429-23B6A3BD7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3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784484-2B02-4A69-B6EB-8BE8EEE5FB9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917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F0FDD1-5445-47D8-99AF-E17C10F84B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843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F83A2-7C4E-4399-A429-23B6A3BD7FF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5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F83A2-7C4E-4399-A429-23B6A3BD7FF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97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图的呈现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结论的确认分析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工作价值点挖掘（小</a:t>
            </a:r>
            <a:r>
              <a:rPr lang="en-US" altLang="zh-CN" dirty="0"/>
              <a:t>KV100B</a:t>
            </a:r>
            <a:r>
              <a:rPr lang="zh-CN" altLang="en-US" dirty="0"/>
              <a:t>，</a:t>
            </a:r>
            <a:r>
              <a:rPr lang="en-US" altLang="zh-CN" dirty="0"/>
              <a:t>zero lookup</a:t>
            </a:r>
            <a:r>
              <a:rPr lang="zh-CN" altLang="en-US" dirty="0"/>
              <a:t>，</a:t>
            </a:r>
            <a:r>
              <a:rPr lang="en-US" altLang="zh-CN" dirty="0"/>
              <a:t>IO</a:t>
            </a:r>
            <a:r>
              <a:rPr lang="zh-CN" altLang="en-US" dirty="0"/>
              <a:t>占比（</a:t>
            </a:r>
            <a:r>
              <a:rPr lang="en-US" altLang="zh-CN" dirty="0"/>
              <a:t>PM </a:t>
            </a:r>
            <a:r>
              <a:rPr lang="zh-CN" altLang="en-US" dirty="0"/>
              <a:t>场景），多线程高负载，索引的</a:t>
            </a:r>
            <a:r>
              <a:rPr lang="en-US" altLang="zh-CN" dirty="0"/>
              <a:t>CPU</a:t>
            </a:r>
            <a:r>
              <a:rPr lang="zh-CN" altLang="en-US" dirty="0"/>
              <a:t>开销</a:t>
            </a:r>
            <a:r>
              <a:rPr lang="en-US" altLang="zh-CN" dirty="0"/>
              <a:t>-</a:t>
            </a:r>
            <a:r>
              <a:rPr lang="zh-CN" altLang="en-US" dirty="0"/>
              <a:t>多线程优化）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内存使用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纯写、纯读、</a:t>
            </a:r>
            <a:r>
              <a:rPr lang="en-US" altLang="zh-CN" dirty="0"/>
              <a:t>Scan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F83A2-7C4E-4399-A429-23B6A3BD7FF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686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图的呈现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结论的确认分析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工作价值点挖掘（小</a:t>
            </a:r>
            <a:r>
              <a:rPr lang="en-US" altLang="zh-CN" dirty="0"/>
              <a:t>KV100B</a:t>
            </a:r>
            <a:r>
              <a:rPr lang="zh-CN" altLang="en-US" dirty="0"/>
              <a:t>，</a:t>
            </a:r>
            <a:r>
              <a:rPr lang="en-US" altLang="zh-CN" dirty="0"/>
              <a:t>zero lookup</a:t>
            </a:r>
            <a:r>
              <a:rPr lang="zh-CN" altLang="en-US" dirty="0"/>
              <a:t>，</a:t>
            </a:r>
            <a:r>
              <a:rPr lang="en-US" altLang="zh-CN" dirty="0"/>
              <a:t>IO</a:t>
            </a:r>
            <a:r>
              <a:rPr lang="zh-CN" altLang="en-US" dirty="0"/>
              <a:t>占比（</a:t>
            </a:r>
            <a:r>
              <a:rPr lang="en-US" altLang="zh-CN" dirty="0"/>
              <a:t>PM </a:t>
            </a:r>
            <a:r>
              <a:rPr lang="zh-CN" altLang="en-US" dirty="0"/>
              <a:t>场景），多线程高负载，索引的</a:t>
            </a:r>
            <a:r>
              <a:rPr lang="en-US" altLang="zh-CN" dirty="0"/>
              <a:t>CPU</a:t>
            </a:r>
            <a:r>
              <a:rPr lang="zh-CN" altLang="en-US" dirty="0"/>
              <a:t>开销</a:t>
            </a:r>
            <a:r>
              <a:rPr lang="en-US" altLang="zh-CN" dirty="0"/>
              <a:t>-</a:t>
            </a:r>
            <a:r>
              <a:rPr lang="zh-CN" altLang="en-US" dirty="0"/>
              <a:t>多线程优化）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内存使用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纯写、纯读、</a:t>
            </a:r>
            <a:r>
              <a:rPr lang="en-US" altLang="zh-CN" dirty="0"/>
              <a:t>Scan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F83A2-7C4E-4399-A429-23B6A3BD7FF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857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图的呈现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结论的确认分析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工作价值点挖掘（小</a:t>
            </a:r>
            <a:r>
              <a:rPr lang="en-US" altLang="zh-CN" dirty="0"/>
              <a:t>KV100B</a:t>
            </a:r>
            <a:r>
              <a:rPr lang="zh-CN" altLang="en-US" dirty="0"/>
              <a:t>，</a:t>
            </a:r>
            <a:r>
              <a:rPr lang="en-US" altLang="zh-CN" dirty="0"/>
              <a:t>zero lookup</a:t>
            </a:r>
            <a:r>
              <a:rPr lang="zh-CN" altLang="en-US" dirty="0"/>
              <a:t>，</a:t>
            </a:r>
            <a:r>
              <a:rPr lang="en-US" altLang="zh-CN" dirty="0"/>
              <a:t>IO</a:t>
            </a:r>
            <a:r>
              <a:rPr lang="zh-CN" altLang="en-US" dirty="0"/>
              <a:t>占比（</a:t>
            </a:r>
            <a:r>
              <a:rPr lang="en-US" altLang="zh-CN" dirty="0"/>
              <a:t>PM </a:t>
            </a:r>
            <a:r>
              <a:rPr lang="zh-CN" altLang="en-US" dirty="0"/>
              <a:t>场景），多线程高负载，索引的</a:t>
            </a:r>
            <a:r>
              <a:rPr lang="en-US" altLang="zh-CN" dirty="0"/>
              <a:t>CPU</a:t>
            </a:r>
            <a:r>
              <a:rPr lang="zh-CN" altLang="en-US" dirty="0"/>
              <a:t>开销</a:t>
            </a:r>
            <a:r>
              <a:rPr lang="en-US" altLang="zh-CN" dirty="0"/>
              <a:t>-</a:t>
            </a:r>
            <a:r>
              <a:rPr lang="zh-CN" altLang="en-US" dirty="0"/>
              <a:t>多线程优化）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内存使用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纯写、纯读、</a:t>
            </a:r>
            <a:r>
              <a:rPr lang="en-US" altLang="zh-CN" dirty="0"/>
              <a:t>Scan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F83A2-7C4E-4399-A429-23B6A3BD7FF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310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图的呈现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结论的确认分析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工作价值点挖掘（小</a:t>
            </a:r>
            <a:r>
              <a:rPr lang="en-US" altLang="zh-CN" dirty="0"/>
              <a:t>KV100B</a:t>
            </a:r>
            <a:r>
              <a:rPr lang="zh-CN" altLang="en-US" dirty="0"/>
              <a:t>，</a:t>
            </a:r>
            <a:r>
              <a:rPr lang="en-US" altLang="zh-CN" dirty="0"/>
              <a:t>zero lookup</a:t>
            </a:r>
            <a:r>
              <a:rPr lang="zh-CN" altLang="en-US" dirty="0"/>
              <a:t>，</a:t>
            </a:r>
            <a:r>
              <a:rPr lang="en-US" altLang="zh-CN" dirty="0"/>
              <a:t>IO</a:t>
            </a:r>
            <a:r>
              <a:rPr lang="zh-CN" altLang="en-US" dirty="0"/>
              <a:t>占比（</a:t>
            </a:r>
            <a:r>
              <a:rPr lang="en-US" altLang="zh-CN" dirty="0"/>
              <a:t>PM </a:t>
            </a:r>
            <a:r>
              <a:rPr lang="zh-CN" altLang="en-US" dirty="0"/>
              <a:t>场景），多线程高负载，索引的</a:t>
            </a:r>
            <a:r>
              <a:rPr lang="en-US" altLang="zh-CN" dirty="0"/>
              <a:t>CPU</a:t>
            </a:r>
            <a:r>
              <a:rPr lang="zh-CN" altLang="en-US" dirty="0"/>
              <a:t>开销</a:t>
            </a:r>
            <a:r>
              <a:rPr lang="en-US" altLang="zh-CN" dirty="0"/>
              <a:t>-</a:t>
            </a:r>
            <a:r>
              <a:rPr lang="zh-CN" altLang="en-US" dirty="0"/>
              <a:t>多线程优化）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内存使用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纯写、纯读、</a:t>
            </a:r>
            <a:r>
              <a:rPr lang="en-US" altLang="zh-CN" dirty="0" smtClean="0"/>
              <a:t>Scan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F83A2-7C4E-4399-A429-23B6A3BD7FF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59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图的呈现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结论的确认分析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工作价值点挖掘（小</a:t>
            </a:r>
            <a:r>
              <a:rPr lang="en-US" altLang="zh-CN" dirty="0"/>
              <a:t>KV100B</a:t>
            </a:r>
            <a:r>
              <a:rPr lang="zh-CN" altLang="en-US" dirty="0"/>
              <a:t>，</a:t>
            </a:r>
            <a:r>
              <a:rPr lang="en-US" altLang="zh-CN" dirty="0"/>
              <a:t>zero lookup</a:t>
            </a:r>
            <a:r>
              <a:rPr lang="zh-CN" altLang="en-US" dirty="0"/>
              <a:t>，</a:t>
            </a:r>
            <a:r>
              <a:rPr lang="en-US" altLang="zh-CN" dirty="0"/>
              <a:t>IO</a:t>
            </a:r>
            <a:r>
              <a:rPr lang="zh-CN" altLang="en-US" dirty="0"/>
              <a:t>占比（</a:t>
            </a:r>
            <a:r>
              <a:rPr lang="en-US" altLang="zh-CN" dirty="0"/>
              <a:t>PM </a:t>
            </a:r>
            <a:r>
              <a:rPr lang="zh-CN" altLang="en-US" dirty="0"/>
              <a:t>场景），多线程高负载，索引的</a:t>
            </a:r>
            <a:r>
              <a:rPr lang="en-US" altLang="zh-CN" dirty="0"/>
              <a:t>CPU</a:t>
            </a:r>
            <a:r>
              <a:rPr lang="zh-CN" altLang="en-US" dirty="0"/>
              <a:t>开销</a:t>
            </a:r>
            <a:r>
              <a:rPr lang="en-US" altLang="zh-CN" dirty="0"/>
              <a:t>-</a:t>
            </a:r>
            <a:r>
              <a:rPr lang="zh-CN" altLang="en-US" dirty="0"/>
              <a:t>多线程优化）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内存使用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纯写、纯读、</a:t>
            </a:r>
            <a:r>
              <a:rPr lang="en-US" altLang="zh-CN" dirty="0"/>
              <a:t>Scan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F83A2-7C4E-4399-A429-23B6A3BD7FF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625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待完成：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内存开销确定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工作计划待完善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不同大小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Lazy</a:t>
            </a:r>
            <a:r>
              <a:rPr lang="zh-CN" altLang="en-US" dirty="0" smtClean="0"/>
              <a:t>删除待完成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F83A2-7C4E-4399-A429-23B6A3BD7FF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58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51BE-A2C6-4378-BDCD-7E9EC76F8F63}" type="datetime1">
              <a:rPr lang="zh-CN" altLang="en-US" smtClean="0"/>
              <a:t>2022/9/7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522B-5885-439A-9CC5-32F38D70CC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9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31608"/>
            <a:ext cx="8056033" cy="63319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51885"/>
            <a:ext cx="10515600" cy="4941881"/>
          </a:xfrm>
        </p:spPr>
        <p:txBody>
          <a:bodyPr/>
          <a:lstStyle>
            <a:lvl1pPr marL="228600" marR="0" indent="-2448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  <a:defRPr lang="en-US" altLang="zh-CN" sz="28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532800" marR="0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anose="020F0502020204030204" pitchFamily="34" charset="0"/>
              <a:buChar char="‐"/>
              <a:tabLst/>
              <a:defRPr lang="en-US" altLang="zh-CN" sz="24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892800" marR="0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tabLst/>
              <a:defRPr lang="en-US" altLang="zh-CN" sz="2000" kern="1200" baseline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252800" marR="0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Calibri" panose="020F0502020204030204" pitchFamily="34" charset="0"/>
              <a:buChar char="▪"/>
              <a:tabLst/>
              <a:defRPr lang="en-US" altLang="zh-CN" sz="1800" kern="1200" baseline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1219500" indent="-571500">
              <a:defRPr/>
            </a:lvl5pPr>
          </a:lstStyle>
          <a:p>
            <a:pPr marL="228600" marR="0" lvl="0" indent="-2448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Level1</a:t>
            </a:r>
          </a:p>
          <a:p>
            <a:pPr marL="532800" marR="0" lvl="1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lang="en-US" altLang="zh-CN" dirty="0"/>
              <a:t>Level2</a:t>
            </a:r>
          </a:p>
          <a:p>
            <a:pPr marL="892800" marR="0" lvl="2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dirty="0"/>
              <a:t>Level3</a:t>
            </a:r>
          </a:p>
          <a:p>
            <a:pPr marL="1252800" marR="0" lvl="3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Calibri" panose="020F0502020204030204" pitchFamily="34" charset="0"/>
              <a:buChar char="▪"/>
              <a:tabLst/>
              <a:defRPr/>
            </a:pPr>
            <a:r>
              <a:rPr lang="en-US" altLang="zh-CN" dirty="0"/>
              <a:t>Level4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0177-9386-4D55-B84E-68959E8AFB94}" type="datetime1">
              <a:rPr lang="zh-CN" altLang="en-US" smtClean="0"/>
              <a:t>2022/9/7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522B-5885-439A-9CC5-32F38D70CC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9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09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607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448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Level1</a:t>
            </a:r>
          </a:p>
          <a:p>
            <a:pPr marL="532800" marR="0" lvl="1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lang="en-US" altLang="zh-CN" dirty="0"/>
              <a:t>Level2</a:t>
            </a:r>
          </a:p>
          <a:p>
            <a:pPr marL="892800" marR="0" lvl="2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dirty="0"/>
              <a:t>Level3</a:t>
            </a:r>
          </a:p>
          <a:p>
            <a:pPr marL="1252800" marR="0" lvl="3" indent="-244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Calibri" panose="020F0502020204030204" pitchFamily="34" charset="0"/>
              <a:buChar char="▪"/>
              <a:tabLst/>
              <a:defRPr/>
            </a:pPr>
            <a:r>
              <a:rPr lang="en-US" altLang="zh-CN" dirty="0"/>
              <a:t>Level4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5DD5A-14F5-4ECC-876B-6768CE37A50D}" type="datetime1">
              <a:rPr lang="zh-CN" altLang="en-US" smtClean="0"/>
              <a:t>2022/9/7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2522B-5885-439A-9CC5-32F38D70CC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accent1">
              <a:lumMod val="75000"/>
            </a:schemeClr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1pPr>
    </p:titleStyle>
    <p:bodyStyle>
      <a:lvl1pPr marL="228600" marR="0" indent="-2448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Tx/>
        <a:buFont typeface="Arial" panose="020B0604020202020204" pitchFamily="34" charset="0"/>
        <a:buChar char="•"/>
        <a:tabLst/>
        <a:defRPr lang="zh-CN" altLang="en-US" sz="3600" kern="1200" dirty="0" smtClean="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1pPr>
      <a:lvl2pPr marL="745200" marR="0" indent="-4572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1">
            <a:lumMod val="75000"/>
          </a:schemeClr>
        </a:buClr>
        <a:buSzTx/>
        <a:buFont typeface="Arial" panose="020B0604020202020204" pitchFamily="34" charset="0"/>
        <a:buNone/>
        <a:tabLst/>
        <a:defRPr lang="zh-CN" altLang="en-US" sz="2800" kern="1200" dirty="0" smtClean="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2pPr>
      <a:lvl3pPr marL="1219500" indent="-5715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lang="zh-CN" altLang="en-US" sz="2400" kern="1200" baseline="0" dirty="0" smtClean="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3pPr>
      <a:lvl4pPr marL="1579500" indent="-5715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lang="zh-CN" altLang="en-US" sz="2400" kern="1200" baseline="0" dirty="0" smtClean="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4pPr>
      <a:lvl5pPr marL="2057400" indent="-244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lang="en-US" altLang="en-US" sz="3600" kern="1200" dirty="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5" Type="http://schemas.openxmlformats.org/officeDocument/2006/relationships/image" Target="../media/image201.png"/><Relationship Id="rId4" Type="http://schemas.openxmlformats.org/officeDocument/2006/relationships/image" Target="../media/image19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7" Type="http://schemas.openxmlformats.org/officeDocument/2006/relationships/image" Target="../media/image26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1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7056" y="1122363"/>
            <a:ext cx="9597887" cy="1461811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基于</a:t>
            </a:r>
            <a:r>
              <a:rPr lang="en-US" altLang="zh-CN" sz="3600" dirty="0"/>
              <a:t>LSM</a:t>
            </a:r>
            <a:r>
              <a:rPr lang="zh-CN" altLang="en-US" sz="3600" dirty="0"/>
              <a:t>树的键值存储的查询优化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7056" y="3007710"/>
            <a:ext cx="9597887" cy="3055159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b="1" dirty="0"/>
              <a:t>Presented by </a:t>
            </a:r>
            <a:r>
              <a:rPr lang="en-US" altLang="zh-CN" sz="2400" b="1" dirty="0" err="1" smtClean="0">
                <a:solidFill>
                  <a:schemeClr val="accent2">
                    <a:lumMod val="75000"/>
                  </a:schemeClr>
                </a:solidFill>
              </a:rPr>
              <a:t>Qingyang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Zhang</a:t>
            </a:r>
            <a:r>
              <a:rPr lang="en-US" altLang="zh-CN" sz="2400" b="1" dirty="0"/>
              <a:t>, USTC</a:t>
            </a:r>
          </a:p>
          <a:p>
            <a:pPr algn="ctr"/>
            <a:r>
              <a:rPr lang="en-US" altLang="zh-CN" sz="2400" b="1" dirty="0" smtClean="0"/>
              <a:t>September </a:t>
            </a:r>
            <a:r>
              <a:rPr lang="en-US" altLang="zh-CN" sz="2400" b="1" dirty="0"/>
              <a:t>8</a:t>
            </a:r>
            <a:r>
              <a:rPr lang="en-US" altLang="zh-CN" sz="2400" b="1" baseline="30000" dirty="0" smtClean="0"/>
              <a:t>th</a:t>
            </a:r>
            <a:r>
              <a:rPr lang="en-US" altLang="zh-CN" sz="2400" b="1" dirty="0"/>
              <a:t>, </a:t>
            </a:r>
            <a:r>
              <a:rPr lang="en-US" altLang="zh-CN" sz="2400" b="1" dirty="0" smtClean="0"/>
              <a:t>2022</a:t>
            </a:r>
            <a:endParaRPr lang="en-US" altLang="zh-CN" sz="2400" b="1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9A69F-AF51-4187-AA26-82CD8814AF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F2DB3B-632B-40C8-9109-6B39C5639F2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2022/9/7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63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Design</a:t>
            </a:r>
            <a:r>
              <a:rPr lang="zh-CN" altLang="en-US" dirty="0"/>
              <a:t>（层间指针部分）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关于</a:t>
            </a:r>
            <a:r>
              <a:rPr lang="en-US" altLang="zh-CN" dirty="0"/>
              <a:t>Global Index</a:t>
            </a:r>
            <a:r>
              <a:rPr lang="zh-CN" altLang="en-US" dirty="0"/>
              <a:t>的详细设计（层间指针部分）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层间指针指向的是查询的起始</a:t>
            </a:r>
            <a:r>
              <a:rPr lang="en-US" altLang="zh-CN" dirty="0"/>
              <a:t>key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即指向刚好不大于前一个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en-US" altLang="zh-CN" dirty="0"/>
              <a:t>entry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ADAE78-B2C5-4C0F-AEDF-361488230DF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2022/9/7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0" name="文本框 80">
            <a:extLst>
              <a:ext uri="{FF2B5EF4-FFF2-40B4-BE49-F238E27FC236}">
                <a16:creationId xmlns:a16="http://schemas.microsoft.com/office/drawing/2014/main" id="{F7929CAB-CEBF-40FA-9123-3C5509F2AC1A}"/>
              </a:ext>
            </a:extLst>
          </p:cNvPr>
          <p:cNvSpPr txBox="1"/>
          <p:nvPr/>
        </p:nvSpPr>
        <p:spPr>
          <a:xfrm>
            <a:off x="1926027" y="3032465"/>
            <a:ext cx="16230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Global Index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81">
                <a:extLst>
                  <a:ext uri="{FF2B5EF4-FFF2-40B4-BE49-F238E27FC236}">
                    <a16:creationId xmlns:a16="http://schemas.microsoft.com/office/drawing/2014/main" id="{D5230864-FAA4-40E1-A1F6-5D121754C22A}"/>
                  </a:ext>
                </a:extLst>
              </p:cNvPr>
              <p:cNvSpPr txBox="1"/>
              <p:nvPr/>
            </p:nvSpPr>
            <p:spPr>
              <a:xfrm>
                <a:off x="2015642" y="4218087"/>
                <a:ext cx="5240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文本框 81">
                <a:extLst>
                  <a:ext uri="{FF2B5EF4-FFF2-40B4-BE49-F238E27FC236}">
                    <a16:creationId xmlns:a16="http://schemas.microsoft.com/office/drawing/2014/main" id="{D5230864-FAA4-40E1-A1F6-5D121754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642" y="4218087"/>
                <a:ext cx="524038" cy="276999"/>
              </a:xfrm>
              <a:prstGeom prst="rect">
                <a:avLst/>
              </a:prstGeom>
              <a:blipFill>
                <a:blip r:embed="rId2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3010823" y="3358025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10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1742660" y="2999674"/>
            <a:ext cx="4860364" cy="18855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80">
            <a:extLst>
              <a:ext uri="{FF2B5EF4-FFF2-40B4-BE49-F238E27FC236}">
                <a16:creationId xmlns:a16="http://schemas.microsoft.com/office/drawing/2014/main" id="{F7929CAB-CEBF-40FA-9123-3C5509F2AC1A}"/>
              </a:ext>
            </a:extLst>
          </p:cNvPr>
          <p:cNvSpPr txBox="1"/>
          <p:nvPr/>
        </p:nvSpPr>
        <p:spPr>
          <a:xfrm>
            <a:off x="1926028" y="3032465"/>
            <a:ext cx="16230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Global Index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6">
                <a:extLst>
                  <a:ext uri="{FF2B5EF4-FFF2-40B4-BE49-F238E27FC236}">
                    <a16:creationId xmlns:a16="http://schemas.microsoft.com/office/drawing/2014/main" id="{90FFDBA2-EADC-4D44-8F78-3AC1D8191453}"/>
                  </a:ext>
                </a:extLst>
              </p:cNvPr>
              <p:cNvSpPr txBox="1"/>
              <p:nvPr/>
            </p:nvSpPr>
            <p:spPr>
              <a:xfrm>
                <a:off x="2144533" y="3322029"/>
                <a:ext cx="2977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文本框 16">
                <a:extLst>
                  <a:ext uri="{FF2B5EF4-FFF2-40B4-BE49-F238E27FC236}">
                    <a16:creationId xmlns:a16="http://schemas.microsoft.com/office/drawing/2014/main" id="{90FFDBA2-EADC-4D44-8F78-3AC1D8191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533" y="3322029"/>
                <a:ext cx="297780" cy="276999"/>
              </a:xfrm>
              <a:prstGeom prst="rect">
                <a:avLst/>
              </a:prstGeom>
              <a:blipFill>
                <a:blip r:embed="rId3"/>
                <a:stretch>
                  <a:fillRect l="-22449" r="-10204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81">
                <a:extLst>
                  <a:ext uri="{FF2B5EF4-FFF2-40B4-BE49-F238E27FC236}">
                    <a16:creationId xmlns:a16="http://schemas.microsoft.com/office/drawing/2014/main" id="{D5230864-FAA4-40E1-A1F6-5D121754C22A}"/>
                  </a:ext>
                </a:extLst>
              </p:cNvPr>
              <p:cNvSpPr txBox="1"/>
              <p:nvPr/>
            </p:nvSpPr>
            <p:spPr>
              <a:xfrm>
                <a:off x="2031316" y="3750093"/>
                <a:ext cx="5240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文本框 81">
                <a:extLst>
                  <a:ext uri="{FF2B5EF4-FFF2-40B4-BE49-F238E27FC236}">
                    <a16:creationId xmlns:a16="http://schemas.microsoft.com/office/drawing/2014/main" id="{D5230864-FAA4-40E1-A1F6-5D121754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316" y="3750093"/>
                <a:ext cx="524038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3628932" y="3359159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8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5026847" y="3358025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53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9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2812662" y="3805238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0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3386100" y="3806764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15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7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4206473" y="3790558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30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8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4751111" y="3799656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9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5513845" y="3806764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60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0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2905846" y="4284285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8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1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4570577" y="4288367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45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2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5212662" y="4284284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55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3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5957014" y="4284283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80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stCxn id="107" idx="2"/>
            <a:endCxn id="109" idx="0"/>
          </p:cNvCxnSpPr>
          <p:nvPr/>
        </p:nvCxnSpPr>
        <p:spPr>
          <a:xfrm flipH="1">
            <a:off x="3022629" y="3561702"/>
            <a:ext cx="816270" cy="24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>
            <a:stCxn id="108" idx="2"/>
            <a:endCxn id="110" idx="0"/>
          </p:cNvCxnSpPr>
          <p:nvPr/>
        </p:nvCxnSpPr>
        <p:spPr>
          <a:xfrm flipH="1">
            <a:off x="3596067" y="3560568"/>
            <a:ext cx="1640747" cy="24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5814522" y="3358756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70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06" name="直接箭头连接符 205"/>
          <p:cNvCxnSpPr>
            <a:stCxn id="205" idx="2"/>
            <a:endCxn id="198" idx="0"/>
          </p:cNvCxnSpPr>
          <p:nvPr/>
        </p:nvCxnSpPr>
        <p:spPr>
          <a:xfrm flipH="1">
            <a:off x="4961078" y="3561299"/>
            <a:ext cx="1063411" cy="23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>
            <a:stCxn id="102" idx="2"/>
            <a:endCxn id="106" idx="3"/>
          </p:cNvCxnSpPr>
          <p:nvPr/>
        </p:nvCxnSpPr>
        <p:spPr>
          <a:xfrm flipH="1">
            <a:off x="2555354" y="3560568"/>
            <a:ext cx="665436" cy="32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>
            <a:stCxn id="109" idx="2"/>
            <a:endCxn id="101" idx="3"/>
          </p:cNvCxnSpPr>
          <p:nvPr/>
        </p:nvCxnSpPr>
        <p:spPr>
          <a:xfrm flipH="1">
            <a:off x="2539680" y="4007781"/>
            <a:ext cx="482949" cy="34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>
            <a:stCxn id="110" idx="2"/>
            <a:endCxn id="101" idx="3"/>
          </p:cNvCxnSpPr>
          <p:nvPr/>
        </p:nvCxnSpPr>
        <p:spPr>
          <a:xfrm flipH="1">
            <a:off x="2539680" y="4009307"/>
            <a:ext cx="1056387" cy="34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>
            <a:stCxn id="197" idx="2"/>
            <a:endCxn id="200" idx="0"/>
          </p:cNvCxnSpPr>
          <p:nvPr/>
        </p:nvCxnSpPr>
        <p:spPr>
          <a:xfrm flipH="1">
            <a:off x="3115813" y="3993101"/>
            <a:ext cx="1300627" cy="291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98" idx="2"/>
            <a:endCxn id="200" idx="0"/>
          </p:cNvCxnSpPr>
          <p:nvPr/>
        </p:nvCxnSpPr>
        <p:spPr>
          <a:xfrm flipH="1">
            <a:off x="3115813" y="4002199"/>
            <a:ext cx="1845265" cy="282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>
            <a:stCxn id="199" idx="2"/>
            <a:endCxn id="201" idx="0"/>
          </p:cNvCxnSpPr>
          <p:nvPr/>
        </p:nvCxnSpPr>
        <p:spPr>
          <a:xfrm flipH="1">
            <a:off x="4780544" y="4009307"/>
            <a:ext cx="943268" cy="27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4115434" y="3353943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25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14" name="直接箭头连接符 213"/>
          <p:cNvCxnSpPr>
            <a:stCxn id="213" idx="2"/>
            <a:endCxn id="110" idx="0"/>
          </p:cNvCxnSpPr>
          <p:nvPr/>
        </p:nvCxnSpPr>
        <p:spPr>
          <a:xfrm flipH="1">
            <a:off x="3596067" y="3556486"/>
            <a:ext cx="729334" cy="250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13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Design</a:t>
            </a:r>
            <a:r>
              <a:rPr lang="zh-CN" altLang="en-US" dirty="0"/>
              <a:t>（层间指针部分）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关于</a:t>
            </a:r>
            <a:r>
              <a:rPr lang="en-US" altLang="zh-CN" dirty="0"/>
              <a:t>Compaction</a:t>
            </a:r>
            <a:r>
              <a:rPr lang="zh-CN" altLang="en-US" dirty="0"/>
              <a:t>时</a:t>
            </a:r>
            <a:r>
              <a:rPr lang="en-US" altLang="zh-CN" dirty="0" err="1"/>
              <a:t>SSTable</a:t>
            </a:r>
            <a:r>
              <a:rPr lang="zh-CN" altLang="en-US" dirty="0"/>
              <a:t>的删除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修改前一层的指针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dirty="0"/>
              <a:t>指向该</a:t>
            </a:r>
            <a:r>
              <a:rPr lang="en-US" altLang="zh-CN" dirty="0" err="1"/>
              <a:t>SSTable</a:t>
            </a:r>
            <a:r>
              <a:rPr lang="zh-CN" altLang="en-US" dirty="0"/>
              <a:t>的前一个</a:t>
            </a:r>
            <a:r>
              <a:rPr lang="en-US" altLang="zh-CN" dirty="0"/>
              <a:t>entry</a:t>
            </a:r>
          </a:p>
          <a:p>
            <a:pPr lvl="2">
              <a:lnSpc>
                <a:spcPct val="100000"/>
              </a:lnSpc>
            </a:pPr>
            <a:r>
              <a:rPr lang="zh-CN" altLang="en-US" dirty="0"/>
              <a:t>从刚好大于前一个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en-US" altLang="zh-CN" dirty="0"/>
              <a:t>entry</a:t>
            </a:r>
            <a:r>
              <a:rPr lang="zh-CN" altLang="en-US" dirty="0"/>
              <a:t>的下一个，到刚好大于后一个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en-US" altLang="zh-CN" dirty="0"/>
              <a:t>entry</a:t>
            </a:r>
          </a:p>
          <a:p>
            <a:pPr lvl="2">
              <a:lnSpc>
                <a:spcPct val="100000"/>
              </a:lnSpc>
            </a:pPr>
            <a:r>
              <a:rPr lang="zh-CN" altLang="en-US" dirty="0"/>
              <a:t>（可以证明正确性）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同一层的指针可能也需要修改！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ADAE78-B2C5-4C0F-AEDF-361488230DF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2022/9/7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0" name="文本框 80">
            <a:extLst>
              <a:ext uri="{FF2B5EF4-FFF2-40B4-BE49-F238E27FC236}">
                <a16:creationId xmlns:a16="http://schemas.microsoft.com/office/drawing/2014/main" id="{F7929CAB-CEBF-40FA-9123-3C5509F2AC1A}"/>
              </a:ext>
            </a:extLst>
          </p:cNvPr>
          <p:cNvSpPr txBox="1"/>
          <p:nvPr/>
        </p:nvSpPr>
        <p:spPr>
          <a:xfrm>
            <a:off x="844573" y="3999619"/>
            <a:ext cx="16230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Global Index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81">
                <a:extLst>
                  <a:ext uri="{FF2B5EF4-FFF2-40B4-BE49-F238E27FC236}">
                    <a16:creationId xmlns:a16="http://schemas.microsoft.com/office/drawing/2014/main" id="{D5230864-FAA4-40E1-A1F6-5D121754C22A}"/>
                  </a:ext>
                </a:extLst>
              </p:cNvPr>
              <p:cNvSpPr txBox="1"/>
              <p:nvPr/>
            </p:nvSpPr>
            <p:spPr>
              <a:xfrm>
                <a:off x="934188" y="5185241"/>
                <a:ext cx="5240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文本框 81">
                <a:extLst>
                  <a:ext uri="{FF2B5EF4-FFF2-40B4-BE49-F238E27FC236}">
                    <a16:creationId xmlns:a16="http://schemas.microsoft.com/office/drawing/2014/main" id="{D5230864-FAA4-40E1-A1F6-5D121754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188" y="5185241"/>
                <a:ext cx="524038" cy="276999"/>
              </a:xfrm>
              <a:prstGeom prst="rect">
                <a:avLst/>
              </a:prstGeom>
              <a:blipFill>
                <a:blip r:embed="rId2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1929369" y="4325179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10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661206" y="3966828"/>
            <a:ext cx="4860364" cy="18855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80">
            <a:extLst>
              <a:ext uri="{FF2B5EF4-FFF2-40B4-BE49-F238E27FC236}">
                <a16:creationId xmlns:a16="http://schemas.microsoft.com/office/drawing/2014/main" id="{F7929CAB-CEBF-40FA-9123-3C5509F2AC1A}"/>
              </a:ext>
            </a:extLst>
          </p:cNvPr>
          <p:cNvSpPr txBox="1"/>
          <p:nvPr/>
        </p:nvSpPr>
        <p:spPr>
          <a:xfrm>
            <a:off x="844574" y="3999619"/>
            <a:ext cx="16230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Global Index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6">
                <a:extLst>
                  <a:ext uri="{FF2B5EF4-FFF2-40B4-BE49-F238E27FC236}">
                    <a16:creationId xmlns:a16="http://schemas.microsoft.com/office/drawing/2014/main" id="{90FFDBA2-EADC-4D44-8F78-3AC1D8191453}"/>
                  </a:ext>
                </a:extLst>
              </p:cNvPr>
              <p:cNvSpPr txBox="1"/>
              <p:nvPr/>
            </p:nvSpPr>
            <p:spPr>
              <a:xfrm>
                <a:off x="1063079" y="4289183"/>
                <a:ext cx="2977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文本框 16">
                <a:extLst>
                  <a:ext uri="{FF2B5EF4-FFF2-40B4-BE49-F238E27FC236}">
                    <a16:creationId xmlns:a16="http://schemas.microsoft.com/office/drawing/2014/main" id="{90FFDBA2-EADC-4D44-8F78-3AC1D8191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079" y="4289183"/>
                <a:ext cx="297780" cy="276999"/>
              </a:xfrm>
              <a:prstGeom prst="rect">
                <a:avLst/>
              </a:prstGeom>
              <a:blipFill>
                <a:blip r:embed="rId3"/>
                <a:stretch>
                  <a:fillRect l="-20408" r="-1224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81">
                <a:extLst>
                  <a:ext uri="{FF2B5EF4-FFF2-40B4-BE49-F238E27FC236}">
                    <a16:creationId xmlns:a16="http://schemas.microsoft.com/office/drawing/2014/main" id="{D5230864-FAA4-40E1-A1F6-5D121754C22A}"/>
                  </a:ext>
                </a:extLst>
              </p:cNvPr>
              <p:cNvSpPr txBox="1"/>
              <p:nvPr/>
            </p:nvSpPr>
            <p:spPr>
              <a:xfrm>
                <a:off x="949862" y="4717247"/>
                <a:ext cx="5240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文本框 81">
                <a:extLst>
                  <a:ext uri="{FF2B5EF4-FFF2-40B4-BE49-F238E27FC236}">
                    <a16:creationId xmlns:a16="http://schemas.microsoft.com/office/drawing/2014/main" id="{D5230864-FAA4-40E1-A1F6-5D121754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62" y="4717247"/>
                <a:ext cx="524038" cy="276999"/>
              </a:xfrm>
              <a:prstGeom prst="rect">
                <a:avLst/>
              </a:prstGeom>
              <a:blipFill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2547478" y="4326313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8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3945393" y="4325179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53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9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1731208" y="4772392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0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2304646" y="4773918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15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7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3132722" y="4758122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30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8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3669657" y="4766810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9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4432391" y="4773918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60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0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1824392" y="5251439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8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1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3489123" y="5255521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45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2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4131208" y="5251438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55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3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4875560" y="5251437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80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stCxn id="107" idx="2"/>
            <a:endCxn id="109" idx="0"/>
          </p:cNvCxnSpPr>
          <p:nvPr/>
        </p:nvCxnSpPr>
        <p:spPr>
          <a:xfrm flipH="1">
            <a:off x="1941175" y="4528856"/>
            <a:ext cx="816270" cy="24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>
            <a:stCxn id="108" idx="2"/>
            <a:endCxn id="110" idx="0"/>
          </p:cNvCxnSpPr>
          <p:nvPr/>
        </p:nvCxnSpPr>
        <p:spPr>
          <a:xfrm flipH="1">
            <a:off x="2514613" y="4527722"/>
            <a:ext cx="1640747" cy="2461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4733068" y="4325910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70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06" name="直接箭头连接符 205"/>
          <p:cNvCxnSpPr>
            <a:stCxn id="205" idx="2"/>
            <a:endCxn id="198" idx="0"/>
          </p:cNvCxnSpPr>
          <p:nvPr/>
        </p:nvCxnSpPr>
        <p:spPr>
          <a:xfrm flipH="1">
            <a:off x="3879624" y="4528453"/>
            <a:ext cx="1063411" cy="2383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>
            <a:stCxn id="102" idx="2"/>
            <a:endCxn id="106" idx="3"/>
          </p:cNvCxnSpPr>
          <p:nvPr/>
        </p:nvCxnSpPr>
        <p:spPr>
          <a:xfrm flipH="1">
            <a:off x="1473900" y="4527722"/>
            <a:ext cx="665436" cy="32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>
            <a:stCxn id="109" idx="2"/>
            <a:endCxn id="101" idx="3"/>
          </p:cNvCxnSpPr>
          <p:nvPr/>
        </p:nvCxnSpPr>
        <p:spPr>
          <a:xfrm flipH="1">
            <a:off x="1458226" y="4974935"/>
            <a:ext cx="482949" cy="34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>
            <a:stCxn id="110" idx="2"/>
            <a:endCxn id="101" idx="3"/>
          </p:cNvCxnSpPr>
          <p:nvPr/>
        </p:nvCxnSpPr>
        <p:spPr>
          <a:xfrm flipH="1">
            <a:off x="1458226" y="4976461"/>
            <a:ext cx="1056387" cy="34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>
            <a:stCxn id="197" idx="2"/>
            <a:endCxn id="200" idx="0"/>
          </p:cNvCxnSpPr>
          <p:nvPr/>
        </p:nvCxnSpPr>
        <p:spPr>
          <a:xfrm flipH="1">
            <a:off x="2034359" y="4960665"/>
            <a:ext cx="1308330" cy="29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98" idx="2"/>
            <a:endCxn id="200" idx="0"/>
          </p:cNvCxnSpPr>
          <p:nvPr/>
        </p:nvCxnSpPr>
        <p:spPr>
          <a:xfrm flipH="1">
            <a:off x="2034359" y="4969353"/>
            <a:ext cx="1845265" cy="282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>
            <a:stCxn id="199" idx="2"/>
            <a:endCxn id="201" idx="0"/>
          </p:cNvCxnSpPr>
          <p:nvPr/>
        </p:nvCxnSpPr>
        <p:spPr>
          <a:xfrm flipH="1">
            <a:off x="3699090" y="4976461"/>
            <a:ext cx="943268" cy="2790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3013236" y="4661258"/>
            <a:ext cx="1123304" cy="419230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80">
            <a:extLst>
              <a:ext uri="{FF2B5EF4-FFF2-40B4-BE49-F238E27FC236}">
                <a16:creationId xmlns:a16="http://schemas.microsoft.com/office/drawing/2014/main" id="{F7929CAB-CEBF-40FA-9123-3C5509F2AC1A}"/>
              </a:ext>
            </a:extLst>
          </p:cNvPr>
          <p:cNvSpPr txBox="1"/>
          <p:nvPr/>
        </p:nvSpPr>
        <p:spPr>
          <a:xfrm>
            <a:off x="6840604" y="3999619"/>
            <a:ext cx="16230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Global Index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81">
                <a:extLst>
                  <a:ext uri="{FF2B5EF4-FFF2-40B4-BE49-F238E27FC236}">
                    <a16:creationId xmlns:a16="http://schemas.microsoft.com/office/drawing/2014/main" id="{D5230864-FAA4-40E1-A1F6-5D121754C22A}"/>
                  </a:ext>
                </a:extLst>
              </p:cNvPr>
              <p:cNvSpPr txBox="1"/>
              <p:nvPr/>
            </p:nvSpPr>
            <p:spPr>
              <a:xfrm>
                <a:off x="6930219" y="5185241"/>
                <a:ext cx="5240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文本框 81">
                <a:extLst>
                  <a:ext uri="{FF2B5EF4-FFF2-40B4-BE49-F238E27FC236}">
                    <a16:creationId xmlns:a16="http://schemas.microsoft.com/office/drawing/2014/main" id="{D5230864-FAA4-40E1-A1F6-5D121754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219" y="5185241"/>
                <a:ext cx="524038" cy="276999"/>
              </a:xfrm>
              <a:prstGeom prst="rect">
                <a:avLst/>
              </a:prstGeom>
              <a:blipFill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7925400" y="4325179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10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657237" y="3966828"/>
            <a:ext cx="4860364" cy="18855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80">
            <a:extLst>
              <a:ext uri="{FF2B5EF4-FFF2-40B4-BE49-F238E27FC236}">
                <a16:creationId xmlns:a16="http://schemas.microsoft.com/office/drawing/2014/main" id="{F7929CAB-CEBF-40FA-9123-3C5509F2AC1A}"/>
              </a:ext>
            </a:extLst>
          </p:cNvPr>
          <p:cNvSpPr txBox="1"/>
          <p:nvPr/>
        </p:nvSpPr>
        <p:spPr>
          <a:xfrm>
            <a:off x="6840605" y="3999619"/>
            <a:ext cx="16230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Global Index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16">
                <a:extLst>
                  <a:ext uri="{FF2B5EF4-FFF2-40B4-BE49-F238E27FC236}">
                    <a16:creationId xmlns:a16="http://schemas.microsoft.com/office/drawing/2014/main" id="{90FFDBA2-EADC-4D44-8F78-3AC1D8191453}"/>
                  </a:ext>
                </a:extLst>
              </p:cNvPr>
              <p:cNvSpPr txBox="1"/>
              <p:nvPr/>
            </p:nvSpPr>
            <p:spPr>
              <a:xfrm>
                <a:off x="7059110" y="4289183"/>
                <a:ext cx="2977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文本框 16">
                <a:extLst>
                  <a:ext uri="{FF2B5EF4-FFF2-40B4-BE49-F238E27FC236}">
                    <a16:creationId xmlns:a16="http://schemas.microsoft.com/office/drawing/2014/main" id="{90FFDBA2-EADC-4D44-8F78-3AC1D8191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110" y="4289183"/>
                <a:ext cx="297780" cy="276999"/>
              </a:xfrm>
              <a:prstGeom prst="rect">
                <a:avLst/>
              </a:prstGeom>
              <a:blipFill>
                <a:blip r:embed="rId6"/>
                <a:stretch>
                  <a:fillRect l="-22449" r="-10204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81">
                <a:extLst>
                  <a:ext uri="{FF2B5EF4-FFF2-40B4-BE49-F238E27FC236}">
                    <a16:creationId xmlns:a16="http://schemas.microsoft.com/office/drawing/2014/main" id="{D5230864-FAA4-40E1-A1F6-5D121754C22A}"/>
                  </a:ext>
                </a:extLst>
              </p:cNvPr>
              <p:cNvSpPr txBox="1"/>
              <p:nvPr/>
            </p:nvSpPr>
            <p:spPr>
              <a:xfrm>
                <a:off x="6945893" y="4717247"/>
                <a:ext cx="5240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文本框 81">
                <a:extLst>
                  <a:ext uri="{FF2B5EF4-FFF2-40B4-BE49-F238E27FC236}">
                    <a16:creationId xmlns:a16="http://schemas.microsoft.com/office/drawing/2014/main" id="{D5230864-FAA4-40E1-A1F6-5D121754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893" y="4717247"/>
                <a:ext cx="524038" cy="276999"/>
              </a:xfrm>
              <a:prstGeom prst="rect">
                <a:avLst/>
              </a:prstGeom>
              <a:blipFill>
                <a:blip r:embed="rId7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8543509" y="4326313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4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9941424" y="4325179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53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5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7727239" y="4772392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6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8300677" y="4773918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15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9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10428422" y="4773918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60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0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7820423" y="5251439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8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1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9485154" y="5255521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45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2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10127239" y="5251438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55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3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10871591" y="5251437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80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54" name="直接箭头连接符 53"/>
          <p:cNvCxnSpPr>
            <a:stCxn id="43" idx="2"/>
            <a:endCxn id="45" idx="0"/>
          </p:cNvCxnSpPr>
          <p:nvPr/>
        </p:nvCxnSpPr>
        <p:spPr>
          <a:xfrm flipH="1">
            <a:off x="7937206" y="4528856"/>
            <a:ext cx="816270" cy="24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4" idx="2"/>
            <a:endCxn id="46" idx="0"/>
          </p:cNvCxnSpPr>
          <p:nvPr/>
        </p:nvCxnSpPr>
        <p:spPr>
          <a:xfrm flipH="1">
            <a:off x="8510644" y="4527722"/>
            <a:ext cx="1640747" cy="2461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10729099" y="4325910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70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57" name="直接箭头连接符 56"/>
          <p:cNvCxnSpPr>
            <a:stCxn id="56" idx="2"/>
            <a:endCxn id="46" idx="0"/>
          </p:cNvCxnSpPr>
          <p:nvPr/>
        </p:nvCxnSpPr>
        <p:spPr>
          <a:xfrm flipH="1">
            <a:off x="8510644" y="4528453"/>
            <a:ext cx="2428422" cy="245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8" idx="2"/>
            <a:endCxn id="42" idx="3"/>
          </p:cNvCxnSpPr>
          <p:nvPr/>
        </p:nvCxnSpPr>
        <p:spPr>
          <a:xfrm flipH="1">
            <a:off x="7469931" y="4527722"/>
            <a:ext cx="665436" cy="32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5" idx="2"/>
            <a:endCxn id="37" idx="3"/>
          </p:cNvCxnSpPr>
          <p:nvPr/>
        </p:nvCxnSpPr>
        <p:spPr>
          <a:xfrm flipH="1">
            <a:off x="7454257" y="4974935"/>
            <a:ext cx="482949" cy="34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6" idx="2"/>
            <a:endCxn id="37" idx="3"/>
          </p:cNvCxnSpPr>
          <p:nvPr/>
        </p:nvCxnSpPr>
        <p:spPr>
          <a:xfrm flipH="1">
            <a:off x="7454257" y="4976461"/>
            <a:ext cx="1056387" cy="34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9" idx="2"/>
            <a:endCxn id="50" idx="0"/>
          </p:cNvCxnSpPr>
          <p:nvPr/>
        </p:nvCxnSpPr>
        <p:spPr>
          <a:xfrm flipH="1">
            <a:off x="8030390" y="4976461"/>
            <a:ext cx="2607999" cy="2749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右箭头 7"/>
          <p:cNvSpPr/>
          <p:nvPr/>
        </p:nvSpPr>
        <p:spPr>
          <a:xfrm>
            <a:off x="5732584" y="4773918"/>
            <a:ext cx="756139" cy="195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3034476" y="4329202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25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68" name="直接箭头连接符 67"/>
          <p:cNvCxnSpPr>
            <a:stCxn id="67" idx="2"/>
            <a:endCxn id="110" idx="0"/>
          </p:cNvCxnSpPr>
          <p:nvPr/>
        </p:nvCxnSpPr>
        <p:spPr>
          <a:xfrm flipH="1">
            <a:off x="2514613" y="4531745"/>
            <a:ext cx="729830" cy="2421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9016046" y="4324036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25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72" name="直接箭头连接符 71"/>
          <p:cNvCxnSpPr>
            <a:stCxn id="71" idx="2"/>
            <a:endCxn id="46" idx="0"/>
          </p:cNvCxnSpPr>
          <p:nvPr/>
        </p:nvCxnSpPr>
        <p:spPr>
          <a:xfrm flipH="1">
            <a:off x="8510644" y="4526579"/>
            <a:ext cx="715369" cy="2473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51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Design</a:t>
            </a:r>
            <a:r>
              <a:rPr lang="zh-CN" altLang="en-US" dirty="0"/>
              <a:t>（层间指针部分）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关于</a:t>
            </a:r>
            <a:r>
              <a:rPr lang="en-US" altLang="zh-CN" dirty="0"/>
              <a:t>Compaction</a:t>
            </a:r>
            <a:r>
              <a:rPr lang="zh-CN" altLang="en-US" dirty="0"/>
              <a:t>时</a:t>
            </a:r>
            <a:r>
              <a:rPr lang="en-US" altLang="zh-CN" dirty="0" err="1"/>
              <a:t>SSTable</a:t>
            </a:r>
            <a:r>
              <a:rPr lang="zh-CN" altLang="en-US" dirty="0"/>
              <a:t>的插入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确定插入的</a:t>
            </a:r>
            <a:r>
              <a:rPr lang="en-US" altLang="zh-CN" dirty="0" err="1"/>
              <a:t>SSTable</a:t>
            </a:r>
            <a:r>
              <a:rPr lang="zh-CN" altLang="en-US" dirty="0"/>
              <a:t>的指针的指向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修改前一层的指针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dirty="0"/>
              <a:t>从刚好大于前一个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en-US" altLang="zh-CN" dirty="0"/>
              <a:t>entry</a:t>
            </a:r>
            <a:r>
              <a:rPr lang="zh-CN" altLang="en-US" dirty="0"/>
              <a:t>的下一个，到刚好大于后一个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en-US" altLang="zh-CN" dirty="0"/>
              <a:t>entry</a:t>
            </a:r>
          </a:p>
          <a:p>
            <a:pPr lvl="2">
              <a:lnSpc>
                <a:spcPct val="100000"/>
              </a:lnSpc>
            </a:pPr>
            <a:r>
              <a:rPr lang="zh-CN" altLang="en-US" dirty="0"/>
              <a:t>迭代器从前一个</a:t>
            </a:r>
            <a:r>
              <a:rPr lang="en-US" altLang="zh-CN" dirty="0"/>
              <a:t>entry</a:t>
            </a:r>
            <a:r>
              <a:rPr lang="zh-CN" altLang="en-US" dirty="0"/>
              <a:t>开始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同一层的指针可能也需要修改！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ADAE78-B2C5-4C0F-AEDF-361488230DF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2022/9/7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0" name="文本框 80">
            <a:extLst>
              <a:ext uri="{FF2B5EF4-FFF2-40B4-BE49-F238E27FC236}">
                <a16:creationId xmlns:a16="http://schemas.microsoft.com/office/drawing/2014/main" id="{F7929CAB-CEBF-40FA-9123-3C5509F2AC1A}"/>
              </a:ext>
            </a:extLst>
          </p:cNvPr>
          <p:cNvSpPr txBox="1"/>
          <p:nvPr/>
        </p:nvSpPr>
        <p:spPr>
          <a:xfrm>
            <a:off x="6849425" y="4059370"/>
            <a:ext cx="16230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Global Index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81">
                <a:extLst>
                  <a:ext uri="{FF2B5EF4-FFF2-40B4-BE49-F238E27FC236}">
                    <a16:creationId xmlns:a16="http://schemas.microsoft.com/office/drawing/2014/main" id="{D5230864-FAA4-40E1-A1F6-5D121754C22A}"/>
                  </a:ext>
                </a:extLst>
              </p:cNvPr>
              <p:cNvSpPr txBox="1"/>
              <p:nvPr/>
            </p:nvSpPr>
            <p:spPr>
              <a:xfrm>
                <a:off x="6939040" y="5244992"/>
                <a:ext cx="5240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文本框 81">
                <a:extLst>
                  <a:ext uri="{FF2B5EF4-FFF2-40B4-BE49-F238E27FC236}">
                    <a16:creationId xmlns:a16="http://schemas.microsoft.com/office/drawing/2014/main" id="{D5230864-FAA4-40E1-A1F6-5D121754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040" y="5244992"/>
                <a:ext cx="524038" cy="276999"/>
              </a:xfrm>
              <a:prstGeom prst="rect">
                <a:avLst/>
              </a:prstGeom>
              <a:blipFill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7934221" y="4384930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10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6666058" y="4026579"/>
            <a:ext cx="4860364" cy="18855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80">
            <a:extLst>
              <a:ext uri="{FF2B5EF4-FFF2-40B4-BE49-F238E27FC236}">
                <a16:creationId xmlns:a16="http://schemas.microsoft.com/office/drawing/2014/main" id="{F7929CAB-CEBF-40FA-9123-3C5509F2AC1A}"/>
              </a:ext>
            </a:extLst>
          </p:cNvPr>
          <p:cNvSpPr txBox="1"/>
          <p:nvPr/>
        </p:nvSpPr>
        <p:spPr>
          <a:xfrm>
            <a:off x="6849426" y="4059370"/>
            <a:ext cx="16230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Global Index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6">
                <a:extLst>
                  <a:ext uri="{FF2B5EF4-FFF2-40B4-BE49-F238E27FC236}">
                    <a16:creationId xmlns:a16="http://schemas.microsoft.com/office/drawing/2014/main" id="{90FFDBA2-EADC-4D44-8F78-3AC1D8191453}"/>
                  </a:ext>
                </a:extLst>
              </p:cNvPr>
              <p:cNvSpPr txBox="1"/>
              <p:nvPr/>
            </p:nvSpPr>
            <p:spPr>
              <a:xfrm>
                <a:off x="7067931" y="4348934"/>
                <a:ext cx="2977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文本框 16">
                <a:extLst>
                  <a:ext uri="{FF2B5EF4-FFF2-40B4-BE49-F238E27FC236}">
                    <a16:creationId xmlns:a16="http://schemas.microsoft.com/office/drawing/2014/main" id="{90FFDBA2-EADC-4D44-8F78-3AC1D8191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931" y="4348934"/>
                <a:ext cx="297780" cy="276999"/>
              </a:xfrm>
              <a:prstGeom prst="rect">
                <a:avLst/>
              </a:prstGeom>
              <a:blipFill>
                <a:blip r:embed="rId3"/>
                <a:stretch>
                  <a:fillRect l="-20408" r="-12245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81">
                <a:extLst>
                  <a:ext uri="{FF2B5EF4-FFF2-40B4-BE49-F238E27FC236}">
                    <a16:creationId xmlns:a16="http://schemas.microsoft.com/office/drawing/2014/main" id="{D5230864-FAA4-40E1-A1F6-5D121754C22A}"/>
                  </a:ext>
                </a:extLst>
              </p:cNvPr>
              <p:cNvSpPr txBox="1"/>
              <p:nvPr/>
            </p:nvSpPr>
            <p:spPr>
              <a:xfrm>
                <a:off x="6954714" y="4776998"/>
                <a:ext cx="5240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文本框 81">
                <a:extLst>
                  <a:ext uri="{FF2B5EF4-FFF2-40B4-BE49-F238E27FC236}">
                    <a16:creationId xmlns:a16="http://schemas.microsoft.com/office/drawing/2014/main" id="{D5230864-FAA4-40E1-A1F6-5D121754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714" y="4776998"/>
                <a:ext cx="524038" cy="276999"/>
              </a:xfrm>
              <a:prstGeom prst="rect">
                <a:avLst/>
              </a:prstGeom>
              <a:blipFill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8552330" y="4386064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8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9950245" y="4384930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53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9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7736060" y="4832143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0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8309498" y="4833669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15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7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9137574" y="4817873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30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8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9674509" y="4826561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9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10437243" y="4833669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60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0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7829244" y="5311190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8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1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9493975" y="5315272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45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2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10136060" y="5311189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55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3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10880412" y="5311188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80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stCxn id="107" idx="2"/>
            <a:endCxn id="109" idx="0"/>
          </p:cNvCxnSpPr>
          <p:nvPr/>
        </p:nvCxnSpPr>
        <p:spPr>
          <a:xfrm flipH="1">
            <a:off x="7946027" y="4588607"/>
            <a:ext cx="816270" cy="24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>
            <a:stCxn id="108" idx="2"/>
            <a:endCxn id="110" idx="0"/>
          </p:cNvCxnSpPr>
          <p:nvPr/>
        </p:nvCxnSpPr>
        <p:spPr>
          <a:xfrm flipH="1">
            <a:off x="8519465" y="4587473"/>
            <a:ext cx="1640747" cy="2461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10737920" y="4385661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70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06" name="直接箭头连接符 205"/>
          <p:cNvCxnSpPr>
            <a:stCxn id="205" idx="2"/>
            <a:endCxn id="198" idx="0"/>
          </p:cNvCxnSpPr>
          <p:nvPr/>
        </p:nvCxnSpPr>
        <p:spPr>
          <a:xfrm flipH="1">
            <a:off x="9884476" y="4588204"/>
            <a:ext cx="1063411" cy="2383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>
            <a:stCxn id="102" idx="2"/>
            <a:endCxn id="106" idx="3"/>
          </p:cNvCxnSpPr>
          <p:nvPr/>
        </p:nvCxnSpPr>
        <p:spPr>
          <a:xfrm flipH="1">
            <a:off x="7478752" y="4587473"/>
            <a:ext cx="665436" cy="32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>
            <a:stCxn id="109" idx="2"/>
            <a:endCxn id="101" idx="3"/>
          </p:cNvCxnSpPr>
          <p:nvPr/>
        </p:nvCxnSpPr>
        <p:spPr>
          <a:xfrm flipH="1">
            <a:off x="7463078" y="5034686"/>
            <a:ext cx="482949" cy="34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>
            <a:stCxn id="110" idx="2"/>
            <a:endCxn id="101" idx="3"/>
          </p:cNvCxnSpPr>
          <p:nvPr/>
        </p:nvCxnSpPr>
        <p:spPr>
          <a:xfrm flipH="1">
            <a:off x="7463078" y="5036212"/>
            <a:ext cx="1056387" cy="34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>
            <a:stCxn id="197" idx="2"/>
            <a:endCxn id="200" idx="0"/>
          </p:cNvCxnSpPr>
          <p:nvPr/>
        </p:nvCxnSpPr>
        <p:spPr>
          <a:xfrm flipH="1">
            <a:off x="8039211" y="5020416"/>
            <a:ext cx="1308330" cy="29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98" idx="2"/>
            <a:endCxn id="200" idx="0"/>
          </p:cNvCxnSpPr>
          <p:nvPr/>
        </p:nvCxnSpPr>
        <p:spPr>
          <a:xfrm flipH="1">
            <a:off x="8039211" y="5029104"/>
            <a:ext cx="1845265" cy="282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>
            <a:stCxn id="199" idx="2"/>
            <a:endCxn id="201" idx="0"/>
          </p:cNvCxnSpPr>
          <p:nvPr/>
        </p:nvCxnSpPr>
        <p:spPr>
          <a:xfrm flipH="1">
            <a:off x="9703942" y="5036212"/>
            <a:ext cx="943268" cy="2790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9018088" y="4721009"/>
            <a:ext cx="1123304" cy="419230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80">
            <a:extLst>
              <a:ext uri="{FF2B5EF4-FFF2-40B4-BE49-F238E27FC236}">
                <a16:creationId xmlns:a16="http://schemas.microsoft.com/office/drawing/2014/main" id="{F7929CAB-CEBF-40FA-9123-3C5509F2AC1A}"/>
              </a:ext>
            </a:extLst>
          </p:cNvPr>
          <p:cNvSpPr txBox="1"/>
          <p:nvPr/>
        </p:nvSpPr>
        <p:spPr>
          <a:xfrm>
            <a:off x="908440" y="4059370"/>
            <a:ext cx="16230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Global Index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81">
                <a:extLst>
                  <a:ext uri="{FF2B5EF4-FFF2-40B4-BE49-F238E27FC236}">
                    <a16:creationId xmlns:a16="http://schemas.microsoft.com/office/drawing/2014/main" id="{D5230864-FAA4-40E1-A1F6-5D121754C22A}"/>
                  </a:ext>
                </a:extLst>
              </p:cNvPr>
              <p:cNvSpPr txBox="1"/>
              <p:nvPr/>
            </p:nvSpPr>
            <p:spPr>
              <a:xfrm>
                <a:off x="998055" y="5244992"/>
                <a:ext cx="5240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文本框 81">
                <a:extLst>
                  <a:ext uri="{FF2B5EF4-FFF2-40B4-BE49-F238E27FC236}">
                    <a16:creationId xmlns:a16="http://schemas.microsoft.com/office/drawing/2014/main" id="{D5230864-FAA4-40E1-A1F6-5D121754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55" y="5244992"/>
                <a:ext cx="524038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1993236" y="4384930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10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725073" y="4026579"/>
            <a:ext cx="4860364" cy="18855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80">
            <a:extLst>
              <a:ext uri="{FF2B5EF4-FFF2-40B4-BE49-F238E27FC236}">
                <a16:creationId xmlns:a16="http://schemas.microsoft.com/office/drawing/2014/main" id="{F7929CAB-CEBF-40FA-9123-3C5509F2AC1A}"/>
              </a:ext>
            </a:extLst>
          </p:cNvPr>
          <p:cNvSpPr txBox="1"/>
          <p:nvPr/>
        </p:nvSpPr>
        <p:spPr>
          <a:xfrm>
            <a:off x="908441" y="4059370"/>
            <a:ext cx="16230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Global Index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16">
                <a:extLst>
                  <a:ext uri="{FF2B5EF4-FFF2-40B4-BE49-F238E27FC236}">
                    <a16:creationId xmlns:a16="http://schemas.microsoft.com/office/drawing/2014/main" id="{90FFDBA2-EADC-4D44-8F78-3AC1D8191453}"/>
                  </a:ext>
                </a:extLst>
              </p:cNvPr>
              <p:cNvSpPr txBox="1"/>
              <p:nvPr/>
            </p:nvSpPr>
            <p:spPr>
              <a:xfrm>
                <a:off x="1126946" y="4348934"/>
                <a:ext cx="2977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文本框 16">
                <a:extLst>
                  <a:ext uri="{FF2B5EF4-FFF2-40B4-BE49-F238E27FC236}">
                    <a16:creationId xmlns:a16="http://schemas.microsoft.com/office/drawing/2014/main" id="{90FFDBA2-EADC-4D44-8F78-3AC1D8191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946" y="4348934"/>
                <a:ext cx="297780" cy="276999"/>
              </a:xfrm>
              <a:prstGeom prst="rect">
                <a:avLst/>
              </a:prstGeom>
              <a:blipFill>
                <a:blip r:embed="rId6"/>
                <a:stretch>
                  <a:fillRect l="-22449" r="-1020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81">
                <a:extLst>
                  <a:ext uri="{FF2B5EF4-FFF2-40B4-BE49-F238E27FC236}">
                    <a16:creationId xmlns:a16="http://schemas.microsoft.com/office/drawing/2014/main" id="{D5230864-FAA4-40E1-A1F6-5D121754C22A}"/>
                  </a:ext>
                </a:extLst>
              </p:cNvPr>
              <p:cNvSpPr txBox="1"/>
              <p:nvPr/>
            </p:nvSpPr>
            <p:spPr>
              <a:xfrm>
                <a:off x="1013729" y="4776998"/>
                <a:ext cx="5240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文本框 81">
                <a:extLst>
                  <a:ext uri="{FF2B5EF4-FFF2-40B4-BE49-F238E27FC236}">
                    <a16:creationId xmlns:a16="http://schemas.microsoft.com/office/drawing/2014/main" id="{D5230864-FAA4-40E1-A1F6-5D121754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29" y="4776998"/>
                <a:ext cx="524038" cy="276999"/>
              </a:xfrm>
              <a:prstGeom prst="rect">
                <a:avLst/>
              </a:prstGeom>
              <a:blipFill>
                <a:blip r:embed="rId7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2611345" y="4386064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4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4009260" y="4384930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53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5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1795075" y="4832143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6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2368513" y="4833669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15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9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4496258" y="4833669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60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0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1888259" y="5311190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8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1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3552990" y="5315272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45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2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4195075" y="5311189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55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3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4939427" y="5311188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80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54" name="直接箭头连接符 53"/>
          <p:cNvCxnSpPr>
            <a:stCxn id="43" idx="2"/>
            <a:endCxn id="45" idx="0"/>
          </p:cNvCxnSpPr>
          <p:nvPr/>
        </p:nvCxnSpPr>
        <p:spPr>
          <a:xfrm flipH="1">
            <a:off x="2005042" y="4588607"/>
            <a:ext cx="816270" cy="24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4" idx="2"/>
            <a:endCxn id="46" idx="0"/>
          </p:cNvCxnSpPr>
          <p:nvPr/>
        </p:nvCxnSpPr>
        <p:spPr>
          <a:xfrm flipH="1">
            <a:off x="2578480" y="4587473"/>
            <a:ext cx="1640747" cy="2461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4796935" y="4385661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70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57" name="直接箭头连接符 56"/>
          <p:cNvCxnSpPr>
            <a:stCxn id="56" idx="2"/>
            <a:endCxn id="46" idx="0"/>
          </p:cNvCxnSpPr>
          <p:nvPr/>
        </p:nvCxnSpPr>
        <p:spPr>
          <a:xfrm flipH="1">
            <a:off x="2578480" y="4588204"/>
            <a:ext cx="2428422" cy="245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8" idx="2"/>
            <a:endCxn id="42" idx="3"/>
          </p:cNvCxnSpPr>
          <p:nvPr/>
        </p:nvCxnSpPr>
        <p:spPr>
          <a:xfrm flipH="1">
            <a:off x="1537767" y="4587473"/>
            <a:ext cx="665436" cy="32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5" idx="2"/>
            <a:endCxn id="37" idx="3"/>
          </p:cNvCxnSpPr>
          <p:nvPr/>
        </p:nvCxnSpPr>
        <p:spPr>
          <a:xfrm flipH="1">
            <a:off x="1522093" y="5034686"/>
            <a:ext cx="482949" cy="34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6" idx="2"/>
            <a:endCxn id="37" idx="3"/>
          </p:cNvCxnSpPr>
          <p:nvPr/>
        </p:nvCxnSpPr>
        <p:spPr>
          <a:xfrm flipH="1">
            <a:off x="1522093" y="5036212"/>
            <a:ext cx="1056387" cy="34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9" idx="2"/>
            <a:endCxn id="50" idx="0"/>
          </p:cNvCxnSpPr>
          <p:nvPr/>
        </p:nvCxnSpPr>
        <p:spPr>
          <a:xfrm flipH="1">
            <a:off x="2098226" y="5036212"/>
            <a:ext cx="2607999" cy="2749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右箭头 7"/>
          <p:cNvSpPr/>
          <p:nvPr/>
        </p:nvSpPr>
        <p:spPr>
          <a:xfrm>
            <a:off x="5732584" y="4773918"/>
            <a:ext cx="756139" cy="195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9039328" y="4388953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25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68" name="直接箭头连接符 67"/>
          <p:cNvCxnSpPr>
            <a:stCxn id="67" idx="2"/>
            <a:endCxn id="110" idx="0"/>
          </p:cNvCxnSpPr>
          <p:nvPr/>
        </p:nvCxnSpPr>
        <p:spPr>
          <a:xfrm flipH="1">
            <a:off x="8519465" y="4591496"/>
            <a:ext cx="729830" cy="2421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3083882" y="4383787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25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72" name="直接箭头连接符 71"/>
          <p:cNvCxnSpPr>
            <a:stCxn id="71" idx="2"/>
            <a:endCxn id="46" idx="0"/>
          </p:cNvCxnSpPr>
          <p:nvPr/>
        </p:nvCxnSpPr>
        <p:spPr>
          <a:xfrm flipH="1">
            <a:off x="2578480" y="4586330"/>
            <a:ext cx="715369" cy="2473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0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本周</a:t>
            </a:r>
            <a:r>
              <a:rPr lang="en-US" altLang="zh-CN" dirty="0"/>
              <a:t>Debug</a:t>
            </a:r>
            <a:r>
              <a:rPr lang="zh-CN" altLang="en-US" dirty="0"/>
              <a:t>（层间指针部分）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在特殊情况下出现的问题：</a:t>
            </a:r>
            <a:endParaRPr lang="en-US" altLang="zh-CN" dirty="0"/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1. </a:t>
            </a:r>
            <a:r>
              <a:rPr lang="zh-CN" altLang="en-US" dirty="0"/>
              <a:t>中间层是空层（比较少，在初始化时会出现）</a:t>
            </a:r>
            <a:endParaRPr lang="en-US" altLang="zh-CN" dirty="0"/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2. </a:t>
            </a:r>
            <a:r>
              <a:rPr lang="zh-CN" altLang="en-US" dirty="0"/>
              <a:t>分布不太均匀</a:t>
            </a:r>
            <a:endParaRPr lang="en-US" altLang="zh-CN" dirty="0"/>
          </a:p>
          <a:p>
            <a:pPr marL="948600" lvl="3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层间指针？</a:t>
            </a:r>
            <a:endParaRPr lang="en-US" altLang="zh-CN" dirty="0"/>
          </a:p>
          <a:p>
            <a:pPr marL="948600" lvl="3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Search 75</a:t>
            </a:r>
            <a:r>
              <a:rPr lang="zh-CN" altLang="en-US" dirty="0"/>
              <a:t>？超过最大值，如何找下一层？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ADAE78-B2C5-4C0F-AEDF-361488230DF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2022/9/7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80">
            <a:extLst>
              <a:ext uri="{FF2B5EF4-FFF2-40B4-BE49-F238E27FC236}">
                <a16:creationId xmlns:a16="http://schemas.microsoft.com/office/drawing/2014/main" id="{F7929CAB-CEBF-40FA-9123-3C5509F2AC1A}"/>
              </a:ext>
            </a:extLst>
          </p:cNvPr>
          <p:cNvSpPr txBox="1"/>
          <p:nvPr/>
        </p:nvSpPr>
        <p:spPr>
          <a:xfrm>
            <a:off x="908440" y="4059370"/>
            <a:ext cx="16230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Global Index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81">
                <a:extLst>
                  <a:ext uri="{FF2B5EF4-FFF2-40B4-BE49-F238E27FC236}">
                    <a16:creationId xmlns:a16="http://schemas.microsoft.com/office/drawing/2014/main" id="{D5230864-FAA4-40E1-A1F6-5D121754C22A}"/>
                  </a:ext>
                </a:extLst>
              </p:cNvPr>
              <p:cNvSpPr txBox="1"/>
              <p:nvPr/>
            </p:nvSpPr>
            <p:spPr>
              <a:xfrm>
                <a:off x="998055" y="5244992"/>
                <a:ext cx="5240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文本框 81">
                <a:extLst>
                  <a:ext uri="{FF2B5EF4-FFF2-40B4-BE49-F238E27FC236}">
                    <a16:creationId xmlns:a16="http://schemas.microsoft.com/office/drawing/2014/main" id="{D5230864-FAA4-40E1-A1F6-5D121754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55" y="5244992"/>
                <a:ext cx="524038" cy="276999"/>
              </a:xfrm>
              <a:prstGeom prst="rect">
                <a:avLst/>
              </a:prstGeom>
              <a:blipFill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1993236" y="4384930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10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725072" y="4026579"/>
            <a:ext cx="7428327" cy="18855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80">
            <a:extLst>
              <a:ext uri="{FF2B5EF4-FFF2-40B4-BE49-F238E27FC236}">
                <a16:creationId xmlns:a16="http://schemas.microsoft.com/office/drawing/2014/main" id="{F7929CAB-CEBF-40FA-9123-3C5509F2AC1A}"/>
              </a:ext>
            </a:extLst>
          </p:cNvPr>
          <p:cNvSpPr txBox="1"/>
          <p:nvPr/>
        </p:nvSpPr>
        <p:spPr>
          <a:xfrm>
            <a:off x="908441" y="4059370"/>
            <a:ext cx="16230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Global Index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16">
                <a:extLst>
                  <a:ext uri="{FF2B5EF4-FFF2-40B4-BE49-F238E27FC236}">
                    <a16:creationId xmlns:a16="http://schemas.microsoft.com/office/drawing/2014/main" id="{90FFDBA2-EADC-4D44-8F78-3AC1D8191453}"/>
                  </a:ext>
                </a:extLst>
              </p:cNvPr>
              <p:cNvSpPr txBox="1"/>
              <p:nvPr/>
            </p:nvSpPr>
            <p:spPr>
              <a:xfrm>
                <a:off x="1126946" y="4348934"/>
                <a:ext cx="2977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文本框 16">
                <a:extLst>
                  <a:ext uri="{FF2B5EF4-FFF2-40B4-BE49-F238E27FC236}">
                    <a16:creationId xmlns:a16="http://schemas.microsoft.com/office/drawing/2014/main" id="{90FFDBA2-EADC-4D44-8F78-3AC1D8191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946" y="4348934"/>
                <a:ext cx="297780" cy="276999"/>
              </a:xfrm>
              <a:prstGeom prst="rect">
                <a:avLst/>
              </a:prstGeom>
              <a:blipFill>
                <a:blip r:embed="rId3"/>
                <a:stretch>
                  <a:fillRect l="-22449" r="-1020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81">
                <a:extLst>
                  <a:ext uri="{FF2B5EF4-FFF2-40B4-BE49-F238E27FC236}">
                    <a16:creationId xmlns:a16="http://schemas.microsoft.com/office/drawing/2014/main" id="{D5230864-FAA4-40E1-A1F6-5D121754C22A}"/>
                  </a:ext>
                </a:extLst>
              </p:cNvPr>
              <p:cNvSpPr txBox="1"/>
              <p:nvPr/>
            </p:nvSpPr>
            <p:spPr>
              <a:xfrm>
                <a:off x="1013729" y="4776998"/>
                <a:ext cx="5240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文本框 81">
                <a:extLst>
                  <a:ext uri="{FF2B5EF4-FFF2-40B4-BE49-F238E27FC236}">
                    <a16:creationId xmlns:a16="http://schemas.microsoft.com/office/drawing/2014/main" id="{D5230864-FAA4-40E1-A1F6-5D121754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29" y="4776998"/>
                <a:ext cx="524038" cy="276999"/>
              </a:xfrm>
              <a:prstGeom prst="rect">
                <a:avLst/>
              </a:prstGeom>
              <a:blipFill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2611345" y="4386064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4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4009260" y="4384930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53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5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1795075" y="4832143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6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2368513" y="4833669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15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9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2919097" y="4833669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23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0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1888259" y="5311190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8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1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3552990" y="5315272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45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2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4195075" y="5311189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55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3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4939427" y="5311188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80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54" name="直接箭头连接符 53"/>
          <p:cNvCxnSpPr>
            <a:stCxn id="43" idx="2"/>
            <a:endCxn id="45" idx="0"/>
          </p:cNvCxnSpPr>
          <p:nvPr/>
        </p:nvCxnSpPr>
        <p:spPr>
          <a:xfrm flipH="1">
            <a:off x="2005042" y="4588607"/>
            <a:ext cx="816270" cy="24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cxnSpLocks/>
            <a:stCxn id="44" idx="2"/>
          </p:cNvCxnSpPr>
          <p:nvPr/>
        </p:nvCxnSpPr>
        <p:spPr>
          <a:xfrm flipH="1">
            <a:off x="4219226" y="4587473"/>
            <a:ext cx="1" cy="3272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4796935" y="4385661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70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57" name="直接箭头连接符 56"/>
          <p:cNvCxnSpPr>
            <a:cxnSpLocks/>
            <a:stCxn id="56" idx="2"/>
          </p:cNvCxnSpPr>
          <p:nvPr/>
        </p:nvCxnSpPr>
        <p:spPr>
          <a:xfrm>
            <a:off x="5006902" y="4588204"/>
            <a:ext cx="0" cy="3272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8" idx="2"/>
            <a:endCxn id="42" idx="3"/>
          </p:cNvCxnSpPr>
          <p:nvPr/>
        </p:nvCxnSpPr>
        <p:spPr>
          <a:xfrm flipH="1">
            <a:off x="1537767" y="4587473"/>
            <a:ext cx="665436" cy="32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5" idx="2"/>
            <a:endCxn id="37" idx="3"/>
          </p:cNvCxnSpPr>
          <p:nvPr/>
        </p:nvCxnSpPr>
        <p:spPr>
          <a:xfrm flipH="1">
            <a:off x="1522093" y="5034686"/>
            <a:ext cx="482949" cy="34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6" idx="2"/>
            <a:endCxn id="37" idx="3"/>
          </p:cNvCxnSpPr>
          <p:nvPr/>
        </p:nvCxnSpPr>
        <p:spPr>
          <a:xfrm flipH="1">
            <a:off x="1522093" y="5036212"/>
            <a:ext cx="1056387" cy="34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9" idx="2"/>
            <a:endCxn id="50" idx="0"/>
          </p:cNvCxnSpPr>
          <p:nvPr/>
        </p:nvCxnSpPr>
        <p:spPr>
          <a:xfrm flipH="1">
            <a:off x="2098226" y="5036212"/>
            <a:ext cx="1030838" cy="27497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3083882" y="4383787"/>
            <a:ext cx="419934" cy="20254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25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72" name="直接箭头连接符 71"/>
          <p:cNvCxnSpPr>
            <a:stCxn id="71" idx="2"/>
            <a:endCxn id="46" idx="0"/>
          </p:cNvCxnSpPr>
          <p:nvPr/>
        </p:nvCxnSpPr>
        <p:spPr>
          <a:xfrm flipH="1">
            <a:off x="2578480" y="4586330"/>
            <a:ext cx="715369" cy="24733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73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Experiment1</a:t>
            </a:r>
            <a:r>
              <a:rPr lang="zh-CN" altLang="en-US" dirty="0"/>
              <a:t>（不同大小数据库）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实验目的：测量</a:t>
            </a:r>
            <a:r>
              <a:rPr lang="en-US" altLang="zh-CN" dirty="0"/>
              <a:t>Global Index</a:t>
            </a:r>
            <a:r>
              <a:rPr lang="zh-CN" altLang="en-US" dirty="0"/>
              <a:t>对于</a:t>
            </a:r>
            <a:r>
              <a:rPr lang="en-US" altLang="zh-CN" dirty="0" err="1"/>
              <a:t>Leveldb</a:t>
            </a:r>
            <a:r>
              <a:rPr lang="zh-CN" altLang="en-US" dirty="0"/>
              <a:t>读写性能的影响</a:t>
            </a:r>
            <a:endParaRPr lang="en-US" altLang="zh-CN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实验设置</a:t>
            </a:r>
            <a:endParaRPr lang="en-US" altLang="zh-CN" dirty="0"/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数据库大小</a:t>
            </a:r>
            <a:r>
              <a:rPr lang="en-US" altLang="zh-CN" dirty="0"/>
              <a:t>100G</a:t>
            </a:r>
            <a:r>
              <a:rPr lang="zh-CN" altLang="en-US" dirty="0"/>
              <a:t>、</a:t>
            </a:r>
            <a:r>
              <a:rPr lang="en-US" altLang="zh-CN" dirty="0"/>
              <a:t>1T</a:t>
            </a:r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KV pair size: 1KB</a:t>
            </a:r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Benchmark</a:t>
            </a:r>
            <a:r>
              <a:rPr lang="zh-CN" altLang="en-US" dirty="0"/>
              <a:t>：</a:t>
            </a:r>
            <a:r>
              <a:rPr lang="en-US" altLang="zh-CN" dirty="0"/>
              <a:t>YCSB </a:t>
            </a:r>
            <a:r>
              <a:rPr lang="en-US" altLang="zh-CN" dirty="0" err="1" smtClean="0"/>
              <a:t>Zipfian</a:t>
            </a:r>
            <a:r>
              <a:rPr lang="en-US" altLang="zh-CN" dirty="0" smtClean="0"/>
              <a:t>/Uniform</a:t>
            </a:r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/>
              <a:t>Block Cache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1GB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ADAE78-B2C5-4C0F-AEDF-361488230DF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2022/9/7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6D0FB2-ECEE-9D67-3EE9-629FA78DF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216" y="3502553"/>
            <a:ext cx="6012938" cy="269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51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Experiment 1</a:t>
            </a:r>
            <a:r>
              <a:rPr lang="zh-CN" altLang="en-US" dirty="0" smtClean="0"/>
              <a:t>（不同大小数据库）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实验目的：测量</a:t>
            </a:r>
            <a:r>
              <a:rPr lang="en-US" altLang="zh-CN" dirty="0"/>
              <a:t>Global Index</a:t>
            </a:r>
            <a:r>
              <a:rPr lang="zh-CN" altLang="en-US" dirty="0"/>
              <a:t>对于</a:t>
            </a:r>
            <a:r>
              <a:rPr lang="en-US" altLang="zh-CN" dirty="0" err="1"/>
              <a:t>Leveldb</a:t>
            </a:r>
            <a:r>
              <a:rPr lang="zh-CN" altLang="en-US" dirty="0"/>
              <a:t>读写性能的影响</a:t>
            </a:r>
            <a:endParaRPr lang="en-US" altLang="zh-CN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实验设置</a:t>
            </a:r>
            <a:endParaRPr lang="en-US" altLang="zh-CN" dirty="0"/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数据库大小</a:t>
            </a:r>
            <a:r>
              <a:rPr lang="en-US" altLang="zh-CN" dirty="0"/>
              <a:t>100G</a:t>
            </a:r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KV pair size: 1KB</a:t>
            </a:r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Benchmark</a:t>
            </a:r>
            <a:r>
              <a:rPr lang="zh-CN" altLang="en-US" dirty="0"/>
              <a:t>：</a:t>
            </a:r>
            <a:r>
              <a:rPr lang="en-US" altLang="zh-CN" dirty="0"/>
              <a:t>YCSB </a:t>
            </a:r>
            <a:r>
              <a:rPr lang="en-US" altLang="zh-CN" dirty="0" err="1"/>
              <a:t>Zipf</a:t>
            </a:r>
            <a:endParaRPr lang="en-US" altLang="zh-CN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实验结果</a:t>
            </a:r>
            <a:r>
              <a:rPr lang="zh-CN" altLang="en-US" dirty="0" smtClean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纯读优化</a:t>
            </a:r>
            <a:r>
              <a:rPr lang="en-US" altLang="zh-CN" dirty="0" smtClean="0">
                <a:solidFill>
                  <a:srgbClr val="FF0000"/>
                </a:solidFill>
              </a:rPr>
              <a:t>1.39X</a:t>
            </a:r>
            <a:r>
              <a:rPr lang="zh-CN" altLang="en-US" dirty="0" smtClean="0">
                <a:solidFill>
                  <a:srgbClr val="FF0000"/>
                </a:solidFill>
              </a:rPr>
              <a:t>，纯</a:t>
            </a:r>
            <a:r>
              <a:rPr lang="en-US" altLang="zh-CN" dirty="0" smtClean="0">
                <a:solidFill>
                  <a:srgbClr val="FF0000"/>
                </a:solidFill>
              </a:rPr>
              <a:t>Scan</a:t>
            </a:r>
            <a:r>
              <a:rPr lang="zh-CN" altLang="en-US" dirty="0">
                <a:solidFill>
                  <a:srgbClr val="FF0000"/>
                </a:solidFill>
              </a:rPr>
              <a:t>优化</a:t>
            </a:r>
            <a:r>
              <a:rPr lang="en-US" altLang="zh-CN" dirty="0" smtClean="0">
                <a:solidFill>
                  <a:srgbClr val="FF0000"/>
                </a:solidFill>
              </a:rPr>
              <a:t>1.12X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ADAE78-B2C5-4C0F-AEDF-361488230DF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2022/9/7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6D0FB2-ECEE-9D67-3EE9-629FA78DF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215" y="1715920"/>
            <a:ext cx="4302369" cy="1925613"/>
          </a:xfrm>
          <a:prstGeom prst="rect">
            <a:avLst/>
          </a:prstGeom>
        </p:spPr>
      </p:pic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6949909"/>
              </p:ext>
            </p:extLst>
          </p:nvPr>
        </p:nvGraphicFramePr>
        <p:xfrm>
          <a:off x="6358304" y="391460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981772"/>
              </p:ext>
            </p:extLst>
          </p:nvPr>
        </p:nvGraphicFramePr>
        <p:xfrm>
          <a:off x="1362808" y="39782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98783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Experiment 1</a:t>
            </a:r>
            <a:r>
              <a:rPr lang="zh-CN" altLang="en-US" dirty="0" smtClean="0"/>
              <a:t>（</a:t>
            </a:r>
            <a:r>
              <a:rPr lang="zh-CN" altLang="en-US" dirty="0"/>
              <a:t>不同大小数据库）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实验目的：测量</a:t>
            </a:r>
            <a:r>
              <a:rPr lang="en-US" altLang="zh-CN" dirty="0"/>
              <a:t>Global Index</a:t>
            </a:r>
            <a:r>
              <a:rPr lang="zh-CN" altLang="en-US" dirty="0"/>
              <a:t>对于</a:t>
            </a:r>
            <a:r>
              <a:rPr lang="en-US" altLang="zh-CN" dirty="0" err="1"/>
              <a:t>Leveldb</a:t>
            </a:r>
            <a:r>
              <a:rPr lang="zh-CN" altLang="en-US" dirty="0"/>
              <a:t>读写性能的影响</a:t>
            </a:r>
            <a:endParaRPr lang="en-US" altLang="zh-CN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实验设置</a:t>
            </a:r>
            <a:endParaRPr lang="en-US" altLang="zh-CN" dirty="0"/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数据库大小</a:t>
            </a:r>
            <a:r>
              <a:rPr lang="en-US" altLang="zh-CN" dirty="0"/>
              <a:t>1T</a:t>
            </a:r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KV pair size: 1KB</a:t>
            </a:r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Benchmark</a:t>
            </a:r>
            <a:r>
              <a:rPr lang="zh-CN" altLang="en-US" dirty="0"/>
              <a:t>：</a:t>
            </a:r>
            <a:r>
              <a:rPr lang="en-US" altLang="zh-CN" dirty="0"/>
              <a:t>YCSB </a:t>
            </a:r>
            <a:r>
              <a:rPr lang="en-US" altLang="zh-CN" dirty="0" err="1"/>
              <a:t>Zipf</a:t>
            </a:r>
            <a:endParaRPr lang="en-US" altLang="zh-CN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实验结果：</a:t>
            </a:r>
            <a:r>
              <a:rPr lang="zh-CN" altLang="en-US" dirty="0">
                <a:solidFill>
                  <a:srgbClr val="FF0000"/>
                </a:solidFill>
              </a:rPr>
              <a:t>读优化</a:t>
            </a:r>
            <a:r>
              <a:rPr lang="en-US" altLang="zh-CN" dirty="0">
                <a:solidFill>
                  <a:srgbClr val="FF0000"/>
                </a:solidFill>
              </a:rPr>
              <a:t>1.43X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ADAE78-B2C5-4C0F-AEDF-361488230DF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2022/9/7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6D0FB2-ECEE-9D67-3EE9-629FA78DF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215" y="1715920"/>
            <a:ext cx="4302369" cy="1925613"/>
          </a:xfrm>
          <a:prstGeom prst="rect">
            <a:avLst/>
          </a:prstGeom>
        </p:spPr>
      </p:pic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519BE342-7F97-822D-B1D5-7071AFC223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998201"/>
              </p:ext>
            </p:extLst>
          </p:nvPr>
        </p:nvGraphicFramePr>
        <p:xfrm>
          <a:off x="6002215" y="3912762"/>
          <a:ext cx="4573051" cy="2745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DC1A47FD-51DF-B293-1F82-47E91886D2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19985"/>
              </p:ext>
            </p:extLst>
          </p:nvPr>
        </p:nvGraphicFramePr>
        <p:xfrm>
          <a:off x="1295400" y="391460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63415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Experiment</a:t>
            </a:r>
            <a:r>
              <a:rPr lang="zh-CN" altLang="en-US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</a:t>
            </a:r>
            <a:r>
              <a:rPr lang="zh-CN" altLang="en-US" dirty="0"/>
              <a:t>不同大小数据库）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实验目的：测量</a:t>
            </a:r>
            <a:r>
              <a:rPr lang="en-US" altLang="zh-CN" dirty="0"/>
              <a:t>Global Index</a:t>
            </a:r>
            <a:r>
              <a:rPr lang="zh-CN" altLang="en-US" dirty="0"/>
              <a:t>对于</a:t>
            </a:r>
            <a:r>
              <a:rPr lang="en-US" altLang="zh-CN" dirty="0" err="1"/>
              <a:t>Leveldb</a:t>
            </a:r>
            <a:r>
              <a:rPr lang="zh-CN" altLang="en-US" dirty="0"/>
              <a:t>读写性能的影响</a:t>
            </a:r>
            <a:endParaRPr lang="en-US" altLang="zh-CN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实验设置</a:t>
            </a:r>
            <a:endParaRPr lang="en-US" altLang="zh-CN" dirty="0"/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数据库大小</a:t>
            </a:r>
            <a:r>
              <a:rPr lang="en-US" altLang="zh-CN" dirty="0"/>
              <a:t>100G</a:t>
            </a:r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KV pair size: 1KB</a:t>
            </a:r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Benchmark</a:t>
            </a:r>
            <a:r>
              <a:rPr lang="zh-CN" altLang="en-US" dirty="0"/>
              <a:t>：</a:t>
            </a:r>
            <a:r>
              <a:rPr lang="en-US" altLang="zh-CN" dirty="0"/>
              <a:t>YCSB Uniform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实验结果：</a:t>
            </a:r>
            <a:r>
              <a:rPr lang="zh-CN" altLang="en-US" dirty="0">
                <a:solidFill>
                  <a:srgbClr val="FF0000"/>
                </a:solidFill>
              </a:rPr>
              <a:t>读优化</a:t>
            </a:r>
            <a:r>
              <a:rPr lang="en-US" altLang="zh-CN" dirty="0" smtClean="0">
                <a:solidFill>
                  <a:srgbClr val="FF0000"/>
                </a:solidFill>
              </a:rPr>
              <a:t>1.25X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Scan</a:t>
            </a:r>
            <a:r>
              <a:rPr lang="zh-CN" altLang="en-US" dirty="0">
                <a:solidFill>
                  <a:srgbClr val="FF0000"/>
                </a:solidFill>
              </a:rPr>
              <a:t>优化</a:t>
            </a:r>
            <a:r>
              <a:rPr lang="en-US" altLang="zh-CN" dirty="0" smtClean="0">
                <a:solidFill>
                  <a:srgbClr val="FF0000"/>
                </a:solidFill>
              </a:rPr>
              <a:t>1.09X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ADAE78-B2C5-4C0F-AEDF-361488230DF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2022/9/7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6D0FB2-ECEE-9D67-3EE9-629FA78DF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215" y="1715920"/>
            <a:ext cx="4302369" cy="1925613"/>
          </a:xfrm>
          <a:prstGeom prst="rect">
            <a:avLst/>
          </a:prstGeom>
        </p:spPr>
      </p:pic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6716923"/>
              </p:ext>
            </p:extLst>
          </p:nvPr>
        </p:nvGraphicFramePr>
        <p:xfrm>
          <a:off x="6608233" y="391460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614249"/>
              </p:ext>
            </p:extLst>
          </p:nvPr>
        </p:nvGraphicFramePr>
        <p:xfrm>
          <a:off x="1494768" y="391460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49998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Experiment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</a:t>
            </a:r>
            <a:r>
              <a:rPr lang="zh-CN" altLang="en-US" dirty="0"/>
              <a:t>不同大小数据库）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实验</a:t>
            </a:r>
            <a:r>
              <a:rPr lang="zh-CN" altLang="en-US" dirty="0"/>
              <a:t>结论：</a:t>
            </a:r>
            <a:endParaRPr lang="en-US" altLang="zh-CN" dirty="0"/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1. </a:t>
            </a:r>
            <a:r>
              <a:rPr lang="zh-CN" altLang="en-US" dirty="0"/>
              <a:t>对纯读</a:t>
            </a:r>
            <a:r>
              <a:rPr lang="en-US" altLang="zh-CN" dirty="0" err="1"/>
              <a:t>workloadC</a:t>
            </a:r>
            <a:r>
              <a:rPr lang="zh-CN" altLang="en-US" dirty="0"/>
              <a:t>的优化最大，对</a:t>
            </a:r>
            <a:r>
              <a:rPr lang="en-US" altLang="zh-CN" dirty="0" smtClean="0"/>
              <a:t>B,D,E</a:t>
            </a:r>
            <a:r>
              <a:rPr lang="zh-CN" altLang="en-US" dirty="0" smtClean="0"/>
              <a:t>优化</a:t>
            </a:r>
            <a:r>
              <a:rPr lang="zh-CN" altLang="en-US" dirty="0"/>
              <a:t>较小，对写密集型</a:t>
            </a:r>
            <a:r>
              <a:rPr lang="en-US" altLang="zh-CN" dirty="0"/>
              <a:t>A,F</a:t>
            </a:r>
            <a:r>
              <a:rPr lang="zh-CN" altLang="en-US" dirty="0"/>
              <a:t>几乎无影响，对</a:t>
            </a:r>
            <a:r>
              <a:rPr lang="en-US" altLang="zh-CN" dirty="0"/>
              <a:t>scan</a:t>
            </a:r>
            <a:r>
              <a:rPr lang="zh-CN" altLang="en-US" dirty="0"/>
              <a:t>优化较小</a:t>
            </a:r>
            <a:endParaRPr lang="en-US" altLang="zh-CN" dirty="0"/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2. </a:t>
            </a:r>
            <a:r>
              <a:rPr lang="zh-CN" altLang="en-US" dirty="0"/>
              <a:t>对于</a:t>
            </a:r>
            <a:r>
              <a:rPr lang="en-US" altLang="zh-CN" dirty="0"/>
              <a:t>Zipfian</a:t>
            </a:r>
            <a:r>
              <a:rPr lang="zh-CN" altLang="en-US" dirty="0"/>
              <a:t>的优化大于</a:t>
            </a:r>
            <a:r>
              <a:rPr lang="en-US" altLang="zh-CN" dirty="0"/>
              <a:t>Uniform</a:t>
            </a:r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3. </a:t>
            </a:r>
            <a:r>
              <a:rPr lang="zh-CN" altLang="en-US" dirty="0"/>
              <a:t>对于更大的</a:t>
            </a:r>
            <a:r>
              <a:rPr lang="zh-CN" altLang="en-US" dirty="0" smtClean="0"/>
              <a:t>数据库（层数越多）优化</a:t>
            </a:r>
            <a:r>
              <a:rPr lang="zh-CN" altLang="en-US" dirty="0"/>
              <a:t>效果</a:t>
            </a:r>
            <a:r>
              <a:rPr lang="zh-CN" altLang="en-US" dirty="0" smtClean="0"/>
              <a:t>更好</a:t>
            </a:r>
            <a:r>
              <a:rPr lang="zh-CN" altLang="en-US" dirty="0"/>
              <a:t>（</a:t>
            </a:r>
            <a:r>
              <a:rPr lang="en-US" altLang="zh-CN" dirty="0" smtClean="0"/>
              <a:t>L0</a:t>
            </a:r>
            <a:r>
              <a:rPr lang="zh-CN" altLang="en-US" dirty="0" smtClean="0"/>
              <a:t>文件个数越多效果也越好）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ADAE78-B2C5-4C0F-AEDF-361488230DF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2022/9/7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240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Experiment 2(Zero </a:t>
            </a:r>
            <a:r>
              <a:rPr lang="en-US" altLang="zh-CN" dirty="0"/>
              <a:t>Lookup)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实验目的：测量在</a:t>
            </a:r>
            <a:r>
              <a:rPr lang="en-US" altLang="zh-CN" dirty="0"/>
              <a:t>Zero Lookup</a:t>
            </a:r>
            <a:r>
              <a:rPr lang="zh-CN" altLang="en-US" dirty="0"/>
              <a:t>下</a:t>
            </a:r>
            <a:r>
              <a:rPr lang="en-US" altLang="zh-CN" dirty="0"/>
              <a:t>Global Index</a:t>
            </a:r>
            <a:r>
              <a:rPr lang="zh-CN" altLang="en-US" dirty="0"/>
              <a:t>对于</a:t>
            </a:r>
            <a:r>
              <a:rPr lang="en-US" altLang="zh-CN" dirty="0" err="1"/>
              <a:t>Leveldb</a:t>
            </a:r>
            <a:r>
              <a:rPr lang="zh-CN" altLang="en-US" dirty="0"/>
              <a:t>读写性能的影响</a:t>
            </a:r>
            <a:endParaRPr lang="en-US" altLang="zh-CN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实验设置</a:t>
            </a:r>
            <a:endParaRPr lang="en-US" altLang="zh-CN" dirty="0"/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数据库大小</a:t>
            </a:r>
            <a:r>
              <a:rPr lang="en-US" altLang="zh-CN" dirty="0"/>
              <a:t>100G</a:t>
            </a:r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KV pair size: 1KB</a:t>
            </a:r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Benchmark</a:t>
            </a:r>
            <a:r>
              <a:rPr lang="zh-CN" altLang="en-US" dirty="0"/>
              <a:t>：</a:t>
            </a:r>
            <a:r>
              <a:rPr lang="en-US" altLang="zh-CN" dirty="0"/>
              <a:t>YCSB </a:t>
            </a:r>
            <a:r>
              <a:rPr lang="en-US" altLang="zh-CN" dirty="0" err="1"/>
              <a:t>Zipf</a:t>
            </a:r>
            <a:endParaRPr lang="en-US" altLang="zh-CN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实验结果：</a:t>
            </a:r>
            <a:r>
              <a:rPr lang="zh-CN" altLang="en-US" dirty="0">
                <a:solidFill>
                  <a:srgbClr val="FF0000"/>
                </a:solidFill>
              </a:rPr>
              <a:t>读优化</a:t>
            </a:r>
            <a:r>
              <a:rPr lang="en-US" altLang="zh-CN" dirty="0" smtClean="0">
                <a:solidFill>
                  <a:srgbClr val="FF0000"/>
                </a:solidFill>
              </a:rPr>
              <a:t>1.39X-&gt;1.48X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ADAE78-B2C5-4C0F-AEDF-361488230DF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2022/9/7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6D0FB2-ECEE-9D67-3EE9-629FA78DF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215" y="1715920"/>
            <a:ext cx="4302369" cy="1925613"/>
          </a:xfrm>
          <a:prstGeom prst="rect">
            <a:avLst/>
          </a:prstGeom>
        </p:spPr>
      </p:pic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426159"/>
              </p:ext>
            </p:extLst>
          </p:nvPr>
        </p:nvGraphicFramePr>
        <p:xfrm>
          <a:off x="3810000" y="3976687"/>
          <a:ext cx="4572000" cy="2562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4462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Background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LSM-Get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0177-9386-4D55-B84E-68959E8AFB94}" type="datetime1">
              <a:rPr lang="zh-CN" altLang="en-US" smtClean="0"/>
              <a:t>2022/9/7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522B-5885-439A-9CC5-32F38D70CC50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7" name="Straight Connector 83">
            <a:extLst>
              <a:ext uri="{FF2B5EF4-FFF2-40B4-BE49-F238E27FC236}">
                <a16:creationId xmlns:a16="http://schemas.microsoft.com/office/drawing/2014/main" id="{6855F2F3-C598-404A-84AA-1352A58CFEA4}"/>
              </a:ext>
            </a:extLst>
          </p:cNvPr>
          <p:cNvCxnSpPr>
            <a:cxnSpLocks/>
          </p:cNvCxnSpPr>
          <p:nvPr/>
        </p:nvCxnSpPr>
        <p:spPr>
          <a:xfrm flipH="1">
            <a:off x="268941" y="4194677"/>
            <a:ext cx="9781675" cy="97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94">
            <a:extLst>
              <a:ext uri="{FF2B5EF4-FFF2-40B4-BE49-F238E27FC236}">
                <a16:creationId xmlns:a16="http://schemas.microsoft.com/office/drawing/2014/main" id="{610377D7-885E-4AA7-BA22-BEC235B85D50}"/>
              </a:ext>
            </a:extLst>
          </p:cNvPr>
          <p:cNvSpPr/>
          <p:nvPr/>
        </p:nvSpPr>
        <p:spPr>
          <a:xfrm>
            <a:off x="2385044" y="5220981"/>
            <a:ext cx="357541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: Rounded Corners 95">
            <a:extLst>
              <a:ext uri="{FF2B5EF4-FFF2-40B4-BE49-F238E27FC236}">
                <a16:creationId xmlns:a16="http://schemas.microsoft.com/office/drawing/2014/main" id="{22D24A28-BFFE-4E63-BF40-A2FAD94CDA1B}"/>
              </a:ext>
            </a:extLst>
          </p:cNvPr>
          <p:cNvSpPr/>
          <p:nvPr/>
        </p:nvSpPr>
        <p:spPr>
          <a:xfrm>
            <a:off x="2931475" y="5220981"/>
            <a:ext cx="357540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: Rounded Corners 106">
            <a:extLst>
              <a:ext uri="{FF2B5EF4-FFF2-40B4-BE49-F238E27FC236}">
                <a16:creationId xmlns:a16="http://schemas.microsoft.com/office/drawing/2014/main" id="{2C9FBDED-E800-4E87-9910-16CE142EC0C5}"/>
              </a:ext>
            </a:extLst>
          </p:cNvPr>
          <p:cNvSpPr/>
          <p:nvPr/>
        </p:nvSpPr>
        <p:spPr>
          <a:xfrm>
            <a:off x="2385044" y="5572132"/>
            <a:ext cx="357541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: Rounded Corners 107">
            <a:extLst>
              <a:ext uri="{FF2B5EF4-FFF2-40B4-BE49-F238E27FC236}">
                <a16:creationId xmlns:a16="http://schemas.microsoft.com/office/drawing/2014/main" id="{E35A9CFD-F431-45EC-865F-C4B7F0B9469B}"/>
              </a:ext>
            </a:extLst>
          </p:cNvPr>
          <p:cNvSpPr/>
          <p:nvPr/>
        </p:nvSpPr>
        <p:spPr>
          <a:xfrm>
            <a:off x="2931474" y="5572132"/>
            <a:ext cx="357541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08">
            <a:extLst>
              <a:ext uri="{FF2B5EF4-FFF2-40B4-BE49-F238E27FC236}">
                <a16:creationId xmlns:a16="http://schemas.microsoft.com/office/drawing/2014/main" id="{3C0829F5-C5D3-4E0A-9C92-03FEB9B3EEA6}"/>
              </a:ext>
            </a:extLst>
          </p:cNvPr>
          <p:cNvSpPr/>
          <p:nvPr/>
        </p:nvSpPr>
        <p:spPr>
          <a:xfrm>
            <a:off x="3480125" y="5572908"/>
            <a:ext cx="357541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: Rounded Corners 109">
            <a:extLst>
              <a:ext uri="{FF2B5EF4-FFF2-40B4-BE49-F238E27FC236}">
                <a16:creationId xmlns:a16="http://schemas.microsoft.com/office/drawing/2014/main" id="{A466A812-5E25-4008-8AD6-C2E62D0647AB}"/>
              </a:ext>
            </a:extLst>
          </p:cNvPr>
          <p:cNvSpPr/>
          <p:nvPr/>
        </p:nvSpPr>
        <p:spPr>
          <a:xfrm>
            <a:off x="3984286" y="5571356"/>
            <a:ext cx="357541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: Rounded Corners 111">
            <a:extLst>
              <a:ext uri="{FF2B5EF4-FFF2-40B4-BE49-F238E27FC236}">
                <a16:creationId xmlns:a16="http://schemas.microsoft.com/office/drawing/2014/main" id="{3689E633-1031-4EC4-881C-C206092E6B65}"/>
              </a:ext>
            </a:extLst>
          </p:cNvPr>
          <p:cNvSpPr/>
          <p:nvPr/>
        </p:nvSpPr>
        <p:spPr>
          <a:xfrm>
            <a:off x="4530716" y="5571356"/>
            <a:ext cx="357541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: Rounded Corners 113">
            <a:extLst>
              <a:ext uri="{FF2B5EF4-FFF2-40B4-BE49-F238E27FC236}">
                <a16:creationId xmlns:a16="http://schemas.microsoft.com/office/drawing/2014/main" id="{A13119F7-D9C8-4229-AF8F-E87D9A87879A}"/>
              </a:ext>
            </a:extLst>
          </p:cNvPr>
          <p:cNvSpPr/>
          <p:nvPr/>
        </p:nvSpPr>
        <p:spPr>
          <a:xfrm>
            <a:off x="4012812" y="5226285"/>
            <a:ext cx="357541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6">
                <a:extLst>
                  <a:ext uri="{FF2B5EF4-FFF2-40B4-BE49-F238E27FC236}">
                    <a16:creationId xmlns:a16="http://schemas.microsoft.com/office/drawing/2014/main" id="{90FFDBA2-EADC-4D44-8F78-3AC1D8191453}"/>
                  </a:ext>
                </a:extLst>
              </p:cNvPr>
              <p:cNvSpPr txBox="1"/>
              <p:nvPr/>
            </p:nvSpPr>
            <p:spPr>
              <a:xfrm>
                <a:off x="1265142" y="4822708"/>
                <a:ext cx="32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6">
                <a:extLst>
                  <a:ext uri="{FF2B5EF4-FFF2-40B4-BE49-F238E27FC236}">
                    <a16:creationId xmlns:a16="http://schemas.microsoft.com/office/drawing/2014/main" id="{90FFDBA2-EADC-4D44-8F78-3AC1D8191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142" y="4822708"/>
                <a:ext cx="320536" cy="276999"/>
              </a:xfrm>
              <a:prstGeom prst="rect">
                <a:avLst/>
              </a:prstGeom>
              <a:blipFill>
                <a:blip r:embed="rId3"/>
                <a:stretch>
                  <a:fillRect l="-19231" r="-5769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80">
                <a:extLst>
                  <a:ext uri="{FF2B5EF4-FFF2-40B4-BE49-F238E27FC236}">
                    <a16:creationId xmlns:a16="http://schemas.microsoft.com/office/drawing/2014/main" id="{F7929CAB-CEBF-40FA-9123-3C5509F2AC1A}"/>
                  </a:ext>
                </a:extLst>
              </p:cNvPr>
              <p:cNvSpPr txBox="1"/>
              <p:nvPr/>
            </p:nvSpPr>
            <p:spPr>
              <a:xfrm>
                <a:off x="1265142" y="5188241"/>
                <a:ext cx="2878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本框 80">
                <a:extLst>
                  <a:ext uri="{FF2B5EF4-FFF2-40B4-BE49-F238E27FC236}">
                    <a16:creationId xmlns:a16="http://schemas.microsoft.com/office/drawing/2014/main" id="{F7929CAB-CEBF-40FA-9123-3C5509F2A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142" y="5188241"/>
                <a:ext cx="287836" cy="276999"/>
              </a:xfrm>
              <a:prstGeom prst="rect">
                <a:avLst/>
              </a:prstGeom>
              <a:blipFill>
                <a:blip r:embed="rId4"/>
                <a:stretch>
                  <a:fillRect l="-21277" r="-851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81">
                <a:extLst>
                  <a:ext uri="{FF2B5EF4-FFF2-40B4-BE49-F238E27FC236}">
                    <a16:creationId xmlns:a16="http://schemas.microsoft.com/office/drawing/2014/main" id="{D5230864-FAA4-40E1-A1F6-5D121754C22A}"/>
                  </a:ext>
                </a:extLst>
              </p:cNvPr>
              <p:cNvSpPr txBox="1"/>
              <p:nvPr/>
            </p:nvSpPr>
            <p:spPr>
              <a:xfrm>
                <a:off x="1257409" y="5527372"/>
                <a:ext cx="3205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本框 81">
                <a:extLst>
                  <a:ext uri="{FF2B5EF4-FFF2-40B4-BE49-F238E27FC236}">
                    <a16:creationId xmlns:a16="http://schemas.microsoft.com/office/drawing/2014/main" id="{D5230864-FAA4-40E1-A1F6-5D121754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409" y="5527372"/>
                <a:ext cx="320537" cy="276999"/>
              </a:xfrm>
              <a:prstGeom prst="rect">
                <a:avLst/>
              </a:prstGeom>
              <a:blipFill>
                <a:blip r:embed="rId5"/>
                <a:stretch>
                  <a:fillRect l="-16981" r="-566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: Rounded Corners 213">
            <a:extLst>
              <a:ext uri="{FF2B5EF4-FFF2-40B4-BE49-F238E27FC236}">
                <a16:creationId xmlns:a16="http://schemas.microsoft.com/office/drawing/2014/main" id="{99A19924-4918-4B94-B49A-D95B0243BB3F}"/>
              </a:ext>
            </a:extLst>
          </p:cNvPr>
          <p:cNvSpPr/>
          <p:nvPr/>
        </p:nvSpPr>
        <p:spPr>
          <a:xfrm>
            <a:off x="3483091" y="5220204"/>
            <a:ext cx="386210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2382922" y="4838689"/>
            <a:ext cx="357541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: Rounded Corners 94">
            <a:extLst>
              <a:ext uri="{FF2B5EF4-FFF2-40B4-BE49-F238E27FC236}">
                <a16:creationId xmlns:a16="http://schemas.microsoft.com/office/drawing/2014/main" id="{FBB9CBCB-036E-4F39-B4D0-FA2275B5BCBE}"/>
              </a:ext>
            </a:extLst>
          </p:cNvPr>
          <p:cNvSpPr/>
          <p:nvPr/>
        </p:nvSpPr>
        <p:spPr>
          <a:xfrm>
            <a:off x="2931473" y="4838689"/>
            <a:ext cx="357541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: Rounded Corners 94">
            <a:extLst>
              <a:ext uri="{FF2B5EF4-FFF2-40B4-BE49-F238E27FC236}">
                <a16:creationId xmlns:a16="http://schemas.microsoft.com/office/drawing/2014/main" id="{2F141D84-1A8E-472B-A23A-389656EAF00E}"/>
              </a:ext>
            </a:extLst>
          </p:cNvPr>
          <p:cNvSpPr/>
          <p:nvPr/>
        </p:nvSpPr>
        <p:spPr>
          <a:xfrm>
            <a:off x="3475661" y="4838689"/>
            <a:ext cx="357541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45">
            <a:extLst>
              <a:ext uri="{FF2B5EF4-FFF2-40B4-BE49-F238E27FC236}">
                <a16:creationId xmlns:a16="http://schemas.microsoft.com/office/drawing/2014/main" id="{C97C0821-CCF3-4C4B-9627-E486252A8CF0}"/>
              </a:ext>
            </a:extLst>
          </p:cNvPr>
          <p:cNvCxnSpPr>
            <a:cxnSpLocks/>
          </p:cNvCxnSpPr>
          <p:nvPr/>
        </p:nvCxnSpPr>
        <p:spPr>
          <a:xfrm flipH="1">
            <a:off x="3846783" y="4319176"/>
            <a:ext cx="1930454" cy="513830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47">
            <a:extLst>
              <a:ext uri="{FF2B5EF4-FFF2-40B4-BE49-F238E27FC236}">
                <a16:creationId xmlns:a16="http://schemas.microsoft.com/office/drawing/2014/main" id="{C0D80732-375F-49D1-8FBD-9CDFF10532CA}"/>
              </a:ext>
            </a:extLst>
          </p:cNvPr>
          <p:cNvCxnSpPr>
            <a:cxnSpLocks/>
          </p:cNvCxnSpPr>
          <p:nvPr/>
        </p:nvCxnSpPr>
        <p:spPr>
          <a:xfrm>
            <a:off x="3846782" y="5098275"/>
            <a:ext cx="1930097" cy="1315652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BD961D3-1CB5-4031-9EFA-CB47F41C4ABE}"/>
              </a:ext>
            </a:extLst>
          </p:cNvPr>
          <p:cNvSpPr txBox="1"/>
          <p:nvPr/>
        </p:nvSpPr>
        <p:spPr>
          <a:xfrm>
            <a:off x="146590" y="3723322"/>
            <a:ext cx="105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F9A1708-A05B-4F09-9890-291F6D69E730}"/>
              </a:ext>
            </a:extLst>
          </p:cNvPr>
          <p:cNvSpPr txBox="1"/>
          <p:nvPr/>
        </p:nvSpPr>
        <p:spPr>
          <a:xfrm>
            <a:off x="157905" y="4277319"/>
            <a:ext cx="105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1095587" y="4748675"/>
            <a:ext cx="4041189" cy="12237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931941" y="1324672"/>
            <a:ext cx="621037" cy="42561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2561692" y="1329021"/>
            <a:ext cx="628978" cy="431060"/>
          </a:xfrm>
          <a:prstGeom prst="roundRect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ectangle: Rounded Corners 94">
            <a:extLst>
              <a:ext uri="{FF2B5EF4-FFF2-40B4-BE49-F238E27FC236}">
                <a16:creationId xmlns:a16="http://schemas.microsoft.com/office/drawing/2014/main" id="{610377D7-885E-4AA7-BA22-BEC235B85D50}"/>
              </a:ext>
            </a:extLst>
          </p:cNvPr>
          <p:cNvSpPr/>
          <p:nvPr/>
        </p:nvSpPr>
        <p:spPr>
          <a:xfrm>
            <a:off x="1960646" y="2829735"/>
            <a:ext cx="174896" cy="7037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: Rounded Corners 95">
            <a:extLst>
              <a:ext uri="{FF2B5EF4-FFF2-40B4-BE49-F238E27FC236}">
                <a16:creationId xmlns:a16="http://schemas.microsoft.com/office/drawing/2014/main" id="{22D24A28-BFFE-4E63-BF40-A2FAD94CDA1B}"/>
              </a:ext>
            </a:extLst>
          </p:cNvPr>
          <p:cNvSpPr/>
          <p:nvPr/>
        </p:nvSpPr>
        <p:spPr>
          <a:xfrm>
            <a:off x="2262841" y="2836534"/>
            <a:ext cx="174894" cy="70374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Rectangle: Rounded Corners 106">
            <a:extLst>
              <a:ext uri="{FF2B5EF4-FFF2-40B4-BE49-F238E27FC236}">
                <a16:creationId xmlns:a16="http://schemas.microsoft.com/office/drawing/2014/main" id="{2C9FBDED-E800-4E87-9910-16CE142EC0C5}"/>
              </a:ext>
            </a:extLst>
          </p:cNvPr>
          <p:cNvSpPr/>
          <p:nvPr/>
        </p:nvSpPr>
        <p:spPr>
          <a:xfrm>
            <a:off x="1958711" y="3186020"/>
            <a:ext cx="174896" cy="7037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Rectangle: Rounded Corners 107">
            <a:extLst>
              <a:ext uri="{FF2B5EF4-FFF2-40B4-BE49-F238E27FC236}">
                <a16:creationId xmlns:a16="http://schemas.microsoft.com/office/drawing/2014/main" id="{E35A9CFD-F431-45EC-865F-C4B7F0B9469B}"/>
              </a:ext>
            </a:extLst>
          </p:cNvPr>
          <p:cNvSpPr/>
          <p:nvPr/>
        </p:nvSpPr>
        <p:spPr>
          <a:xfrm>
            <a:off x="2262839" y="3185532"/>
            <a:ext cx="174896" cy="7037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108">
            <a:extLst>
              <a:ext uri="{FF2B5EF4-FFF2-40B4-BE49-F238E27FC236}">
                <a16:creationId xmlns:a16="http://schemas.microsoft.com/office/drawing/2014/main" id="{3C0829F5-C5D3-4E0A-9C92-03FEB9B3EEA6}"/>
              </a:ext>
            </a:extLst>
          </p:cNvPr>
          <p:cNvSpPr/>
          <p:nvPr/>
        </p:nvSpPr>
        <p:spPr>
          <a:xfrm>
            <a:off x="2603802" y="3185511"/>
            <a:ext cx="174896" cy="70374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: Rounded Corners 109">
            <a:extLst>
              <a:ext uri="{FF2B5EF4-FFF2-40B4-BE49-F238E27FC236}">
                <a16:creationId xmlns:a16="http://schemas.microsoft.com/office/drawing/2014/main" id="{A466A812-5E25-4008-8AD6-C2E62D0647AB}"/>
              </a:ext>
            </a:extLst>
          </p:cNvPr>
          <p:cNvSpPr/>
          <p:nvPr/>
        </p:nvSpPr>
        <p:spPr>
          <a:xfrm>
            <a:off x="2935753" y="3185511"/>
            <a:ext cx="174896" cy="7037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: Rounded Corners 111">
            <a:extLst>
              <a:ext uri="{FF2B5EF4-FFF2-40B4-BE49-F238E27FC236}">
                <a16:creationId xmlns:a16="http://schemas.microsoft.com/office/drawing/2014/main" id="{3689E633-1031-4EC4-881C-C206092E6B65}"/>
              </a:ext>
            </a:extLst>
          </p:cNvPr>
          <p:cNvSpPr/>
          <p:nvPr/>
        </p:nvSpPr>
        <p:spPr>
          <a:xfrm>
            <a:off x="3322495" y="3185511"/>
            <a:ext cx="174896" cy="7037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Rectangle: Rounded Corners 113">
            <a:extLst>
              <a:ext uri="{FF2B5EF4-FFF2-40B4-BE49-F238E27FC236}">
                <a16:creationId xmlns:a16="http://schemas.microsoft.com/office/drawing/2014/main" id="{A13119F7-D9C8-4229-AF8F-E87D9A87879A}"/>
              </a:ext>
            </a:extLst>
          </p:cNvPr>
          <p:cNvSpPr/>
          <p:nvPr/>
        </p:nvSpPr>
        <p:spPr>
          <a:xfrm>
            <a:off x="2931447" y="2829735"/>
            <a:ext cx="174896" cy="7037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16">
                <a:extLst>
                  <a:ext uri="{FF2B5EF4-FFF2-40B4-BE49-F238E27FC236}">
                    <a16:creationId xmlns:a16="http://schemas.microsoft.com/office/drawing/2014/main" id="{90FFDBA2-EADC-4D44-8F78-3AC1D8191453}"/>
                  </a:ext>
                </a:extLst>
              </p:cNvPr>
              <p:cNvSpPr txBox="1"/>
              <p:nvPr/>
            </p:nvSpPr>
            <p:spPr>
              <a:xfrm>
                <a:off x="1267569" y="2349532"/>
                <a:ext cx="2977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文本框 16">
                <a:extLst>
                  <a:ext uri="{FF2B5EF4-FFF2-40B4-BE49-F238E27FC236}">
                    <a16:creationId xmlns:a16="http://schemas.microsoft.com/office/drawing/2014/main" id="{90FFDBA2-EADC-4D44-8F78-3AC1D8191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569" y="2349532"/>
                <a:ext cx="297780" cy="276999"/>
              </a:xfrm>
              <a:prstGeom prst="rect">
                <a:avLst/>
              </a:prstGeom>
              <a:blipFill>
                <a:blip r:embed="rId6"/>
                <a:stretch>
                  <a:fillRect l="-22449" r="-1020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80">
                <a:extLst>
                  <a:ext uri="{FF2B5EF4-FFF2-40B4-BE49-F238E27FC236}">
                    <a16:creationId xmlns:a16="http://schemas.microsoft.com/office/drawing/2014/main" id="{F7929CAB-CEBF-40FA-9123-3C5509F2AC1A}"/>
                  </a:ext>
                </a:extLst>
              </p:cNvPr>
              <p:cNvSpPr txBox="1"/>
              <p:nvPr/>
            </p:nvSpPr>
            <p:spPr>
              <a:xfrm>
                <a:off x="1266408" y="2715065"/>
                <a:ext cx="2674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文本框 80">
                <a:extLst>
                  <a:ext uri="{FF2B5EF4-FFF2-40B4-BE49-F238E27FC236}">
                    <a16:creationId xmlns:a16="http://schemas.microsoft.com/office/drawing/2014/main" id="{F7929CAB-CEBF-40FA-9123-3C5509F2A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408" y="2715065"/>
                <a:ext cx="267402" cy="276999"/>
              </a:xfrm>
              <a:prstGeom prst="rect">
                <a:avLst/>
              </a:prstGeom>
              <a:blipFill>
                <a:blip r:embed="rId7"/>
                <a:stretch>
                  <a:fillRect l="-31818" r="-15909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81">
                <a:extLst>
                  <a:ext uri="{FF2B5EF4-FFF2-40B4-BE49-F238E27FC236}">
                    <a16:creationId xmlns:a16="http://schemas.microsoft.com/office/drawing/2014/main" id="{D5230864-FAA4-40E1-A1F6-5D121754C22A}"/>
                  </a:ext>
                </a:extLst>
              </p:cNvPr>
              <p:cNvSpPr txBox="1"/>
              <p:nvPr/>
            </p:nvSpPr>
            <p:spPr>
              <a:xfrm>
                <a:off x="1168545" y="3062903"/>
                <a:ext cx="47142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文本框 81">
                <a:extLst>
                  <a:ext uri="{FF2B5EF4-FFF2-40B4-BE49-F238E27FC236}">
                    <a16:creationId xmlns:a16="http://schemas.microsoft.com/office/drawing/2014/main" id="{D5230864-FAA4-40E1-A1F6-5D121754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545" y="3062903"/>
                <a:ext cx="471422" cy="276999"/>
              </a:xfrm>
              <a:prstGeom prst="rect">
                <a:avLst/>
              </a:prstGeom>
              <a:blipFill>
                <a:blip r:embed="rId8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: Rounded Corners 213">
            <a:extLst>
              <a:ext uri="{FF2B5EF4-FFF2-40B4-BE49-F238E27FC236}">
                <a16:creationId xmlns:a16="http://schemas.microsoft.com/office/drawing/2014/main" id="{99A19924-4918-4B94-B49A-D95B0243BB3F}"/>
              </a:ext>
            </a:extLst>
          </p:cNvPr>
          <p:cNvSpPr/>
          <p:nvPr/>
        </p:nvSpPr>
        <p:spPr>
          <a:xfrm>
            <a:off x="2596790" y="2843866"/>
            <a:ext cx="188920" cy="7037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1958711" y="2460949"/>
            <a:ext cx="174896" cy="70374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Rectangle: Rounded Corners 94">
            <a:extLst>
              <a:ext uri="{FF2B5EF4-FFF2-40B4-BE49-F238E27FC236}">
                <a16:creationId xmlns:a16="http://schemas.microsoft.com/office/drawing/2014/main" id="{FBB9CBCB-036E-4F39-B4D0-FA2275B5BCBE}"/>
              </a:ext>
            </a:extLst>
          </p:cNvPr>
          <p:cNvSpPr/>
          <p:nvPr/>
        </p:nvSpPr>
        <p:spPr>
          <a:xfrm>
            <a:off x="2262839" y="2469967"/>
            <a:ext cx="174896" cy="70374"/>
          </a:xfrm>
          <a:prstGeom prst="round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Rectangle: Rounded Corners 94">
            <a:extLst>
              <a:ext uri="{FF2B5EF4-FFF2-40B4-BE49-F238E27FC236}">
                <a16:creationId xmlns:a16="http://schemas.microsoft.com/office/drawing/2014/main" id="{2F141D84-1A8E-472B-A23A-389656EAF00E}"/>
              </a:ext>
            </a:extLst>
          </p:cNvPr>
          <p:cNvSpPr/>
          <p:nvPr/>
        </p:nvSpPr>
        <p:spPr>
          <a:xfrm>
            <a:off x="2610814" y="2460949"/>
            <a:ext cx="174896" cy="7037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838200" y="2036937"/>
            <a:ext cx="2846294" cy="1453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80">
            <a:extLst>
              <a:ext uri="{FF2B5EF4-FFF2-40B4-BE49-F238E27FC236}">
                <a16:creationId xmlns:a16="http://schemas.microsoft.com/office/drawing/2014/main" id="{F7929CAB-CEBF-40FA-9123-3C5509F2AC1A}"/>
              </a:ext>
            </a:extLst>
          </p:cNvPr>
          <p:cNvSpPr txBox="1"/>
          <p:nvPr/>
        </p:nvSpPr>
        <p:spPr>
          <a:xfrm>
            <a:off x="1021568" y="2069728"/>
            <a:ext cx="16230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>
                <a:solidFill>
                  <a:schemeClr val="tx1"/>
                </a:solidFill>
              </a:rPr>
              <a:t>iles_[ ][ ]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3" idx="2"/>
            <a:endCxn id="35" idx="0"/>
          </p:cNvCxnSpPr>
          <p:nvPr/>
        </p:nvCxnSpPr>
        <p:spPr>
          <a:xfrm>
            <a:off x="2261347" y="3490163"/>
            <a:ext cx="854835" cy="1258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5962864" y="2155123"/>
            <a:ext cx="2524579" cy="13303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文本框 80">
            <a:extLst>
              <a:ext uri="{FF2B5EF4-FFF2-40B4-BE49-F238E27FC236}">
                <a16:creationId xmlns:a16="http://schemas.microsoft.com/office/drawing/2014/main" id="{F7929CAB-CEBF-40FA-9123-3C5509F2AC1A}"/>
              </a:ext>
            </a:extLst>
          </p:cNvPr>
          <p:cNvSpPr txBox="1"/>
          <p:nvPr/>
        </p:nvSpPr>
        <p:spPr>
          <a:xfrm>
            <a:off x="6273033" y="2248169"/>
            <a:ext cx="11962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aseline="-25000" dirty="0" err="1"/>
              <a:t>TableCache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45">
            <a:extLst>
              <a:ext uri="{FF2B5EF4-FFF2-40B4-BE49-F238E27FC236}">
                <a16:creationId xmlns:a16="http://schemas.microsoft.com/office/drawing/2014/main" id="{C97C0821-CCF3-4C4B-9627-E486252A8CF0}"/>
              </a:ext>
            </a:extLst>
          </p:cNvPr>
          <p:cNvCxnSpPr>
            <a:cxnSpLocks/>
          </p:cNvCxnSpPr>
          <p:nvPr/>
        </p:nvCxnSpPr>
        <p:spPr>
          <a:xfrm flipH="1" flipV="1">
            <a:off x="2785711" y="2468667"/>
            <a:ext cx="1389278" cy="175748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47">
            <a:extLst>
              <a:ext uri="{FF2B5EF4-FFF2-40B4-BE49-F238E27FC236}">
                <a16:creationId xmlns:a16="http://schemas.microsoft.com/office/drawing/2014/main" id="{C0D80732-375F-49D1-8FBD-9CDFF10532CA}"/>
              </a:ext>
            </a:extLst>
          </p:cNvPr>
          <p:cNvCxnSpPr>
            <a:cxnSpLocks/>
          </p:cNvCxnSpPr>
          <p:nvPr/>
        </p:nvCxnSpPr>
        <p:spPr>
          <a:xfrm>
            <a:off x="2775595" y="2513806"/>
            <a:ext cx="1399393" cy="1089449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51">
            <a:extLst>
              <a:ext uri="{FF2B5EF4-FFF2-40B4-BE49-F238E27FC236}">
                <a16:creationId xmlns:a16="http://schemas.microsoft.com/office/drawing/2014/main" id="{6A0EE859-4D18-4582-9DCE-E579BAC1AA3A}"/>
              </a:ext>
            </a:extLst>
          </p:cNvPr>
          <p:cNvSpPr/>
          <p:nvPr/>
        </p:nvSpPr>
        <p:spPr>
          <a:xfrm>
            <a:off x="4174989" y="2647436"/>
            <a:ext cx="979448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File Number</a:t>
            </a:r>
          </a:p>
        </p:txBody>
      </p:sp>
      <p:sp>
        <p:nvSpPr>
          <p:cNvPr id="68" name="Rectangle 51">
            <a:extLst>
              <a:ext uri="{FF2B5EF4-FFF2-40B4-BE49-F238E27FC236}">
                <a16:creationId xmlns:a16="http://schemas.microsoft.com/office/drawing/2014/main" id="{6A0EE859-4D18-4582-9DCE-E579BAC1AA3A}"/>
              </a:ext>
            </a:extLst>
          </p:cNvPr>
          <p:cNvSpPr/>
          <p:nvPr/>
        </p:nvSpPr>
        <p:spPr>
          <a:xfrm>
            <a:off x="4174989" y="2890013"/>
            <a:ext cx="979448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File Size</a:t>
            </a:r>
          </a:p>
        </p:txBody>
      </p:sp>
      <p:sp>
        <p:nvSpPr>
          <p:cNvPr id="69" name="Rectangle 51">
            <a:extLst>
              <a:ext uri="{FF2B5EF4-FFF2-40B4-BE49-F238E27FC236}">
                <a16:creationId xmlns:a16="http://schemas.microsoft.com/office/drawing/2014/main" id="{6A0EE859-4D18-4582-9DCE-E579BAC1AA3A}"/>
              </a:ext>
            </a:extLst>
          </p:cNvPr>
          <p:cNvSpPr/>
          <p:nvPr/>
        </p:nvSpPr>
        <p:spPr>
          <a:xfrm>
            <a:off x="4174989" y="3126509"/>
            <a:ext cx="979448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Smallest key</a:t>
            </a:r>
          </a:p>
        </p:txBody>
      </p:sp>
      <p:sp>
        <p:nvSpPr>
          <p:cNvPr id="71" name="Rectangle 51">
            <a:extLst>
              <a:ext uri="{FF2B5EF4-FFF2-40B4-BE49-F238E27FC236}">
                <a16:creationId xmlns:a16="http://schemas.microsoft.com/office/drawing/2014/main" id="{6A0EE859-4D18-4582-9DCE-E579BAC1AA3A}"/>
              </a:ext>
            </a:extLst>
          </p:cNvPr>
          <p:cNvSpPr/>
          <p:nvPr/>
        </p:nvSpPr>
        <p:spPr>
          <a:xfrm>
            <a:off x="4174989" y="3359367"/>
            <a:ext cx="979448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Largest key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9645495" y="2148172"/>
            <a:ext cx="2232740" cy="13303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文本框 80">
            <a:extLst>
              <a:ext uri="{FF2B5EF4-FFF2-40B4-BE49-F238E27FC236}">
                <a16:creationId xmlns:a16="http://schemas.microsoft.com/office/drawing/2014/main" id="{F7929CAB-CEBF-40FA-9123-3C5509F2AC1A}"/>
              </a:ext>
            </a:extLst>
          </p:cNvPr>
          <p:cNvSpPr txBox="1"/>
          <p:nvPr/>
        </p:nvSpPr>
        <p:spPr>
          <a:xfrm>
            <a:off x="9865253" y="2254047"/>
            <a:ext cx="19428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err="1"/>
              <a:t>BlockCache</a:t>
            </a:r>
            <a:r>
              <a:rPr lang="en-US" altLang="zh-CN" dirty="0"/>
              <a:t>(</a:t>
            </a:r>
            <a:r>
              <a:rPr lang="zh-CN" altLang="en-US" dirty="0"/>
              <a:t>如果有）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6" name="曲线连接符 75"/>
          <p:cNvCxnSpPr>
            <a:endCxn id="36" idx="1"/>
          </p:cNvCxnSpPr>
          <p:nvPr/>
        </p:nvCxnSpPr>
        <p:spPr>
          <a:xfrm>
            <a:off x="276612" y="1513935"/>
            <a:ext cx="655329" cy="2354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曲线连接符 77"/>
          <p:cNvCxnSpPr>
            <a:stCxn id="36" idx="3"/>
            <a:endCxn id="37" idx="1"/>
          </p:cNvCxnSpPr>
          <p:nvPr/>
        </p:nvCxnSpPr>
        <p:spPr>
          <a:xfrm>
            <a:off x="1552978" y="1537481"/>
            <a:ext cx="1008714" cy="7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曲线连接符 79"/>
          <p:cNvCxnSpPr>
            <a:stCxn id="37" idx="3"/>
            <a:endCxn id="53" idx="0"/>
          </p:cNvCxnSpPr>
          <p:nvPr/>
        </p:nvCxnSpPr>
        <p:spPr>
          <a:xfrm flipH="1">
            <a:off x="2261347" y="1544551"/>
            <a:ext cx="929323" cy="492386"/>
          </a:xfrm>
          <a:prstGeom prst="curvedConnector4">
            <a:avLst>
              <a:gd name="adj1" fmla="val -24599"/>
              <a:gd name="adj2" fmla="val 718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曲线连接符 81"/>
          <p:cNvCxnSpPr>
            <a:stCxn id="52" idx="0"/>
            <a:endCxn id="62" idx="0"/>
          </p:cNvCxnSpPr>
          <p:nvPr/>
        </p:nvCxnSpPr>
        <p:spPr>
          <a:xfrm rot="5400000" flipH="1" flipV="1">
            <a:off x="4808795" y="44590"/>
            <a:ext cx="305826" cy="4526892"/>
          </a:xfrm>
          <a:prstGeom prst="curvedConnector3">
            <a:avLst>
              <a:gd name="adj1" fmla="val 17474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曲线连接符 85"/>
          <p:cNvCxnSpPr>
            <a:stCxn id="62" idx="2"/>
            <a:endCxn id="22" idx="0"/>
          </p:cNvCxnSpPr>
          <p:nvPr/>
        </p:nvCxnSpPr>
        <p:spPr>
          <a:xfrm rot="5400000">
            <a:off x="4763175" y="2376709"/>
            <a:ext cx="1353237" cy="3570722"/>
          </a:xfrm>
          <a:prstGeom prst="curvedConnector3">
            <a:avLst>
              <a:gd name="adj1" fmla="val 3343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曲线连接符 97"/>
          <p:cNvCxnSpPr>
            <a:stCxn id="62" idx="3"/>
            <a:endCxn id="73" idx="1"/>
          </p:cNvCxnSpPr>
          <p:nvPr/>
        </p:nvCxnSpPr>
        <p:spPr>
          <a:xfrm flipV="1">
            <a:off x="8487443" y="2813337"/>
            <a:ext cx="1158052" cy="695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51">
            <a:extLst>
              <a:ext uri="{FF2B5EF4-FFF2-40B4-BE49-F238E27FC236}">
                <a16:creationId xmlns:a16="http://schemas.microsoft.com/office/drawing/2014/main" id="{6A0EE859-4D18-4582-9DCE-E579BAC1AA3A}"/>
              </a:ext>
            </a:extLst>
          </p:cNvPr>
          <p:cNvSpPr/>
          <p:nvPr/>
        </p:nvSpPr>
        <p:spPr>
          <a:xfrm>
            <a:off x="6220619" y="2765904"/>
            <a:ext cx="505022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Meta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05" name="Rectangle 51">
            <a:extLst>
              <a:ext uri="{FF2B5EF4-FFF2-40B4-BE49-F238E27FC236}">
                <a16:creationId xmlns:a16="http://schemas.microsoft.com/office/drawing/2014/main" id="{6A0EE859-4D18-4582-9DCE-E579BAC1AA3A}"/>
              </a:ext>
            </a:extLst>
          </p:cNvPr>
          <p:cNvSpPr/>
          <p:nvPr/>
        </p:nvSpPr>
        <p:spPr>
          <a:xfrm>
            <a:off x="6989670" y="2765904"/>
            <a:ext cx="505022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Meta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06" name="Rectangle 51">
            <a:extLst>
              <a:ext uri="{FF2B5EF4-FFF2-40B4-BE49-F238E27FC236}">
                <a16:creationId xmlns:a16="http://schemas.microsoft.com/office/drawing/2014/main" id="{6A0EE859-4D18-4582-9DCE-E579BAC1AA3A}"/>
              </a:ext>
            </a:extLst>
          </p:cNvPr>
          <p:cNvSpPr/>
          <p:nvPr/>
        </p:nvSpPr>
        <p:spPr>
          <a:xfrm>
            <a:off x="7765765" y="2765904"/>
            <a:ext cx="505022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Meta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133" name="曲线连接符 132"/>
          <p:cNvCxnSpPr>
            <a:stCxn id="73" idx="2"/>
            <a:endCxn id="22" idx="0"/>
          </p:cNvCxnSpPr>
          <p:nvPr/>
        </p:nvCxnSpPr>
        <p:spPr>
          <a:xfrm rot="5400000">
            <a:off x="6528055" y="604879"/>
            <a:ext cx="1360188" cy="710743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曲线连接符 135"/>
          <p:cNvCxnSpPr>
            <a:stCxn id="102" idx="3"/>
            <a:endCxn id="73" idx="2"/>
          </p:cNvCxnSpPr>
          <p:nvPr/>
        </p:nvCxnSpPr>
        <p:spPr>
          <a:xfrm flipV="1">
            <a:off x="7063163" y="3478501"/>
            <a:ext cx="3698702" cy="121002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51">
            <a:extLst>
              <a:ext uri="{FF2B5EF4-FFF2-40B4-BE49-F238E27FC236}">
                <a16:creationId xmlns:a16="http://schemas.microsoft.com/office/drawing/2014/main" id="{6A0EE859-4D18-4582-9DCE-E579BAC1AA3A}"/>
              </a:ext>
            </a:extLst>
          </p:cNvPr>
          <p:cNvSpPr/>
          <p:nvPr/>
        </p:nvSpPr>
        <p:spPr>
          <a:xfrm>
            <a:off x="9905767" y="2713736"/>
            <a:ext cx="331928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DB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38" name="Rectangle 51">
            <a:extLst>
              <a:ext uri="{FF2B5EF4-FFF2-40B4-BE49-F238E27FC236}">
                <a16:creationId xmlns:a16="http://schemas.microsoft.com/office/drawing/2014/main" id="{6A0EE859-4D18-4582-9DCE-E579BAC1AA3A}"/>
              </a:ext>
            </a:extLst>
          </p:cNvPr>
          <p:cNvSpPr/>
          <p:nvPr/>
        </p:nvSpPr>
        <p:spPr>
          <a:xfrm>
            <a:off x="10513341" y="2713736"/>
            <a:ext cx="306947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DB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39" name="Rectangle 51">
            <a:extLst>
              <a:ext uri="{FF2B5EF4-FFF2-40B4-BE49-F238E27FC236}">
                <a16:creationId xmlns:a16="http://schemas.microsoft.com/office/drawing/2014/main" id="{6A0EE859-4D18-4582-9DCE-E579BAC1AA3A}"/>
              </a:ext>
            </a:extLst>
          </p:cNvPr>
          <p:cNvSpPr/>
          <p:nvPr/>
        </p:nvSpPr>
        <p:spPr>
          <a:xfrm>
            <a:off x="11142712" y="2713736"/>
            <a:ext cx="319746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190" name="曲线连接符 189"/>
          <p:cNvCxnSpPr>
            <a:stCxn id="100" idx="3"/>
            <a:endCxn id="62" idx="2"/>
          </p:cNvCxnSpPr>
          <p:nvPr/>
        </p:nvCxnSpPr>
        <p:spPr>
          <a:xfrm flipV="1">
            <a:off x="7063163" y="3485452"/>
            <a:ext cx="161991" cy="189188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80">
            <a:extLst>
              <a:ext uri="{FF2B5EF4-FFF2-40B4-BE49-F238E27FC236}">
                <a16:creationId xmlns:a16="http://schemas.microsoft.com/office/drawing/2014/main" id="{F7929CAB-CEBF-40FA-9123-3C5509F2AC1A}"/>
              </a:ext>
            </a:extLst>
          </p:cNvPr>
          <p:cNvSpPr txBox="1"/>
          <p:nvPr/>
        </p:nvSpPr>
        <p:spPr>
          <a:xfrm>
            <a:off x="801969" y="1010326"/>
            <a:ext cx="11962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aseline="-25000" dirty="0" err="1"/>
              <a:t>Memtable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98" name="文本框 80">
            <a:extLst>
              <a:ext uri="{FF2B5EF4-FFF2-40B4-BE49-F238E27FC236}">
                <a16:creationId xmlns:a16="http://schemas.microsoft.com/office/drawing/2014/main" id="{F7929CAB-CEBF-40FA-9123-3C5509F2AC1A}"/>
              </a:ext>
            </a:extLst>
          </p:cNvPr>
          <p:cNvSpPr txBox="1"/>
          <p:nvPr/>
        </p:nvSpPr>
        <p:spPr>
          <a:xfrm>
            <a:off x="2261347" y="1009936"/>
            <a:ext cx="24481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aseline="-25000" dirty="0"/>
              <a:t>Immutable </a:t>
            </a:r>
            <a:r>
              <a:rPr lang="en-US" altLang="zh-CN" sz="2400" baseline="-25000" dirty="0" err="1"/>
              <a:t>Memtable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211" name="文本框 80">
            <a:extLst>
              <a:ext uri="{FF2B5EF4-FFF2-40B4-BE49-F238E27FC236}">
                <a16:creationId xmlns:a16="http://schemas.microsoft.com/office/drawing/2014/main" id="{F7929CAB-CEBF-40FA-9123-3C5509F2AC1A}"/>
              </a:ext>
            </a:extLst>
          </p:cNvPr>
          <p:cNvSpPr txBox="1"/>
          <p:nvPr/>
        </p:nvSpPr>
        <p:spPr>
          <a:xfrm>
            <a:off x="5248668" y="3556596"/>
            <a:ext cx="11962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aseline="-25000" dirty="0">
                <a:solidFill>
                  <a:srgbClr val="FF0000"/>
                </a:solidFill>
              </a:rPr>
              <a:t>Cache Miss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212" name="文本框 80">
            <a:extLst>
              <a:ext uri="{FF2B5EF4-FFF2-40B4-BE49-F238E27FC236}">
                <a16:creationId xmlns:a16="http://schemas.microsoft.com/office/drawing/2014/main" id="{F7929CAB-CEBF-40FA-9123-3C5509F2AC1A}"/>
              </a:ext>
            </a:extLst>
          </p:cNvPr>
          <p:cNvSpPr txBox="1"/>
          <p:nvPr/>
        </p:nvSpPr>
        <p:spPr>
          <a:xfrm>
            <a:off x="4945702" y="1610016"/>
            <a:ext cx="11962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aseline="-25000" dirty="0">
                <a:solidFill>
                  <a:srgbClr val="FF0000"/>
                </a:solidFill>
              </a:rPr>
              <a:t>Find Table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213" name="文本框 80">
            <a:extLst>
              <a:ext uri="{FF2B5EF4-FFF2-40B4-BE49-F238E27FC236}">
                <a16:creationId xmlns:a16="http://schemas.microsoft.com/office/drawing/2014/main" id="{F7929CAB-CEBF-40FA-9123-3C5509F2AC1A}"/>
              </a:ext>
            </a:extLst>
          </p:cNvPr>
          <p:cNvSpPr txBox="1"/>
          <p:nvPr/>
        </p:nvSpPr>
        <p:spPr>
          <a:xfrm>
            <a:off x="8139123" y="3753686"/>
            <a:ext cx="11962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aseline="-25000" dirty="0">
                <a:solidFill>
                  <a:srgbClr val="FF0000"/>
                </a:solidFill>
              </a:rPr>
              <a:t>Cache Miss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220" name="文本框 80">
            <a:extLst>
              <a:ext uri="{FF2B5EF4-FFF2-40B4-BE49-F238E27FC236}">
                <a16:creationId xmlns:a16="http://schemas.microsoft.com/office/drawing/2014/main" id="{F7929CAB-CEBF-40FA-9123-3C5509F2AC1A}"/>
              </a:ext>
            </a:extLst>
          </p:cNvPr>
          <p:cNvSpPr txBox="1"/>
          <p:nvPr/>
        </p:nvSpPr>
        <p:spPr>
          <a:xfrm>
            <a:off x="6489591" y="3071310"/>
            <a:ext cx="25414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aseline="-25000" dirty="0">
                <a:solidFill>
                  <a:srgbClr val="FF0000"/>
                </a:solidFill>
              </a:rPr>
              <a:t>Search IB,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BF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221" name="文本框 80">
            <a:extLst>
              <a:ext uri="{FF2B5EF4-FFF2-40B4-BE49-F238E27FC236}">
                <a16:creationId xmlns:a16="http://schemas.microsoft.com/office/drawing/2014/main" id="{F7929CAB-CEBF-40FA-9123-3C5509F2AC1A}"/>
              </a:ext>
            </a:extLst>
          </p:cNvPr>
          <p:cNvSpPr txBox="1"/>
          <p:nvPr/>
        </p:nvSpPr>
        <p:spPr>
          <a:xfrm>
            <a:off x="7515614" y="5129537"/>
            <a:ext cx="145627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aseline="-25000" dirty="0">
                <a:solidFill>
                  <a:srgbClr val="FF0000"/>
                </a:solidFill>
              </a:rPr>
              <a:t>Load IB and BF</a:t>
            </a:r>
          </a:p>
        </p:txBody>
      </p:sp>
      <p:sp>
        <p:nvSpPr>
          <p:cNvPr id="222" name="文本框 80">
            <a:extLst>
              <a:ext uri="{FF2B5EF4-FFF2-40B4-BE49-F238E27FC236}">
                <a16:creationId xmlns:a16="http://schemas.microsoft.com/office/drawing/2014/main" id="{F7929CAB-CEBF-40FA-9123-3C5509F2AC1A}"/>
              </a:ext>
            </a:extLst>
          </p:cNvPr>
          <p:cNvSpPr txBox="1"/>
          <p:nvPr/>
        </p:nvSpPr>
        <p:spPr>
          <a:xfrm>
            <a:off x="9089826" y="4508761"/>
            <a:ext cx="11962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aseline="-25000" dirty="0">
                <a:solidFill>
                  <a:srgbClr val="FF0000"/>
                </a:solidFill>
              </a:rPr>
              <a:t>Load DB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223" name="文本框 80">
            <a:extLst>
              <a:ext uri="{FF2B5EF4-FFF2-40B4-BE49-F238E27FC236}">
                <a16:creationId xmlns:a16="http://schemas.microsoft.com/office/drawing/2014/main" id="{F7929CAB-CEBF-40FA-9123-3C5509F2AC1A}"/>
              </a:ext>
            </a:extLst>
          </p:cNvPr>
          <p:cNvSpPr txBox="1"/>
          <p:nvPr/>
        </p:nvSpPr>
        <p:spPr>
          <a:xfrm>
            <a:off x="8572556" y="2507937"/>
            <a:ext cx="11962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aseline="-25000" dirty="0">
                <a:solidFill>
                  <a:srgbClr val="FF0000"/>
                </a:solidFill>
              </a:rPr>
              <a:t>Read Block</a:t>
            </a:r>
          </a:p>
        </p:txBody>
      </p:sp>
      <p:sp>
        <p:nvSpPr>
          <p:cNvPr id="233" name="文本框 80">
            <a:extLst>
              <a:ext uri="{FF2B5EF4-FFF2-40B4-BE49-F238E27FC236}">
                <a16:creationId xmlns:a16="http://schemas.microsoft.com/office/drawing/2014/main" id="{F7929CAB-CEBF-40FA-9123-3C5509F2AC1A}"/>
              </a:ext>
            </a:extLst>
          </p:cNvPr>
          <p:cNvSpPr txBox="1"/>
          <p:nvPr/>
        </p:nvSpPr>
        <p:spPr>
          <a:xfrm>
            <a:off x="10136120" y="3169855"/>
            <a:ext cx="25414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aseline="-25000" dirty="0">
                <a:solidFill>
                  <a:srgbClr val="FF0000"/>
                </a:solidFill>
              </a:rPr>
              <a:t>Search Data Block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97" name="流程图: 接点 96">
            <a:extLst>
              <a:ext uri="{FF2B5EF4-FFF2-40B4-BE49-F238E27FC236}">
                <a16:creationId xmlns:a16="http://schemas.microsoft.com/office/drawing/2014/main" id="{91CECE87-24AD-4300-860D-E9D533E83F0B}"/>
              </a:ext>
            </a:extLst>
          </p:cNvPr>
          <p:cNvSpPr/>
          <p:nvPr/>
        </p:nvSpPr>
        <p:spPr>
          <a:xfrm>
            <a:off x="3496453" y="1536212"/>
            <a:ext cx="209040" cy="20904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C5B6B975-D947-4EFA-A614-5994D15D2F5E}"/>
              </a:ext>
            </a:extLst>
          </p:cNvPr>
          <p:cNvSpPr txBox="1"/>
          <p:nvPr/>
        </p:nvSpPr>
        <p:spPr>
          <a:xfrm>
            <a:off x="3705493" y="1292814"/>
            <a:ext cx="1719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aseline="-25000" dirty="0">
                <a:solidFill>
                  <a:srgbClr val="FF0000"/>
                </a:solidFill>
              </a:rPr>
              <a:t>Find File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Rectangle 46">
            <a:extLst>
              <a:ext uri="{FF2B5EF4-FFF2-40B4-BE49-F238E27FC236}">
                <a16:creationId xmlns:a16="http://schemas.microsoft.com/office/drawing/2014/main" id="{D8F873A6-2A1E-4360-A883-CF64BE5D150B}"/>
              </a:ext>
            </a:extLst>
          </p:cNvPr>
          <p:cNvSpPr/>
          <p:nvPr/>
        </p:nvSpPr>
        <p:spPr>
          <a:xfrm>
            <a:off x="5778850" y="5258871"/>
            <a:ext cx="1284313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Index</a:t>
            </a:r>
            <a:r>
              <a:rPr lang="en-GB" sz="1000" dirty="0">
                <a:solidFill>
                  <a:schemeClr val="tx1"/>
                </a:solidFill>
              </a:rPr>
              <a:t> Block  </a:t>
            </a:r>
          </a:p>
        </p:txBody>
      </p:sp>
      <p:sp>
        <p:nvSpPr>
          <p:cNvPr id="101" name="Rectangle 51">
            <a:extLst>
              <a:ext uri="{FF2B5EF4-FFF2-40B4-BE49-F238E27FC236}">
                <a16:creationId xmlns:a16="http://schemas.microsoft.com/office/drawing/2014/main" id="{8F1D7BA6-656B-4258-BE61-F432BEEFDEE8}"/>
              </a:ext>
            </a:extLst>
          </p:cNvPr>
          <p:cNvSpPr/>
          <p:nvPr/>
        </p:nvSpPr>
        <p:spPr>
          <a:xfrm>
            <a:off x="5778850" y="4317415"/>
            <a:ext cx="1284313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Data Block 1</a:t>
            </a:r>
          </a:p>
        </p:txBody>
      </p:sp>
      <p:sp>
        <p:nvSpPr>
          <p:cNvPr id="102" name="Rectangle 46">
            <a:extLst>
              <a:ext uri="{FF2B5EF4-FFF2-40B4-BE49-F238E27FC236}">
                <a16:creationId xmlns:a16="http://schemas.microsoft.com/office/drawing/2014/main" id="{D3688DB3-9DD4-4C5F-A4FC-58B521EF3852}"/>
              </a:ext>
            </a:extLst>
          </p:cNvPr>
          <p:cNvSpPr/>
          <p:nvPr/>
        </p:nvSpPr>
        <p:spPr>
          <a:xfrm>
            <a:off x="5778850" y="4554351"/>
            <a:ext cx="1284313" cy="2683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Data Block 2</a:t>
            </a:r>
          </a:p>
        </p:txBody>
      </p:sp>
      <p:sp>
        <p:nvSpPr>
          <p:cNvPr id="103" name="Rectangle 50">
            <a:extLst>
              <a:ext uri="{FF2B5EF4-FFF2-40B4-BE49-F238E27FC236}">
                <a16:creationId xmlns:a16="http://schemas.microsoft.com/office/drawing/2014/main" id="{BDF68546-F182-4776-B0C9-993F83B7D701}"/>
              </a:ext>
            </a:extLst>
          </p:cNvPr>
          <p:cNvSpPr/>
          <p:nvPr/>
        </p:nvSpPr>
        <p:spPr>
          <a:xfrm>
            <a:off x="5778850" y="4822708"/>
            <a:ext cx="1284313" cy="2147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7" name="Rectangle 51">
            <a:extLst>
              <a:ext uri="{FF2B5EF4-FFF2-40B4-BE49-F238E27FC236}">
                <a16:creationId xmlns:a16="http://schemas.microsoft.com/office/drawing/2014/main" id="{6A0EE859-4D18-4582-9DCE-E579BAC1AA3A}"/>
              </a:ext>
            </a:extLst>
          </p:cNvPr>
          <p:cNvSpPr/>
          <p:nvPr/>
        </p:nvSpPr>
        <p:spPr>
          <a:xfrm>
            <a:off x="5778850" y="5021935"/>
            <a:ext cx="1284313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Data Block n</a:t>
            </a:r>
          </a:p>
        </p:txBody>
      </p:sp>
      <p:sp>
        <p:nvSpPr>
          <p:cNvPr id="108" name="Rectangle 46">
            <a:extLst>
              <a:ext uri="{FF2B5EF4-FFF2-40B4-BE49-F238E27FC236}">
                <a16:creationId xmlns:a16="http://schemas.microsoft.com/office/drawing/2014/main" id="{D8F873A6-2A1E-4360-A883-CF64BE5D150B}"/>
              </a:ext>
            </a:extLst>
          </p:cNvPr>
          <p:cNvSpPr/>
          <p:nvPr/>
        </p:nvSpPr>
        <p:spPr>
          <a:xfrm>
            <a:off x="5778850" y="5492068"/>
            <a:ext cx="1284313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000" dirty="0">
                <a:solidFill>
                  <a:schemeClr val="tx1"/>
                </a:solidFill>
              </a:rPr>
              <a:t>Bloom Filter</a:t>
            </a:r>
          </a:p>
        </p:txBody>
      </p:sp>
      <p:sp>
        <p:nvSpPr>
          <p:cNvPr id="109" name="Rectangle 50">
            <a:extLst>
              <a:ext uri="{FF2B5EF4-FFF2-40B4-BE49-F238E27FC236}">
                <a16:creationId xmlns:a16="http://schemas.microsoft.com/office/drawing/2014/main" id="{BDF68546-F182-4776-B0C9-993F83B7D701}"/>
              </a:ext>
            </a:extLst>
          </p:cNvPr>
          <p:cNvSpPr/>
          <p:nvPr/>
        </p:nvSpPr>
        <p:spPr>
          <a:xfrm>
            <a:off x="5778850" y="5729004"/>
            <a:ext cx="1284313" cy="2147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0" name="Rectangle 46">
            <a:extLst>
              <a:ext uri="{FF2B5EF4-FFF2-40B4-BE49-F238E27FC236}">
                <a16:creationId xmlns:a16="http://schemas.microsoft.com/office/drawing/2014/main" id="{D8F873A6-2A1E-4360-A883-CF64BE5D150B}"/>
              </a:ext>
            </a:extLst>
          </p:cNvPr>
          <p:cNvSpPr/>
          <p:nvPr/>
        </p:nvSpPr>
        <p:spPr>
          <a:xfrm>
            <a:off x="5778850" y="5940055"/>
            <a:ext cx="1284313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Metaindex</a:t>
            </a:r>
            <a:r>
              <a:rPr lang="en-GB" sz="1000" dirty="0">
                <a:solidFill>
                  <a:schemeClr val="tx1"/>
                </a:solidFill>
              </a:rPr>
              <a:t> block</a:t>
            </a:r>
          </a:p>
        </p:txBody>
      </p:sp>
      <p:sp>
        <p:nvSpPr>
          <p:cNvPr id="112" name="Rectangle 46">
            <a:extLst>
              <a:ext uri="{FF2B5EF4-FFF2-40B4-BE49-F238E27FC236}">
                <a16:creationId xmlns:a16="http://schemas.microsoft.com/office/drawing/2014/main" id="{D8F873A6-2A1E-4360-A883-CF64BE5D150B}"/>
              </a:ext>
            </a:extLst>
          </p:cNvPr>
          <p:cNvSpPr/>
          <p:nvPr/>
        </p:nvSpPr>
        <p:spPr>
          <a:xfrm>
            <a:off x="5779140" y="6176991"/>
            <a:ext cx="1284023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121" name="流程图: 接点 120">
            <a:extLst>
              <a:ext uri="{FF2B5EF4-FFF2-40B4-BE49-F238E27FC236}">
                <a16:creationId xmlns:a16="http://schemas.microsoft.com/office/drawing/2014/main" id="{91CECE87-24AD-4300-860D-E9D533E83F0B}"/>
              </a:ext>
            </a:extLst>
          </p:cNvPr>
          <p:cNvSpPr/>
          <p:nvPr/>
        </p:nvSpPr>
        <p:spPr>
          <a:xfrm>
            <a:off x="4650201" y="1696549"/>
            <a:ext cx="209040" cy="20904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122" name="曲线连接符 121"/>
          <p:cNvCxnSpPr>
            <a:stCxn id="108" idx="3"/>
            <a:endCxn id="62" idx="2"/>
          </p:cNvCxnSpPr>
          <p:nvPr/>
        </p:nvCxnSpPr>
        <p:spPr>
          <a:xfrm flipV="1">
            <a:off x="7063163" y="3485452"/>
            <a:ext cx="161991" cy="212508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流程图: 接点 124">
            <a:extLst>
              <a:ext uri="{FF2B5EF4-FFF2-40B4-BE49-F238E27FC236}">
                <a16:creationId xmlns:a16="http://schemas.microsoft.com/office/drawing/2014/main" id="{91CECE87-24AD-4300-860D-E9D533E83F0B}"/>
              </a:ext>
            </a:extLst>
          </p:cNvPr>
          <p:cNvSpPr/>
          <p:nvPr/>
        </p:nvSpPr>
        <p:spPr>
          <a:xfrm>
            <a:off x="7244822" y="5222220"/>
            <a:ext cx="209040" cy="20904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26" name="流程图: 接点 125">
            <a:extLst>
              <a:ext uri="{FF2B5EF4-FFF2-40B4-BE49-F238E27FC236}">
                <a16:creationId xmlns:a16="http://schemas.microsoft.com/office/drawing/2014/main" id="{91CECE87-24AD-4300-860D-E9D533E83F0B}"/>
              </a:ext>
            </a:extLst>
          </p:cNvPr>
          <p:cNvSpPr/>
          <p:nvPr/>
        </p:nvSpPr>
        <p:spPr>
          <a:xfrm>
            <a:off x="6215416" y="3228376"/>
            <a:ext cx="209040" cy="20904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7" name="流程图: 接点 126">
            <a:extLst>
              <a:ext uri="{FF2B5EF4-FFF2-40B4-BE49-F238E27FC236}">
                <a16:creationId xmlns:a16="http://schemas.microsoft.com/office/drawing/2014/main" id="{91CECE87-24AD-4300-860D-E9D533E83F0B}"/>
              </a:ext>
            </a:extLst>
          </p:cNvPr>
          <p:cNvSpPr/>
          <p:nvPr/>
        </p:nvSpPr>
        <p:spPr>
          <a:xfrm>
            <a:off x="8807994" y="4612394"/>
            <a:ext cx="209040" cy="20904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29" name="流程图: 接点 128">
            <a:extLst>
              <a:ext uri="{FF2B5EF4-FFF2-40B4-BE49-F238E27FC236}">
                <a16:creationId xmlns:a16="http://schemas.microsoft.com/office/drawing/2014/main" id="{91CECE87-24AD-4300-860D-E9D533E83F0B}"/>
              </a:ext>
            </a:extLst>
          </p:cNvPr>
          <p:cNvSpPr/>
          <p:nvPr/>
        </p:nvSpPr>
        <p:spPr>
          <a:xfrm>
            <a:off x="9865253" y="3248919"/>
            <a:ext cx="209040" cy="20904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C5B6B975-D947-4EFA-A614-5994D15D2F5E}"/>
              </a:ext>
            </a:extLst>
          </p:cNvPr>
          <p:cNvSpPr txBox="1"/>
          <p:nvPr/>
        </p:nvSpPr>
        <p:spPr>
          <a:xfrm>
            <a:off x="11938" y="1373600"/>
            <a:ext cx="1719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aseline="-25000" dirty="0">
                <a:solidFill>
                  <a:srgbClr val="FF0000"/>
                </a:solidFill>
              </a:rPr>
              <a:t>Get (key)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流程图: 接点 130">
            <a:extLst>
              <a:ext uri="{FF2B5EF4-FFF2-40B4-BE49-F238E27FC236}">
                <a16:creationId xmlns:a16="http://schemas.microsoft.com/office/drawing/2014/main" id="{91CECE87-24AD-4300-860D-E9D533E83F0B}"/>
              </a:ext>
            </a:extLst>
          </p:cNvPr>
          <p:cNvSpPr/>
          <p:nvPr/>
        </p:nvSpPr>
        <p:spPr>
          <a:xfrm>
            <a:off x="8912514" y="2319362"/>
            <a:ext cx="209040" cy="20904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32" name="Rectangle: Rounded Corners 106">
            <a:extLst>
              <a:ext uri="{FF2B5EF4-FFF2-40B4-BE49-F238E27FC236}">
                <a16:creationId xmlns:a16="http://schemas.microsoft.com/office/drawing/2014/main" id="{2C9FBDED-E800-4E87-9910-16CE142EC0C5}"/>
              </a:ext>
            </a:extLst>
          </p:cNvPr>
          <p:cNvSpPr/>
          <p:nvPr/>
        </p:nvSpPr>
        <p:spPr>
          <a:xfrm>
            <a:off x="9276924" y="5888519"/>
            <a:ext cx="357541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7BD961D3-1CB5-4031-9EFA-CB47F41C4ABE}"/>
              </a:ext>
            </a:extLst>
          </p:cNvPr>
          <p:cNvSpPr txBox="1"/>
          <p:nvPr/>
        </p:nvSpPr>
        <p:spPr>
          <a:xfrm>
            <a:off x="9807584" y="5822933"/>
            <a:ext cx="141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SSTable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0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Experiment 2(Zero </a:t>
            </a:r>
            <a:r>
              <a:rPr lang="en-US" altLang="zh-CN" dirty="0"/>
              <a:t>Lookup)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实验目的：测量在</a:t>
            </a:r>
            <a:r>
              <a:rPr lang="en-US" altLang="zh-CN" dirty="0"/>
              <a:t>Zero Lookup</a:t>
            </a:r>
            <a:r>
              <a:rPr lang="zh-CN" altLang="en-US" dirty="0"/>
              <a:t>下</a:t>
            </a:r>
            <a:r>
              <a:rPr lang="en-US" altLang="zh-CN" dirty="0"/>
              <a:t>Global Index</a:t>
            </a:r>
            <a:r>
              <a:rPr lang="zh-CN" altLang="en-US" dirty="0"/>
              <a:t>对于</a:t>
            </a:r>
            <a:r>
              <a:rPr lang="en-US" altLang="zh-CN" dirty="0" err="1"/>
              <a:t>Leveldb</a:t>
            </a:r>
            <a:r>
              <a:rPr lang="zh-CN" altLang="en-US" dirty="0"/>
              <a:t>读写性能的影响</a:t>
            </a:r>
            <a:endParaRPr lang="en-US" altLang="zh-CN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实验设置</a:t>
            </a:r>
            <a:endParaRPr lang="en-US" altLang="zh-CN" dirty="0"/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数据库大小</a:t>
            </a:r>
            <a:r>
              <a:rPr lang="en-US" altLang="zh-CN" dirty="0"/>
              <a:t>100G</a:t>
            </a:r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KV pair size: 1KB</a:t>
            </a:r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Benchmark</a:t>
            </a:r>
            <a:r>
              <a:rPr lang="zh-CN" altLang="en-US" dirty="0"/>
              <a:t>：</a:t>
            </a:r>
            <a:r>
              <a:rPr lang="en-US" altLang="zh-CN" dirty="0"/>
              <a:t>YCSB Uniform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实验结果：</a:t>
            </a:r>
            <a:r>
              <a:rPr lang="zh-CN" altLang="en-US" dirty="0">
                <a:solidFill>
                  <a:srgbClr val="FF0000"/>
                </a:solidFill>
              </a:rPr>
              <a:t>读优化</a:t>
            </a:r>
            <a:r>
              <a:rPr lang="en-US" altLang="zh-CN" dirty="0" smtClean="0">
                <a:solidFill>
                  <a:srgbClr val="FF0000"/>
                </a:solidFill>
              </a:rPr>
              <a:t>1.25X-&gt;1.45X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ADAE78-B2C5-4C0F-AEDF-361488230DF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2022/9/7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6D0FB2-ECEE-9D67-3EE9-629FA78DF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215" y="1715920"/>
            <a:ext cx="4302369" cy="1925613"/>
          </a:xfrm>
          <a:prstGeom prst="rect">
            <a:avLst/>
          </a:prstGeom>
        </p:spPr>
      </p:pic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9898621"/>
              </p:ext>
            </p:extLst>
          </p:nvPr>
        </p:nvGraphicFramePr>
        <p:xfrm>
          <a:off x="4322233" y="37957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56708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Experiment 2 </a:t>
            </a:r>
            <a:r>
              <a:rPr lang="en-US" altLang="zh-CN" dirty="0"/>
              <a:t>(Zero Lookup)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实验</a:t>
            </a:r>
            <a:r>
              <a:rPr lang="zh-CN" altLang="en-US" sz="2800" dirty="0"/>
              <a:t>结论：</a:t>
            </a:r>
            <a:endParaRPr lang="en-US" altLang="zh-CN" sz="2800" dirty="0"/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1. zero</a:t>
            </a:r>
            <a:r>
              <a:rPr lang="zh-CN" altLang="en-US" sz="2400" dirty="0"/>
              <a:t>情况下吞吐量比无</a:t>
            </a:r>
            <a:r>
              <a:rPr lang="en-US" altLang="zh-CN" sz="2400" dirty="0"/>
              <a:t>zero</a:t>
            </a:r>
            <a:r>
              <a:rPr lang="zh-CN" altLang="en-US" sz="2400" dirty="0"/>
              <a:t>时要高，这是因为</a:t>
            </a:r>
            <a:r>
              <a:rPr lang="en-US" altLang="zh-CN" sz="2400" dirty="0"/>
              <a:t>zero</a:t>
            </a:r>
            <a:r>
              <a:rPr lang="zh-CN" altLang="en-US" sz="2400" dirty="0"/>
              <a:t>不用从磁盘</a:t>
            </a:r>
            <a:r>
              <a:rPr lang="en-US" altLang="zh-CN" sz="2400" dirty="0"/>
              <a:t>IO</a:t>
            </a:r>
            <a:r>
              <a:rPr lang="zh-CN" altLang="en-US" sz="2400" dirty="0"/>
              <a:t>读入，大部分可以被</a:t>
            </a:r>
            <a:r>
              <a:rPr lang="en-US" altLang="zh-CN" sz="2400" dirty="0"/>
              <a:t>Filter </a:t>
            </a:r>
            <a:r>
              <a:rPr lang="zh-CN" altLang="en-US" sz="2400" dirty="0"/>
              <a:t>过滤掉</a:t>
            </a:r>
            <a:endParaRPr lang="en-US" altLang="zh-CN" sz="2400" dirty="0"/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2. </a:t>
            </a:r>
            <a:r>
              <a:rPr lang="zh-CN" altLang="en-US" sz="2400" dirty="0"/>
              <a:t>在</a:t>
            </a:r>
            <a:r>
              <a:rPr lang="en-US" altLang="zh-CN" sz="2400" dirty="0"/>
              <a:t>zero</a:t>
            </a:r>
            <a:r>
              <a:rPr lang="zh-CN" altLang="en-US" sz="2400" dirty="0"/>
              <a:t>情况下</a:t>
            </a:r>
            <a:r>
              <a:rPr lang="en-US" altLang="zh-CN" sz="2400" dirty="0"/>
              <a:t>global index</a:t>
            </a:r>
            <a:r>
              <a:rPr lang="zh-CN" altLang="en-US" sz="2400" dirty="0"/>
              <a:t>的优化效果更好，原因是</a:t>
            </a:r>
            <a:r>
              <a:rPr lang="en-US" altLang="zh-CN" sz="2400" dirty="0"/>
              <a:t>IO</a:t>
            </a:r>
            <a:r>
              <a:rPr lang="zh-CN" altLang="en-US" sz="2400" dirty="0"/>
              <a:t>占比</a:t>
            </a:r>
            <a:r>
              <a:rPr lang="zh-CN" altLang="en-US" sz="2400" dirty="0" smtClean="0"/>
              <a:t>减少，索引占比升高；且</a:t>
            </a:r>
            <a:r>
              <a:rPr lang="zh-CN" altLang="en-US" sz="2400" dirty="0"/>
              <a:t>对底层访问增加，而</a:t>
            </a:r>
            <a:r>
              <a:rPr lang="en-US" altLang="zh-CN" sz="2400" dirty="0"/>
              <a:t>global index</a:t>
            </a:r>
            <a:r>
              <a:rPr lang="zh-CN" altLang="en-US" sz="2400" dirty="0"/>
              <a:t>对底层查询更有优势。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ADAE78-B2C5-4C0F-AEDF-361488230DF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2022/9/7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545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503F2-9A16-1DED-E840-A00EA13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目前存在的问题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FA65AC-3D02-E153-BBC0-6516E36F2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 smtClean="0"/>
              <a:t>内存占用较大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100G</a:t>
            </a:r>
            <a:r>
              <a:rPr lang="zh-CN" altLang="en-US" dirty="0"/>
              <a:t>数据库</a:t>
            </a:r>
            <a:endParaRPr lang="en-US" altLang="zh-CN" dirty="0"/>
          </a:p>
          <a:p>
            <a:pPr lvl="1"/>
            <a:r>
              <a:rPr lang="en-US" altLang="zh-CN" dirty="0" err="1"/>
              <a:t>Leveldb</a:t>
            </a:r>
            <a:r>
              <a:rPr lang="en-US" altLang="zh-CN" dirty="0"/>
              <a:t> </a:t>
            </a:r>
            <a:r>
              <a:rPr lang="en-US" altLang="zh-CN" dirty="0" smtClean="0"/>
              <a:t>3.6G</a:t>
            </a:r>
            <a:endParaRPr lang="en-US" altLang="zh-CN" dirty="0"/>
          </a:p>
          <a:p>
            <a:pPr lvl="1"/>
            <a:r>
              <a:rPr lang="en-US" altLang="zh-CN" dirty="0"/>
              <a:t>Global Index </a:t>
            </a:r>
            <a:r>
              <a:rPr lang="en-US" altLang="zh-CN" dirty="0" smtClean="0"/>
              <a:t>4.8G</a:t>
            </a:r>
            <a:endParaRPr lang="en-US" altLang="zh-CN" dirty="0"/>
          </a:p>
          <a:p>
            <a:pPr lvl="1"/>
            <a:r>
              <a:rPr lang="zh-CN" altLang="en-US" dirty="0"/>
              <a:t>内存开销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33%</a:t>
            </a:r>
          </a:p>
          <a:p>
            <a:r>
              <a:rPr lang="zh-CN" altLang="en-US" dirty="0" smtClean="0"/>
              <a:t>解决方案：</a:t>
            </a:r>
            <a:endParaRPr lang="en-US" altLang="zh-CN" dirty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只优化</a:t>
            </a:r>
            <a:r>
              <a:rPr lang="en-US" altLang="zh-CN" dirty="0" smtClean="0"/>
              <a:t>L0</a:t>
            </a:r>
            <a:r>
              <a:rPr lang="zh-CN" altLang="en-US" dirty="0" smtClean="0"/>
              <a:t>，占比小且访问较多（</a:t>
            </a:r>
            <a:r>
              <a:rPr lang="en-US" altLang="zh-CN" dirty="0" smtClean="0"/>
              <a:t>26M</a:t>
            </a:r>
            <a:r>
              <a:rPr lang="zh-CN" altLang="en-US" dirty="0" smtClean="0"/>
              <a:t>到</a:t>
            </a:r>
            <a:r>
              <a:rPr lang="en-US" altLang="zh-CN" dirty="0" smtClean="0"/>
              <a:t>37M</a:t>
            </a:r>
            <a:r>
              <a:rPr lang="zh-CN" altLang="en-US" dirty="0" smtClean="0"/>
              <a:t>只增加</a:t>
            </a:r>
            <a:r>
              <a:rPr lang="en-US" altLang="zh-CN" dirty="0" smtClean="0"/>
              <a:t>11M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L0</a:t>
            </a:r>
            <a:r>
              <a:rPr lang="zh-CN" altLang="en-US" dirty="0" smtClean="0"/>
              <a:t>与其他层做区分，</a:t>
            </a:r>
            <a:r>
              <a:rPr lang="en-US" altLang="zh-CN" dirty="0" smtClean="0"/>
              <a:t>L0</a:t>
            </a:r>
            <a:r>
              <a:rPr lang="zh-CN" altLang="en-US" dirty="0" smtClean="0"/>
              <a:t>的块采用小块，而其余层使用大块以减少元数据大小</a:t>
            </a:r>
            <a:r>
              <a:rPr lang="zh-CN" altLang="en-US" dirty="0"/>
              <a:t>（未实现）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72670-DCA7-BB00-E430-CE36687C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0177-9386-4D55-B84E-68959E8AFB94}" type="datetime1">
              <a:rPr lang="zh-CN" altLang="en-US" smtClean="0"/>
              <a:t>2022/9/7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CFF61F-3973-A3DA-DE57-0B9269E0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6878C-C524-03F7-2C0C-A3F3C9AA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522B-5885-439A-9CC5-32F38D70CC5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30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Experiment 3(</a:t>
            </a:r>
            <a:r>
              <a:rPr lang="zh-CN" altLang="en-US" dirty="0" smtClean="0"/>
              <a:t>只用</a:t>
            </a:r>
            <a:r>
              <a:rPr lang="en-US" altLang="zh-CN" dirty="0" smtClean="0"/>
              <a:t>Global index</a:t>
            </a:r>
            <a:r>
              <a:rPr lang="zh-CN" altLang="en-US" dirty="0" smtClean="0"/>
              <a:t>优化</a:t>
            </a:r>
            <a:r>
              <a:rPr lang="en-US" altLang="zh-CN" dirty="0"/>
              <a:t>L0)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实验目的</a:t>
            </a:r>
            <a:r>
              <a:rPr lang="zh-CN" altLang="en-US" dirty="0" smtClean="0"/>
              <a:t>：测试</a:t>
            </a:r>
            <a:r>
              <a:rPr lang="zh-CN" altLang="en-US" dirty="0"/>
              <a:t>只用</a:t>
            </a:r>
            <a:r>
              <a:rPr lang="en-US" altLang="zh-CN" dirty="0"/>
              <a:t>Global index</a:t>
            </a:r>
            <a:r>
              <a:rPr lang="zh-CN" altLang="en-US" dirty="0"/>
              <a:t>优化</a:t>
            </a:r>
            <a:r>
              <a:rPr lang="en-US" altLang="zh-CN" dirty="0" smtClean="0"/>
              <a:t>L0</a:t>
            </a:r>
            <a:r>
              <a:rPr lang="zh-CN" altLang="en-US" dirty="0" smtClean="0"/>
              <a:t>的结果</a:t>
            </a:r>
            <a:endParaRPr lang="en-US" altLang="zh-CN" dirty="0" smtClean="0"/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实验设置：</a:t>
            </a:r>
            <a:endParaRPr lang="en-US" altLang="zh-CN" dirty="0" smtClean="0"/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实验</a:t>
            </a:r>
            <a:r>
              <a:rPr lang="zh-CN" altLang="en-US" dirty="0"/>
              <a:t>结果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结论</a:t>
            </a:r>
            <a:r>
              <a:rPr lang="zh-CN" altLang="en-US" dirty="0" smtClean="0"/>
              <a:t>：只包含</a:t>
            </a:r>
            <a:r>
              <a:rPr lang="en-US" altLang="zh-CN" dirty="0" smtClean="0"/>
              <a:t>L0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Global </a:t>
            </a:r>
            <a:r>
              <a:rPr lang="en-US" altLang="zh-CN" dirty="0"/>
              <a:t>index</a:t>
            </a:r>
            <a:r>
              <a:rPr lang="zh-CN" altLang="en-US" dirty="0" smtClean="0"/>
              <a:t>优化</a:t>
            </a:r>
            <a:r>
              <a:rPr lang="en-US" altLang="zh-CN" dirty="0" smtClean="0"/>
              <a:t>1.34X</a:t>
            </a:r>
            <a:r>
              <a:rPr lang="zh-CN" altLang="en-US" dirty="0" smtClean="0"/>
              <a:t>，全局优化</a:t>
            </a:r>
            <a:r>
              <a:rPr lang="en-US" altLang="zh-CN" dirty="0" smtClean="0"/>
              <a:t>1.39X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L0</a:t>
            </a:r>
            <a:r>
              <a:rPr lang="zh-CN" altLang="en-US" dirty="0" smtClean="0"/>
              <a:t>层的优化占了</a:t>
            </a:r>
            <a:r>
              <a:rPr lang="en-US" altLang="zh-CN" dirty="0" smtClean="0"/>
              <a:t>95%</a:t>
            </a:r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主要的优化集中在</a:t>
            </a:r>
            <a:r>
              <a:rPr lang="en-US" altLang="zh-CN" dirty="0" smtClean="0"/>
              <a:t>L0</a:t>
            </a:r>
            <a:r>
              <a:rPr lang="zh-CN" altLang="en-US" dirty="0" smtClean="0"/>
              <a:t>层，且</a:t>
            </a:r>
            <a:r>
              <a:rPr lang="en-US" altLang="zh-CN" dirty="0" smtClean="0"/>
              <a:t>L0</a:t>
            </a:r>
            <a:r>
              <a:rPr lang="zh-CN" altLang="en-US" dirty="0" smtClean="0"/>
              <a:t>层文件个数越多，优化效果越好（这一点对优化</a:t>
            </a:r>
            <a:r>
              <a:rPr lang="en-US" altLang="zh-CN" dirty="0" err="1" smtClean="0"/>
              <a:t>RocksDB</a:t>
            </a:r>
            <a:r>
              <a:rPr lang="zh-CN" altLang="en-US" dirty="0" smtClean="0"/>
              <a:t>比较好）</a:t>
            </a:r>
            <a:endParaRPr lang="en-US" altLang="zh-CN" dirty="0" smtClean="0"/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而</a:t>
            </a:r>
            <a:r>
              <a:rPr lang="en-US" altLang="zh-CN" dirty="0" smtClean="0"/>
              <a:t>L0</a:t>
            </a:r>
            <a:r>
              <a:rPr lang="zh-CN" altLang="en-US" dirty="0" smtClean="0"/>
              <a:t>层文件个数越多对写越有利，或许可以考虑增大</a:t>
            </a:r>
            <a:r>
              <a:rPr lang="en-US" altLang="zh-CN" dirty="0" smtClean="0"/>
              <a:t>L0</a:t>
            </a:r>
            <a:r>
              <a:rPr lang="zh-CN" altLang="en-US" dirty="0" smtClean="0"/>
              <a:t>对写的好处</a:t>
            </a:r>
            <a:endParaRPr lang="en-US" altLang="zh-CN" dirty="0" smtClean="0"/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适应内存受限的条件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ADAE78-B2C5-4C0F-AEDF-361488230DF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2022/9/7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305" y="1738717"/>
            <a:ext cx="4591691" cy="1257475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892527"/>
              </p:ext>
            </p:extLst>
          </p:nvPr>
        </p:nvGraphicFramePr>
        <p:xfrm>
          <a:off x="1387366" y="2996192"/>
          <a:ext cx="9207064" cy="10839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8073">
                  <a:extLst>
                    <a:ext uri="{9D8B030D-6E8A-4147-A177-3AD203B41FA5}">
                      <a16:colId xmlns:a16="http://schemas.microsoft.com/office/drawing/2014/main" val="4230011179"/>
                    </a:ext>
                  </a:extLst>
                </a:gridCol>
                <a:gridCol w="1314426">
                  <a:extLst>
                    <a:ext uri="{9D8B030D-6E8A-4147-A177-3AD203B41FA5}">
                      <a16:colId xmlns:a16="http://schemas.microsoft.com/office/drawing/2014/main" val="3598199486"/>
                    </a:ext>
                  </a:extLst>
                </a:gridCol>
                <a:gridCol w="1314426">
                  <a:extLst>
                    <a:ext uri="{9D8B030D-6E8A-4147-A177-3AD203B41FA5}">
                      <a16:colId xmlns:a16="http://schemas.microsoft.com/office/drawing/2014/main" val="2602101915"/>
                    </a:ext>
                  </a:extLst>
                </a:gridCol>
                <a:gridCol w="1661287">
                  <a:extLst>
                    <a:ext uri="{9D8B030D-6E8A-4147-A177-3AD203B41FA5}">
                      <a16:colId xmlns:a16="http://schemas.microsoft.com/office/drawing/2014/main" val="3778901979"/>
                    </a:ext>
                  </a:extLst>
                </a:gridCol>
                <a:gridCol w="1314426">
                  <a:extLst>
                    <a:ext uri="{9D8B030D-6E8A-4147-A177-3AD203B41FA5}">
                      <a16:colId xmlns:a16="http://schemas.microsoft.com/office/drawing/2014/main" val="2584576266"/>
                    </a:ext>
                  </a:extLst>
                </a:gridCol>
                <a:gridCol w="1314426">
                  <a:extLst>
                    <a:ext uri="{9D8B030D-6E8A-4147-A177-3AD203B41FA5}">
                      <a16:colId xmlns:a16="http://schemas.microsoft.com/office/drawing/2014/main" val="2900580424"/>
                    </a:ext>
                  </a:extLst>
                </a:gridCol>
              </a:tblGrid>
              <a:tr h="78106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LevelDB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Global Index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Optimization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Global IndexL0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Global IndexL0/</a:t>
                      </a:r>
                      <a:r>
                        <a:rPr lang="en-US" sz="1600" u="none" strike="noStrike" dirty="0" err="1">
                          <a:effectLst/>
                        </a:rPr>
                        <a:t>LevelDB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2895036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Throughput(OPS)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56742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79039.4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1.392961122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76408.9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1.346602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5053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561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503F2-9A16-1DED-E840-A00EA13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目前存在的问题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FA65AC-3D02-E153-BBC0-6516E36F2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对</a:t>
            </a:r>
            <a:r>
              <a:rPr lang="zh-CN" altLang="en-US" dirty="0" smtClean="0"/>
              <a:t>于</a:t>
            </a:r>
            <a:r>
              <a:rPr lang="en-US" altLang="zh-CN" dirty="0"/>
              <a:t>workload 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 smtClean="0"/>
              <a:t>的优化效果差别不明显</a:t>
            </a:r>
            <a:endParaRPr lang="en-US" altLang="zh-CN" dirty="0"/>
          </a:p>
          <a:p>
            <a:pPr lvl="1"/>
            <a:r>
              <a:rPr lang="en-US" altLang="zh-CN" dirty="0"/>
              <a:t>Global Index</a:t>
            </a:r>
            <a:r>
              <a:rPr lang="zh-CN" altLang="en-US" dirty="0" smtClean="0"/>
              <a:t>对于写负载略微有些</a:t>
            </a:r>
            <a:r>
              <a:rPr lang="zh-CN" altLang="en-US" dirty="0"/>
              <a:t>影响</a:t>
            </a:r>
            <a:endParaRPr lang="en-US" altLang="zh-CN" dirty="0"/>
          </a:p>
          <a:p>
            <a:pPr lvl="1"/>
            <a:r>
              <a:rPr lang="zh-CN" altLang="en-US" dirty="0"/>
              <a:t>发生</a:t>
            </a:r>
            <a:r>
              <a:rPr lang="en-US" altLang="zh-CN" dirty="0"/>
              <a:t>compaction</a:t>
            </a:r>
            <a:r>
              <a:rPr lang="zh-CN" altLang="en-US" dirty="0"/>
              <a:t>时，缓存</a:t>
            </a:r>
            <a:r>
              <a:rPr lang="zh-CN" altLang="en-US" dirty="0" smtClean="0"/>
              <a:t>会被</a:t>
            </a:r>
            <a:r>
              <a:rPr lang="zh-CN" altLang="en-US" dirty="0"/>
              <a:t>污染而失效，</a:t>
            </a:r>
            <a:r>
              <a:rPr lang="en-US" altLang="zh-CN" dirty="0"/>
              <a:t>IO</a:t>
            </a:r>
            <a:r>
              <a:rPr lang="zh-CN" altLang="en-US" dirty="0"/>
              <a:t>占比增加，此时</a:t>
            </a:r>
            <a:r>
              <a:rPr lang="en-US" altLang="zh-CN" dirty="0"/>
              <a:t>Global Index</a:t>
            </a:r>
            <a:r>
              <a:rPr lang="zh-CN" altLang="en-US" dirty="0"/>
              <a:t>对读性能的优化也会</a:t>
            </a:r>
            <a:r>
              <a:rPr lang="zh-CN" altLang="en-US" dirty="0" smtClean="0"/>
              <a:t>打折扣</a:t>
            </a:r>
            <a:endParaRPr lang="en-US" altLang="zh-CN" dirty="0" smtClean="0"/>
          </a:p>
          <a:p>
            <a:pPr lvl="1"/>
            <a:r>
              <a:rPr lang="zh-CN" altLang="en-US" dirty="0"/>
              <a:t>有写负载时，部分读请求在</a:t>
            </a:r>
            <a:r>
              <a:rPr lang="en-US" altLang="zh-CN" dirty="0" err="1"/>
              <a:t>memtable</a:t>
            </a:r>
            <a:r>
              <a:rPr lang="zh-CN" altLang="en-US" dirty="0"/>
              <a:t>中被响应，不会得到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r>
              <a:rPr lang="zh-CN" altLang="en-US" dirty="0" smtClean="0"/>
              <a:t>解决方法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选择较冷的</a:t>
            </a:r>
            <a:r>
              <a:rPr lang="en-US" altLang="zh-CN" dirty="0" err="1" smtClean="0"/>
              <a:t>SSTable</a:t>
            </a:r>
            <a:r>
              <a:rPr lang="zh-CN" altLang="en-US" dirty="0" smtClean="0"/>
              <a:t>做</a:t>
            </a:r>
            <a:r>
              <a:rPr lang="en-US" altLang="zh-CN" dirty="0" smtClean="0"/>
              <a:t>compaction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72670-DCA7-BB00-E430-CE36687C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0177-9386-4D55-B84E-68959E8AFB94}" type="datetime1">
              <a:rPr lang="zh-CN" altLang="en-US" smtClean="0"/>
              <a:t>2022/9/7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CFF61F-3973-A3DA-DE57-0B9269E0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6878C-C524-03F7-2C0C-A3F3C9AA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522B-5885-439A-9CC5-32F38D70CC5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94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Experiment 4(</a:t>
            </a:r>
            <a:r>
              <a:rPr lang="zh-CN" altLang="en-US" dirty="0" smtClean="0"/>
              <a:t>不同读写比下缓存命中率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实验目的：验证发生</a:t>
            </a:r>
            <a:r>
              <a:rPr lang="en-US" altLang="zh-CN" dirty="0"/>
              <a:t>compaction</a:t>
            </a:r>
            <a:r>
              <a:rPr lang="zh-CN" altLang="en-US" dirty="0"/>
              <a:t>时，缓存会被污染而失效</a:t>
            </a:r>
            <a:endParaRPr lang="en-US" altLang="zh-CN" dirty="0" smtClean="0"/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实验设置：不同读写比例下，测试缓存命中率和</a:t>
            </a:r>
            <a:r>
              <a:rPr lang="en-US" altLang="zh-CN" dirty="0" smtClean="0"/>
              <a:t>Global Index</a:t>
            </a:r>
            <a:r>
              <a:rPr lang="zh-CN" altLang="en-US" dirty="0" smtClean="0"/>
              <a:t>的优化比</a:t>
            </a:r>
            <a:endParaRPr lang="en-US" altLang="zh-CN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实验</a:t>
            </a:r>
            <a:r>
              <a:rPr lang="zh-CN" altLang="en-US" dirty="0"/>
              <a:t>结果：</a:t>
            </a:r>
            <a:endParaRPr lang="en-US" altLang="zh-CN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结论</a:t>
            </a:r>
            <a:r>
              <a:rPr lang="zh-CN" altLang="en-US" dirty="0" smtClean="0"/>
              <a:t>：存在写负载时，缓存命中率大幅下降；</a:t>
            </a:r>
            <a:endParaRPr lang="en-US" altLang="zh-CN" dirty="0" smtClean="0"/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说明发生</a:t>
            </a:r>
            <a:r>
              <a:rPr lang="en-US" altLang="zh-CN" dirty="0"/>
              <a:t>compaction</a:t>
            </a:r>
            <a:r>
              <a:rPr lang="zh-CN" altLang="en-US" dirty="0"/>
              <a:t>时，缓存会被污染而</a:t>
            </a:r>
            <a:r>
              <a:rPr lang="zh-CN" altLang="en-US" dirty="0" smtClean="0"/>
              <a:t>失效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ADAE78-B2C5-4C0F-AEDF-361488230DF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2022/9/7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903278"/>
              </p:ext>
            </p:extLst>
          </p:nvPr>
        </p:nvGraphicFramePr>
        <p:xfrm>
          <a:off x="1542392" y="2235144"/>
          <a:ext cx="4440621" cy="2693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397230"/>
              </p:ext>
            </p:extLst>
          </p:nvPr>
        </p:nvGraphicFramePr>
        <p:xfrm>
          <a:off x="6219496" y="22351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67148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503F2-9A16-1DED-E840-A00EA13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目前存在的问题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FA65AC-3D02-E153-BBC0-6516E36F2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对</a:t>
            </a:r>
            <a:r>
              <a:rPr lang="zh-CN" altLang="en-US" dirty="0" smtClean="0"/>
              <a:t>于</a:t>
            </a:r>
            <a:r>
              <a:rPr lang="en-US" altLang="zh-CN" dirty="0"/>
              <a:t>workload 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 smtClean="0"/>
              <a:t>的优化效果差别不明显</a:t>
            </a:r>
            <a:endParaRPr lang="en-US" altLang="zh-CN" dirty="0"/>
          </a:p>
          <a:p>
            <a:pPr lvl="1"/>
            <a:r>
              <a:rPr lang="en-US" altLang="zh-CN" dirty="0"/>
              <a:t>Global Index</a:t>
            </a:r>
            <a:r>
              <a:rPr lang="zh-CN" altLang="en-US" dirty="0" smtClean="0"/>
              <a:t>对于写负载略微有些</a:t>
            </a:r>
            <a:r>
              <a:rPr lang="zh-CN" altLang="en-US" dirty="0"/>
              <a:t>影响</a:t>
            </a:r>
            <a:endParaRPr lang="en-US" altLang="zh-CN" dirty="0"/>
          </a:p>
          <a:p>
            <a:pPr lvl="1"/>
            <a:r>
              <a:rPr lang="zh-CN" altLang="en-US" dirty="0"/>
              <a:t>发生</a:t>
            </a:r>
            <a:r>
              <a:rPr lang="en-US" altLang="zh-CN" dirty="0"/>
              <a:t>compaction</a:t>
            </a:r>
            <a:r>
              <a:rPr lang="zh-CN" altLang="en-US" dirty="0"/>
              <a:t>时，缓存</a:t>
            </a:r>
            <a:r>
              <a:rPr lang="zh-CN" altLang="en-US" dirty="0" smtClean="0"/>
              <a:t>会被</a:t>
            </a:r>
            <a:r>
              <a:rPr lang="zh-CN" altLang="en-US" dirty="0"/>
              <a:t>污染而失效，</a:t>
            </a:r>
            <a:r>
              <a:rPr lang="en-US" altLang="zh-CN" dirty="0"/>
              <a:t>IO</a:t>
            </a:r>
            <a:r>
              <a:rPr lang="zh-CN" altLang="en-US" dirty="0"/>
              <a:t>占比增加，此时</a:t>
            </a:r>
            <a:r>
              <a:rPr lang="en-US" altLang="zh-CN" dirty="0"/>
              <a:t>Global Index</a:t>
            </a:r>
            <a:r>
              <a:rPr lang="zh-CN" altLang="en-US" dirty="0"/>
              <a:t>对读性能的优化也会</a:t>
            </a:r>
            <a:r>
              <a:rPr lang="zh-CN" altLang="en-US" dirty="0" smtClean="0"/>
              <a:t>打折扣</a:t>
            </a:r>
            <a:endParaRPr lang="en-US" altLang="zh-CN" dirty="0" smtClean="0"/>
          </a:p>
          <a:p>
            <a:pPr lvl="1"/>
            <a:r>
              <a:rPr lang="zh-CN" altLang="en-US" dirty="0"/>
              <a:t>有写负载时，部分读请求在</a:t>
            </a:r>
            <a:r>
              <a:rPr lang="en-US" altLang="zh-CN" dirty="0" err="1"/>
              <a:t>memtable</a:t>
            </a:r>
            <a:r>
              <a:rPr lang="zh-CN" altLang="en-US" dirty="0"/>
              <a:t>中被响应，不会得到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r>
              <a:rPr lang="zh-CN" altLang="en-US" dirty="0" smtClean="0"/>
              <a:t>解决方案（未实现）：对</a:t>
            </a:r>
            <a:r>
              <a:rPr lang="en-US" altLang="zh-CN" dirty="0" smtClean="0"/>
              <a:t>L0</a:t>
            </a:r>
            <a:r>
              <a:rPr lang="zh-CN" altLang="en-US" dirty="0" smtClean="0"/>
              <a:t>层文件采用</a:t>
            </a:r>
            <a:r>
              <a:rPr lang="en-US" altLang="zh-CN" dirty="0" smtClean="0">
                <a:solidFill>
                  <a:srgbClr val="FF0000"/>
                </a:solidFill>
              </a:rPr>
              <a:t>Lazy</a:t>
            </a:r>
            <a:r>
              <a:rPr lang="zh-CN" altLang="en-US" dirty="0" smtClean="0">
                <a:solidFill>
                  <a:srgbClr val="FF0000"/>
                </a:solidFill>
              </a:rPr>
              <a:t>删除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L0-L1</a:t>
            </a:r>
            <a:r>
              <a:rPr lang="zh-CN" altLang="en-US" dirty="0"/>
              <a:t>层的</a:t>
            </a:r>
            <a:r>
              <a:rPr lang="en-US" altLang="zh-CN" dirty="0"/>
              <a:t>compaction</a:t>
            </a:r>
            <a:r>
              <a:rPr lang="zh-CN" altLang="en-US" dirty="0"/>
              <a:t>最为</a:t>
            </a:r>
            <a:r>
              <a:rPr lang="zh-CN" altLang="en-US" dirty="0" smtClean="0"/>
              <a:t>频繁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</a:t>
            </a:r>
            <a:r>
              <a:rPr lang="en-US" altLang="zh-CN" dirty="0" smtClean="0"/>
              <a:t>compaction</a:t>
            </a:r>
            <a:r>
              <a:rPr lang="zh-CN" altLang="en-US" dirty="0" smtClean="0"/>
              <a:t>后</a:t>
            </a:r>
            <a:r>
              <a:rPr lang="en-US" altLang="zh-CN" dirty="0" smtClean="0"/>
              <a:t>L0</a:t>
            </a:r>
            <a:r>
              <a:rPr lang="zh-CN" altLang="en-US" dirty="0"/>
              <a:t>层的文件暂时保留，减少</a:t>
            </a:r>
            <a:r>
              <a:rPr lang="en-US" altLang="zh-CN" dirty="0"/>
              <a:t>compaction</a:t>
            </a:r>
            <a:r>
              <a:rPr lang="zh-CN" altLang="en-US" dirty="0"/>
              <a:t>对缓存的</a:t>
            </a:r>
            <a:r>
              <a:rPr lang="zh-CN" altLang="en-US" dirty="0" smtClean="0"/>
              <a:t>污染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在热点结束或冗余文件到达阈值后再删除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72670-DCA7-BB00-E430-CE36687C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0177-9386-4D55-B84E-68959E8AFB94}" type="datetime1">
              <a:rPr lang="zh-CN" altLang="en-US" smtClean="0"/>
              <a:t>2022/9/7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CFF61F-3973-A3DA-DE57-0B9269E0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6878C-C524-03F7-2C0C-A3F3C9AA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522B-5885-439A-9CC5-32F38D70CC5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7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一些想法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是否可以改变磁盘中的文件结构，不用</a:t>
            </a:r>
            <a:r>
              <a:rPr lang="en-US" altLang="zh-CN" dirty="0" err="1"/>
              <a:t>SSTable</a:t>
            </a:r>
            <a:r>
              <a:rPr lang="zh-CN" altLang="en-US" dirty="0"/>
              <a:t>结构，直接以</a:t>
            </a:r>
            <a:r>
              <a:rPr lang="en-US" altLang="zh-CN" dirty="0"/>
              <a:t>Data Block</a:t>
            </a:r>
            <a:r>
              <a:rPr lang="zh-CN" altLang="en-US" dirty="0"/>
              <a:t>的粒度存储在文件中？</a:t>
            </a:r>
            <a:endParaRPr lang="en-US" altLang="zh-CN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Motivation: </a:t>
            </a:r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1. </a:t>
            </a:r>
            <a:r>
              <a:rPr lang="zh-CN" altLang="en-US" dirty="0"/>
              <a:t>因为</a:t>
            </a:r>
            <a:r>
              <a:rPr lang="en-US" altLang="zh-CN" dirty="0"/>
              <a:t>Global Index</a:t>
            </a:r>
            <a:r>
              <a:rPr lang="zh-CN" altLang="en-US" dirty="0"/>
              <a:t>是以</a:t>
            </a:r>
            <a:r>
              <a:rPr lang="en-US" altLang="zh-CN" dirty="0"/>
              <a:t>Block</a:t>
            </a:r>
            <a:r>
              <a:rPr lang="zh-CN" altLang="en-US" dirty="0"/>
              <a:t>为粒度</a:t>
            </a:r>
            <a:r>
              <a:rPr lang="zh-CN" altLang="en-US" dirty="0" smtClean="0"/>
              <a:t>进行元数据管理，</a:t>
            </a:r>
            <a:r>
              <a:rPr lang="zh-CN" altLang="en-US" dirty="0"/>
              <a:t>查询过程中完全没有用到</a:t>
            </a:r>
            <a:r>
              <a:rPr lang="en-US" altLang="zh-CN" dirty="0" err="1"/>
              <a:t>SSTable</a:t>
            </a:r>
            <a:r>
              <a:rPr lang="zh-CN" altLang="en-US" dirty="0" smtClean="0"/>
              <a:t>的</a:t>
            </a:r>
            <a:r>
              <a:rPr lang="zh-CN" altLang="en-US" dirty="0"/>
              <a:t>元数据</a:t>
            </a:r>
            <a:r>
              <a:rPr lang="zh-CN" altLang="en-US" dirty="0" smtClean="0"/>
              <a:t>结构</a:t>
            </a:r>
            <a:endParaRPr lang="en-US" altLang="zh-CN" dirty="0"/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2. </a:t>
            </a:r>
            <a:r>
              <a:rPr lang="en-US" altLang="zh-CN" dirty="0" err="1"/>
              <a:t>SSTable</a:t>
            </a:r>
            <a:r>
              <a:rPr lang="zh-CN" altLang="en-US" dirty="0"/>
              <a:t>的</a:t>
            </a:r>
            <a:r>
              <a:rPr lang="en-US" altLang="zh-CN" dirty="0"/>
              <a:t>compaction</a:t>
            </a:r>
            <a:r>
              <a:rPr lang="zh-CN" altLang="en-US" dirty="0"/>
              <a:t>会带来很高的写</a:t>
            </a:r>
            <a:r>
              <a:rPr lang="zh-CN" altLang="en-US" dirty="0" smtClean="0"/>
              <a:t>放大，使用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粒度的</a:t>
            </a:r>
            <a:r>
              <a:rPr lang="en-US" altLang="zh-CN" dirty="0" smtClean="0"/>
              <a:t>compaction</a:t>
            </a:r>
            <a:r>
              <a:rPr lang="zh-CN" altLang="en-US" dirty="0" smtClean="0"/>
              <a:t>可以减少很多写放大，同时减少</a:t>
            </a:r>
            <a:r>
              <a:rPr lang="en-US" altLang="zh-CN" dirty="0" smtClean="0"/>
              <a:t>compaction</a:t>
            </a:r>
            <a:r>
              <a:rPr lang="zh-CN" altLang="en-US" dirty="0" smtClean="0"/>
              <a:t>的</a:t>
            </a:r>
            <a:r>
              <a:rPr lang="en-US" altLang="zh-CN" smtClean="0"/>
              <a:t>IO</a:t>
            </a:r>
            <a:endParaRPr lang="en-US" altLang="zh-CN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ADAE78-B2C5-4C0F-AEDF-361488230DF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2022/9/7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651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工作计划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1. </a:t>
            </a:r>
            <a:r>
              <a:rPr lang="zh-CN" altLang="en-US" dirty="0"/>
              <a:t>完善</a:t>
            </a:r>
            <a:r>
              <a:rPr lang="en-US" altLang="zh-CN" dirty="0"/>
              <a:t>Global Index 1.0</a:t>
            </a:r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优化：</a:t>
            </a:r>
            <a:r>
              <a:rPr lang="en-US" altLang="zh-CN" dirty="0"/>
              <a:t>Global Index</a:t>
            </a:r>
            <a:r>
              <a:rPr lang="zh-CN" altLang="en-US" dirty="0"/>
              <a:t>的顺序插入√</a:t>
            </a:r>
            <a:endParaRPr lang="en-US" altLang="zh-CN" dirty="0"/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YCSB</a:t>
            </a:r>
            <a:r>
              <a:rPr lang="zh-CN" altLang="en-US" dirty="0"/>
              <a:t>测试√</a:t>
            </a:r>
            <a:endParaRPr lang="en-US" altLang="zh-CN" dirty="0"/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应用对</a:t>
            </a:r>
            <a:r>
              <a:rPr lang="en-US" altLang="zh-CN" dirty="0"/>
              <a:t>scan</a:t>
            </a:r>
            <a:r>
              <a:rPr lang="zh-CN" altLang="en-US" dirty="0"/>
              <a:t>的优化</a:t>
            </a:r>
            <a:r>
              <a:rPr lang="zh-CN" altLang="en-US" dirty="0" smtClean="0"/>
              <a:t>√</a:t>
            </a:r>
            <a:endParaRPr lang="en-US" altLang="zh-CN" dirty="0" smtClean="0"/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不同大小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待完成</a:t>
            </a:r>
            <a:endParaRPr lang="en-US" altLang="zh-CN" dirty="0"/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将</a:t>
            </a:r>
            <a:r>
              <a:rPr lang="en-US" altLang="zh-CN" dirty="0"/>
              <a:t>Global Index</a:t>
            </a:r>
            <a:r>
              <a:rPr lang="zh-CN" altLang="en-US" dirty="0"/>
              <a:t>迁移到</a:t>
            </a:r>
            <a:r>
              <a:rPr lang="en-US" altLang="zh-CN" dirty="0" err="1"/>
              <a:t>RocksDB</a:t>
            </a:r>
            <a:endParaRPr lang="en-US" altLang="zh-CN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2. </a:t>
            </a:r>
            <a:r>
              <a:rPr lang="zh-CN" altLang="en-US" dirty="0"/>
              <a:t>实现</a:t>
            </a:r>
            <a:r>
              <a:rPr lang="en-US" altLang="zh-CN" dirty="0"/>
              <a:t>Global Index 2.0</a:t>
            </a:r>
            <a:r>
              <a:rPr lang="zh-CN" altLang="en-US" dirty="0"/>
              <a:t>（以</a:t>
            </a:r>
            <a:r>
              <a:rPr lang="en-US" altLang="zh-CN" dirty="0"/>
              <a:t>Block</a:t>
            </a:r>
            <a:r>
              <a:rPr lang="zh-CN" altLang="en-US" dirty="0"/>
              <a:t>粒度进行存储）</a:t>
            </a:r>
            <a:endParaRPr lang="en-US" altLang="zh-CN" dirty="0"/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调研相关文献</a:t>
            </a:r>
            <a:endParaRPr lang="en-US" altLang="zh-CN" dirty="0"/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进行实现并迁移到</a:t>
            </a:r>
            <a:r>
              <a:rPr lang="en-US" altLang="zh-CN" dirty="0" err="1"/>
              <a:t>RocksDB</a:t>
            </a:r>
            <a:endParaRPr lang="en-US" altLang="zh-CN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3. Global Index 3.0</a:t>
            </a:r>
            <a:r>
              <a:rPr lang="zh-CN" altLang="en-US" dirty="0"/>
              <a:t>（根据热度选择</a:t>
            </a:r>
            <a:r>
              <a:rPr lang="en-US" altLang="zh-CN" dirty="0"/>
              <a:t>Compaction</a:t>
            </a:r>
            <a:r>
              <a:rPr lang="zh-CN" altLang="en-US" dirty="0"/>
              <a:t>的目标）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ADAE78-B2C5-4C0F-AEDF-361488230DF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2022/9/7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918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013810" y="1566222"/>
            <a:ext cx="403084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Thanks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smtClean="0">
                <a:solidFill>
                  <a:prstClr val="black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September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 8</a:t>
            </a:r>
            <a:r>
              <a:rPr lang="en-US" altLang="zh-CN" sz="3200" b="1" baseline="30000" dirty="0" err="1" smtClean="0">
                <a:solidFill>
                  <a:prstClr val="black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th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, 2022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45" y="2537032"/>
            <a:ext cx="5447372" cy="1656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F06EB5-C202-47A4-A421-919B160DABB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2022/9/7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10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Idea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Motivation</a:t>
            </a:r>
            <a:r>
              <a:rPr lang="zh-CN" altLang="en-US" dirty="0" smtClean="0"/>
              <a:t>：</a:t>
            </a:r>
            <a:r>
              <a:rPr lang="en-US" altLang="zh-CN" dirty="0"/>
              <a:t>LSM-tree</a:t>
            </a:r>
            <a:r>
              <a:rPr lang="zh-CN" altLang="en-US" dirty="0" smtClean="0"/>
              <a:t>对</a:t>
            </a:r>
            <a:r>
              <a:rPr lang="zh-CN" altLang="en-US" dirty="0"/>
              <a:t>元数据</a:t>
            </a:r>
            <a:r>
              <a:rPr lang="zh-CN" altLang="en-US" dirty="0" smtClean="0"/>
              <a:t>的</a:t>
            </a:r>
            <a:r>
              <a:rPr lang="zh-CN" altLang="en-US" dirty="0"/>
              <a:t>管理是不充分的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元数据</a:t>
            </a:r>
            <a:r>
              <a:rPr lang="zh-CN" altLang="en-US" dirty="0" smtClean="0"/>
              <a:t>仅仅</a:t>
            </a:r>
            <a:r>
              <a:rPr lang="zh-CN" altLang="en-US" dirty="0"/>
              <a:t>是简单地和数据块存放在</a:t>
            </a:r>
            <a:r>
              <a:rPr lang="en-US" altLang="zh-CN" dirty="0" err="1"/>
              <a:t>SStable</a:t>
            </a:r>
            <a:r>
              <a:rPr lang="zh-CN" altLang="en-US" dirty="0" smtClean="0"/>
              <a:t>中，查询时往往是被动调用，缺乏主动管理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前一层的</a:t>
            </a:r>
            <a:r>
              <a:rPr lang="en-US" altLang="zh-CN" dirty="0"/>
              <a:t>SStable</a:t>
            </a:r>
            <a:r>
              <a:rPr lang="zh-CN" altLang="en-US" dirty="0"/>
              <a:t>内部的搜索对下一层没有什么</a:t>
            </a:r>
            <a:r>
              <a:rPr lang="zh-CN" altLang="en-US" dirty="0" smtClean="0"/>
              <a:t>帮助，特别是在</a:t>
            </a:r>
            <a:r>
              <a:rPr lang="en-US" altLang="zh-CN" dirty="0" smtClean="0"/>
              <a:t>L0</a:t>
            </a:r>
            <a:r>
              <a:rPr lang="zh-CN" altLang="en-US" dirty="0" smtClean="0"/>
              <a:t>层多个</a:t>
            </a:r>
            <a:r>
              <a:rPr lang="en-US" altLang="zh-CN" dirty="0" err="1" smtClean="0"/>
              <a:t>SSTable</a:t>
            </a:r>
            <a:r>
              <a:rPr lang="zh-CN" altLang="en-US" dirty="0" smtClean="0"/>
              <a:t>的逐个查找效率很低</a:t>
            </a:r>
            <a:r>
              <a:rPr lang="zh-CN" altLang="en-US" dirty="0"/>
              <a:t>（</a:t>
            </a:r>
            <a:r>
              <a:rPr lang="en-US" altLang="zh-CN" dirty="0" err="1"/>
              <a:t>RocksDB</a:t>
            </a:r>
            <a:r>
              <a:rPr lang="zh-CN" altLang="en-US" dirty="0"/>
              <a:t>层间有</a:t>
            </a:r>
            <a:r>
              <a:rPr lang="en-US" altLang="zh-CN" dirty="0" err="1"/>
              <a:t>SSTable</a:t>
            </a:r>
            <a:r>
              <a:rPr lang="zh-CN" altLang="en-US" dirty="0"/>
              <a:t>粒度的加速）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LSM</a:t>
            </a:r>
            <a:r>
              <a:rPr lang="zh-CN" altLang="en-US" dirty="0" smtClean="0"/>
              <a:t>树在一些高性能的硬件或高倾斜的读负载下（缓存命中率很高），</a:t>
            </a:r>
            <a:r>
              <a:rPr lang="en-US" altLang="zh-CN" dirty="0" smtClean="0"/>
              <a:t>IO</a:t>
            </a:r>
            <a:r>
              <a:rPr lang="zh-CN" altLang="en-US" dirty="0" smtClean="0"/>
              <a:t>并不是限制性能的瓶颈，索引部分也占了较多的开销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右表是</a:t>
            </a:r>
            <a:r>
              <a:rPr lang="en-US" altLang="zh-CN" dirty="0" smtClean="0"/>
              <a:t>YCSB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Zipfian</a:t>
            </a:r>
            <a:r>
              <a:rPr lang="zh-CN" altLang="en-US" dirty="0" smtClean="0"/>
              <a:t>负载下</a:t>
            </a:r>
            <a:r>
              <a:rPr lang="en-US" altLang="zh-CN" dirty="0" err="1" smtClean="0"/>
              <a:t>Leveldb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占比情况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ADAE78-B2C5-4C0F-AEDF-361488230DF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2022/9/7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33921F4-025B-5F5B-F7E0-0706E1D8D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299100"/>
              </p:ext>
            </p:extLst>
          </p:nvPr>
        </p:nvGraphicFramePr>
        <p:xfrm>
          <a:off x="9409570" y="3978592"/>
          <a:ext cx="2613096" cy="2560320"/>
        </p:xfrm>
        <a:graphic>
          <a:graphicData uri="http://schemas.openxmlformats.org/drawingml/2006/table">
            <a:tbl>
              <a:tblPr/>
              <a:tblGrid>
                <a:gridCol w="1306548">
                  <a:extLst>
                    <a:ext uri="{9D8B030D-6E8A-4147-A177-3AD203B41FA5}">
                      <a16:colId xmlns:a16="http://schemas.microsoft.com/office/drawing/2014/main" val="2043883960"/>
                    </a:ext>
                  </a:extLst>
                </a:gridCol>
                <a:gridCol w="1306548">
                  <a:extLst>
                    <a:ext uri="{9D8B030D-6E8A-4147-A177-3AD203B41FA5}">
                      <a16:colId xmlns:a16="http://schemas.microsoft.com/office/drawing/2014/main" val="306780445"/>
                    </a:ext>
                  </a:extLst>
                </a:gridCol>
              </a:tblGrid>
              <a:tr h="317254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effectLst/>
                        </a:rPr>
                        <a:t>Workload</a:t>
                      </a:r>
                      <a:endParaRPr lang="zh-CN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effectLst/>
                        </a:rPr>
                        <a:t>CPU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占比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effectLst/>
                        </a:rPr>
                        <a:t>%</a:t>
                      </a:r>
                      <a:endParaRPr lang="zh-CN" alt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381634"/>
                  </a:ext>
                </a:extLst>
              </a:tr>
              <a:tr h="317254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effectLst/>
                        </a:rPr>
                        <a:t>YCSB-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 latinLnBrk="0"/>
                      <a:r>
                        <a:rPr lang="en-US" altLang="zh-CN" sz="180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819165"/>
                  </a:ext>
                </a:extLst>
              </a:tr>
              <a:tr h="317254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effectLst/>
                        </a:rPr>
                        <a:t>YCSB-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 latinLnBrk="0"/>
                      <a:r>
                        <a:rPr lang="en-US" altLang="zh-CN" sz="1800" dirty="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387471"/>
                  </a:ext>
                </a:extLst>
              </a:tr>
              <a:tr h="317254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effectLst/>
                        </a:rPr>
                        <a:t>YCSB-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 latinLnBrk="0"/>
                      <a:r>
                        <a:rPr lang="en-US" altLang="zh-CN" sz="1800" dirty="0">
                          <a:solidFill>
                            <a:srgbClr val="000000"/>
                          </a:solidFill>
                          <a:effectLst/>
                        </a:rPr>
                        <a:t>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40992"/>
                  </a:ext>
                </a:extLst>
              </a:tr>
              <a:tr h="317254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effectLst/>
                        </a:rPr>
                        <a:t>YCSB-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 latinLnBrk="0"/>
                      <a:r>
                        <a:rPr lang="en-US" altLang="zh-CN" sz="1800">
                          <a:solidFill>
                            <a:srgbClr val="000000"/>
                          </a:solidFill>
                          <a:effectLst/>
                        </a:rPr>
                        <a:t>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482176"/>
                  </a:ext>
                </a:extLst>
              </a:tr>
              <a:tr h="317254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effectLst/>
                        </a:rPr>
                        <a:t>YCSB-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 latinLnBrk="0"/>
                      <a:r>
                        <a:rPr lang="en-US" altLang="zh-CN" sz="1800" dirty="0">
                          <a:solidFill>
                            <a:srgbClr val="000000"/>
                          </a:solidFill>
                          <a:effectLst/>
                        </a:rPr>
                        <a:t>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727519"/>
                  </a:ext>
                </a:extLst>
              </a:tr>
              <a:tr h="317254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effectLst/>
                        </a:rPr>
                        <a:t>YCSB-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 latinLnBrk="0"/>
                      <a:r>
                        <a:rPr lang="en-US" altLang="zh-CN" sz="1800" dirty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162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61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Idea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</a:pPr>
            <a:r>
              <a:rPr lang="zh-CN" altLang="en-US" dirty="0" smtClean="0"/>
              <a:t>在</a:t>
            </a:r>
            <a:r>
              <a:rPr lang="en-US" altLang="zh-CN" dirty="0"/>
              <a:t>memory</a:t>
            </a:r>
            <a:r>
              <a:rPr lang="zh-CN" altLang="en-US" dirty="0"/>
              <a:t>中额外维护一个</a:t>
            </a:r>
            <a:r>
              <a:rPr lang="en-US" altLang="zh-CN" dirty="0"/>
              <a:t>Global Index</a:t>
            </a:r>
            <a:r>
              <a:rPr lang="zh-CN" altLang="en-US" dirty="0" smtClean="0"/>
              <a:t>全局结构</a:t>
            </a:r>
            <a:r>
              <a:rPr lang="zh-CN" altLang="en-US" dirty="0"/>
              <a:t>，</a:t>
            </a:r>
            <a:r>
              <a:rPr lang="zh-CN" altLang="en-US" dirty="0" smtClean="0"/>
              <a:t>对</a:t>
            </a:r>
            <a:r>
              <a:rPr lang="zh-CN" altLang="en-US" dirty="0"/>
              <a:t>元数据</a:t>
            </a:r>
            <a:r>
              <a:rPr lang="zh-CN" altLang="en-US" dirty="0" smtClean="0"/>
              <a:t>进行</a:t>
            </a:r>
            <a:r>
              <a:rPr lang="zh-CN" altLang="en-US" dirty="0"/>
              <a:t>更细化的管理，从而达到缩短搜索路径，加快查询的效果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把元数据在内存中进行全局管理，查询时直接索引到</a:t>
            </a:r>
            <a:r>
              <a:rPr lang="en-US" altLang="zh-CN" dirty="0" smtClean="0"/>
              <a:t>Data Block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利用前一层的搜索结果加速下一层的</a:t>
            </a:r>
            <a:r>
              <a:rPr lang="zh-CN" altLang="en-US" dirty="0" smtClean="0"/>
              <a:t>查找（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粒度）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Design</a:t>
            </a:r>
            <a:endParaRPr lang="en-US" altLang="zh-CN" dirty="0"/>
          </a:p>
          <a:p>
            <a:pPr lvl="1"/>
            <a:r>
              <a:rPr lang="zh-CN" altLang="en-US" dirty="0" smtClean="0"/>
              <a:t>元数据使用多层的跳表结构进行管理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跳表中每</a:t>
            </a:r>
            <a:r>
              <a:rPr lang="zh-CN" altLang="en-US" dirty="0"/>
              <a:t>一个</a:t>
            </a:r>
            <a:r>
              <a:rPr lang="en-US" altLang="zh-CN" dirty="0"/>
              <a:t>entry</a:t>
            </a:r>
            <a:r>
              <a:rPr lang="zh-CN" altLang="en-US" dirty="0"/>
              <a:t>对应一个</a:t>
            </a:r>
            <a:r>
              <a:rPr lang="en-US" altLang="zh-CN" dirty="0"/>
              <a:t>data 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的索引、</a:t>
            </a:r>
            <a:r>
              <a:rPr lang="en-US" altLang="zh-CN" dirty="0" smtClean="0"/>
              <a:t>Bloom</a:t>
            </a:r>
            <a:r>
              <a:rPr lang="zh-CN" altLang="en-US" dirty="0"/>
              <a:t> 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等元数据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层间使用指针进行加速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ADAE78-B2C5-4C0F-AEDF-361488230DF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2022/9/7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568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Design(Get </a:t>
            </a:r>
            <a:r>
              <a:rPr lang="en-US" altLang="zh-CN" dirty="0"/>
              <a:t>with Global Index)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0177-9386-4D55-B84E-68959E8AFB94}" type="datetime1">
              <a:rPr lang="zh-CN" altLang="en-US" smtClean="0"/>
              <a:t>2022/9/7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522B-5885-439A-9CC5-32F38D70CC5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: Rounded Corners 94">
            <a:extLst>
              <a:ext uri="{FF2B5EF4-FFF2-40B4-BE49-F238E27FC236}">
                <a16:creationId xmlns:a16="http://schemas.microsoft.com/office/drawing/2014/main" id="{610377D7-885E-4AA7-BA22-BEC235B85D50}"/>
              </a:ext>
            </a:extLst>
          </p:cNvPr>
          <p:cNvSpPr/>
          <p:nvPr/>
        </p:nvSpPr>
        <p:spPr>
          <a:xfrm>
            <a:off x="2385044" y="5220981"/>
            <a:ext cx="357541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: Rounded Corners 95">
            <a:extLst>
              <a:ext uri="{FF2B5EF4-FFF2-40B4-BE49-F238E27FC236}">
                <a16:creationId xmlns:a16="http://schemas.microsoft.com/office/drawing/2014/main" id="{22D24A28-BFFE-4E63-BF40-A2FAD94CDA1B}"/>
              </a:ext>
            </a:extLst>
          </p:cNvPr>
          <p:cNvSpPr/>
          <p:nvPr/>
        </p:nvSpPr>
        <p:spPr>
          <a:xfrm>
            <a:off x="2931475" y="5220981"/>
            <a:ext cx="357540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Rectangle: Rounded Corners 106">
            <a:extLst>
              <a:ext uri="{FF2B5EF4-FFF2-40B4-BE49-F238E27FC236}">
                <a16:creationId xmlns:a16="http://schemas.microsoft.com/office/drawing/2014/main" id="{2C9FBDED-E800-4E87-9910-16CE142EC0C5}"/>
              </a:ext>
            </a:extLst>
          </p:cNvPr>
          <p:cNvSpPr/>
          <p:nvPr/>
        </p:nvSpPr>
        <p:spPr>
          <a:xfrm>
            <a:off x="2385044" y="5572132"/>
            <a:ext cx="357541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: Rounded Corners 107">
            <a:extLst>
              <a:ext uri="{FF2B5EF4-FFF2-40B4-BE49-F238E27FC236}">
                <a16:creationId xmlns:a16="http://schemas.microsoft.com/office/drawing/2014/main" id="{E35A9CFD-F431-45EC-865F-C4B7F0B9469B}"/>
              </a:ext>
            </a:extLst>
          </p:cNvPr>
          <p:cNvSpPr/>
          <p:nvPr/>
        </p:nvSpPr>
        <p:spPr>
          <a:xfrm>
            <a:off x="2931474" y="5572132"/>
            <a:ext cx="357541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8">
            <a:extLst>
              <a:ext uri="{FF2B5EF4-FFF2-40B4-BE49-F238E27FC236}">
                <a16:creationId xmlns:a16="http://schemas.microsoft.com/office/drawing/2014/main" id="{3C0829F5-C5D3-4E0A-9C92-03FEB9B3EEA6}"/>
              </a:ext>
            </a:extLst>
          </p:cNvPr>
          <p:cNvSpPr/>
          <p:nvPr/>
        </p:nvSpPr>
        <p:spPr>
          <a:xfrm>
            <a:off x="3480125" y="5572908"/>
            <a:ext cx="357541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: Rounded Corners 109">
            <a:extLst>
              <a:ext uri="{FF2B5EF4-FFF2-40B4-BE49-F238E27FC236}">
                <a16:creationId xmlns:a16="http://schemas.microsoft.com/office/drawing/2014/main" id="{A466A812-5E25-4008-8AD6-C2E62D0647AB}"/>
              </a:ext>
            </a:extLst>
          </p:cNvPr>
          <p:cNvSpPr/>
          <p:nvPr/>
        </p:nvSpPr>
        <p:spPr>
          <a:xfrm>
            <a:off x="3984286" y="5571356"/>
            <a:ext cx="357541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: Rounded Corners 111">
            <a:extLst>
              <a:ext uri="{FF2B5EF4-FFF2-40B4-BE49-F238E27FC236}">
                <a16:creationId xmlns:a16="http://schemas.microsoft.com/office/drawing/2014/main" id="{3689E633-1031-4EC4-881C-C206092E6B65}"/>
              </a:ext>
            </a:extLst>
          </p:cNvPr>
          <p:cNvSpPr/>
          <p:nvPr/>
        </p:nvSpPr>
        <p:spPr>
          <a:xfrm>
            <a:off x="4530716" y="5571356"/>
            <a:ext cx="357541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: Rounded Corners 113">
            <a:extLst>
              <a:ext uri="{FF2B5EF4-FFF2-40B4-BE49-F238E27FC236}">
                <a16:creationId xmlns:a16="http://schemas.microsoft.com/office/drawing/2014/main" id="{A13119F7-D9C8-4229-AF8F-E87D9A87879A}"/>
              </a:ext>
            </a:extLst>
          </p:cNvPr>
          <p:cNvSpPr/>
          <p:nvPr/>
        </p:nvSpPr>
        <p:spPr>
          <a:xfrm>
            <a:off x="4012812" y="5226285"/>
            <a:ext cx="357541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6">
                <a:extLst>
                  <a:ext uri="{FF2B5EF4-FFF2-40B4-BE49-F238E27FC236}">
                    <a16:creationId xmlns:a16="http://schemas.microsoft.com/office/drawing/2014/main" id="{90FFDBA2-EADC-4D44-8F78-3AC1D8191453}"/>
                  </a:ext>
                </a:extLst>
              </p:cNvPr>
              <p:cNvSpPr txBox="1"/>
              <p:nvPr/>
            </p:nvSpPr>
            <p:spPr>
              <a:xfrm>
                <a:off x="1265142" y="4822708"/>
                <a:ext cx="32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6">
                <a:extLst>
                  <a:ext uri="{FF2B5EF4-FFF2-40B4-BE49-F238E27FC236}">
                    <a16:creationId xmlns:a16="http://schemas.microsoft.com/office/drawing/2014/main" id="{90FFDBA2-EADC-4D44-8F78-3AC1D8191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142" y="4822708"/>
                <a:ext cx="320536" cy="276999"/>
              </a:xfrm>
              <a:prstGeom prst="rect">
                <a:avLst/>
              </a:prstGeom>
              <a:blipFill>
                <a:blip r:embed="rId2"/>
                <a:stretch>
                  <a:fillRect l="-19231" r="-5769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80">
                <a:extLst>
                  <a:ext uri="{FF2B5EF4-FFF2-40B4-BE49-F238E27FC236}">
                    <a16:creationId xmlns:a16="http://schemas.microsoft.com/office/drawing/2014/main" id="{F7929CAB-CEBF-40FA-9123-3C5509F2AC1A}"/>
                  </a:ext>
                </a:extLst>
              </p:cNvPr>
              <p:cNvSpPr txBox="1"/>
              <p:nvPr/>
            </p:nvSpPr>
            <p:spPr>
              <a:xfrm>
                <a:off x="1265142" y="5188241"/>
                <a:ext cx="2878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80">
                <a:extLst>
                  <a:ext uri="{FF2B5EF4-FFF2-40B4-BE49-F238E27FC236}">
                    <a16:creationId xmlns:a16="http://schemas.microsoft.com/office/drawing/2014/main" id="{F7929CAB-CEBF-40FA-9123-3C5509F2A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142" y="5188241"/>
                <a:ext cx="287836" cy="276999"/>
              </a:xfrm>
              <a:prstGeom prst="rect">
                <a:avLst/>
              </a:prstGeom>
              <a:blipFill>
                <a:blip r:embed="rId3"/>
                <a:stretch>
                  <a:fillRect l="-21277" r="-851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81">
                <a:extLst>
                  <a:ext uri="{FF2B5EF4-FFF2-40B4-BE49-F238E27FC236}">
                    <a16:creationId xmlns:a16="http://schemas.microsoft.com/office/drawing/2014/main" id="{D5230864-FAA4-40E1-A1F6-5D121754C22A}"/>
                  </a:ext>
                </a:extLst>
              </p:cNvPr>
              <p:cNvSpPr txBox="1"/>
              <p:nvPr/>
            </p:nvSpPr>
            <p:spPr>
              <a:xfrm>
                <a:off x="1257409" y="5527372"/>
                <a:ext cx="507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本框 81">
                <a:extLst>
                  <a:ext uri="{FF2B5EF4-FFF2-40B4-BE49-F238E27FC236}">
                    <a16:creationId xmlns:a16="http://schemas.microsoft.com/office/drawing/2014/main" id="{D5230864-FAA4-40E1-A1F6-5D121754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409" y="5527372"/>
                <a:ext cx="507447" cy="276999"/>
              </a:xfrm>
              <a:prstGeom prst="rect">
                <a:avLst/>
              </a:prstGeom>
              <a:blipFill>
                <a:blip r:embed="rId4"/>
                <a:stretch>
                  <a:fillRect l="-9524" r="-3571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213">
            <a:extLst>
              <a:ext uri="{FF2B5EF4-FFF2-40B4-BE49-F238E27FC236}">
                <a16:creationId xmlns:a16="http://schemas.microsoft.com/office/drawing/2014/main" id="{99A19924-4918-4B94-B49A-D95B0243BB3F}"/>
              </a:ext>
            </a:extLst>
          </p:cNvPr>
          <p:cNvSpPr/>
          <p:nvPr/>
        </p:nvSpPr>
        <p:spPr>
          <a:xfrm>
            <a:off x="3483091" y="5220204"/>
            <a:ext cx="386210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2382922" y="4838689"/>
            <a:ext cx="357541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: Rounded Corners 94">
            <a:extLst>
              <a:ext uri="{FF2B5EF4-FFF2-40B4-BE49-F238E27FC236}">
                <a16:creationId xmlns:a16="http://schemas.microsoft.com/office/drawing/2014/main" id="{FBB9CBCB-036E-4F39-B4D0-FA2275B5BCBE}"/>
              </a:ext>
            </a:extLst>
          </p:cNvPr>
          <p:cNvSpPr/>
          <p:nvPr/>
        </p:nvSpPr>
        <p:spPr>
          <a:xfrm>
            <a:off x="2931473" y="4838689"/>
            <a:ext cx="357541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: Rounded Corners 94">
            <a:extLst>
              <a:ext uri="{FF2B5EF4-FFF2-40B4-BE49-F238E27FC236}">
                <a16:creationId xmlns:a16="http://schemas.microsoft.com/office/drawing/2014/main" id="{2F141D84-1A8E-472B-A23A-389656EAF00E}"/>
              </a:ext>
            </a:extLst>
          </p:cNvPr>
          <p:cNvSpPr/>
          <p:nvPr/>
        </p:nvSpPr>
        <p:spPr>
          <a:xfrm>
            <a:off x="3475661" y="4838689"/>
            <a:ext cx="357541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45">
            <a:extLst>
              <a:ext uri="{FF2B5EF4-FFF2-40B4-BE49-F238E27FC236}">
                <a16:creationId xmlns:a16="http://schemas.microsoft.com/office/drawing/2014/main" id="{C97C0821-CCF3-4C4B-9627-E486252A8CF0}"/>
              </a:ext>
            </a:extLst>
          </p:cNvPr>
          <p:cNvCxnSpPr>
            <a:cxnSpLocks/>
          </p:cNvCxnSpPr>
          <p:nvPr/>
        </p:nvCxnSpPr>
        <p:spPr>
          <a:xfrm flipH="1">
            <a:off x="3846782" y="4355654"/>
            <a:ext cx="2269148" cy="477352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47">
            <a:extLst>
              <a:ext uri="{FF2B5EF4-FFF2-40B4-BE49-F238E27FC236}">
                <a16:creationId xmlns:a16="http://schemas.microsoft.com/office/drawing/2014/main" id="{C0D80732-375F-49D1-8FBD-9CDFF10532CA}"/>
              </a:ext>
            </a:extLst>
          </p:cNvPr>
          <p:cNvCxnSpPr>
            <a:cxnSpLocks/>
          </p:cNvCxnSpPr>
          <p:nvPr/>
        </p:nvCxnSpPr>
        <p:spPr>
          <a:xfrm>
            <a:off x="3846782" y="5098275"/>
            <a:ext cx="2269148" cy="1353891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F9A1708-A05B-4F09-9890-291F6D69E730}"/>
              </a:ext>
            </a:extLst>
          </p:cNvPr>
          <p:cNvSpPr txBox="1"/>
          <p:nvPr/>
        </p:nvSpPr>
        <p:spPr>
          <a:xfrm>
            <a:off x="157905" y="4277319"/>
            <a:ext cx="105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1095587" y="4748675"/>
            <a:ext cx="4041189" cy="12237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931941" y="1324672"/>
            <a:ext cx="621037" cy="42561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2561692" y="1329021"/>
            <a:ext cx="628978" cy="431060"/>
          </a:xfrm>
          <a:prstGeom prst="roundRect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838200" y="2036937"/>
            <a:ext cx="2846294" cy="1453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1922" y="2198541"/>
            <a:ext cx="2601311" cy="13303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51">
            <a:extLst>
              <a:ext uri="{FF2B5EF4-FFF2-40B4-BE49-F238E27FC236}">
                <a16:creationId xmlns:a16="http://schemas.microsoft.com/office/drawing/2014/main" id="{6A0EE859-4D18-4582-9DCE-E579BAC1AA3A}"/>
              </a:ext>
            </a:extLst>
          </p:cNvPr>
          <p:cNvSpPr/>
          <p:nvPr/>
        </p:nvSpPr>
        <p:spPr>
          <a:xfrm>
            <a:off x="7264167" y="2764105"/>
            <a:ext cx="331928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DB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5" name="Rectangle 51">
            <a:extLst>
              <a:ext uri="{FF2B5EF4-FFF2-40B4-BE49-F238E27FC236}">
                <a16:creationId xmlns:a16="http://schemas.microsoft.com/office/drawing/2014/main" id="{6A0EE859-4D18-4582-9DCE-E579BAC1AA3A}"/>
              </a:ext>
            </a:extLst>
          </p:cNvPr>
          <p:cNvSpPr/>
          <p:nvPr/>
        </p:nvSpPr>
        <p:spPr>
          <a:xfrm>
            <a:off x="7987032" y="2764105"/>
            <a:ext cx="306947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DB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6" name="Rectangle 51">
            <a:extLst>
              <a:ext uri="{FF2B5EF4-FFF2-40B4-BE49-F238E27FC236}">
                <a16:creationId xmlns:a16="http://schemas.microsoft.com/office/drawing/2014/main" id="{6A0EE859-4D18-4582-9DCE-E579BAC1AA3A}"/>
              </a:ext>
            </a:extLst>
          </p:cNvPr>
          <p:cNvSpPr/>
          <p:nvPr/>
        </p:nvSpPr>
        <p:spPr>
          <a:xfrm>
            <a:off x="8677710" y="2764105"/>
            <a:ext cx="319746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42" name="文本框 80">
            <a:extLst>
              <a:ext uri="{FF2B5EF4-FFF2-40B4-BE49-F238E27FC236}">
                <a16:creationId xmlns:a16="http://schemas.microsoft.com/office/drawing/2014/main" id="{F7929CAB-CEBF-40FA-9123-3C5509F2AC1A}"/>
              </a:ext>
            </a:extLst>
          </p:cNvPr>
          <p:cNvSpPr txBox="1"/>
          <p:nvPr/>
        </p:nvSpPr>
        <p:spPr>
          <a:xfrm>
            <a:off x="801969" y="1010326"/>
            <a:ext cx="11962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aseline="-25000" dirty="0" err="1"/>
              <a:t>Memtable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3" name="文本框 80">
            <a:extLst>
              <a:ext uri="{FF2B5EF4-FFF2-40B4-BE49-F238E27FC236}">
                <a16:creationId xmlns:a16="http://schemas.microsoft.com/office/drawing/2014/main" id="{F7929CAB-CEBF-40FA-9123-3C5509F2AC1A}"/>
              </a:ext>
            </a:extLst>
          </p:cNvPr>
          <p:cNvSpPr txBox="1"/>
          <p:nvPr/>
        </p:nvSpPr>
        <p:spPr>
          <a:xfrm>
            <a:off x="2261347" y="1009936"/>
            <a:ext cx="24481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aseline="-25000" dirty="0"/>
              <a:t>Immutable </a:t>
            </a:r>
            <a:r>
              <a:rPr lang="en-US" altLang="zh-CN" sz="2400" baseline="-25000" dirty="0" err="1"/>
              <a:t>Memtable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4" name="文本框 80">
            <a:extLst>
              <a:ext uri="{FF2B5EF4-FFF2-40B4-BE49-F238E27FC236}">
                <a16:creationId xmlns:a16="http://schemas.microsoft.com/office/drawing/2014/main" id="{F7929CAB-CEBF-40FA-9123-3C5509F2AC1A}"/>
              </a:ext>
            </a:extLst>
          </p:cNvPr>
          <p:cNvSpPr txBox="1"/>
          <p:nvPr/>
        </p:nvSpPr>
        <p:spPr>
          <a:xfrm>
            <a:off x="1021568" y="2069728"/>
            <a:ext cx="16230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Global Index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16">
                <a:extLst>
                  <a:ext uri="{FF2B5EF4-FFF2-40B4-BE49-F238E27FC236}">
                    <a16:creationId xmlns:a16="http://schemas.microsoft.com/office/drawing/2014/main" id="{90FFDBA2-EADC-4D44-8F78-3AC1D8191453}"/>
                  </a:ext>
                </a:extLst>
              </p:cNvPr>
              <p:cNvSpPr txBox="1"/>
              <p:nvPr/>
            </p:nvSpPr>
            <p:spPr>
              <a:xfrm>
                <a:off x="1267569" y="2349532"/>
                <a:ext cx="2977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文本框 16">
                <a:extLst>
                  <a:ext uri="{FF2B5EF4-FFF2-40B4-BE49-F238E27FC236}">
                    <a16:creationId xmlns:a16="http://schemas.microsoft.com/office/drawing/2014/main" id="{90FFDBA2-EADC-4D44-8F78-3AC1D8191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569" y="2349532"/>
                <a:ext cx="297780" cy="276999"/>
              </a:xfrm>
              <a:prstGeom prst="rect">
                <a:avLst/>
              </a:prstGeom>
              <a:blipFill>
                <a:blip r:embed="rId5"/>
                <a:stretch>
                  <a:fillRect l="-22449" r="-1020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80">
                <a:extLst>
                  <a:ext uri="{FF2B5EF4-FFF2-40B4-BE49-F238E27FC236}">
                    <a16:creationId xmlns:a16="http://schemas.microsoft.com/office/drawing/2014/main" id="{F7929CAB-CEBF-40FA-9123-3C5509F2AC1A}"/>
                  </a:ext>
                </a:extLst>
              </p:cNvPr>
              <p:cNvSpPr txBox="1"/>
              <p:nvPr/>
            </p:nvSpPr>
            <p:spPr>
              <a:xfrm>
                <a:off x="1266408" y="2715065"/>
                <a:ext cx="2674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文本框 80">
                <a:extLst>
                  <a:ext uri="{FF2B5EF4-FFF2-40B4-BE49-F238E27FC236}">
                    <a16:creationId xmlns:a16="http://schemas.microsoft.com/office/drawing/2014/main" id="{F7929CAB-CEBF-40FA-9123-3C5509F2A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408" y="2715065"/>
                <a:ext cx="267402" cy="276999"/>
              </a:xfrm>
              <a:prstGeom prst="rect">
                <a:avLst/>
              </a:prstGeom>
              <a:blipFill>
                <a:blip r:embed="rId6"/>
                <a:stretch>
                  <a:fillRect l="-31818" r="-15909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81">
                <a:extLst>
                  <a:ext uri="{FF2B5EF4-FFF2-40B4-BE49-F238E27FC236}">
                    <a16:creationId xmlns:a16="http://schemas.microsoft.com/office/drawing/2014/main" id="{D5230864-FAA4-40E1-A1F6-5D121754C22A}"/>
                  </a:ext>
                </a:extLst>
              </p:cNvPr>
              <p:cNvSpPr txBox="1"/>
              <p:nvPr/>
            </p:nvSpPr>
            <p:spPr>
              <a:xfrm>
                <a:off x="1154440" y="3054196"/>
                <a:ext cx="5240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文本框 81">
                <a:extLst>
                  <a:ext uri="{FF2B5EF4-FFF2-40B4-BE49-F238E27FC236}">
                    <a16:creationId xmlns:a16="http://schemas.microsoft.com/office/drawing/2014/main" id="{D5230864-FAA4-40E1-A1F6-5D121754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440" y="3054196"/>
                <a:ext cx="524038" cy="276999"/>
              </a:xfrm>
              <a:prstGeom prst="rect">
                <a:avLst/>
              </a:prstGeom>
              <a:blipFill>
                <a:blip r:embed="rId7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83">
            <a:extLst>
              <a:ext uri="{FF2B5EF4-FFF2-40B4-BE49-F238E27FC236}">
                <a16:creationId xmlns:a16="http://schemas.microsoft.com/office/drawing/2014/main" id="{6855F2F3-C598-404A-84AA-1352A58CFEA4}"/>
              </a:ext>
            </a:extLst>
          </p:cNvPr>
          <p:cNvCxnSpPr>
            <a:cxnSpLocks/>
          </p:cNvCxnSpPr>
          <p:nvPr/>
        </p:nvCxnSpPr>
        <p:spPr>
          <a:xfrm flipH="1">
            <a:off x="268941" y="4194677"/>
            <a:ext cx="9781675" cy="97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BD961D3-1CB5-4031-9EFA-CB47F41C4ABE}"/>
              </a:ext>
            </a:extLst>
          </p:cNvPr>
          <p:cNvSpPr txBox="1"/>
          <p:nvPr/>
        </p:nvSpPr>
        <p:spPr>
          <a:xfrm>
            <a:off x="146590" y="3723322"/>
            <a:ext cx="105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50" name="文本框 80">
            <a:extLst>
              <a:ext uri="{FF2B5EF4-FFF2-40B4-BE49-F238E27FC236}">
                <a16:creationId xmlns:a16="http://schemas.microsoft.com/office/drawing/2014/main" id="{F7929CAB-CEBF-40FA-9123-3C5509F2AC1A}"/>
              </a:ext>
            </a:extLst>
          </p:cNvPr>
          <p:cNvSpPr txBox="1"/>
          <p:nvPr/>
        </p:nvSpPr>
        <p:spPr>
          <a:xfrm>
            <a:off x="7169463" y="2304416"/>
            <a:ext cx="21361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err="1"/>
              <a:t>BlockCache</a:t>
            </a:r>
            <a:r>
              <a:rPr lang="en-US" altLang="zh-CN" dirty="0"/>
              <a:t>(</a:t>
            </a:r>
            <a:r>
              <a:rPr lang="zh-CN" altLang="en-US" dirty="0"/>
              <a:t>如果有）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94">
            <a:extLst>
              <a:ext uri="{FF2B5EF4-FFF2-40B4-BE49-F238E27FC236}">
                <a16:creationId xmlns:a16="http://schemas.microsoft.com/office/drawing/2014/main" id="{610377D7-885E-4AA7-BA22-BEC235B85D50}"/>
              </a:ext>
            </a:extLst>
          </p:cNvPr>
          <p:cNvSpPr/>
          <p:nvPr/>
        </p:nvSpPr>
        <p:spPr>
          <a:xfrm>
            <a:off x="1939770" y="2766545"/>
            <a:ext cx="84922" cy="18083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Rectangle: Rounded Corners 95">
            <a:extLst>
              <a:ext uri="{FF2B5EF4-FFF2-40B4-BE49-F238E27FC236}">
                <a16:creationId xmlns:a16="http://schemas.microsoft.com/office/drawing/2014/main" id="{22D24A28-BFFE-4E63-BF40-A2FAD94CDA1B}"/>
              </a:ext>
            </a:extLst>
          </p:cNvPr>
          <p:cNvSpPr/>
          <p:nvPr/>
        </p:nvSpPr>
        <p:spPr>
          <a:xfrm>
            <a:off x="2147658" y="2774505"/>
            <a:ext cx="84922" cy="180834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Rectangle: Rounded Corners 106">
            <a:extLst>
              <a:ext uri="{FF2B5EF4-FFF2-40B4-BE49-F238E27FC236}">
                <a16:creationId xmlns:a16="http://schemas.microsoft.com/office/drawing/2014/main" id="{2C9FBDED-E800-4E87-9910-16CE142EC0C5}"/>
              </a:ext>
            </a:extLst>
          </p:cNvPr>
          <p:cNvSpPr/>
          <p:nvPr/>
        </p:nvSpPr>
        <p:spPr>
          <a:xfrm>
            <a:off x="1937835" y="3122830"/>
            <a:ext cx="84922" cy="18083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Rectangle: Rounded Corners 107">
            <a:extLst>
              <a:ext uri="{FF2B5EF4-FFF2-40B4-BE49-F238E27FC236}">
                <a16:creationId xmlns:a16="http://schemas.microsoft.com/office/drawing/2014/main" id="{E35A9CFD-F431-45EC-865F-C4B7F0B9469B}"/>
              </a:ext>
            </a:extLst>
          </p:cNvPr>
          <p:cNvSpPr/>
          <p:nvPr/>
        </p:nvSpPr>
        <p:spPr>
          <a:xfrm>
            <a:off x="2167339" y="3132057"/>
            <a:ext cx="84922" cy="18083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108">
            <a:extLst>
              <a:ext uri="{FF2B5EF4-FFF2-40B4-BE49-F238E27FC236}">
                <a16:creationId xmlns:a16="http://schemas.microsoft.com/office/drawing/2014/main" id="{3C0829F5-C5D3-4E0A-9C92-03FEB9B3EEA6}"/>
              </a:ext>
            </a:extLst>
          </p:cNvPr>
          <p:cNvSpPr/>
          <p:nvPr/>
        </p:nvSpPr>
        <p:spPr>
          <a:xfrm>
            <a:off x="2358776" y="3132057"/>
            <a:ext cx="84922" cy="180834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Rectangle: Rounded Corners 109">
            <a:extLst>
              <a:ext uri="{FF2B5EF4-FFF2-40B4-BE49-F238E27FC236}">
                <a16:creationId xmlns:a16="http://schemas.microsoft.com/office/drawing/2014/main" id="{A466A812-5E25-4008-8AD6-C2E62D0647AB}"/>
              </a:ext>
            </a:extLst>
          </p:cNvPr>
          <p:cNvSpPr/>
          <p:nvPr/>
        </p:nvSpPr>
        <p:spPr>
          <a:xfrm>
            <a:off x="2565114" y="3122830"/>
            <a:ext cx="84922" cy="18083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Rectangle: Rounded Corners 111">
            <a:extLst>
              <a:ext uri="{FF2B5EF4-FFF2-40B4-BE49-F238E27FC236}">
                <a16:creationId xmlns:a16="http://schemas.microsoft.com/office/drawing/2014/main" id="{3689E633-1031-4EC4-881C-C206092E6B65}"/>
              </a:ext>
            </a:extLst>
          </p:cNvPr>
          <p:cNvSpPr/>
          <p:nvPr/>
        </p:nvSpPr>
        <p:spPr>
          <a:xfrm>
            <a:off x="2759158" y="3122684"/>
            <a:ext cx="84922" cy="180834"/>
          </a:xfrm>
          <a:prstGeom prst="round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Rectangle: Rounded Corners 113">
            <a:extLst>
              <a:ext uri="{FF2B5EF4-FFF2-40B4-BE49-F238E27FC236}">
                <a16:creationId xmlns:a16="http://schemas.microsoft.com/office/drawing/2014/main" id="{A13119F7-D9C8-4229-AF8F-E87D9A87879A}"/>
              </a:ext>
            </a:extLst>
          </p:cNvPr>
          <p:cNvSpPr/>
          <p:nvPr/>
        </p:nvSpPr>
        <p:spPr>
          <a:xfrm>
            <a:off x="2551754" y="2766545"/>
            <a:ext cx="84922" cy="18083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: Rounded Corners 213">
            <a:extLst>
              <a:ext uri="{FF2B5EF4-FFF2-40B4-BE49-F238E27FC236}">
                <a16:creationId xmlns:a16="http://schemas.microsoft.com/office/drawing/2014/main" id="{99A19924-4918-4B94-B49A-D95B0243BB3F}"/>
              </a:ext>
            </a:extLst>
          </p:cNvPr>
          <p:cNvSpPr/>
          <p:nvPr/>
        </p:nvSpPr>
        <p:spPr>
          <a:xfrm>
            <a:off x="2337056" y="2780530"/>
            <a:ext cx="91732" cy="18083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1937835" y="2397759"/>
            <a:ext cx="84922" cy="180834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Rectangle: Rounded Corners 94">
            <a:extLst>
              <a:ext uri="{FF2B5EF4-FFF2-40B4-BE49-F238E27FC236}">
                <a16:creationId xmlns:a16="http://schemas.microsoft.com/office/drawing/2014/main" id="{FBB9CBCB-036E-4F39-B4D0-FA2275B5BCBE}"/>
              </a:ext>
            </a:extLst>
          </p:cNvPr>
          <p:cNvSpPr/>
          <p:nvPr/>
        </p:nvSpPr>
        <p:spPr>
          <a:xfrm>
            <a:off x="2132530" y="2397759"/>
            <a:ext cx="84922" cy="180834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Rectangle: Rounded Corners 94">
            <a:extLst>
              <a:ext uri="{FF2B5EF4-FFF2-40B4-BE49-F238E27FC236}">
                <a16:creationId xmlns:a16="http://schemas.microsoft.com/office/drawing/2014/main" id="{2F141D84-1A8E-472B-A23A-389656EAF00E}"/>
              </a:ext>
            </a:extLst>
          </p:cNvPr>
          <p:cNvSpPr/>
          <p:nvPr/>
        </p:nvSpPr>
        <p:spPr>
          <a:xfrm>
            <a:off x="2332215" y="2397759"/>
            <a:ext cx="84922" cy="180834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Rectangle: Rounded Corners 113">
            <a:extLst>
              <a:ext uri="{FF2B5EF4-FFF2-40B4-BE49-F238E27FC236}">
                <a16:creationId xmlns:a16="http://schemas.microsoft.com/office/drawing/2014/main" id="{A13119F7-D9C8-4229-AF8F-E87D9A87879A}"/>
              </a:ext>
            </a:extLst>
          </p:cNvPr>
          <p:cNvSpPr/>
          <p:nvPr/>
        </p:nvSpPr>
        <p:spPr>
          <a:xfrm>
            <a:off x="2507986" y="2399476"/>
            <a:ext cx="84922" cy="18083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Rectangle: Rounded Corners 113">
            <a:extLst>
              <a:ext uri="{FF2B5EF4-FFF2-40B4-BE49-F238E27FC236}">
                <a16:creationId xmlns:a16="http://schemas.microsoft.com/office/drawing/2014/main" id="{A13119F7-D9C8-4229-AF8F-E87D9A87879A}"/>
              </a:ext>
            </a:extLst>
          </p:cNvPr>
          <p:cNvSpPr/>
          <p:nvPr/>
        </p:nvSpPr>
        <p:spPr>
          <a:xfrm>
            <a:off x="2632817" y="2398952"/>
            <a:ext cx="84922" cy="180834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5" name="Rectangle: Rounded Corners 113">
            <a:extLst>
              <a:ext uri="{FF2B5EF4-FFF2-40B4-BE49-F238E27FC236}">
                <a16:creationId xmlns:a16="http://schemas.microsoft.com/office/drawing/2014/main" id="{A13119F7-D9C8-4229-AF8F-E87D9A87879A}"/>
              </a:ext>
            </a:extLst>
          </p:cNvPr>
          <p:cNvSpPr/>
          <p:nvPr/>
        </p:nvSpPr>
        <p:spPr>
          <a:xfrm>
            <a:off x="2710983" y="2774505"/>
            <a:ext cx="84922" cy="18083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6" name="Rectangle: Rounded Corners 113">
            <a:extLst>
              <a:ext uri="{FF2B5EF4-FFF2-40B4-BE49-F238E27FC236}">
                <a16:creationId xmlns:a16="http://schemas.microsoft.com/office/drawing/2014/main" id="{A13119F7-D9C8-4229-AF8F-E87D9A87879A}"/>
              </a:ext>
            </a:extLst>
          </p:cNvPr>
          <p:cNvSpPr/>
          <p:nvPr/>
        </p:nvSpPr>
        <p:spPr>
          <a:xfrm>
            <a:off x="2897294" y="2774505"/>
            <a:ext cx="84922" cy="18083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7" name="Rectangle: Rounded Corners 113">
            <a:extLst>
              <a:ext uri="{FF2B5EF4-FFF2-40B4-BE49-F238E27FC236}">
                <a16:creationId xmlns:a16="http://schemas.microsoft.com/office/drawing/2014/main" id="{A13119F7-D9C8-4229-AF8F-E87D9A87879A}"/>
              </a:ext>
            </a:extLst>
          </p:cNvPr>
          <p:cNvSpPr/>
          <p:nvPr/>
        </p:nvSpPr>
        <p:spPr>
          <a:xfrm>
            <a:off x="3078100" y="2754704"/>
            <a:ext cx="84922" cy="18083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8" name="Rectangle: Rounded Corners 113">
            <a:extLst>
              <a:ext uri="{FF2B5EF4-FFF2-40B4-BE49-F238E27FC236}">
                <a16:creationId xmlns:a16="http://schemas.microsoft.com/office/drawing/2014/main" id="{A13119F7-D9C8-4229-AF8F-E87D9A87879A}"/>
              </a:ext>
            </a:extLst>
          </p:cNvPr>
          <p:cNvSpPr/>
          <p:nvPr/>
        </p:nvSpPr>
        <p:spPr>
          <a:xfrm>
            <a:off x="2897294" y="3132057"/>
            <a:ext cx="84922" cy="18083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9" name="Rectangle: Rounded Corners 113">
            <a:extLst>
              <a:ext uri="{FF2B5EF4-FFF2-40B4-BE49-F238E27FC236}">
                <a16:creationId xmlns:a16="http://schemas.microsoft.com/office/drawing/2014/main" id="{A13119F7-D9C8-4229-AF8F-E87D9A87879A}"/>
              </a:ext>
            </a:extLst>
          </p:cNvPr>
          <p:cNvSpPr/>
          <p:nvPr/>
        </p:nvSpPr>
        <p:spPr>
          <a:xfrm>
            <a:off x="3067782" y="3126578"/>
            <a:ext cx="84922" cy="18083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0" name="Rectangle: Rounded Corners 113">
            <a:extLst>
              <a:ext uri="{FF2B5EF4-FFF2-40B4-BE49-F238E27FC236}">
                <a16:creationId xmlns:a16="http://schemas.microsoft.com/office/drawing/2014/main" id="{A13119F7-D9C8-4229-AF8F-E87D9A87879A}"/>
              </a:ext>
            </a:extLst>
          </p:cNvPr>
          <p:cNvSpPr/>
          <p:nvPr/>
        </p:nvSpPr>
        <p:spPr>
          <a:xfrm>
            <a:off x="3212754" y="3132057"/>
            <a:ext cx="84922" cy="18083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72" name="曲线连接符 71"/>
          <p:cNvCxnSpPr>
            <a:stCxn id="63" idx="2"/>
            <a:endCxn id="89" idx="1"/>
          </p:cNvCxnSpPr>
          <p:nvPr/>
        </p:nvCxnSpPr>
        <p:spPr>
          <a:xfrm rot="16200000" flipH="1">
            <a:off x="3370390" y="1760366"/>
            <a:ext cx="1893812" cy="3533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曲线连接符 73"/>
          <p:cNvCxnSpPr>
            <a:stCxn id="64" idx="2"/>
            <a:endCxn id="91" idx="1"/>
          </p:cNvCxnSpPr>
          <p:nvPr/>
        </p:nvCxnSpPr>
        <p:spPr>
          <a:xfrm rot="16200000" flipH="1">
            <a:off x="3306221" y="1948843"/>
            <a:ext cx="2146983" cy="34088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45">
            <a:extLst>
              <a:ext uri="{FF2B5EF4-FFF2-40B4-BE49-F238E27FC236}">
                <a16:creationId xmlns:a16="http://schemas.microsoft.com/office/drawing/2014/main" id="{C97C0821-CCF3-4C4B-9627-E486252A8CF0}"/>
              </a:ext>
            </a:extLst>
          </p:cNvPr>
          <p:cNvCxnSpPr>
            <a:cxnSpLocks/>
          </p:cNvCxnSpPr>
          <p:nvPr/>
        </p:nvCxnSpPr>
        <p:spPr>
          <a:xfrm flipH="1">
            <a:off x="2723423" y="2148116"/>
            <a:ext cx="1405961" cy="266422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47">
            <a:extLst>
              <a:ext uri="{FF2B5EF4-FFF2-40B4-BE49-F238E27FC236}">
                <a16:creationId xmlns:a16="http://schemas.microsoft.com/office/drawing/2014/main" id="{C0D80732-375F-49D1-8FBD-9CDFF10532CA}"/>
              </a:ext>
            </a:extLst>
          </p:cNvPr>
          <p:cNvCxnSpPr>
            <a:cxnSpLocks/>
          </p:cNvCxnSpPr>
          <p:nvPr/>
        </p:nvCxnSpPr>
        <p:spPr>
          <a:xfrm>
            <a:off x="2713308" y="2576788"/>
            <a:ext cx="1407471" cy="1214776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曲线连接符 83"/>
          <p:cNvCxnSpPr/>
          <p:nvPr/>
        </p:nvCxnSpPr>
        <p:spPr>
          <a:xfrm>
            <a:off x="276612" y="1513935"/>
            <a:ext cx="655329" cy="2354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线连接符 84"/>
          <p:cNvCxnSpPr/>
          <p:nvPr/>
        </p:nvCxnSpPr>
        <p:spPr>
          <a:xfrm>
            <a:off x="1552978" y="1537481"/>
            <a:ext cx="1008714" cy="7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曲线连接符 85"/>
          <p:cNvCxnSpPr/>
          <p:nvPr/>
        </p:nvCxnSpPr>
        <p:spPr>
          <a:xfrm flipH="1">
            <a:off x="2261347" y="1544551"/>
            <a:ext cx="929323" cy="492386"/>
          </a:xfrm>
          <a:prstGeom prst="curvedConnector4">
            <a:avLst>
              <a:gd name="adj1" fmla="val -24599"/>
              <a:gd name="adj2" fmla="val 718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曲线连接符 87"/>
          <p:cNvCxnSpPr>
            <a:stCxn id="64" idx="0"/>
            <a:endCxn id="33" idx="0"/>
          </p:cNvCxnSpPr>
          <p:nvPr/>
        </p:nvCxnSpPr>
        <p:spPr>
          <a:xfrm rot="5400000" flipH="1" flipV="1">
            <a:off x="5293723" y="-419903"/>
            <a:ext cx="200411" cy="5437300"/>
          </a:xfrm>
          <a:prstGeom prst="curvedConnector3">
            <a:avLst>
              <a:gd name="adj1" fmla="val 21406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曲线连接符 89"/>
          <p:cNvCxnSpPr>
            <a:stCxn id="33" idx="2"/>
            <a:endCxn id="21" idx="0"/>
          </p:cNvCxnSpPr>
          <p:nvPr/>
        </p:nvCxnSpPr>
        <p:spPr>
          <a:xfrm rot="5400000">
            <a:off x="5228596" y="1954706"/>
            <a:ext cx="1309819" cy="445814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曲线连接符 91"/>
          <p:cNvCxnSpPr>
            <a:endCxn id="33" idx="2"/>
          </p:cNvCxnSpPr>
          <p:nvPr/>
        </p:nvCxnSpPr>
        <p:spPr>
          <a:xfrm flipV="1">
            <a:off x="7368460" y="3528870"/>
            <a:ext cx="744118" cy="119789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80">
            <a:extLst>
              <a:ext uri="{FF2B5EF4-FFF2-40B4-BE49-F238E27FC236}">
                <a16:creationId xmlns:a16="http://schemas.microsoft.com/office/drawing/2014/main" id="{F7929CAB-CEBF-40FA-9123-3C5509F2AC1A}"/>
              </a:ext>
            </a:extLst>
          </p:cNvPr>
          <p:cNvSpPr txBox="1"/>
          <p:nvPr/>
        </p:nvSpPr>
        <p:spPr>
          <a:xfrm>
            <a:off x="5530161" y="3813162"/>
            <a:ext cx="11962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aseline="-25000" dirty="0">
                <a:solidFill>
                  <a:srgbClr val="FF0000"/>
                </a:solidFill>
              </a:rPr>
              <a:t>Cache Miss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96" name="文本框 80">
            <a:extLst>
              <a:ext uri="{FF2B5EF4-FFF2-40B4-BE49-F238E27FC236}">
                <a16:creationId xmlns:a16="http://schemas.microsoft.com/office/drawing/2014/main" id="{F7929CAB-CEBF-40FA-9123-3C5509F2AC1A}"/>
              </a:ext>
            </a:extLst>
          </p:cNvPr>
          <p:cNvSpPr txBox="1"/>
          <p:nvPr/>
        </p:nvSpPr>
        <p:spPr>
          <a:xfrm>
            <a:off x="7342582" y="3167332"/>
            <a:ext cx="25414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aseline="-25000" dirty="0">
                <a:solidFill>
                  <a:srgbClr val="FF0000"/>
                </a:solidFill>
              </a:rPr>
              <a:t>Search Data Block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87" name="Rectangle 46">
            <a:extLst>
              <a:ext uri="{FF2B5EF4-FFF2-40B4-BE49-F238E27FC236}">
                <a16:creationId xmlns:a16="http://schemas.microsoft.com/office/drawing/2014/main" id="{D8F873A6-2A1E-4360-A883-CF64BE5D150B}"/>
              </a:ext>
            </a:extLst>
          </p:cNvPr>
          <p:cNvSpPr/>
          <p:nvPr/>
        </p:nvSpPr>
        <p:spPr>
          <a:xfrm>
            <a:off x="6084146" y="5297110"/>
            <a:ext cx="1284313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Index</a:t>
            </a:r>
            <a:r>
              <a:rPr lang="en-GB" sz="1000" dirty="0">
                <a:solidFill>
                  <a:schemeClr val="tx1"/>
                </a:solidFill>
              </a:rPr>
              <a:t> Block  </a:t>
            </a:r>
          </a:p>
        </p:txBody>
      </p:sp>
      <p:sp>
        <p:nvSpPr>
          <p:cNvPr id="89" name="Rectangle 51">
            <a:extLst>
              <a:ext uri="{FF2B5EF4-FFF2-40B4-BE49-F238E27FC236}">
                <a16:creationId xmlns:a16="http://schemas.microsoft.com/office/drawing/2014/main" id="{8F1D7BA6-656B-4258-BE61-F432BEEFDEE8}"/>
              </a:ext>
            </a:extLst>
          </p:cNvPr>
          <p:cNvSpPr/>
          <p:nvPr/>
        </p:nvSpPr>
        <p:spPr>
          <a:xfrm>
            <a:off x="6084146" y="4355654"/>
            <a:ext cx="1284313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Data Block 1</a:t>
            </a:r>
          </a:p>
        </p:txBody>
      </p:sp>
      <p:sp>
        <p:nvSpPr>
          <p:cNvPr id="91" name="Rectangle 46">
            <a:extLst>
              <a:ext uri="{FF2B5EF4-FFF2-40B4-BE49-F238E27FC236}">
                <a16:creationId xmlns:a16="http://schemas.microsoft.com/office/drawing/2014/main" id="{D3688DB3-9DD4-4C5F-A4FC-58B521EF3852}"/>
              </a:ext>
            </a:extLst>
          </p:cNvPr>
          <p:cNvSpPr/>
          <p:nvPr/>
        </p:nvSpPr>
        <p:spPr>
          <a:xfrm>
            <a:off x="6084146" y="4592590"/>
            <a:ext cx="1284313" cy="2683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Data Block 2</a:t>
            </a:r>
          </a:p>
        </p:txBody>
      </p:sp>
      <p:sp>
        <p:nvSpPr>
          <p:cNvPr id="93" name="Rectangle 50">
            <a:extLst>
              <a:ext uri="{FF2B5EF4-FFF2-40B4-BE49-F238E27FC236}">
                <a16:creationId xmlns:a16="http://schemas.microsoft.com/office/drawing/2014/main" id="{BDF68546-F182-4776-B0C9-993F83B7D701}"/>
              </a:ext>
            </a:extLst>
          </p:cNvPr>
          <p:cNvSpPr/>
          <p:nvPr/>
        </p:nvSpPr>
        <p:spPr>
          <a:xfrm>
            <a:off x="6084146" y="4860947"/>
            <a:ext cx="1284313" cy="2147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7" name="Rectangle 51">
            <a:extLst>
              <a:ext uri="{FF2B5EF4-FFF2-40B4-BE49-F238E27FC236}">
                <a16:creationId xmlns:a16="http://schemas.microsoft.com/office/drawing/2014/main" id="{6A0EE859-4D18-4582-9DCE-E579BAC1AA3A}"/>
              </a:ext>
            </a:extLst>
          </p:cNvPr>
          <p:cNvSpPr/>
          <p:nvPr/>
        </p:nvSpPr>
        <p:spPr>
          <a:xfrm>
            <a:off x="6084146" y="5060174"/>
            <a:ext cx="1284313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Data Block n</a:t>
            </a:r>
          </a:p>
        </p:txBody>
      </p:sp>
      <p:sp>
        <p:nvSpPr>
          <p:cNvPr id="98" name="Rectangle 46">
            <a:extLst>
              <a:ext uri="{FF2B5EF4-FFF2-40B4-BE49-F238E27FC236}">
                <a16:creationId xmlns:a16="http://schemas.microsoft.com/office/drawing/2014/main" id="{D8F873A6-2A1E-4360-A883-CF64BE5D150B}"/>
              </a:ext>
            </a:extLst>
          </p:cNvPr>
          <p:cNvSpPr/>
          <p:nvPr/>
        </p:nvSpPr>
        <p:spPr>
          <a:xfrm>
            <a:off x="6084146" y="5530307"/>
            <a:ext cx="1284313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000" dirty="0">
                <a:solidFill>
                  <a:schemeClr val="tx1"/>
                </a:solidFill>
              </a:rPr>
              <a:t>Bloom Filter</a:t>
            </a:r>
          </a:p>
        </p:txBody>
      </p:sp>
      <p:sp>
        <p:nvSpPr>
          <p:cNvPr id="99" name="Rectangle 50">
            <a:extLst>
              <a:ext uri="{FF2B5EF4-FFF2-40B4-BE49-F238E27FC236}">
                <a16:creationId xmlns:a16="http://schemas.microsoft.com/office/drawing/2014/main" id="{BDF68546-F182-4776-B0C9-993F83B7D701}"/>
              </a:ext>
            </a:extLst>
          </p:cNvPr>
          <p:cNvSpPr/>
          <p:nvPr/>
        </p:nvSpPr>
        <p:spPr>
          <a:xfrm>
            <a:off x="6084146" y="5767243"/>
            <a:ext cx="1284313" cy="2147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0" name="Rectangle 46">
            <a:extLst>
              <a:ext uri="{FF2B5EF4-FFF2-40B4-BE49-F238E27FC236}">
                <a16:creationId xmlns:a16="http://schemas.microsoft.com/office/drawing/2014/main" id="{D8F873A6-2A1E-4360-A883-CF64BE5D150B}"/>
              </a:ext>
            </a:extLst>
          </p:cNvPr>
          <p:cNvSpPr/>
          <p:nvPr/>
        </p:nvSpPr>
        <p:spPr>
          <a:xfrm>
            <a:off x="6084146" y="5978294"/>
            <a:ext cx="1284313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Metaindex</a:t>
            </a:r>
            <a:r>
              <a:rPr lang="en-GB" sz="1000" dirty="0">
                <a:solidFill>
                  <a:schemeClr val="tx1"/>
                </a:solidFill>
              </a:rPr>
              <a:t> block</a:t>
            </a:r>
          </a:p>
        </p:txBody>
      </p:sp>
      <p:sp>
        <p:nvSpPr>
          <p:cNvPr id="101" name="Rectangle 46">
            <a:extLst>
              <a:ext uri="{FF2B5EF4-FFF2-40B4-BE49-F238E27FC236}">
                <a16:creationId xmlns:a16="http://schemas.microsoft.com/office/drawing/2014/main" id="{D8F873A6-2A1E-4360-A883-CF64BE5D150B}"/>
              </a:ext>
            </a:extLst>
          </p:cNvPr>
          <p:cNvSpPr/>
          <p:nvPr/>
        </p:nvSpPr>
        <p:spPr>
          <a:xfrm>
            <a:off x="6084436" y="6215230"/>
            <a:ext cx="1284023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102" name="Rectangle 51">
            <a:extLst>
              <a:ext uri="{FF2B5EF4-FFF2-40B4-BE49-F238E27FC236}">
                <a16:creationId xmlns:a16="http://schemas.microsoft.com/office/drawing/2014/main" id="{6A0EE859-4D18-4582-9DCE-E579BAC1AA3A}"/>
              </a:ext>
            </a:extLst>
          </p:cNvPr>
          <p:cNvSpPr/>
          <p:nvPr/>
        </p:nvSpPr>
        <p:spPr>
          <a:xfrm>
            <a:off x="4120780" y="2382731"/>
            <a:ext cx="979448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File Number</a:t>
            </a:r>
          </a:p>
        </p:txBody>
      </p:sp>
      <p:sp>
        <p:nvSpPr>
          <p:cNvPr id="103" name="Rectangle 51">
            <a:extLst>
              <a:ext uri="{FF2B5EF4-FFF2-40B4-BE49-F238E27FC236}">
                <a16:creationId xmlns:a16="http://schemas.microsoft.com/office/drawing/2014/main" id="{6A0EE859-4D18-4582-9DCE-E579BAC1AA3A}"/>
              </a:ext>
            </a:extLst>
          </p:cNvPr>
          <p:cNvSpPr/>
          <p:nvPr/>
        </p:nvSpPr>
        <p:spPr>
          <a:xfrm>
            <a:off x="4120780" y="2617607"/>
            <a:ext cx="979448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File Size</a:t>
            </a:r>
          </a:p>
        </p:txBody>
      </p:sp>
      <p:sp>
        <p:nvSpPr>
          <p:cNvPr id="104" name="Rectangle 51">
            <a:extLst>
              <a:ext uri="{FF2B5EF4-FFF2-40B4-BE49-F238E27FC236}">
                <a16:creationId xmlns:a16="http://schemas.microsoft.com/office/drawing/2014/main" id="{6A0EE859-4D18-4582-9DCE-E579BAC1AA3A}"/>
              </a:ext>
            </a:extLst>
          </p:cNvPr>
          <p:cNvSpPr/>
          <p:nvPr/>
        </p:nvSpPr>
        <p:spPr>
          <a:xfrm>
            <a:off x="4120780" y="2854103"/>
            <a:ext cx="979448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Block offset</a:t>
            </a:r>
          </a:p>
        </p:txBody>
      </p:sp>
      <p:sp>
        <p:nvSpPr>
          <p:cNvPr id="105" name="Rectangle 51">
            <a:extLst>
              <a:ext uri="{FF2B5EF4-FFF2-40B4-BE49-F238E27FC236}">
                <a16:creationId xmlns:a16="http://schemas.microsoft.com/office/drawing/2014/main" id="{6A0EE859-4D18-4582-9DCE-E579BAC1AA3A}"/>
              </a:ext>
            </a:extLst>
          </p:cNvPr>
          <p:cNvSpPr/>
          <p:nvPr/>
        </p:nvSpPr>
        <p:spPr>
          <a:xfrm>
            <a:off x="4120780" y="3086961"/>
            <a:ext cx="979448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Block size</a:t>
            </a:r>
          </a:p>
        </p:txBody>
      </p:sp>
      <p:sp>
        <p:nvSpPr>
          <p:cNvPr id="106" name="Rectangle 51">
            <a:extLst>
              <a:ext uri="{FF2B5EF4-FFF2-40B4-BE49-F238E27FC236}">
                <a16:creationId xmlns:a16="http://schemas.microsoft.com/office/drawing/2014/main" id="{6A0EE859-4D18-4582-9DCE-E579BAC1AA3A}"/>
              </a:ext>
            </a:extLst>
          </p:cNvPr>
          <p:cNvSpPr/>
          <p:nvPr/>
        </p:nvSpPr>
        <p:spPr>
          <a:xfrm>
            <a:off x="4120780" y="3322499"/>
            <a:ext cx="979448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Bloom Filter</a:t>
            </a:r>
          </a:p>
        </p:txBody>
      </p:sp>
      <p:sp>
        <p:nvSpPr>
          <p:cNvPr id="107" name="Rectangle 51">
            <a:extLst>
              <a:ext uri="{FF2B5EF4-FFF2-40B4-BE49-F238E27FC236}">
                <a16:creationId xmlns:a16="http://schemas.microsoft.com/office/drawing/2014/main" id="{6A0EE859-4D18-4582-9DCE-E579BAC1AA3A}"/>
              </a:ext>
            </a:extLst>
          </p:cNvPr>
          <p:cNvSpPr/>
          <p:nvPr/>
        </p:nvSpPr>
        <p:spPr>
          <a:xfrm>
            <a:off x="4120780" y="2145235"/>
            <a:ext cx="979448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8" name="Rectangle 51">
            <a:extLst>
              <a:ext uri="{FF2B5EF4-FFF2-40B4-BE49-F238E27FC236}">
                <a16:creationId xmlns:a16="http://schemas.microsoft.com/office/drawing/2014/main" id="{6A0EE859-4D18-4582-9DCE-E579BAC1AA3A}"/>
              </a:ext>
            </a:extLst>
          </p:cNvPr>
          <p:cNvSpPr/>
          <p:nvPr/>
        </p:nvSpPr>
        <p:spPr>
          <a:xfrm>
            <a:off x="4120779" y="3554145"/>
            <a:ext cx="979448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Pointer</a:t>
            </a:r>
          </a:p>
        </p:txBody>
      </p:sp>
      <p:sp>
        <p:nvSpPr>
          <p:cNvPr id="176" name="Rectangle: Rounded Corners 106">
            <a:extLst>
              <a:ext uri="{FF2B5EF4-FFF2-40B4-BE49-F238E27FC236}">
                <a16:creationId xmlns:a16="http://schemas.microsoft.com/office/drawing/2014/main" id="{2C9FBDED-E800-4E87-9910-16CE142EC0C5}"/>
              </a:ext>
            </a:extLst>
          </p:cNvPr>
          <p:cNvSpPr/>
          <p:nvPr/>
        </p:nvSpPr>
        <p:spPr>
          <a:xfrm>
            <a:off x="8038456" y="5725169"/>
            <a:ext cx="357541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7BD961D3-1CB5-4031-9EFA-CB47F41C4ABE}"/>
              </a:ext>
            </a:extLst>
          </p:cNvPr>
          <p:cNvSpPr txBox="1"/>
          <p:nvPr/>
        </p:nvSpPr>
        <p:spPr>
          <a:xfrm>
            <a:off x="8569116" y="5659583"/>
            <a:ext cx="1411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SSTable files</a:t>
            </a:r>
            <a:endParaRPr lang="en-US" sz="1600" dirty="0"/>
          </a:p>
        </p:txBody>
      </p:sp>
      <p:sp>
        <p:nvSpPr>
          <p:cNvPr id="178" name="流程图: 接点 177">
            <a:extLst>
              <a:ext uri="{FF2B5EF4-FFF2-40B4-BE49-F238E27FC236}">
                <a16:creationId xmlns:a16="http://schemas.microsoft.com/office/drawing/2014/main" id="{91CECE87-24AD-4300-860D-E9D533E83F0B}"/>
              </a:ext>
            </a:extLst>
          </p:cNvPr>
          <p:cNvSpPr/>
          <p:nvPr/>
        </p:nvSpPr>
        <p:spPr>
          <a:xfrm>
            <a:off x="3496453" y="1536212"/>
            <a:ext cx="209040" cy="20904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79" name="流程图: 接点 178">
            <a:extLst>
              <a:ext uri="{FF2B5EF4-FFF2-40B4-BE49-F238E27FC236}">
                <a16:creationId xmlns:a16="http://schemas.microsoft.com/office/drawing/2014/main" id="{91CECE87-24AD-4300-860D-E9D533E83F0B}"/>
              </a:ext>
            </a:extLst>
          </p:cNvPr>
          <p:cNvSpPr/>
          <p:nvPr/>
        </p:nvSpPr>
        <p:spPr>
          <a:xfrm>
            <a:off x="5179227" y="2941354"/>
            <a:ext cx="209040" cy="20904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2" name="流程图: 接点 181">
            <a:extLst>
              <a:ext uri="{FF2B5EF4-FFF2-40B4-BE49-F238E27FC236}">
                <a16:creationId xmlns:a16="http://schemas.microsoft.com/office/drawing/2014/main" id="{91CECE87-24AD-4300-860D-E9D533E83F0B}"/>
              </a:ext>
            </a:extLst>
          </p:cNvPr>
          <p:cNvSpPr/>
          <p:nvPr/>
        </p:nvSpPr>
        <p:spPr>
          <a:xfrm>
            <a:off x="7871067" y="4443374"/>
            <a:ext cx="209040" cy="20904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83" name="流程图: 接点 182">
            <a:extLst>
              <a:ext uri="{FF2B5EF4-FFF2-40B4-BE49-F238E27FC236}">
                <a16:creationId xmlns:a16="http://schemas.microsoft.com/office/drawing/2014/main" id="{91CECE87-24AD-4300-860D-E9D533E83F0B}"/>
              </a:ext>
            </a:extLst>
          </p:cNvPr>
          <p:cNvSpPr/>
          <p:nvPr/>
        </p:nvSpPr>
        <p:spPr>
          <a:xfrm>
            <a:off x="7064943" y="3257164"/>
            <a:ext cx="209040" cy="20904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85" name="文本框 80">
            <a:extLst>
              <a:ext uri="{FF2B5EF4-FFF2-40B4-BE49-F238E27FC236}">
                <a16:creationId xmlns:a16="http://schemas.microsoft.com/office/drawing/2014/main" id="{F7929CAB-CEBF-40FA-9123-3C5509F2AC1A}"/>
              </a:ext>
            </a:extLst>
          </p:cNvPr>
          <p:cNvSpPr txBox="1"/>
          <p:nvPr/>
        </p:nvSpPr>
        <p:spPr>
          <a:xfrm>
            <a:off x="8152899" y="4339741"/>
            <a:ext cx="11962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aseline="-25000" dirty="0">
                <a:solidFill>
                  <a:srgbClr val="FF0000"/>
                </a:solidFill>
              </a:rPr>
              <a:t>Load DB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86" name="文本框 80">
            <a:extLst>
              <a:ext uri="{FF2B5EF4-FFF2-40B4-BE49-F238E27FC236}">
                <a16:creationId xmlns:a16="http://schemas.microsoft.com/office/drawing/2014/main" id="{F7929CAB-CEBF-40FA-9123-3C5509F2AC1A}"/>
              </a:ext>
            </a:extLst>
          </p:cNvPr>
          <p:cNvSpPr txBox="1"/>
          <p:nvPr/>
        </p:nvSpPr>
        <p:spPr>
          <a:xfrm>
            <a:off x="5478442" y="2857246"/>
            <a:ext cx="11962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aseline="-25000" dirty="0" smtClean="0">
                <a:solidFill>
                  <a:srgbClr val="FF0000"/>
                </a:solidFill>
              </a:rPr>
              <a:t>Filter</a:t>
            </a: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C5B6B975-D947-4EFA-A614-5994D15D2F5E}"/>
              </a:ext>
            </a:extLst>
          </p:cNvPr>
          <p:cNvSpPr txBox="1"/>
          <p:nvPr/>
        </p:nvSpPr>
        <p:spPr>
          <a:xfrm>
            <a:off x="3705493" y="1292814"/>
            <a:ext cx="207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aseline="-25000" dirty="0">
                <a:solidFill>
                  <a:srgbClr val="FF0000"/>
                </a:solidFill>
              </a:rPr>
              <a:t>Search Global Index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Rectangle: Rounded Corners 94">
            <a:extLst>
              <a:ext uri="{FF2B5EF4-FFF2-40B4-BE49-F238E27FC236}">
                <a16:creationId xmlns:a16="http://schemas.microsoft.com/office/drawing/2014/main" id="{7417B083-50D1-491E-B436-FB11E6AB3FA9}"/>
              </a:ext>
            </a:extLst>
          </p:cNvPr>
          <p:cNvSpPr/>
          <p:nvPr/>
        </p:nvSpPr>
        <p:spPr>
          <a:xfrm>
            <a:off x="8174765" y="5421792"/>
            <a:ext cx="84922" cy="180834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7BD961D3-1CB5-4031-9EFA-CB47F41C4ABE}"/>
              </a:ext>
            </a:extLst>
          </p:cNvPr>
          <p:cNvSpPr txBox="1"/>
          <p:nvPr/>
        </p:nvSpPr>
        <p:spPr>
          <a:xfrm>
            <a:off x="8569115" y="5319830"/>
            <a:ext cx="1963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Global Index entry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419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85" grpId="0"/>
      <p:bldP spid="1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Design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Get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关于</a:t>
            </a:r>
            <a:r>
              <a:rPr lang="en-US" altLang="zh-CN" dirty="0"/>
              <a:t>Global Index</a:t>
            </a:r>
            <a:r>
              <a:rPr lang="zh-CN" altLang="en-US" dirty="0"/>
              <a:t>的详细设计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每一层以跳表形式组织（除</a:t>
            </a:r>
            <a:r>
              <a:rPr lang="en-US" altLang="zh-CN" dirty="0"/>
              <a:t>L0</a:t>
            </a:r>
            <a:r>
              <a:rPr lang="zh-CN" altLang="en-US" dirty="0"/>
              <a:t>以外）</a:t>
            </a:r>
            <a:endParaRPr lang="en-US" altLang="zh-CN" dirty="0"/>
          </a:p>
          <a:p>
            <a:pPr lvl="1"/>
            <a:r>
              <a:rPr lang="zh-CN" altLang="en-US" dirty="0"/>
              <a:t>层间使用指针进行加速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0177-9386-4D55-B84E-68959E8AFB94}" type="datetime1">
              <a:rPr lang="zh-CN" altLang="en-US" smtClean="0"/>
              <a:t>2022/9/7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522B-5885-439A-9CC5-32F38D70CC5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47">
            <a:extLst>
              <a:ext uri="{FF2B5EF4-FFF2-40B4-BE49-F238E27FC236}">
                <a16:creationId xmlns:a16="http://schemas.microsoft.com/office/drawing/2014/main" id="{86D318FB-1D22-480F-AC24-39BA2BCF09B9}"/>
              </a:ext>
            </a:extLst>
          </p:cNvPr>
          <p:cNvSpPr txBox="1"/>
          <p:nvPr/>
        </p:nvSpPr>
        <p:spPr>
          <a:xfrm>
            <a:off x="3599811" y="4322350"/>
            <a:ext cx="802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(1...25)</a:t>
            </a:r>
          </a:p>
        </p:txBody>
      </p:sp>
      <p:sp>
        <p:nvSpPr>
          <p:cNvPr id="8" name="Rectangle 48">
            <a:extLst>
              <a:ext uri="{FF2B5EF4-FFF2-40B4-BE49-F238E27FC236}">
                <a16:creationId xmlns:a16="http://schemas.microsoft.com/office/drawing/2014/main" id="{B812261D-851F-423F-8EAE-BAA2D43E2D43}"/>
              </a:ext>
            </a:extLst>
          </p:cNvPr>
          <p:cNvSpPr/>
          <p:nvPr/>
        </p:nvSpPr>
        <p:spPr>
          <a:xfrm>
            <a:off x="3307721" y="382745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50">
            <a:extLst>
              <a:ext uri="{FF2B5EF4-FFF2-40B4-BE49-F238E27FC236}">
                <a16:creationId xmlns:a16="http://schemas.microsoft.com/office/drawing/2014/main" id="{FF960643-0475-4B1A-A14E-5FAFB07C92B7}"/>
              </a:ext>
            </a:extLst>
          </p:cNvPr>
          <p:cNvSpPr/>
          <p:nvPr/>
        </p:nvSpPr>
        <p:spPr>
          <a:xfrm>
            <a:off x="3533109" y="382745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C90BEC29-46ED-4DFA-8DF5-D564D8E35930}"/>
              </a:ext>
            </a:extLst>
          </p:cNvPr>
          <p:cNvSpPr/>
          <p:nvPr/>
        </p:nvSpPr>
        <p:spPr>
          <a:xfrm>
            <a:off x="3752147" y="3826786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57">
            <a:extLst>
              <a:ext uri="{FF2B5EF4-FFF2-40B4-BE49-F238E27FC236}">
                <a16:creationId xmlns:a16="http://schemas.microsoft.com/office/drawing/2014/main" id="{E5FB966D-05A1-4FE6-A459-FD230FF732A1}"/>
              </a:ext>
            </a:extLst>
          </p:cNvPr>
          <p:cNvSpPr/>
          <p:nvPr/>
        </p:nvSpPr>
        <p:spPr>
          <a:xfrm>
            <a:off x="3971185" y="382745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8">
            <a:extLst>
              <a:ext uri="{FF2B5EF4-FFF2-40B4-BE49-F238E27FC236}">
                <a16:creationId xmlns:a16="http://schemas.microsoft.com/office/drawing/2014/main" id="{9F11E903-0515-4F58-AAE3-D5867374EB60}"/>
              </a:ext>
            </a:extLst>
          </p:cNvPr>
          <p:cNvSpPr/>
          <p:nvPr/>
        </p:nvSpPr>
        <p:spPr>
          <a:xfrm>
            <a:off x="4190223" y="382745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59">
            <a:extLst>
              <a:ext uri="{FF2B5EF4-FFF2-40B4-BE49-F238E27FC236}">
                <a16:creationId xmlns:a16="http://schemas.microsoft.com/office/drawing/2014/main" id="{55A78F6A-D4B8-41FF-82E2-FE7ADD4A228C}"/>
              </a:ext>
            </a:extLst>
          </p:cNvPr>
          <p:cNvSpPr/>
          <p:nvPr/>
        </p:nvSpPr>
        <p:spPr>
          <a:xfrm>
            <a:off x="4415611" y="3826786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60">
            <a:extLst>
              <a:ext uri="{FF2B5EF4-FFF2-40B4-BE49-F238E27FC236}">
                <a16:creationId xmlns:a16="http://schemas.microsoft.com/office/drawing/2014/main" id="{3950B8A9-CECE-42F7-981C-3154E37886D8}"/>
              </a:ext>
            </a:extLst>
          </p:cNvPr>
          <p:cNvSpPr txBox="1"/>
          <p:nvPr/>
        </p:nvSpPr>
        <p:spPr>
          <a:xfrm>
            <a:off x="1052322" y="3798002"/>
            <a:ext cx="80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level 1</a:t>
            </a:r>
          </a:p>
        </p:txBody>
      </p:sp>
      <p:sp>
        <p:nvSpPr>
          <p:cNvPr id="15" name="TextBox 61">
            <a:extLst>
              <a:ext uri="{FF2B5EF4-FFF2-40B4-BE49-F238E27FC236}">
                <a16:creationId xmlns:a16="http://schemas.microsoft.com/office/drawing/2014/main" id="{DC6F4CBC-CCF4-4100-BBF8-75E2B17D746D}"/>
              </a:ext>
            </a:extLst>
          </p:cNvPr>
          <p:cNvSpPr txBox="1"/>
          <p:nvPr/>
        </p:nvSpPr>
        <p:spPr>
          <a:xfrm>
            <a:off x="5807801" y="4315968"/>
            <a:ext cx="802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(55...70)</a:t>
            </a:r>
          </a:p>
        </p:txBody>
      </p:sp>
      <p:sp>
        <p:nvSpPr>
          <p:cNvPr id="16" name="Rectangle 68">
            <a:extLst>
              <a:ext uri="{FF2B5EF4-FFF2-40B4-BE49-F238E27FC236}">
                <a16:creationId xmlns:a16="http://schemas.microsoft.com/office/drawing/2014/main" id="{776ED1D3-8A90-49B2-93D2-8EE6F2A854F4}"/>
              </a:ext>
            </a:extLst>
          </p:cNvPr>
          <p:cNvSpPr/>
          <p:nvPr/>
        </p:nvSpPr>
        <p:spPr>
          <a:xfrm>
            <a:off x="5483466" y="379604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70">
            <a:extLst>
              <a:ext uri="{FF2B5EF4-FFF2-40B4-BE49-F238E27FC236}">
                <a16:creationId xmlns:a16="http://schemas.microsoft.com/office/drawing/2014/main" id="{C26DC95B-CE0D-40B4-B4EC-EFA18F94A1FD}"/>
              </a:ext>
            </a:extLst>
          </p:cNvPr>
          <p:cNvSpPr/>
          <p:nvPr/>
        </p:nvSpPr>
        <p:spPr>
          <a:xfrm>
            <a:off x="5708854" y="379604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71">
            <a:extLst>
              <a:ext uri="{FF2B5EF4-FFF2-40B4-BE49-F238E27FC236}">
                <a16:creationId xmlns:a16="http://schemas.microsoft.com/office/drawing/2014/main" id="{D98D8C6A-1506-40E3-BE8E-50CF11873E2A}"/>
              </a:ext>
            </a:extLst>
          </p:cNvPr>
          <p:cNvSpPr/>
          <p:nvPr/>
        </p:nvSpPr>
        <p:spPr>
          <a:xfrm>
            <a:off x="5927892" y="3795376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72">
            <a:extLst>
              <a:ext uri="{FF2B5EF4-FFF2-40B4-BE49-F238E27FC236}">
                <a16:creationId xmlns:a16="http://schemas.microsoft.com/office/drawing/2014/main" id="{3212770C-3B1B-4607-A180-769BDFC0DC91}"/>
              </a:ext>
            </a:extLst>
          </p:cNvPr>
          <p:cNvSpPr/>
          <p:nvPr/>
        </p:nvSpPr>
        <p:spPr>
          <a:xfrm>
            <a:off x="6146930" y="379604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73">
            <a:extLst>
              <a:ext uri="{FF2B5EF4-FFF2-40B4-BE49-F238E27FC236}">
                <a16:creationId xmlns:a16="http://schemas.microsoft.com/office/drawing/2014/main" id="{2CC6495F-12EC-41FA-9114-9F225B2A2DE3}"/>
              </a:ext>
            </a:extLst>
          </p:cNvPr>
          <p:cNvSpPr/>
          <p:nvPr/>
        </p:nvSpPr>
        <p:spPr>
          <a:xfrm>
            <a:off x="6365968" y="379604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74">
            <a:extLst>
              <a:ext uri="{FF2B5EF4-FFF2-40B4-BE49-F238E27FC236}">
                <a16:creationId xmlns:a16="http://schemas.microsoft.com/office/drawing/2014/main" id="{3E6F3F34-6B3E-49F9-B74E-902B0E13FEB7}"/>
              </a:ext>
            </a:extLst>
          </p:cNvPr>
          <p:cNvSpPr/>
          <p:nvPr/>
        </p:nvSpPr>
        <p:spPr>
          <a:xfrm>
            <a:off x="6591356" y="3795376"/>
            <a:ext cx="174588" cy="4191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75">
            <a:extLst>
              <a:ext uri="{FF2B5EF4-FFF2-40B4-BE49-F238E27FC236}">
                <a16:creationId xmlns:a16="http://schemas.microsoft.com/office/drawing/2014/main" id="{12EA89D3-8C43-4E3B-8551-05B97D13C9F1}"/>
              </a:ext>
            </a:extLst>
          </p:cNvPr>
          <p:cNvGrpSpPr/>
          <p:nvPr/>
        </p:nvGrpSpPr>
        <p:grpSpPr>
          <a:xfrm>
            <a:off x="7758263" y="3770791"/>
            <a:ext cx="1282478" cy="815202"/>
            <a:chOff x="7835253" y="3713319"/>
            <a:chExt cx="1282478" cy="815202"/>
          </a:xfrm>
          <a:solidFill>
            <a:srgbClr val="FFFF00"/>
          </a:solidFill>
        </p:grpSpPr>
        <p:sp>
          <p:nvSpPr>
            <p:cNvPr id="23" name="TextBox 76">
              <a:extLst>
                <a:ext uri="{FF2B5EF4-FFF2-40B4-BE49-F238E27FC236}">
                  <a16:creationId xmlns:a16="http://schemas.microsoft.com/office/drawing/2014/main" id="{6AB7EAA0-C05C-4397-BEFF-4B3AFE8FF6BC}"/>
                </a:ext>
              </a:extLst>
            </p:cNvPr>
            <p:cNvSpPr txBox="1"/>
            <p:nvPr/>
          </p:nvSpPr>
          <p:spPr>
            <a:xfrm>
              <a:off x="8097042" y="4220744"/>
              <a:ext cx="933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(90...115)</a:t>
              </a:r>
            </a:p>
          </p:txBody>
        </p:sp>
        <p:sp>
          <p:nvSpPr>
            <p:cNvPr id="24" name="Rectangle 77">
              <a:extLst>
                <a:ext uri="{FF2B5EF4-FFF2-40B4-BE49-F238E27FC236}">
                  <a16:creationId xmlns:a16="http://schemas.microsoft.com/office/drawing/2014/main" id="{2DC50F9D-96A5-4FF9-AFD1-6166D1B82CBF}"/>
                </a:ext>
              </a:extLst>
            </p:cNvPr>
            <p:cNvSpPr/>
            <p:nvPr/>
          </p:nvSpPr>
          <p:spPr>
            <a:xfrm>
              <a:off x="7835253" y="3713985"/>
              <a:ext cx="174588" cy="419100"/>
            </a:xfrm>
            <a:prstGeom prst="rect">
              <a:avLst/>
            </a:prstGeom>
            <a:grp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78">
              <a:extLst>
                <a:ext uri="{FF2B5EF4-FFF2-40B4-BE49-F238E27FC236}">
                  <a16:creationId xmlns:a16="http://schemas.microsoft.com/office/drawing/2014/main" id="{0C2BA636-14FB-4A6D-97EB-F31F9446B0A3}"/>
                </a:ext>
              </a:extLst>
            </p:cNvPr>
            <p:cNvSpPr/>
            <p:nvPr/>
          </p:nvSpPr>
          <p:spPr>
            <a:xfrm>
              <a:off x="8060641" y="3713985"/>
              <a:ext cx="174588" cy="419100"/>
            </a:xfrm>
            <a:prstGeom prst="rect">
              <a:avLst/>
            </a:prstGeom>
            <a:grp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79">
              <a:extLst>
                <a:ext uri="{FF2B5EF4-FFF2-40B4-BE49-F238E27FC236}">
                  <a16:creationId xmlns:a16="http://schemas.microsoft.com/office/drawing/2014/main" id="{5AA01379-E3C5-4686-A636-4F13BB02039A}"/>
                </a:ext>
              </a:extLst>
            </p:cNvPr>
            <p:cNvSpPr/>
            <p:nvPr/>
          </p:nvSpPr>
          <p:spPr>
            <a:xfrm>
              <a:off x="8279679" y="3713319"/>
              <a:ext cx="174588" cy="419100"/>
            </a:xfrm>
            <a:prstGeom prst="rect">
              <a:avLst/>
            </a:prstGeom>
            <a:grp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80">
              <a:extLst>
                <a:ext uri="{FF2B5EF4-FFF2-40B4-BE49-F238E27FC236}">
                  <a16:creationId xmlns:a16="http://schemas.microsoft.com/office/drawing/2014/main" id="{C10B4F2B-710E-45B5-ACD4-0E2B743EC296}"/>
                </a:ext>
              </a:extLst>
            </p:cNvPr>
            <p:cNvSpPr/>
            <p:nvPr/>
          </p:nvSpPr>
          <p:spPr>
            <a:xfrm>
              <a:off x="8498717" y="3713985"/>
              <a:ext cx="174588" cy="419100"/>
            </a:xfrm>
            <a:prstGeom prst="rect">
              <a:avLst/>
            </a:prstGeom>
            <a:grp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81">
              <a:extLst>
                <a:ext uri="{FF2B5EF4-FFF2-40B4-BE49-F238E27FC236}">
                  <a16:creationId xmlns:a16="http://schemas.microsoft.com/office/drawing/2014/main" id="{93C2B0E4-095E-4540-9001-F1828CBBECBD}"/>
                </a:ext>
              </a:extLst>
            </p:cNvPr>
            <p:cNvSpPr/>
            <p:nvPr/>
          </p:nvSpPr>
          <p:spPr>
            <a:xfrm>
              <a:off x="8717755" y="3713985"/>
              <a:ext cx="174588" cy="419100"/>
            </a:xfrm>
            <a:prstGeom prst="rect">
              <a:avLst/>
            </a:prstGeom>
            <a:grp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82">
              <a:extLst>
                <a:ext uri="{FF2B5EF4-FFF2-40B4-BE49-F238E27FC236}">
                  <a16:creationId xmlns:a16="http://schemas.microsoft.com/office/drawing/2014/main" id="{B4733ABF-AF84-4C6B-A547-91305A92F5DD}"/>
                </a:ext>
              </a:extLst>
            </p:cNvPr>
            <p:cNvSpPr/>
            <p:nvPr/>
          </p:nvSpPr>
          <p:spPr>
            <a:xfrm>
              <a:off x="8943143" y="3713319"/>
              <a:ext cx="174588" cy="419100"/>
            </a:xfrm>
            <a:prstGeom prst="rect">
              <a:avLst/>
            </a:prstGeom>
            <a:grp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83">
            <a:extLst>
              <a:ext uri="{FF2B5EF4-FFF2-40B4-BE49-F238E27FC236}">
                <a16:creationId xmlns:a16="http://schemas.microsoft.com/office/drawing/2014/main" id="{616FABA5-BC5F-460D-A5BA-D977CF079E1E}"/>
              </a:ext>
            </a:extLst>
          </p:cNvPr>
          <p:cNvSpPr/>
          <p:nvPr/>
        </p:nvSpPr>
        <p:spPr>
          <a:xfrm>
            <a:off x="2888695" y="2840827"/>
            <a:ext cx="155538" cy="1405059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84">
            <a:extLst>
              <a:ext uri="{FF2B5EF4-FFF2-40B4-BE49-F238E27FC236}">
                <a16:creationId xmlns:a16="http://schemas.microsoft.com/office/drawing/2014/main" id="{0D218340-9889-498A-AF6E-44403119285E}"/>
              </a:ext>
            </a:extLst>
          </p:cNvPr>
          <p:cNvSpPr/>
          <p:nvPr/>
        </p:nvSpPr>
        <p:spPr>
          <a:xfrm>
            <a:off x="5738176" y="2843172"/>
            <a:ext cx="154594" cy="876177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85">
            <a:extLst>
              <a:ext uri="{FF2B5EF4-FFF2-40B4-BE49-F238E27FC236}">
                <a16:creationId xmlns:a16="http://schemas.microsoft.com/office/drawing/2014/main" id="{6B7CE0E3-A6A2-42D1-A996-B9A47054152F}"/>
              </a:ext>
            </a:extLst>
          </p:cNvPr>
          <p:cNvSpPr/>
          <p:nvPr/>
        </p:nvSpPr>
        <p:spPr>
          <a:xfrm>
            <a:off x="9829273" y="2840827"/>
            <a:ext cx="154593" cy="1405059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86">
            <a:extLst>
              <a:ext uri="{FF2B5EF4-FFF2-40B4-BE49-F238E27FC236}">
                <a16:creationId xmlns:a16="http://schemas.microsoft.com/office/drawing/2014/main" id="{FFECA73F-66F8-418C-AE05-3137CB65A9F1}"/>
              </a:ext>
            </a:extLst>
          </p:cNvPr>
          <p:cNvCxnSpPr>
            <a:cxnSpLocks/>
          </p:cNvCxnSpPr>
          <p:nvPr/>
        </p:nvCxnSpPr>
        <p:spPr>
          <a:xfrm>
            <a:off x="2970098" y="2924293"/>
            <a:ext cx="2614838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87">
            <a:extLst>
              <a:ext uri="{FF2B5EF4-FFF2-40B4-BE49-F238E27FC236}">
                <a16:creationId xmlns:a16="http://schemas.microsoft.com/office/drawing/2014/main" id="{E389E906-3C06-4033-BCC8-919DC66F049E}"/>
              </a:ext>
            </a:extLst>
          </p:cNvPr>
          <p:cNvCxnSpPr>
            <a:cxnSpLocks/>
          </p:cNvCxnSpPr>
          <p:nvPr/>
        </p:nvCxnSpPr>
        <p:spPr>
          <a:xfrm>
            <a:off x="5815473" y="2920424"/>
            <a:ext cx="3956307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88">
            <a:extLst>
              <a:ext uri="{FF2B5EF4-FFF2-40B4-BE49-F238E27FC236}">
                <a16:creationId xmlns:a16="http://schemas.microsoft.com/office/drawing/2014/main" id="{8A51E0F7-6A99-4E79-B0D5-E141C28E769A}"/>
              </a:ext>
            </a:extLst>
          </p:cNvPr>
          <p:cNvSpPr/>
          <p:nvPr/>
        </p:nvSpPr>
        <p:spPr>
          <a:xfrm>
            <a:off x="3989808" y="3164466"/>
            <a:ext cx="150966" cy="604031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89">
            <a:extLst>
              <a:ext uri="{FF2B5EF4-FFF2-40B4-BE49-F238E27FC236}">
                <a16:creationId xmlns:a16="http://schemas.microsoft.com/office/drawing/2014/main" id="{835B4682-E95B-4013-97F8-3B9CF1A8DC4E}"/>
              </a:ext>
            </a:extLst>
          </p:cNvPr>
          <p:cNvCxnSpPr>
            <a:cxnSpLocks/>
          </p:cNvCxnSpPr>
          <p:nvPr/>
        </p:nvCxnSpPr>
        <p:spPr>
          <a:xfrm>
            <a:off x="2966464" y="3282939"/>
            <a:ext cx="960271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90">
            <a:extLst>
              <a:ext uri="{FF2B5EF4-FFF2-40B4-BE49-F238E27FC236}">
                <a16:creationId xmlns:a16="http://schemas.microsoft.com/office/drawing/2014/main" id="{2BE43BE7-604C-4BCB-984D-80D4E991F4BB}"/>
              </a:ext>
            </a:extLst>
          </p:cNvPr>
          <p:cNvCxnSpPr>
            <a:cxnSpLocks/>
          </p:cNvCxnSpPr>
          <p:nvPr/>
        </p:nvCxnSpPr>
        <p:spPr>
          <a:xfrm>
            <a:off x="4065291" y="3282939"/>
            <a:ext cx="1505469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91">
            <a:extLst>
              <a:ext uri="{FF2B5EF4-FFF2-40B4-BE49-F238E27FC236}">
                <a16:creationId xmlns:a16="http://schemas.microsoft.com/office/drawing/2014/main" id="{FDE77203-C072-4158-9BE5-2BBD84151CED}"/>
              </a:ext>
            </a:extLst>
          </p:cNvPr>
          <p:cNvCxnSpPr>
            <a:cxnSpLocks/>
          </p:cNvCxnSpPr>
          <p:nvPr/>
        </p:nvCxnSpPr>
        <p:spPr>
          <a:xfrm>
            <a:off x="5807801" y="3282939"/>
            <a:ext cx="1907449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92">
            <a:extLst>
              <a:ext uri="{FF2B5EF4-FFF2-40B4-BE49-F238E27FC236}">
                <a16:creationId xmlns:a16="http://schemas.microsoft.com/office/drawing/2014/main" id="{4D4B0154-24AF-4D08-9A0E-CB2DFF501988}"/>
              </a:ext>
            </a:extLst>
          </p:cNvPr>
          <p:cNvSpPr/>
          <p:nvPr/>
        </p:nvSpPr>
        <p:spPr>
          <a:xfrm>
            <a:off x="7786643" y="3166757"/>
            <a:ext cx="143473" cy="552591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93">
            <a:extLst>
              <a:ext uri="{FF2B5EF4-FFF2-40B4-BE49-F238E27FC236}">
                <a16:creationId xmlns:a16="http://schemas.microsoft.com/office/drawing/2014/main" id="{141DA24D-ACA5-479A-8DBE-46DC6561B7A4}"/>
              </a:ext>
            </a:extLst>
          </p:cNvPr>
          <p:cNvCxnSpPr>
            <a:cxnSpLocks/>
          </p:cNvCxnSpPr>
          <p:nvPr/>
        </p:nvCxnSpPr>
        <p:spPr>
          <a:xfrm>
            <a:off x="7858379" y="3282939"/>
            <a:ext cx="1913401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94">
            <a:extLst>
              <a:ext uri="{FF2B5EF4-FFF2-40B4-BE49-F238E27FC236}">
                <a16:creationId xmlns:a16="http://schemas.microsoft.com/office/drawing/2014/main" id="{9C9D44D4-0C64-4E77-ACF3-115E3D1A9C1C}"/>
              </a:ext>
            </a:extLst>
          </p:cNvPr>
          <p:cNvSpPr/>
          <p:nvPr/>
        </p:nvSpPr>
        <p:spPr>
          <a:xfrm>
            <a:off x="3536462" y="3535240"/>
            <a:ext cx="150967" cy="252871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95">
            <a:extLst>
              <a:ext uri="{FF2B5EF4-FFF2-40B4-BE49-F238E27FC236}">
                <a16:creationId xmlns:a16="http://schemas.microsoft.com/office/drawing/2014/main" id="{09312E76-71F2-4F74-A953-88F06C1219FC}"/>
              </a:ext>
            </a:extLst>
          </p:cNvPr>
          <p:cNvCxnSpPr>
            <a:cxnSpLocks/>
          </p:cNvCxnSpPr>
          <p:nvPr/>
        </p:nvCxnSpPr>
        <p:spPr>
          <a:xfrm>
            <a:off x="2966464" y="3661675"/>
            <a:ext cx="515845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96">
            <a:extLst>
              <a:ext uri="{FF2B5EF4-FFF2-40B4-BE49-F238E27FC236}">
                <a16:creationId xmlns:a16="http://schemas.microsoft.com/office/drawing/2014/main" id="{78B42158-A5C9-4206-BC47-03B3EF22DA0D}"/>
              </a:ext>
            </a:extLst>
          </p:cNvPr>
          <p:cNvSpPr/>
          <p:nvPr/>
        </p:nvSpPr>
        <p:spPr>
          <a:xfrm>
            <a:off x="4436812" y="3515626"/>
            <a:ext cx="150967" cy="252871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97">
            <a:extLst>
              <a:ext uri="{FF2B5EF4-FFF2-40B4-BE49-F238E27FC236}">
                <a16:creationId xmlns:a16="http://schemas.microsoft.com/office/drawing/2014/main" id="{62FD631A-9BC7-41BA-B418-AFC8157CF4D9}"/>
              </a:ext>
            </a:extLst>
          </p:cNvPr>
          <p:cNvSpPr/>
          <p:nvPr/>
        </p:nvSpPr>
        <p:spPr>
          <a:xfrm>
            <a:off x="6377778" y="3466481"/>
            <a:ext cx="150967" cy="252871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98">
            <a:extLst>
              <a:ext uri="{FF2B5EF4-FFF2-40B4-BE49-F238E27FC236}">
                <a16:creationId xmlns:a16="http://schemas.microsoft.com/office/drawing/2014/main" id="{81301552-C30B-4B28-87C0-CA9B2CDC8C3E}"/>
              </a:ext>
            </a:extLst>
          </p:cNvPr>
          <p:cNvSpPr/>
          <p:nvPr/>
        </p:nvSpPr>
        <p:spPr>
          <a:xfrm>
            <a:off x="8421727" y="3466480"/>
            <a:ext cx="150967" cy="252871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99">
            <a:extLst>
              <a:ext uri="{FF2B5EF4-FFF2-40B4-BE49-F238E27FC236}">
                <a16:creationId xmlns:a16="http://schemas.microsoft.com/office/drawing/2014/main" id="{35160696-4FAE-451C-B78E-23143EAAF3BB}"/>
              </a:ext>
            </a:extLst>
          </p:cNvPr>
          <p:cNvCxnSpPr>
            <a:cxnSpLocks/>
          </p:cNvCxnSpPr>
          <p:nvPr/>
        </p:nvCxnSpPr>
        <p:spPr>
          <a:xfrm>
            <a:off x="3610865" y="3652638"/>
            <a:ext cx="315870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100">
            <a:extLst>
              <a:ext uri="{FF2B5EF4-FFF2-40B4-BE49-F238E27FC236}">
                <a16:creationId xmlns:a16="http://schemas.microsoft.com/office/drawing/2014/main" id="{257E784D-05DD-48FB-B0D4-325CF4803CB9}"/>
              </a:ext>
            </a:extLst>
          </p:cNvPr>
          <p:cNvCxnSpPr>
            <a:cxnSpLocks/>
          </p:cNvCxnSpPr>
          <p:nvPr/>
        </p:nvCxnSpPr>
        <p:spPr>
          <a:xfrm>
            <a:off x="4065291" y="3652638"/>
            <a:ext cx="299520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101">
            <a:extLst>
              <a:ext uri="{FF2B5EF4-FFF2-40B4-BE49-F238E27FC236}">
                <a16:creationId xmlns:a16="http://schemas.microsoft.com/office/drawing/2014/main" id="{ABF120A2-09DB-4CCE-B354-03A187A60AA5}"/>
              </a:ext>
            </a:extLst>
          </p:cNvPr>
          <p:cNvCxnSpPr>
            <a:cxnSpLocks/>
          </p:cNvCxnSpPr>
          <p:nvPr/>
        </p:nvCxnSpPr>
        <p:spPr>
          <a:xfrm>
            <a:off x="4516174" y="3661675"/>
            <a:ext cx="1068762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102">
            <a:extLst>
              <a:ext uri="{FF2B5EF4-FFF2-40B4-BE49-F238E27FC236}">
                <a16:creationId xmlns:a16="http://schemas.microsoft.com/office/drawing/2014/main" id="{6E4A13F6-16A4-49E0-ACF7-58D585C900ED}"/>
              </a:ext>
            </a:extLst>
          </p:cNvPr>
          <p:cNvCxnSpPr>
            <a:cxnSpLocks/>
          </p:cNvCxnSpPr>
          <p:nvPr/>
        </p:nvCxnSpPr>
        <p:spPr>
          <a:xfrm>
            <a:off x="5818373" y="3652638"/>
            <a:ext cx="503145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103">
            <a:extLst>
              <a:ext uri="{FF2B5EF4-FFF2-40B4-BE49-F238E27FC236}">
                <a16:creationId xmlns:a16="http://schemas.microsoft.com/office/drawing/2014/main" id="{BF8030E4-2011-42DD-8B45-AF6FD8EC6143}"/>
              </a:ext>
            </a:extLst>
          </p:cNvPr>
          <p:cNvCxnSpPr>
            <a:cxnSpLocks/>
          </p:cNvCxnSpPr>
          <p:nvPr/>
        </p:nvCxnSpPr>
        <p:spPr>
          <a:xfrm>
            <a:off x="6453261" y="3661675"/>
            <a:ext cx="1261989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104">
            <a:extLst>
              <a:ext uri="{FF2B5EF4-FFF2-40B4-BE49-F238E27FC236}">
                <a16:creationId xmlns:a16="http://schemas.microsoft.com/office/drawing/2014/main" id="{7B2637BE-6F61-4015-9C7A-9C360CEA913A}"/>
              </a:ext>
            </a:extLst>
          </p:cNvPr>
          <p:cNvCxnSpPr>
            <a:cxnSpLocks/>
          </p:cNvCxnSpPr>
          <p:nvPr/>
        </p:nvCxnSpPr>
        <p:spPr>
          <a:xfrm>
            <a:off x="8509021" y="3661675"/>
            <a:ext cx="1262759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105">
            <a:extLst>
              <a:ext uri="{FF2B5EF4-FFF2-40B4-BE49-F238E27FC236}">
                <a16:creationId xmlns:a16="http://schemas.microsoft.com/office/drawing/2014/main" id="{9395C3A8-3D8C-46BA-B30D-3D67E0E7D261}"/>
              </a:ext>
            </a:extLst>
          </p:cNvPr>
          <p:cNvCxnSpPr>
            <a:cxnSpLocks/>
          </p:cNvCxnSpPr>
          <p:nvPr/>
        </p:nvCxnSpPr>
        <p:spPr>
          <a:xfrm>
            <a:off x="7858379" y="3652638"/>
            <a:ext cx="503145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106">
            <a:extLst>
              <a:ext uri="{FF2B5EF4-FFF2-40B4-BE49-F238E27FC236}">
                <a16:creationId xmlns:a16="http://schemas.microsoft.com/office/drawing/2014/main" id="{3735719C-BF35-4850-A736-E32722B68526}"/>
              </a:ext>
            </a:extLst>
          </p:cNvPr>
          <p:cNvSpPr txBox="1"/>
          <p:nvPr/>
        </p:nvSpPr>
        <p:spPr>
          <a:xfrm>
            <a:off x="3584571" y="6013990"/>
            <a:ext cx="802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(1...30)</a:t>
            </a:r>
          </a:p>
        </p:txBody>
      </p:sp>
      <p:sp>
        <p:nvSpPr>
          <p:cNvPr id="54" name="Rectangle 107">
            <a:extLst>
              <a:ext uri="{FF2B5EF4-FFF2-40B4-BE49-F238E27FC236}">
                <a16:creationId xmlns:a16="http://schemas.microsoft.com/office/drawing/2014/main" id="{61BACDC6-9C0A-4A15-8008-0E120391EB99}"/>
              </a:ext>
            </a:extLst>
          </p:cNvPr>
          <p:cNvSpPr/>
          <p:nvPr/>
        </p:nvSpPr>
        <p:spPr>
          <a:xfrm>
            <a:off x="3292481" y="551909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108">
            <a:extLst>
              <a:ext uri="{FF2B5EF4-FFF2-40B4-BE49-F238E27FC236}">
                <a16:creationId xmlns:a16="http://schemas.microsoft.com/office/drawing/2014/main" id="{DDA46689-EA65-4170-868E-9A341E03CFF4}"/>
              </a:ext>
            </a:extLst>
          </p:cNvPr>
          <p:cNvSpPr/>
          <p:nvPr/>
        </p:nvSpPr>
        <p:spPr>
          <a:xfrm>
            <a:off x="3517869" y="551909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109">
            <a:extLst>
              <a:ext uri="{FF2B5EF4-FFF2-40B4-BE49-F238E27FC236}">
                <a16:creationId xmlns:a16="http://schemas.microsoft.com/office/drawing/2014/main" id="{36B28CEC-389F-40E8-BD39-31A9FF1F9665}"/>
              </a:ext>
            </a:extLst>
          </p:cNvPr>
          <p:cNvSpPr/>
          <p:nvPr/>
        </p:nvSpPr>
        <p:spPr>
          <a:xfrm>
            <a:off x="3736907" y="5518426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110">
            <a:extLst>
              <a:ext uri="{FF2B5EF4-FFF2-40B4-BE49-F238E27FC236}">
                <a16:creationId xmlns:a16="http://schemas.microsoft.com/office/drawing/2014/main" id="{4A3BA380-EF81-4682-B48B-6D822E79E231}"/>
              </a:ext>
            </a:extLst>
          </p:cNvPr>
          <p:cNvSpPr/>
          <p:nvPr/>
        </p:nvSpPr>
        <p:spPr>
          <a:xfrm>
            <a:off x="3955945" y="551909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11">
            <a:extLst>
              <a:ext uri="{FF2B5EF4-FFF2-40B4-BE49-F238E27FC236}">
                <a16:creationId xmlns:a16="http://schemas.microsoft.com/office/drawing/2014/main" id="{CEC40913-FEEE-40C2-A03D-90EBAE263FC8}"/>
              </a:ext>
            </a:extLst>
          </p:cNvPr>
          <p:cNvSpPr/>
          <p:nvPr/>
        </p:nvSpPr>
        <p:spPr>
          <a:xfrm>
            <a:off x="4174983" y="551909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112">
            <a:extLst>
              <a:ext uri="{FF2B5EF4-FFF2-40B4-BE49-F238E27FC236}">
                <a16:creationId xmlns:a16="http://schemas.microsoft.com/office/drawing/2014/main" id="{94BDE088-0077-466A-B445-05A479A694BC}"/>
              </a:ext>
            </a:extLst>
          </p:cNvPr>
          <p:cNvSpPr/>
          <p:nvPr/>
        </p:nvSpPr>
        <p:spPr>
          <a:xfrm>
            <a:off x="4400371" y="5518426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113">
            <a:extLst>
              <a:ext uri="{FF2B5EF4-FFF2-40B4-BE49-F238E27FC236}">
                <a16:creationId xmlns:a16="http://schemas.microsoft.com/office/drawing/2014/main" id="{B5EDD440-9CD0-4FFD-9E5E-060E58A0EFF3}"/>
              </a:ext>
            </a:extLst>
          </p:cNvPr>
          <p:cNvSpPr txBox="1"/>
          <p:nvPr/>
        </p:nvSpPr>
        <p:spPr>
          <a:xfrm>
            <a:off x="1037082" y="5489642"/>
            <a:ext cx="80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level 2</a:t>
            </a:r>
          </a:p>
        </p:txBody>
      </p:sp>
      <p:sp>
        <p:nvSpPr>
          <p:cNvPr id="61" name="TextBox 114">
            <a:extLst>
              <a:ext uri="{FF2B5EF4-FFF2-40B4-BE49-F238E27FC236}">
                <a16:creationId xmlns:a16="http://schemas.microsoft.com/office/drawing/2014/main" id="{BB1DEFD6-AEA7-419A-8DC2-244BB16B2F52}"/>
              </a:ext>
            </a:extLst>
          </p:cNvPr>
          <p:cNvSpPr txBox="1"/>
          <p:nvPr/>
        </p:nvSpPr>
        <p:spPr>
          <a:xfrm>
            <a:off x="5792561" y="6007608"/>
            <a:ext cx="802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(75...88)</a:t>
            </a:r>
          </a:p>
        </p:txBody>
      </p:sp>
      <p:sp>
        <p:nvSpPr>
          <p:cNvPr id="62" name="Rectangle 115">
            <a:extLst>
              <a:ext uri="{FF2B5EF4-FFF2-40B4-BE49-F238E27FC236}">
                <a16:creationId xmlns:a16="http://schemas.microsoft.com/office/drawing/2014/main" id="{77453E8A-F830-4714-BD6F-63A09ECE427E}"/>
              </a:ext>
            </a:extLst>
          </p:cNvPr>
          <p:cNvSpPr/>
          <p:nvPr/>
        </p:nvSpPr>
        <p:spPr>
          <a:xfrm>
            <a:off x="5468226" y="5487682"/>
            <a:ext cx="174588" cy="419100"/>
          </a:xfrm>
          <a:prstGeom prst="rect">
            <a:avLst/>
          </a:prstGeom>
          <a:solidFill>
            <a:srgbClr val="00B05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116">
            <a:extLst>
              <a:ext uri="{FF2B5EF4-FFF2-40B4-BE49-F238E27FC236}">
                <a16:creationId xmlns:a16="http://schemas.microsoft.com/office/drawing/2014/main" id="{3B593336-E850-418B-8669-A54A51B99406}"/>
              </a:ext>
            </a:extLst>
          </p:cNvPr>
          <p:cNvSpPr/>
          <p:nvPr/>
        </p:nvSpPr>
        <p:spPr>
          <a:xfrm>
            <a:off x="5693614" y="548768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117">
            <a:extLst>
              <a:ext uri="{FF2B5EF4-FFF2-40B4-BE49-F238E27FC236}">
                <a16:creationId xmlns:a16="http://schemas.microsoft.com/office/drawing/2014/main" id="{D42DAE88-47CC-4858-A1CB-87E418B20EC2}"/>
              </a:ext>
            </a:extLst>
          </p:cNvPr>
          <p:cNvSpPr/>
          <p:nvPr/>
        </p:nvSpPr>
        <p:spPr>
          <a:xfrm>
            <a:off x="5912652" y="5487016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118">
            <a:extLst>
              <a:ext uri="{FF2B5EF4-FFF2-40B4-BE49-F238E27FC236}">
                <a16:creationId xmlns:a16="http://schemas.microsoft.com/office/drawing/2014/main" id="{798C3EAF-1017-449A-A434-4BD9E6BB7F51}"/>
              </a:ext>
            </a:extLst>
          </p:cNvPr>
          <p:cNvSpPr/>
          <p:nvPr/>
        </p:nvSpPr>
        <p:spPr>
          <a:xfrm>
            <a:off x="6131690" y="5487682"/>
            <a:ext cx="174588" cy="419100"/>
          </a:xfrm>
          <a:prstGeom prst="rect">
            <a:avLst/>
          </a:prstGeom>
          <a:solidFill>
            <a:srgbClr val="FF00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119">
            <a:extLst>
              <a:ext uri="{FF2B5EF4-FFF2-40B4-BE49-F238E27FC236}">
                <a16:creationId xmlns:a16="http://schemas.microsoft.com/office/drawing/2014/main" id="{4298A3BA-F3E3-43B5-9B7E-4F260B6A8072}"/>
              </a:ext>
            </a:extLst>
          </p:cNvPr>
          <p:cNvSpPr/>
          <p:nvPr/>
        </p:nvSpPr>
        <p:spPr>
          <a:xfrm>
            <a:off x="6350728" y="548768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120">
            <a:extLst>
              <a:ext uri="{FF2B5EF4-FFF2-40B4-BE49-F238E27FC236}">
                <a16:creationId xmlns:a16="http://schemas.microsoft.com/office/drawing/2014/main" id="{DCA16902-760C-4D5D-A677-27EC4D0C2E5D}"/>
              </a:ext>
            </a:extLst>
          </p:cNvPr>
          <p:cNvSpPr/>
          <p:nvPr/>
        </p:nvSpPr>
        <p:spPr>
          <a:xfrm>
            <a:off x="6576116" y="5487016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121">
            <a:extLst>
              <a:ext uri="{FF2B5EF4-FFF2-40B4-BE49-F238E27FC236}">
                <a16:creationId xmlns:a16="http://schemas.microsoft.com/office/drawing/2014/main" id="{DB2F6475-2097-4907-B866-45AEBEA91DD6}"/>
              </a:ext>
            </a:extLst>
          </p:cNvPr>
          <p:cNvGrpSpPr/>
          <p:nvPr/>
        </p:nvGrpSpPr>
        <p:grpSpPr>
          <a:xfrm>
            <a:off x="7743023" y="5462431"/>
            <a:ext cx="1282478" cy="815202"/>
            <a:chOff x="7835253" y="3713319"/>
            <a:chExt cx="1282478" cy="815202"/>
          </a:xfrm>
          <a:solidFill>
            <a:srgbClr val="FFFF00"/>
          </a:solidFill>
        </p:grpSpPr>
        <p:sp>
          <p:nvSpPr>
            <p:cNvPr id="69" name="TextBox 122">
              <a:extLst>
                <a:ext uri="{FF2B5EF4-FFF2-40B4-BE49-F238E27FC236}">
                  <a16:creationId xmlns:a16="http://schemas.microsoft.com/office/drawing/2014/main" id="{EF595034-046B-4C36-B152-B40B449EE4A7}"/>
                </a:ext>
              </a:extLst>
            </p:cNvPr>
            <p:cNvSpPr txBox="1"/>
            <p:nvPr/>
          </p:nvSpPr>
          <p:spPr>
            <a:xfrm>
              <a:off x="8097042" y="4220744"/>
              <a:ext cx="10206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(120...150)</a:t>
              </a:r>
            </a:p>
          </p:txBody>
        </p:sp>
        <p:sp>
          <p:nvSpPr>
            <p:cNvPr id="70" name="Rectangle 123">
              <a:extLst>
                <a:ext uri="{FF2B5EF4-FFF2-40B4-BE49-F238E27FC236}">
                  <a16:creationId xmlns:a16="http://schemas.microsoft.com/office/drawing/2014/main" id="{5E442E40-ED78-42A7-9AA0-368A1DD07BD3}"/>
                </a:ext>
              </a:extLst>
            </p:cNvPr>
            <p:cNvSpPr/>
            <p:nvPr/>
          </p:nvSpPr>
          <p:spPr>
            <a:xfrm>
              <a:off x="7835253" y="3713985"/>
              <a:ext cx="174588" cy="419100"/>
            </a:xfrm>
            <a:prstGeom prst="rect">
              <a:avLst/>
            </a:prstGeom>
            <a:grp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124">
              <a:extLst>
                <a:ext uri="{FF2B5EF4-FFF2-40B4-BE49-F238E27FC236}">
                  <a16:creationId xmlns:a16="http://schemas.microsoft.com/office/drawing/2014/main" id="{A70D16DC-7E1E-48BA-8E80-FFAEE2D78E79}"/>
                </a:ext>
              </a:extLst>
            </p:cNvPr>
            <p:cNvSpPr/>
            <p:nvPr/>
          </p:nvSpPr>
          <p:spPr>
            <a:xfrm>
              <a:off x="8060641" y="3713985"/>
              <a:ext cx="174588" cy="419100"/>
            </a:xfrm>
            <a:prstGeom prst="rect">
              <a:avLst/>
            </a:prstGeom>
            <a:solidFill>
              <a:srgbClr val="FFFF00"/>
            </a:solidFill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125">
              <a:extLst>
                <a:ext uri="{FF2B5EF4-FFF2-40B4-BE49-F238E27FC236}">
                  <a16:creationId xmlns:a16="http://schemas.microsoft.com/office/drawing/2014/main" id="{C4E2AF59-9F0E-42BB-9281-B8C8D948EFE6}"/>
                </a:ext>
              </a:extLst>
            </p:cNvPr>
            <p:cNvSpPr/>
            <p:nvPr/>
          </p:nvSpPr>
          <p:spPr>
            <a:xfrm>
              <a:off x="8279679" y="3713319"/>
              <a:ext cx="174588" cy="419100"/>
            </a:xfrm>
            <a:prstGeom prst="rect">
              <a:avLst/>
            </a:prstGeom>
            <a:solidFill>
              <a:srgbClr val="FFFF00"/>
            </a:solidFill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126">
              <a:extLst>
                <a:ext uri="{FF2B5EF4-FFF2-40B4-BE49-F238E27FC236}">
                  <a16:creationId xmlns:a16="http://schemas.microsoft.com/office/drawing/2014/main" id="{57CAE6DC-010E-4692-995D-DFBAEEFF4E10}"/>
                </a:ext>
              </a:extLst>
            </p:cNvPr>
            <p:cNvSpPr/>
            <p:nvPr/>
          </p:nvSpPr>
          <p:spPr>
            <a:xfrm>
              <a:off x="8498717" y="3713985"/>
              <a:ext cx="174588" cy="419100"/>
            </a:xfrm>
            <a:prstGeom prst="rect">
              <a:avLst/>
            </a:prstGeom>
            <a:grp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127">
              <a:extLst>
                <a:ext uri="{FF2B5EF4-FFF2-40B4-BE49-F238E27FC236}">
                  <a16:creationId xmlns:a16="http://schemas.microsoft.com/office/drawing/2014/main" id="{43D7B68B-1E8B-4719-B5B6-A7928FA832F6}"/>
                </a:ext>
              </a:extLst>
            </p:cNvPr>
            <p:cNvSpPr/>
            <p:nvPr/>
          </p:nvSpPr>
          <p:spPr>
            <a:xfrm>
              <a:off x="8717755" y="3713985"/>
              <a:ext cx="174588" cy="419100"/>
            </a:xfrm>
            <a:prstGeom prst="rect">
              <a:avLst/>
            </a:prstGeom>
            <a:grp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128">
              <a:extLst>
                <a:ext uri="{FF2B5EF4-FFF2-40B4-BE49-F238E27FC236}">
                  <a16:creationId xmlns:a16="http://schemas.microsoft.com/office/drawing/2014/main" id="{D073FC29-AEBC-46D6-9BE2-8AF7C83B5BD0}"/>
                </a:ext>
              </a:extLst>
            </p:cNvPr>
            <p:cNvSpPr/>
            <p:nvPr/>
          </p:nvSpPr>
          <p:spPr>
            <a:xfrm>
              <a:off x="8943143" y="3713319"/>
              <a:ext cx="174588" cy="419100"/>
            </a:xfrm>
            <a:prstGeom prst="rect">
              <a:avLst/>
            </a:prstGeom>
            <a:grp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129">
            <a:extLst>
              <a:ext uri="{FF2B5EF4-FFF2-40B4-BE49-F238E27FC236}">
                <a16:creationId xmlns:a16="http://schemas.microsoft.com/office/drawing/2014/main" id="{F3D48CBE-E378-4942-B551-5B8D0DC8CEE8}"/>
              </a:ext>
            </a:extLst>
          </p:cNvPr>
          <p:cNvSpPr/>
          <p:nvPr/>
        </p:nvSpPr>
        <p:spPr>
          <a:xfrm>
            <a:off x="2873455" y="4532467"/>
            <a:ext cx="155538" cy="1405059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130">
            <a:extLst>
              <a:ext uri="{FF2B5EF4-FFF2-40B4-BE49-F238E27FC236}">
                <a16:creationId xmlns:a16="http://schemas.microsoft.com/office/drawing/2014/main" id="{8B3789AF-D659-4161-A6A8-DC4D4515856E}"/>
              </a:ext>
            </a:extLst>
          </p:cNvPr>
          <p:cNvSpPr/>
          <p:nvPr/>
        </p:nvSpPr>
        <p:spPr>
          <a:xfrm>
            <a:off x="5722936" y="4908161"/>
            <a:ext cx="160506" cy="502828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131">
            <a:extLst>
              <a:ext uri="{FF2B5EF4-FFF2-40B4-BE49-F238E27FC236}">
                <a16:creationId xmlns:a16="http://schemas.microsoft.com/office/drawing/2014/main" id="{0A44EB2F-AC2B-4016-98BF-2F1D93FD5DBE}"/>
              </a:ext>
            </a:extLst>
          </p:cNvPr>
          <p:cNvSpPr/>
          <p:nvPr/>
        </p:nvSpPr>
        <p:spPr>
          <a:xfrm>
            <a:off x="9814033" y="4532467"/>
            <a:ext cx="154593" cy="1405059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132">
            <a:extLst>
              <a:ext uri="{FF2B5EF4-FFF2-40B4-BE49-F238E27FC236}">
                <a16:creationId xmlns:a16="http://schemas.microsoft.com/office/drawing/2014/main" id="{8FFB3953-E08C-4489-AFC8-B8180753271A}"/>
              </a:ext>
            </a:extLst>
          </p:cNvPr>
          <p:cNvCxnSpPr>
            <a:cxnSpLocks/>
          </p:cNvCxnSpPr>
          <p:nvPr/>
        </p:nvCxnSpPr>
        <p:spPr>
          <a:xfrm>
            <a:off x="2954858" y="4615933"/>
            <a:ext cx="6859175" cy="1419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134">
            <a:extLst>
              <a:ext uri="{FF2B5EF4-FFF2-40B4-BE49-F238E27FC236}">
                <a16:creationId xmlns:a16="http://schemas.microsoft.com/office/drawing/2014/main" id="{434A632B-1B57-4A98-88E2-1F5980A7D099}"/>
              </a:ext>
            </a:extLst>
          </p:cNvPr>
          <p:cNvSpPr/>
          <p:nvPr/>
        </p:nvSpPr>
        <p:spPr>
          <a:xfrm>
            <a:off x="3974568" y="4856106"/>
            <a:ext cx="150966" cy="604031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135">
            <a:extLst>
              <a:ext uri="{FF2B5EF4-FFF2-40B4-BE49-F238E27FC236}">
                <a16:creationId xmlns:a16="http://schemas.microsoft.com/office/drawing/2014/main" id="{BA26556D-1F00-4AC2-ABF7-E2A1AE3D172D}"/>
              </a:ext>
            </a:extLst>
          </p:cNvPr>
          <p:cNvCxnSpPr>
            <a:cxnSpLocks/>
          </p:cNvCxnSpPr>
          <p:nvPr/>
        </p:nvCxnSpPr>
        <p:spPr>
          <a:xfrm>
            <a:off x="2951224" y="4974579"/>
            <a:ext cx="960271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136">
            <a:extLst>
              <a:ext uri="{FF2B5EF4-FFF2-40B4-BE49-F238E27FC236}">
                <a16:creationId xmlns:a16="http://schemas.microsoft.com/office/drawing/2014/main" id="{5049DE20-76EA-4207-AC3D-3A35EB5632C7}"/>
              </a:ext>
            </a:extLst>
          </p:cNvPr>
          <p:cNvCxnSpPr>
            <a:cxnSpLocks/>
          </p:cNvCxnSpPr>
          <p:nvPr/>
        </p:nvCxnSpPr>
        <p:spPr>
          <a:xfrm>
            <a:off x="4050051" y="4974579"/>
            <a:ext cx="1505469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137">
            <a:extLst>
              <a:ext uri="{FF2B5EF4-FFF2-40B4-BE49-F238E27FC236}">
                <a16:creationId xmlns:a16="http://schemas.microsoft.com/office/drawing/2014/main" id="{7EFF46F7-4769-41DF-9CD3-C2A22373D6BC}"/>
              </a:ext>
            </a:extLst>
          </p:cNvPr>
          <p:cNvCxnSpPr>
            <a:cxnSpLocks/>
          </p:cNvCxnSpPr>
          <p:nvPr/>
        </p:nvCxnSpPr>
        <p:spPr>
          <a:xfrm>
            <a:off x="5792561" y="4974579"/>
            <a:ext cx="1907449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138">
            <a:extLst>
              <a:ext uri="{FF2B5EF4-FFF2-40B4-BE49-F238E27FC236}">
                <a16:creationId xmlns:a16="http://schemas.microsoft.com/office/drawing/2014/main" id="{63B83D3A-3A40-4893-ACE7-529B83EF02CB}"/>
              </a:ext>
            </a:extLst>
          </p:cNvPr>
          <p:cNvSpPr/>
          <p:nvPr/>
        </p:nvSpPr>
        <p:spPr>
          <a:xfrm>
            <a:off x="7771403" y="4858397"/>
            <a:ext cx="143473" cy="552591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139">
            <a:extLst>
              <a:ext uri="{FF2B5EF4-FFF2-40B4-BE49-F238E27FC236}">
                <a16:creationId xmlns:a16="http://schemas.microsoft.com/office/drawing/2014/main" id="{62B8306E-E241-48A8-8372-5CACA9C5ABEF}"/>
              </a:ext>
            </a:extLst>
          </p:cNvPr>
          <p:cNvCxnSpPr>
            <a:cxnSpLocks/>
          </p:cNvCxnSpPr>
          <p:nvPr/>
        </p:nvCxnSpPr>
        <p:spPr>
          <a:xfrm>
            <a:off x="7843139" y="4974579"/>
            <a:ext cx="1913401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140">
            <a:extLst>
              <a:ext uri="{FF2B5EF4-FFF2-40B4-BE49-F238E27FC236}">
                <a16:creationId xmlns:a16="http://schemas.microsoft.com/office/drawing/2014/main" id="{CC6435B6-D530-4FF3-B7A8-26D906F8E071}"/>
              </a:ext>
            </a:extLst>
          </p:cNvPr>
          <p:cNvSpPr/>
          <p:nvPr/>
        </p:nvSpPr>
        <p:spPr>
          <a:xfrm>
            <a:off x="3521222" y="5226880"/>
            <a:ext cx="150967" cy="252871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141">
            <a:extLst>
              <a:ext uri="{FF2B5EF4-FFF2-40B4-BE49-F238E27FC236}">
                <a16:creationId xmlns:a16="http://schemas.microsoft.com/office/drawing/2014/main" id="{47B58A1C-BFEB-478C-AAF5-91DF903A83F2}"/>
              </a:ext>
            </a:extLst>
          </p:cNvPr>
          <p:cNvCxnSpPr>
            <a:cxnSpLocks/>
          </p:cNvCxnSpPr>
          <p:nvPr/>
        </p:nvCxnSpPr>
        <p:spPr>
          <a:xfrm>
            <a:off x="2951224" y="5353315"/>
            <a:ext cx="515845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142">
            <a:extLst>
              <a:ext uri="{FF2B5EF4-FFF2-40B4-BE49-F238E27FC236}">
                <a16:creationId xmlns:a16="http://schemas.microsoft.com/office/drawing/2014/main" id="{3941C49B-C1D4-47E4-94A6-A55036BF6872}"/>
              </a:ext>
            </a:extLst>
          </p:cNvPr>
          <p:cNvSpPr/>
          <p:nvPr/>
        </p:nvSpPr>
        <p:spPr>
          <a:xfrm>
            <a:off x="4421572" y="5207266"/>
            <a:ext cx="150967" cy="252871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143">
            <a:extLst>
              <a:ext uri="{FF2B5EF4-FFF2-40B4-BE49-F238E27FC236}">
                <a16:creationId xmlns:a16="http://schemas.microsoft.com/office/drawing/2014/main" id="{F72427FB-4A36-44BB-84F4-3E7F489233C6}"/>
              </a:ext>
            </a:extLst>
          </p:cNvPr>
          <p:cNvSpPr/>
          <p:nvPr/>
        </p:nvSpPr>
        <p:spPr>
          <a:xfrm>
            <a:off x="6362538" y="5158121"/>
            <a:ext cx="150967" cy="252871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144">
            <a:extLst>
              <a:ext uri="{FF2B5EF4-FFF2-40B4-BE49-F238E27FC236}">
                <a16:creationId xmlns:a16="http://schemas.microsoft.com/office/drawing/2014/main" id="{A6C335CA-5C06-4F7D-AFFA-819C82CDAF7B}"/>
              </a:ext>
            </a:extLst>
          </p:cNvPr>
          <p:cNvSpPr/>
          <p:nvPr/>
        </p:nvSpPr>
        <p:spPr>
          <a:xfrm>
            <a:off x="8406487" y="5158120"/>
            <a:ext cx="150967" cy="252871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145">
            <a:extLst>
              <a:ext uri="{FF2B5EF4-FFF2-40B4-BE49-F238E27FC236}">
                <a16:creationId xmlns:a16="http://schemas.microsoft.com/office/drawing/2014/main" id="{7518C24D-6A85-4641-AC5B-794666D48664}"/>
              </a:ext>
            </a:extLst>
          </p:cNvPr>
          <p:cNvCxnSpPr>
            <a:cxnSpLocks/>
          </p:cNvCxnSpPr>
          <p:nvPr/>
        </p:nvCxnSpPr>
        <p:spPr>
          <a:xfrm>
            <a:off x="3595625" y="5344278"/>
            <a:ext cx="315870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146">
            <a:extLst>
              <a:ext uri="{FF2B5EF4-FFF2-40B4-BE49-F238E27FC236}">
                <a16:creationId xmlns:a16="http://schemas.microsoft.com/office/drawing/2014/main" id="{E9EF48D7-BD20-4F43-8A52-29D9376B668B}"/>
              </a:ext>
            </a:extLst>
          </p:cNvPr>
          <p:cNvCxnSpPr>
            <a:cxnSpLocks/>
          </p:cNvCxnSpPr>
          <p:nvPr/>
        </p:nvCxnSpPr>
        <p:spPr>
          <a:xfrm>
            <a:off x="4050051" y="5344278"/>
            <a:ext cx="299520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147">
            <a:extLst>
              <a:ext uri="{FF2B5EF4-FFF2-40B4-BE49-F238E27FC236}">
                <a16:creationId xmlns:a16="http://schemas.microsoft.com/office/drawing/2014/main" id="{03F73EF3-C969-431D-B8CC-A400B1B683CC}"/>
              </a:ext>
            </a:extLst>
          </p:cNvPr>
          <p:cNvCxnSpPr>
            <a:cxnSpLocks/>
          </p:cNvCxnSpPr>
          <p:nvPr/>
        </p:nvCxnSpPr>
        <p:spPr>
          <a:xfrm>
            <a:off x="4500934" y="5353315"/>
            <a:ext cx="1068762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148">
            <a:extLst>
              <a:ext uri="{FF2B5EF4-FFF2-40B4-BE49-F238E27FC236}">
                <a16:creationId xmlns:a16="http://schemas.microsoft.com/office/drawing/2014/main" id="{B1D840F4-DF19-4770-A846-AAE71089C22F}"/>
              </a:ext>
            </a:extLst>
          </p:cNvPr>
          <p:cNvCxnSpPr>
            <a:cxnSpLocks/>
          </p:cNvCxnSpPr>
          <p:nvPr/>
        </p:nvCxnSpPr>
        <p:spPr>
          <a:xfrm>
            <a:off x="5803133" y="5344278"/>
            <a:ext cx="503145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149">
            <a:extLst>
              <a:ext uri="{FF2B5EF4-FFF2-40B4-BE49-F238E27FC236}">
                <a16:creationId xmlns:a16="http://schemas.microsoft.com/office/drawing/2014/main" id="{A78ECF64-A8DF-4602-8E4B-293841D40DFC}"/>
              </a:ext>
            </a:extLst>
          </p:cNvPr>
          <p:cNvCxnSpPr>
            <a:cxnSpLocks/>
          </p:cNvCxnSpPr>
          <p:nvPr/>
        </p:nvCxnSpPr>
        <p:spPr>
          <a:xfrm>
            <a:off x="6438021" y="5353315"/>
            <a:ext cx="1261989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150">
            <a:extLst>
              <a:ext uri="{FF2B5EF4-FFF2-40B4-BE49-F238E27FC236}">
                <a16:creationId xmlns:a16="http://schemas.microsoft.com/office/drawing/2014/main" id="{8B1DB941-845E-4D6D-827A-6082DC61865B}"/>
              </a:ext>
            </a:extLst>
          </p:cNvPr>
          <p:cNvCxnSpPr>
            <a:cxnSpLocks/>
          </p:cNvCxnSpPr>
          <p:nvPr/>
        </p:nvCxnSpPr>
        <p:spPr>
          <a:xfrm>
            <a:off x="8493781" y="5353315"/>
            <a:ext cx="1262759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151">
            <a:extLst>
              <a:ext uri="{FF2B5EF4-FFF2-40B4-BE49-F238E27FC236}">
                <a16:creationId xmlns:a16="http://schemas.microsoft.com/office/drawing/2014/main" id="{8919682A-37DC-4DA7-8CCC-9FF46D3294F6}"/>
              </a:ext>
            </a:extLst>
          </p:cNvPr>
          <p:cNvCxnSpPr>
            <a:cxnSpLocks/>
          </p:cNvCxnSpPr>
          <p:nvPr/>
        </p:nvCxnSpPr>
        <p:spPr>
          <a:xfrm>
            <a:off x="7843139" y="5344278"/>
            <a:ext cx="503145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152">
            <a:extLst>
              <a:ext uri="{FF2B5EF4-FFF2-40B4-BE49-F238E27FC236}">
                <a16:creationId xmlns:a16="http://schemas.microsoft.com/office/drawing/2014/main" id="{AF8747B7-D082-4682-9202-122F5399A50A}"/>
              </a:ext>
            </a:extLst>
          </p:cNvPr>
          <p:cNvSpPr/>
          <p:nvPr/>
        </p:nvSpPr>
        <p:spPr>
          <a:xfrm>
            <a:off x="6909667" y="3795376"/>
            <a:ext cx="174588" cy="4191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直接箭头连接符 99"/>
          <p:cNvCxnSpPr>
            <a:stCxn id="21" idx="2"/>
            <a:endCxn id="62" idx="0"/>
          </p:cNvCxnSpPr>
          <p:nvPr/>
        </p:nvCxnSpPr>
        <p:spPr>
          <a:xfrm flipH="1">
            <a:off x="5555520" y="4214476"/>
            <a:ext cx="1123130" cy="127320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39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Design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Scan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/>
              <a:t>Global </a:t>
            </a:r>
            <a:r>
              <a:rPr lang="en-US" altLang="zh-CN" dirty="0"/>
              <a:t>Index</a:t>
            </a:r>
            <a:r>
              <a:rPr lang="zh-CN" altLang="en-US" dirty="0"/>
              <a:t>在</a:t>
            </a:r>
            <a:r>
              <a:rPr lang="en-US" altLang="zh-CN" dirty="0"/>
              <a:t>Scan</a:t>
            </a:r>
            <a:r>
              <a:rPr lang="zh-CN" altLang="en-US" dirty="0"/>
              <a:t>中的应用</a:t>
            </a:r>
            <a:endParaRPr lang="en-US" altLang="zh-CN" dirty="0"/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/>
              <a:t>1. </a:t>
            </a:r>
            <a:r>
              <a:rPr lang="zh-CN" altLang="en-US" dirty="0" smtClean="0"/>
              <a:t>首先</a:t>
            </a:r>
            <a:r>
              <a:rPr lang="zh-CN" altLang="en-US" dirty="0"/>
              <a:t>在每层（包括</a:t>
            </a:r>
            <a:r>
              <a:rPr lang="en-US" altLang="zh-CN" dirty="0" err="1"/>
              <a:t>MemTable</a:t>
            </a:r>
            <a:r>
              <a:rPr lang="zh-CN" altLang="en-US" dirty="0"/>
              <a:t>）</a:t>
            </a:r>
            <a:r>
              <a:rPr lang="en-US" altLang="zh-CN" dirty="0"/>
              <a:t>search</a:t>
            </a:r>
            <a:r>
              <a:rPr lang="zh-CN" altLang="en-US" dirty="0"/>
              <a:t>并</a:t>
            </a:r>
            <a:endParaRPr lang="en-US" altLang="zh-CN" dirty="0"/>
          </a:p>
          <a:p>
            <a:pPr marL="343800" lvl="2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CN" altLang="en-US" dirty="0"/>
              <a:t>建立一个迭代器</a:t>
            </a:r>
            <a:endParaRPr lang="en-US" altLang="zh-CN" dirty="0"/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/>
              <a:t>2. </a:t>
            </a:r>
            <a:r>
              <a:rPr lang="zh-CN" altLang="en-US" dirty="0" smtClean="0"/>
              <a:t>合并</a:t>
            </a:r>
            <a:r>
              <a:rPr lang="zh-CN" altLang="en-US" dirty="0"/>
              <a:t>迭代器</a:t>
            </a:r>
            <a:endParaRPr lang="en-US" altLang="zh-CN" dirty="0"/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/>
              <a:t>3. </a:t>
            </a:r>
            <a:r>
              <a:rPr lang="zh-CN" altLang="en-US" dirty="0" smtClean="0"/>
              <a:t>迭代扫描</a:t>
            </a:r>
            <a:endParaRPr lang="en-US" altLang="zh-CN" dirty="0"/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只有第一步可以通过层间指针得到</a:t>
            </a:r>
            <a:r>
              <a:rPr lang="zh-CN" altLang="en-US" dirty="0">
                <a:solidFill>
                  <a:srgbClr val="FF0000"/>
                </a:solidFill>
              </a:rPr>
              <a:t>优化，优化程度有限）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3800" lvl="2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altLang="zh-CN" dirty="0"/>
          </a:p>
          <a:p>
            <a:pPr marL="343800" lvl="2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altLang="zh-CN" dirty="0"/>
          </a:p>
          <a:p>
            <a:pPr marL="343800" lvl="2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altLang="zh-CN" dirty="0"/>
          </a:p>
          <a:p>
            <a:pPr marL="588600" lvl="2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ADAE78-B2C5-4C0F-AEDF-361488230DF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2022/9/7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Rectangle: Rounded Corners 94">
            <a:extLst>
              <a:ext uri="{FF2B5EF4-FFF2-40B4-BE49-F238E27FC236}">
                <a16:creationId xmlns:a16="http://schemas.microsoft.com/office/drawing/2014/main" id="{BACB9A70-CB21-CAEA-B632-621FAEB8B01A}"/>
              </a:ext>
            </a:extLst>
          </p:cNvPr>
          <p:cNvSpPr/>
          <p:nvPr/>
        </p:nvSpPr>
        <p:spPr>
          <a:xfrm>
            <a:off x="8610600" y="2413715"/>
            <a:ext cx="1243992" cy="315592"/>
          </a:xfrm>
          <a:prstGeom prst="roundRect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80">
            <a:extLst>
              <a:ext uri="{FF2B5EF4-FFF2-40B4-BE49-F238E27FC236}">
                <a16:creationId xmlns:a16="http://schemas.microsoft.com/office/drawing/2014/main" id="{12F8D56C-C7F1-4B38-5E32-DAC16744388A}"/>
              </a:ext>
            </a:extLst>
          </p:cNvPr>
          <p:cNvSpPr txBox="1"/>
          <p:nvPr/>
        </p:nvSpPr>
        <p:spPr>
          <a:xfrm>
            <a:off x="7338122" y="2397828"/>
            <a:ext cx="11962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aseline="-25000" dirty="0" err="1"/>
              <a:t>Memtable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94">
            <a:extLst>
              <a:ext uri="{FF2B5EF4-FFF2-40B4-BE49-F238E27FC236}">
                <a16:creationId xmlns:a16="http://schemas.microsoft.com/office/drawing/2014/main" id="{CD445677-716B-652E-3955-2E376F05F2A1}"/>
              </a:ext>
            </a:extLst>
          </p:cNvPr>
          <p:cNvSpPr/>
          <p:nvPr/>
        </p:nvSpPr>
        <p:spPr>
          <a:xfrm>
            <a:off x="8610600" y="2992257"/>
            <a:ext cx="1243992" cy="31559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29" name="文本框 80">
            <a:extLst>
              <a:ext uri="{FF2B5EF4-FFF2-40B4-BE49-F238E27FC236}">
                <a16:creationId xmlns:a16="http://schemas.microsoft.com/office/drawing/2014/main" id="{1CE71BEC-9F50-BA56-FF71-1F5EC10DACBF}"/>
              </a:ext>
            </a:extLst>
          </p:cNvPr>
          <p:cNvSpPr txBox="1"/>
          <p:nvPr/>
        </p:nvSpPr>
        <p:spPr>
          <a:xfrm>
            <a:off x="6414055" y="2992257"/>
            <a:ext cx="24481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aseline="-25000" dirty="0"/>
              <a:t>Immutable </a:t>
            </a:r>
            <a:r>
              <a:rPr lang="en-US" altLang="zh-CN" sz="2400" baseline="-25000" dirty="0" err="1"/>
              <a:t>Memtable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16">
                <a:extLst>
                  <a:ext uri="{FF2B5EF4-FFF2-40B4-BE49-F238E27FC236}">
                    <a16:creationId xmlns:a16="http://schemas.microsoft.com/office/drawing/2014/main" id="{3217614E-CBC9-143F-EC33-FDA31E509362}"/>
                  </a:ext>
                </a:extLst>
              </p:cNvPr>
              <p:cNvSpPr txBox="1"/>
              <p:nvPr/>
            </p:nvSpPr>
            <p:spPr>
              <a:xfrm>
                <a:off x="7945688" y="3822817"/>
                <a:ext cx="32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文本框 16">
                <a:extLst>
                  <a:ext uri="{FF2B5EF4-FFF2-40B4-BE49-F238E27FC236}">
                    <a16:creationId xmlns:a16="http://schemas.microsoft.com/office/drawing/2014/main" id="{3217614E-CBC9-143F-EC33-FDA31E509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688" y="3822817"/>
                <a:ext cx="320536" cy="276999"/>
              </a:xfrm>
              <a:prstGeom prst="rect">
                <a:avLst/>
              </a:prstGeom>
              <a:blipFill>
                <a:blip r:embed="rId2"/>
                <a:stretch>
                  <a:fillRect l="-16981" r="-566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: Rounded Corners 94">
            <a:extLst>
              <a:ext uri="{FF2B5EF4-FFF2-40B4-BE49-F238E27FC236}">
                <a16:creationId xmlns:a16="http://schemas.microsoft.com/office/drawing/2014/main" id="{33222E7F-B9FA-0864-075F-8A9082065D60}"/>
              </a:ext>
            </a:extLst>
          </p:cNvPr>
          <p:cNvSpPr/>
          <p:nvPr/>
        </p:nvSpPr>
        <p:spPr>
          <a:xfrm>
            <a:off x="8610600" y="3525067"/>
            <a:ext cx="1243992" cy="239058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Rectangle: Rounded Corners 94">
            <a:extLst>
              <a:ext uri="{FF2B5EF4-FFF2-40B4-BE49-F238E27FC236}">
                <a16:creationId xmlns:a16="http://schemas.microsoft.com/office/drawing/2014/main" id="{AC3E5AF2-5B43-DF8F-62EF-E0267E4A47FB}"/>
              </a:ext>
            </a:extLst>
          </p:cNvPr>
          <p:cNvSpPr/>
          <p:nvPr/>
        </p:nvSpPr>
        <p:spPr>
          <a:xfrm>
            <a:off x="8610600" y="3890954"/>
            <a:ext cx="1243992" cy="239058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3" name="Rectangle: Rounded Corners 94">
            <a:extLst>
              <a:ext uri="{FF2B5EF4-FFF2-40B4-BE49-F238E27FC236}">
                <a16:creationId xmlns:a16="http://schemas.microsoft.com/office/drawing/2014/main" id="{BEE3DA17-A7ED-A74D-6280-79F44A8245C7}"/>
              </a:ext>
            </a:extLst>
          </p:cNvPr>
          <p:cNvSpPr/>
          <p:nvPr/>
        </p:nvSpPr>
        <p:spPr>
          <a:xfrm>
            <a:off x="8610600" y="4340136"/>
            <a:ext cx="1243992" cy="239058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16">
                <a:extLst>
                  <a:ext uri="{FF2B5EF4-FFF2-40B4-BE49-F238E27FC236}">
                    <a16:creationId xmlns:a16="http://schemas.microsoft.com/office/drawing/2014/main" id="{AB68C80A-A0D6-DEE5-D217-DE71A25C9136}"/>
                  </a:ext>
                </a:extLst>
              </p:cNvPr>
              <p:cNvSpPr txBox="1"/>
              <p:nvPr/>
            </p:nvSpPr>
            <p:spPr>
              <a:xfrm>
                <a:off x="7945688" y="4903658"/>
                <a:ext cx="3205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文本框 16">
                <a:extLst>
                  <a:ext uri="{FF2B5EF4-FFF2-40B4-BE49-F238E27FC236}">
                    <a16:creationId xmlns:a16="http://schemas.microsoft.com/office/drawing/2014/main" id="{AB68C80A-A0D6-DEE5-D217-DE71A25C9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688" y="4903658"/>
                <a:ext cx="320537" cy="276999"/>
              </a:xfrm>
              <a:prstGeom prst="rect">
                <a:avLst/>
              </a:prstGeom>
              <a:blipFill>
                <a:blip r:embed="rId3"/>
                <a:stretch>
                  <a:fillRect l="-16981" r="-566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16">
                <a:extLst>
                  <a:ext uri="{FF2B5EF4-FFF2-40B4-BE49-F238E27FC236}">
                    <a16:creationId xmlns:a16="http://schemas.microsoft.com/office/drawing/2014/main" id="{26FAD8FA-A650-E022-70AE-1F2B6DF4F992}"/>
                  </a:ext>
                </a:extLst>
              </p:cNvPr>
              <p:cNvSpPr txBox="1"/>
              <p:nvPr/>
            </p:nvSpPr>
            <p:spPr>
              <a:xfrm>
                <a:off x="7936261" y="5444078"/>
                <a:ext cx="3205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文本框 16">
                <a:extLst>
                  <a:ext uri="{FF2B5EF4-FFF2-40B4-BE49-F238E27FC236}">
                    <a16:creationId xmlns:a16="http://schemas.microsoft.com/office/drawing/2014/main" id="{26FAD8FA-A650-E022-70AE-1F2B6DF4F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261" y="5444078"/>
                <a:ext cx="320537" cy="276999"/>
              </a:xfrm>
              <a:prstGeom prst="rect">
                <a:avLst/>
              </a:prstGeom>
              <a:blipFill>
                <a:blip r:embed="rId4"/>
                <a:stretch>
                  <a:fillRect l="-19231" r="-5769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: Rounded Corners 94">
            <a:extLst>
              <a:ext uri="{FF2B5EF4-FFF2-40B4-BE49-F238E27FC236}">
                <a16:creationId xmlns:a16="http://schemas.microsoft.com/office/drawing/2014/main" id="{64797045-7700-0A54-0814-DC9D3112A8ED}"/>
              </a:ext>
            </a:extLst>
          </p:cNvPr>
          <p:cNvSpPr/>
          <p:nvPr/>
        </p:nvSpPr>
        <p:spPr>
          <a:xfrm>
            <a:off x="8610599" y="4931470"/>
            <a:ext cx="2025973" cy="239058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7" name="Rectangle: Rounded Corners 94">
            <a:extLst>
              <a:ext uri="{FF2B5EF4-FFF2-40B4-BE49-F238E27FC236}">
                <a16:creationId xmlns:a16="http://schemas.microsoft.com/office/drawing/2014/main" id="{C9EFF13A-196F-8253-C448-1DC6C0B97BE7}"/>
              </a:ext>
            </a:extLst>
          </p:cNvPr>
          <p:cNvSpPr/>
          <p:nvPr/>
        </p:nvSpPr>
        <p:spPr>
          <a:xfrm>
            <a:off x="8610599" y="5440641"/>
            <a:ext cx="3298592" cy="233207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CE8043F-B528-4433-7412-1EB69A681D4E}"/>
              </a:ext>
            </a:extLst>
          </p:cNvPr>
          <p:cNvCxnSpPr>
            <a:cxnSpLocks/>
          </p:cNvCxnSpPr>
          <p:nvPr/>
        </p:nvCxnSpPr>
        <p:spPr>
          <a:xfrm>
            <a:off x="9095420" y="2342392"/>
            <a:ext cx="0" cy="4647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B0FC228-3D85-4209-F7E5-BEDC2E609635}"/>
              </a:ext>
            </a:extLst>
          </p:cNvPr>
          <p:cNvCxnSpPr>
            <a:cxnSpLocks/>
          </p:cNvCxnSpPr>
          <p:nvPr/>
        </p:nvCxnSpPr>
        <p:spPr>
          <a:xfrm>
            <a:off x="8974442" y="2918999"/>
            <a:ext cx="0" cy="4647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82C1E1B-AA16-FBAC-2AD3-B2DAC6621BEF}"/>
              </a:ext>
            </a:extLst>
          </p:cNvPr>
          <p:cNvCxnSpPr>
            <a:cxnSpLocks/>
          </p:cNvCxnSpPr>
          <p:nvPr/>
        </p:nvCxnSpPr>
        <p:spPr>
          <a:xfrm>
            <a:off x="9048372" y="3458502"/>
            <a:ext cx="0" cy="3643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CA02191-169C-2DEB-CEC0-404553BAE8C9}"/>
              </a:ext>
            </a:extLst>
          </p:cNvPr>
          <p:cNvCxnSpPr>
            <a:cxnSpLocks/>
          </p:cNvCxnSpPr>
          <p:nvPr/>
        </p:nvCxnSpPr>
        <p:spPr>
          <a:xfrm>
            <a:off x="8866471" y="3834706"/>
            <a:ext cx="0" cy="3407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E06239A2-D3AF-FDE6-71FD-2D61C5D3921E}"/>
              </a:ext>
            </a:extLst>
          </p:cNvPr>
          <p:cNvCxnSpPr>
            <a:cxnSpLocks/>
          </p:cNvCxnSpPr>
          <p:nvPr/>
        </p:nvCxnSpPr>
        <p:spPr>
          <a:xfrm>
            <a:off x="8974442" y="4288920"/>
            <a:ext cx="0" cy="3414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543B2B1-9138-17A8-AA69-5644A6D4CB8E}"/>
              </a:ext>
            </a:extLst>
          </p:cNvPr>
          <p:cNvCxnSpPr>
            <a:cxnSpLocks/>
          </p:cNvCxnSpPr>
          <p:nvPr/>
        </p:nvCxnSpPr>
        <p:spPr>
          <a:xfrm>
            <a:off x="9100263" y="4818993"/>
            <a:ext cx="0" cy="4640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B3B5A39-6218-0C3B-2CF3-D871C5DC746F}"/>
              </a:ext>
            </a:extLst>
          </p:cNvPr>
          <p:cNvCxnSpPr>
            <a:cxnSpLocks/>
          </p:cNvCxnSpPr>
          <p:nvPr/>
        </p:nvCxnSpPr>
        <p:spPr>
          <a:xfrm>
            <a:off x="9337504" y="5325238"/>
            <a:ext cx="0" cy="4640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87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Design</a:t>
            </a:r>
            <a:r>
              <a:rPr lang="zh-CN" altLang="en-US" dirty="0" smtClean="0"/>
              <a:t>存在的难题与解决方法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如何在跳表中实现从任意节点开始的高效查询</a:t>
            </a:r>
            <a:endParaRPr lang="en-US" altLang="zh-CN" dirty="0" smtClean="0"/>
          </a:p>
          <a:p>
            <a:pPr lvl="1"/>
            <a:r>
              <a:rPr lang="en-US" altLang="zh-CN" dirty="0"/>
              <a:t>up-down</a:t>
            </a:r>
            <a:r>
              <a:rPr lang="zh-CN" altLang="en-US" dirty="0"/>
              <a:t>方法：先爬升，无法爬升后开始下降。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0177-9386-4D55-B84E-68959E8AFB94}" type="datetime1">
              <a:rPr lang="zh-CN" altLang="en-US" smtClean="0"/>
              <a:t>2022/9/7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522B-5885-439A-9CC5-32F38D70CC5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4" name="TextBox 47">
            <a:extLst>
              <a:ext uri="{FF2B5EF4-FFF2-40B4-BE49-F238E27FC236}">
                <a16:creationId xmlns:a16="http://schemas.microsoft.com/office/drawing/2014/main" id="{86D318FB-1D22-480F-AC24-39BA2BCF09B9}"/>
              </a:ext>
            </a:extLst>
          </p:cNvPr>
          <p:cNvSpPr txBox="1"/>
          <p:nvPr/>
        </p:nvSpPr>
        <p:spPr>
          <a:xfrm>
            <a:off x="3599811" y="4322350"/>
            <a:ext cx="802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(1...25)</a:t>
            </a:r>
          </a:p>
        </p:txBody>
      </p:sp>
      <p:sp>
        <p:nvSpPr>
          <p:cNvPr id="105" name="Rectangle 48">
            <a:extLst>
              <a:ext uri="{FF2B5EF4-FFF2-40B4-BE49-F238E27FC236}">
                <a16:creationId xmlns:a16="http://schemas.microsoft.com/office/drawing/2014/main" id="{B812261D-851F-423F-8EAE-BAA2D43E2D43}"/>
              </a:ext>
            </a:extLst>
          </p:cNvPr>
          <p:cNvSpPr/>
          <p:nvPr/>
        </p:nvSpPr>
        <p:spPr>
          <a:xfrm>
            <a:off x="3307721" y="382745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50">
            <a:extLst>
              <a:ext uri="{FF2B5EF4-FFF2-40B4-BE49-F238E27FC236}">
                <a16:creationId xmlns:a16="http://schemas.microsoft.com/office/drawing/2014/main" id="{FF960643-0475-4B1A-A14E-5FAFB07C92B7}"/>
              </a:ext>
            </a:extLst>
          </p:cNvPr>
          <p:cNvSpPr/>
          <p:nvPr/>
        </p:nvSpPr>
        <p:spPr>
          <a:xfrm>
            <a:off x="3533109" y="382745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53">
            <a:extLst>
              <a:ext uri="{FF2B5EF4-FFF2-40B4-BE49-F238E27FC236}">
                <a16:creationId xmlns:a16="http://schemas.microsoft.com/office/drawing/2014/main" id="{C90BEC29-46ED-4DFA-8DF5-D564D8E35930}"/>
              </a:ext>
            </a:extLst>
          </p:cNvPr>
          <p:cNvSpPr/>
          <p:nvPr/>
        </p:nvSpPr>
        <p:spPr>
          <a:xfrm>
            <a:off x="3752147" y="3826786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57">
            <a:extLst>
              <a:ext uri="{FF2B5EF4-FFF2-40B4-BE49-F238E27FC236}">
                <a16:creationId xmlns:a16="http://schemas.microsoft.com/office/drawing/2014/main" id="{E5FB966D-05A1-4FE6-A459-FD230FF732A1}"/>
              </a:ext>
            </a:extLst>
          </p:cNvPr>
          <p:cNvSpPr/>
          <p:nvPr/>
        </p:nvSpPr>
        <p:spPr>
          <a:xfrm>
            <a:off x="3971185" y="382745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58">
            <a:extLst>
              <a:ext uri="{FF2B5EF4-FFF2-40B4-BE49-F238E27FC236}">
                <a16:creationId xmlns:a16="http://schemas.microsoft.com/office/drawing/2014/main" id="{9F11E903-0515-4F58-AAE3-D5867374EB60}"/>
              </a:ext>
            </a:extLst>
          </p:cNvPr>
          <p:cNvSpPr/>
          <p:nvPr/>
        </p:nvSpPr>
        <p:spPr>
          <a:xfrm>
            <a:off x="4190223" y="382745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59">
            <a:extLst>
              <a:ext uri="{FF2B5EF4-FFF2-40B4-BE49-F238E27FC236}">
                <a16:creationId xmlns:a16="http://schemas.microsoft.com/office/drawing/2014/main" id="{55A78F6A-D4B8-41FF-82E2-FE7ADD4A228C}"/>
              </a:ext>
            </a:extLst>
          </p:cNvPr>
          <p:cNvSpPr/>
          <p:nvPr/>
        </p:nvSpPr>
        <p:spPr>
          <a:xfrm>
            <a:off x="4415611" y="3826786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60">
            <a:extLst>
              <a:ext uri="{FF2B5EF4-FFF2-40B4-BE49-F238E27FC236}">
                <a16:creationId xmlns:a16="http://schemas.microsoft.com/office/drawing/2014/main" id="{3950B8A9-CECE-42F7-981C-3154E37886D8}"/>
              </a:ext>
            </a:extLst>
          </p:cNvPr>
          <p:cNvSpPr txBox="1"/>
          <p:nvPr/>
        </p:nvSpPr>
        <p:spPr>
          <a:xfrm>
            <a:off x="1052322" y="3798002"/>
            <a:ext cx="80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level 1</a:t>
            </a:r>
          </a:p>
        </p:txBody>
      </p:sp>
      <p:sp>
        <p:nvSpPr>
          <p:cNvPr id="113" name="TextBox 61">
            <a:extLst>
              <a:ext uri="{FF2B5EF4-FFF2-40B4-BE49-F238E27FC236}">
                <a16:creationId xmlns:a16="http://schemas.microsoft.com/office/drawing/2014/main" id="{DC6F4CBC-CCF4-4100-BBF8-75E2B17D746D}"/>
              </a:ext>
            </a:extLst>
          </p:cNvPr>
          <p:cNvSpPr txBox="1"/>
          <p:nvPr/>
        </p:nvSpPr>
        <p:spPr>
          <a:xfrm>
            <a:off x="5807801" y="4315968"/>
            <a:ext cx="802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(55...70)</a:t>
            </a:r>
          </a:p>
        </p:txBody>
      </p:sp>
      <p:sp>
        <p:nvSpPr>
          <p:cNvPr id="114" name="Rectangle 68">
            <a:extLst>
              <a:ext uri="{FF2B5EF4-FFF2-40B4-BE49-F238E27FC236}">
                <a16:creationId xmlns:a16="http://schemas.microsoft.com/office/drawing/2014/main" id="{776ED1D3-8A90-49B2-93D2-8EE6F2A854F4}"/>
              </a:ext>
            </a:extLst>
          </p:cNvPr>
          <p:cNvSpPr/>
          <p:nvPr/>
        </p:nvSpPr>
        <p:spPr>
          <a:xfrm>
            <a:off x="5483466" y="379604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70">
            <a:extLst>
              <a:ext uri="{FF2B5EF4-FFF2-40B4-BE49-F238E27FC236}">
                <a16:creationId xmlns:a16="http://schemas.microsoft.com/office/drawing/2014/main" id="{C26DC95B-CE0D-40B4-B4EC-EFA18F94A1FD}"/>
              </a:ext>
            </a:extLst>
          </p:cNvPr>
          <p:cNvSpPr/>
          <p:nvPr/>
        </p:nvSpPr>
        <p:spPr>
          <a:xfrm>
            <a:off x="5708854" y="379604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71">
            <a:extLst>
              <a:ext uri="{FF2B5EF4-FFF2-40B4-BE49-F238E27FC236}">
                <a16:creationId xmlns:a16="http://schemas.microsoft.com/office/drawing/2014/main" id="{D98D8C6A-1506-40E3-BE8E-50CF11873E2A}"/>
              </a:ext>
            </a:extLst>
          </p:cNvPr>
          <p:cNvSpPr/>
          <p:nvPr/>
        </p:nvSpPr>
        <p:spPr>
          <a:xfrm>
            <a:off x="5927892" y="3795376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72">
            <a:extLst>
              <a:ext uri="{FF2B5EF4-FFF2-40B4-BE49-F238E27FC236}">
                <a16:creationId xmlns:a16="http://schemas.microsoft.com/office/drawing/2014/main" id="{3212770C-3B1B-4607-A180-769BDFC0DC91}"/>
              </a:ext>
            </a:extLst>
          </p:cNvPr>
          <p:cNvSpPr/>
          <p:nvPr/>
        </p:nvSpPr>
        <p:spPr>
          <a:xfrm>
            <a:off x="6146930" y="379604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73">
            <a:extLst>
              <a:ext uri="{FF2B5EF4-FFF2-40B4-BE49-F238E27FC236}">
                <a16:creationId xmlns:a16="http://schemas.microsoft.com/office/drawing/2014/main" id="{2CC6495F-12EC-41FA-9114-9F225B2A2DE3}"/>
              </a:ext>
            </a:extLst>
          </p:cNvPr>
          <p:cNvSpPr/>
          <p:nvPr/>
        </p:nvSpPr>
        <p:spPr>
          <a:xfrm>
            <a:off x="6365968" y="379604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74">
            <a:extLst>
              <a:ext uri="{FF2B5EF4-FFF2-40B4-BE49-F238E27FC236}">
                <a16:creationId xmlns:a16="http://schemas.microsoft.com/office/drawing/2014/main" id="{3E6F3F34-6B3E-49F9-B74E-902B0E13FEB7}"/>
              </a:ext>
            </a:extLst>
          </p:cNvPr>
          <p:cNvSpPr/>
          <p:nvPr/>
        </p:nvSpPr>
        <p:spPr>
          <a:xfrm>
            <a:off x="6591356" y="3795376"/>
            <a:ext cx="174588" cy="4191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75">
            <a:extLst>
              <a:ext uri="{FF2B5EF4-FFF2-40B4-BE49-F238E27FC236}">
                <a16:creationId xmlns:a16="http://schemas.microsoft.com/office/drawing/2014/main" id="{12EA89D3-8C43-4E3B-8551-05B97D13C9F1}"/>
              </a:ext>
            </a:extLst>
          </p:cNvPr>
          <p:cNvGrpSpPr/>
          <p:nvPr/>
        </p:nvGrpSpPr>
        <p:grpSpPr>
          <a:xfrm>
            <a:off x="7758263" y="3770791"/>
            <a:ext cx="1282478" cy="815202"/>
            <a:chOff x="7835253" y="3713319"/>
            <a:chExt cx="1282478" cy="815202"/>
          </a:xfrm>
          <a:solidFill>
            <a:srgbClr val="FFFF00"/>
          </a:solidFill>
        </p:grpSpPr>
        <p:sp>
          <p:nvSpPr>
            <p:cNvPr id="121" name="TextBox 76">
              <a:extLst>
                <a:ext uri="{FF2B5EF4-FFF2-40B4-BE49-F238E27FC236}">
                  <a16:creationId xmlns:a16="http://schemas.microsoft.com/office/drawing/2014/main" id="{6AB7EAA0-C05C-4397-BEFF-4B3AFE8FF6BC}"/>
                </a:ext>
              </a:extLst>
            </p:cNvPr>
            <p:cNvSpPr txBox="1"/>
            <p:nvPr/>
          </p:nvSpPr>
          <p:spPr>
            <a:xfrm>
              <a:off x="8097042" y="4220744"/>
              <a:ext cx="933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(90...115)</a:t>
              </a:r>
            </a:p>
          </p:txBody>
        </p:sp>
        <p:sp>
          <p:nvSpPr>
            <p:cNvPr id="122" name="Rectangle 77">
              <a:extLst>
                <a:ext uri="{FF2B5EF4-FFF2-40B4-BE49-F238E27FC236}">
                  <a16:creationId xmlns:a16="http://schemas.microsoft.com/office/drawing/2014/main" id="{2DC50F9D-96A5-4FF9-AFD1-6166D1B82CBF}"/>
                </a:ext>
              </a:extLst>
            </p:cNvPr>
            <p:cNvSpPr/>
            <p:nvPr/>
          </p:nvSpPr>
          <p:spPr>
            <a:xfrm>
              <a:off x="7835253" y="3713985"/>
              <a:ext cx="174588" cy="419100"/>
            </a:xfrm>
            <a:prstGeom prst="rect">
              <a:avLst/>
            </a:prstGeom>
            <a:grp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78">
              <a:extLst>
                <a:ext uri="{FF2B5EF4-FFF2-40B4-BE49-F238E27FC236}">
                  <a16:creationId xmlns:a16="http://schemas.microsoft.com/office/drawing/2014/main" id="{0C2BA636-14FB-4A6D-97EB-F31F9446B0A3}"/>
                </a:ext>
              </a:extLst>
            </p:cNvPr>
            <p:cNvSpPr/>
            <p:nvPr/>
          </p:nvSpPr>
          <p:spPr>
            <a:xfrm>
              <a:off x="8060641" y="3713985"/>
              <a:ext cx="174588" cy="419100"/>
            </a:xfrm>
            <a:prstGeom prst="rect">
              <a:avLst/>
            </a:prstGeom>
            <a:grp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79">
              <a:extLst>
                <a:ext uri="{FF2B5EF4-FFF2-40B4-BE49-F238E27FC236}">
                  <a16:creationId xmlns:a16="http://schemas.microsoft.com/office/drawing/2014/main" id="{5AA01379-E3C5-4686-A636-4F13BB02039A}"/>
                </a:ext>
              </a:extLst>
            </p:cNvPr>
            <p:cNvSpPr/>
            <p:nvPr/>
          </p:nvSpPr>
          <p:spPr>
            <a:xfrm>
              <a:off x="8279679" y="3713319"/>
              <a:ext cx="174588" cy="419100"/>
            </a:xfrm>
            <a:prstGeom prst="rect">
              <a:avLst/>
            </a:prstGeom>
            <a:grp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80">
              <a:extLst>
                <a:ext uri="{FF2B5EF4-FFF2-40B4-BE49-F238E27FC236}">
                  <a16:creationId xmlns:a16="http://schemas.microsoft.com/office/drawing/2014/main" id="{C10B4F2B-710E-45B5-ACD4-0E2B743EC296}"/>
                </a:ext>
              </a:extLst>
            </p:cNvPr>
            <p:cNvSpPr/>
            <p:nvPr/>
          </p:nvSpPr>
          <p:spPr>
            <a:xfrm>
              <a:off x="8498717" y="3713985"/>
              <a:ext cx="174588" cy="419100"/>
            </a:xfrm>
            <a:prstGeom prst="rect">
              <a:avLst/>
            </a:prstGeom>
            <a:grp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81">
              <a:extLst>
                <a:ext uri="{FF2B5EF4-FFF2-40B4-BE49-F238E27FC236}">
                  <a16:creationId xmlns:a16="http://schemas.microsoft.com/office/drawing/2014/main" id="{93C2B0E4-095E-4540-9001-F1828CBBECBD}"/>
                </a:ext>
              </a:extLst>
            </p:cNvPr>
            <p:cNvSpPr/>
            <p:nvPr/>
          </p:nvSpPr>
          <p:spPr>
            <a:xfrm>
              <a:off x="8717755" y="3713985"/>
              <a:ext cx="174588" cy="419100"/>
            </a:xfrm>
            <a:prstGeom prst="rect">
              <a:avLst/>
            </a:prstGeom>
            <a:grp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82">
              <a:extLst>
                <a:ext uri="{FF2B5EF4-FFF2-40B4-BE49-F238E27FC236}">
                  <a16:creationId xmlns:a16="http://schemas.microsoft.com/office/drawing/2014/main" id="{B4733ABF-AF84-4C6B-A547-91305A92F5DD}"/>
                </a:ext>
              </a:extLst>
            </p:cNvPr>
            <p:cNvSpPr/>
            <p:nvPr/>
          </p:nvSpPr>
          <p:spPr>
            <a:xfrm>
              <a:off x="8943143" y="3713319"/>
              <a:ext cx="174588" cy="419100"/>
            </a:xfrm>
            <a:prstGeom prst="rect">
              <a:avLst/>
            </a:prstGeom>
            <a:grp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Rectangle 83">
            <a:extLst>
              <a:ext uri="{FF2B5EF4-FFF2-40B4-BE49-F238E27FC236}">
                <a16:creationId xmlns:a16="http://schemas.microsoft.com/office/drawing/2014/main" id="{616FABA5-BC5F-460D-A5BA-D977CF079E1E}"/>
              </a:ext>
            </a:extLst>
          </p:cNvPr>
          <p:cNvSpPr/>
          <p:nvPr/>
        </p:nvSpPr>
        <p:spPr>
          <a:xfrm>
            <a:off x="2888695" y="2840827"/>
            <a:ext cx="155538" cy="1405059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84">
            <a:extLst>
              <a:ext uri="{FF2B5EF4-FFF2-40B4-BE49-F238E27FC236}">
                <a16:creationId xmlns:a16="http://schemas.microsoft.com/office/drawing/2014/main" id="{0D218340-9889-498A-AF6E-44403119285E}"/>
              </a:ext>
            </a:extLst>
          </p:cNvPr>
          <p:cNvSpPr/>
          <p:nvPr/>
        </p:nvSpPr>
        <p:spPr>
          <a:xfrm>
            <a:off x="5738176" y="2843172"/>
            <a:ext cx="154594" cy="876177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85">
            <a:extLst>
              <a:ext uri="{FF2B5EF4-FFF2-40B4-BE49-F238E27FC236}">
                <a16:creationId xmlns:a16="http://schemas.microsoft.com/office/drawing/2014/main" id="{6B7CE0E3-A6A2-42D1-A996-B9A47054152F}"/>
              </a:ext>
            </a:extLst>
          </p:cNvPr>
          <p:cNvSpPr/>
          <p:nvPr/>
        </p:nvSpPr>
        <p:spPr>
          <a:xfrm>
            <a:off x="9829273" y="2840827"/>
            <a:ext cx="154593" cy="1405059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Arrow Connector 86">
            <a:extLst>
              <a:ext uri="{FF2B5EF4-FFF2-40B4-BE49-F238E27FC236}">
                <a16:creationId xmlns:a16="http://schemas.microsoft.com/office/drawing/2014/main" id="{FFECA73F-66F8-418C-AE05-3137CB65A9F1}"/>
              </a:ext>
            </a:extLst>
          </p:cNvPr>
          <p:cNvCxnSpPr>
            <a:cxnSpLocks/>
          </p:cNvCxnSpPr>
          <p:nvPr/>
        </p:nvCxnSpPr>
        <p:spPr>
          <a:xfrm>
            <a:off x="2970098" y="2924293"/>
            <a:ext cx="2614838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87">
            <a:extLst>
              <a:ext uri="{FF2B5EF4-FFF2-40B4-BE49-F238E27FC236}">
                <a16:creationId xmlns:a16="http://schemas.microsoft.com/office/drawing/2014/main" id="{E389E906-3C06-4033-BCC8-919DC66F049E}"/>
              </a:ext>
            </a:extLst>
          </p:cNvPr>
          <p:cNvCxnSpPr>
            <a:cxnSpLocks/>
          </p:cNvCxnSpPr>
          <p:nvPr/>
        </p:nvCxnSpPr>
        <p:spPr>
          <a:xfrm>
            <a:off x="5815473" y="2920424"/>
            <a:ext cx="3956307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ctangle 88">
            <a:extLst>
              <a:ext uri="{FF2B5EF4-FFF2-40B4-BE49-F238E27FC236}">
                <a16:creationId xmlns:a16="http://schemas.microsoft.com/office/drawing/2014/main" id="{8A51E0F7-6A99-4E79-B0D5-E141C28E769A}"/>
              </a:ext>
            </a:extLst>
          </p:cNvPr>
          <p:cNvSpPr/>
          <p:nvPr/>
        </p:nvSpPr>
        <p:spPr>
          <a:xfrm>
            <a:off x="3989808" y="3164466"/>
            <a:ext cx="150966" cy="604031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Arrow Connector 89">
            <a:extLst>
              <a:ext uri="{FF2B5EF4-FFF2-40B4-BE49-F238E27FC236}">
                <a16:creationId xmlns:a16="http://schemas.microsoft.com/office/drawing/2014/main" id="{835B4682-E95B-4013-97F8-3B9CF1A8DC4E}"/>
              </a:ext>
            </a:extLst>
          </p:cNvPr>
          <p:cNvCxnSpPr>
            <a:cxnSpLocks/>
          </p:cNvCxnSpPr>
          <p:nvPr/>
        </p:nvCxnSpPr>
        <p:spPr>
          <a:xfrm>
            <a:off x="2966464" y="3282939"/>
            <a:ext cx="960271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90">
            <a:extLst>
              <a:ext uri="{FF2B5EF4-FFF2-40B4-BE49-F238E27FC236}">
                <a16:creationId xmlns:a16="http://schemas.microsoft.com/office/drawing/2014/main" id="{2BE43BE7-604C-4BCB-984D-80D4E991F4BB}"/>
              </a:ext>
            </a:extLst>
          </p:cNvPr>
          <p:cNvCxnSpPr>
            <a:cxnSpLocks/>
          </p:cNvCxnSpPr>
          <p:nvPr/>
        </p:nvCxnSpPr>
        <p:spPr>
          <a:xfrm>
            <a:off x="4065291" y="3282939"/>
            <a:ext cx="1505469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91">
            <a:extLst>
              <a:ext uri="{FF2B5EF4-FFF2-40B4-BE49-F238E27FC236}">
                <a16:creationId xmlns:a16="http://schemas.microsoft.com/office/drawing/2014/main" id="{FDE77203-C072-4158-9BE5-2BBD84151CED}"/>
              </a:ext>
            </a:extLst>
          </p:cNvPr>
          <p:cNvCxnSpPr>
            <a:cxnSpLocks/>
          </p:cNvCxnSpPr>
          <p:nvPr/>
        </p:nvCxnSpPr>
        <p:spPr>
          <a:xfrm>
            <a:off x="5807801" y="3282939"/>
            <a:ext cx="1907449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Rectangle 92">
            <a:extLst>
              <a:ext uri="{FF2B5EF4-FFF2-40B4-BE49-F238E27FC236}">
                <a16:creationId xmlns:a16="http://schemas.microsoft.com/office/drawing/2014/main" id="{4D4B0154-24AF-4D08-9A0E-CB2DFF501988}"/>
              </a:ext>
            </a:extLst>
          </p:cNvPr>
          <p:cNvSpPr/>
          <p:nvPr/>
        </p:nvSpPr>
        <p:spPr>
          <a:xfrm>
            <a:off x="7786643" y="3166757"/>
            <a:ext cx="143473" cy="552591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Arrow Connector 93">
            <a:extLst>
              <a:ext uri="{FF2B5EF4-FFF2-40B4-BE49-F238E27FC236}">
                <a16:creationId xmlns:a16="http://schemas.microsoft.com/office/drawing/2014/main" id="{141DA24D-ACA5-479A-8DBE-46DC6561B7A4}"/>
              </a:ext>
            </a:extLst>
          </p:cNvPr>
          <p:cNvCxnSpPr>
            <a:cxnSpLocks/>
          </p:cNvCxnSpPr>
          <p:nvPr/>
        </p:nvCxnSpPr>
        <p:spPr>
          <a:xfrm>
            <a:off x="7858379" y="3282939"/>
            <a:ext cx="1913401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94">
            <a:extLst>
              <a:ext uri="{FF2B5EF4-FFF2-40B4-BE49-F238E27FC236}">
                <a16:creationId xmlns:a16="http://schemas.microsoft.com/office/drawing/2014/main" id="{9C9D44D4-0C64-4E77-ACF3-115E3D1A9C1C}"/>
              </a:ext>
            </a:extLst>
          </p:cNvPr>
          <p:cNvSpPr/>
          <p:nvPr/>
        </p:nvSpPr>
        <p:spPr>
          <a:xfrm>
            <a:off x="3536462" y="3535240"/>
            <a:ext cx="150967" cy="252871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Arrow Connector 95">
            <a:extLst>
              <a:ext uri="{FF2B5EF4-FFF2-40B4-BE49-F238E27FC236}">
                <a16:creationId xmlns:a16="http://schemas.microsoft.com/office/drawing/2014/main" id="{09312E76-71F2-4F74-A953-88F06C1219FC}"/>
              </a:ext>
            </a:extLst>
          </p:cNvPr>
          <p:cNvCxnSpPr>
            <a:cxnSpLocks/>
          </p:cNvCxnSpPr>
          <p:nvPr/>
        </p:nvCxnSpPr>
        <p:spPr>
          <a:xfrm>
            <a:off x="2966464" y="3661675"/>
            <a:ext cx="515845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ctangle 96">
            <a:extLst>
              <a:ext uri="{FF2B5EF4-FFF2-40B4-BE49-F238E27FC236}">
                <a16:creationId xmlns:a16="http://schemas.microsoft.com/office/drawing/2014/main" id="{78B42158-A5C9-4206-BC47-03B3EF22DA0D}"/>
              </a:ext>
            </a:extLst>
          </p:cNvPr>
          <p:cNvSpPr/>
          <p:nvPr/>
        </p:nvSpPr>
        <p:spPr>
          <a:xfrm>
            <a:off x="4436812" y="3515626"/>
            <a:ext cx="150967" cy="252871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97">
            <a:extLst>
              <a:ext uri="{FF2B5EF4-FFF2-40B4-BE49-F238E27FC236}">
                <a16:creationId xmlns:a16="http://schemas.microsoft.com/office/drawing/2014/main" id="{62FD631A-9BC7-41BA-B418-AFC8157CF4D9}"/>
              </a:ext>
            </a:extLst>
          </p:cNvPr>
          <p:cNvSpPr/>
          <p:nvPr/>
        </p:nvSpPr>
        <p:spPr>
          <a:xfrm>
            <a:off x="6377778" y="3466481"/>
            <a:ext cx="150967" cy="252871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98">
            <a:extLst>
              <a:ext uri="{FF2B5EF4-FFF2-40B4-BE49-F238E27FC236}">
                <a16:creationId xmlns:a16="http://schemas.microsoft.com/office/drawing/2014/main" id="{81301552-C30B-4B28-87C0-CA9B2CDC8C3E}"/>
              </a:ext>
            </a:extLst>
          </p:cNvPr>
          <p:cNvSpPr/>
          <p:nvPr/>
        </p:nvSpPr>
        <p:spPr>
          <a:xfrm>
            <a:off x="8421727" y="3466480"/>
            <a:ext cx="150967" cy="252871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99">
            <a:extLst>
              <a:ext uri="{FF2B5EF4-FFF2-40B4-BE49-F238E27FC236}">
                <a16:creationId xmlns:a16="http://schemas.microsoft.com/office/drawing/2014/main" id="{35160696-4FAE-451C-B78E-23143EAAF3BB}"/>
              </a:ext>
            </a:extLst>
          </p:cNvPr>
          <p:cNvCxnSpPr>
            <a:cxnSpLocks/>
          </p:cNvCxnSpPr>
          <p:nvPr/>
        </p:nvCxnSpPr>
        <p:spPr>
          <a:xfrm>
            <a:off x="3610865" y="3652638"/>
            <a:ext cx="315870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00">
            <a:extLst>
              <a:ext uri="{FF2B5EF4-FFF2-40B4-BE49-F238E27FC236}">
                <a16:creationId xmlns:a16="http://schemas.microsoft.com/office/drawing/2014/main" id="{257E784D-05DD-48FB-B0D4-325CF4803CB9}"/>
              </a:ext>
            </a:extLst>
          </p:cNvPr>
          <p:cNvCxnSpPr>
            <a:cxnSpLocks/>
          </p:cNvCxnSpPr>
          <p:nvPr/>
        </p:nvCxnSpPr>
        <p:spPr>
          <a:xfrm>
            <a:off x="4065291" y="3652638"/>
            <a:ext cx="299520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01">
            <a:extLst>
              <a:ext uri="{FF2B5EF4-FFF2-40B4-BE49-F238E27FC236}">
                <a16:creationId xmlns:a16="http://schemas.microsoft.com/office/drawing/2014/main" id="{ABF120A2-09DB-4CCE-B354-03A187A60AA5}"/>
              </a:ext>
            </a:extLst>
          </p:cNvPr>
          <p:cNvCxnSpPr>
            <a:cxnSpLocks/>
          </p:cNvCxnSpPr>
          <p:nvPr/>
        </p:nvCxnSpPr>
        <p:spPr>
          <a:xfrm>
            <a:off x="4516174" y="3661675"/>
            <a:ext cx="1068762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02">
            <a:extLst>
              <a:ext uri="{FF2B5EF4-FFF2-40B4-BE49-F238E27FC236}">
                <a16:creationId xmlns:a16="http://schemas.microsoft.com/office/drawing/2014/main" id="{6E4A13F6-16A4-49E0-ACF7-58D585C900ED}"/>
              </a:ext>
            </a:extLst>
          </p:cNvPr>
          <p:cNvCxnSpPr>
            <a:cxnSpLocks/>
          </p:cNvCxnSpPr>
          <p:nvPr/>
        </p:nvCxnSpPr>
        <p:spPr>
          <a:xfrm>
            <a:off x="5818373" y="3652638"/>
            <a:ext cx="503145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03">
            <a:extLst>
              <a:ext uri="{FF2B5EF4-FFF2-40B4-BE49-F238E27FC236}">
                <a16:creationId xmlns:a16="http://schemas.microsoft.com/office/drawing/2014/main" id="{BF8030E4-2011-42DD-8B45-AF6FD8EC6143}"/>
              </a:ext>
            </a:extLst>
          </p:cNvPr>
          <p:cNvCxnSpPr>
            <a:cxnSpLocks/>
          </p:cNvCxnSpPr>
          <p:nvPr/>
        </p:nvCxnSpPr>
        <p:spPr>
          <a:xfrm>
            <a:off x="6453261" y="3661675"/>
            <a:ext cx="1261989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04">
            <a:extLst>
              <a:ext uri="{FF2B5EF4-FFF2-40B4-BE49-F238E27FC236}">
                <a16:creationId xmlns:a16="http://schemas.microsoft.com/office/drawing/2014/main" id="{7B2637BE-6F61-4015-9C7A-9C360CEA913A}"/>
              </a:ext>
            </a:extLst>
          </p:cNvPr>
          <p:cNvCxnSpPr>
            <a:cxnSpLocks/>
          </p:cNvCxnSpPr>
          <p:nvPr/>
        </p:nvCxnSpPr>
        <p:spPr>
          <a:xfrm>
            <a:off x="8509021" y="3661675"/>
            <a:ext cx="1262759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05">
            <a:extLst>
              <a:ext uri="{FF2B5EF4-FFF2-40B4-BE49-F238E27FC236}">
                <a16:creationId xmlns:a16="http://schemas.microsoft.com/office/drawing/2014/main" id="{9395C3A8-3D8C-46BA-B30D-3D67E0E7D261}"/>
              </a:ext>
            </a:extLst>
          </p:cNvPr>
          <p:cNvCxnSpPr>
            <a:cxnSpLocks/>
          </p:cNvCxnSpPr>
          <p:nvPr/>
        </p:nvCxnSpPr>
        <p:spPr>
          <a:xfrm>
            <a:off x="7858379" y="3652638"/>
            <a:ext cx="503145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06">
            <a:extLst>
              <a:ext uri="{FF2B5EF4-FFF2-40B4-BE49-F238E27FC236}">
                <a16:creationId xmlns:a16="http://schemas.microsoft.com/office/drawing/2014/main" id="{3735719C-BF35-4850-A736-E32722B68526}"/>
              </a:ext>
            </a:extLst>
          </p:cNvPr>
          <p:cNvSpPr txBox="1"/>
          <p:nvPr/>
        </p:nvSpPr>
        <p:spPr>
          <a:xfrm>
            <a:off x="3584571" y="6013990"/>
            <a:ext cx="802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(1...30)</a:t>
            </a:r>
          </a:p>
        </p:txBody>
      </p:sp>
      <p:sp>
        <p:nvSpPr>
          <p:cNvPr id="152" name="Rectangle 107">
            <a:extLst>
              <a:ext uri="{FF2B5EF4-FFF2-40B4-BE49-F238E27FC236}">
                <a16:creationId xmlns:a16="http://schemas.microsoft.com/office/drawing/2014/main" id="{61BACDC6-9C0A-4A15-8008-0E120391EB99}"/>
              </a:ext>
            </a:extLst>
          </p:cNvPr>
          <p:cNvSpPr/>
          <p:nvPr/>
        </p:nvSpPr>
        <p:spPr>
          <a:xfrm>
            <a:off x="3292481" y="551909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08">
            <a:extLst>
              <a:ext uri="{FF2B5EF4-FFF2-40B4-BE49-F238E27FC236}">
                <a16:creationId xmlns:a16="http://schemas.microsoft.com/office/drawing/2014/main" id="{DDA46689-EA65-4170-868E-9A341E03CFF4}"/>
              </a:ext>
            </a:extLst>
          </p:cNvPr>
          <p:cNvSpPr/>
          <p:nvPr/>
        </p:nvSpPr>
        <p:spPr>
          <a:xfrm>
            <a:off x="3517869" y="551909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09">
            <a:extLst>
              <a:ext uri="{FF2B5EF4-FFF2-40B4-BE49-F238E27FC236}">
                <a16:creationId xmlns:a16="http://schemas.microsoft.com/office/drawing/2014/main" id="{36B28CEC-389F-40E8-BD39-31A9FF1F9665}"/>
              </a:ext>
            </a:extLst>
          </p:cNvPr>
          <p:cNvSpPr/>
          <p:nvPr/>
        </p:nvSpPr>
        <p:spPr>
          <a:xfrm>
            <a:off x="3736907" y="5518426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10">
            <a:extLst>
              <a:ext uri="{FF2B5EF4-FFF2-40B4-BE49-F238E27FC236}">
                <a16:creationId xmlns:a16="http://schemas.microsoft.com/office/drawing/2014/main" id="{4A3BA380-EF81-4682-B48B-6D822E79E231}"/>
              </a:ext>
            </a:extLst>
          </p:cNvPr>
          <p:cNvSpPr/>
          <p:nvPr/>
        </p:nvSpPr>
        <p:spPr>
          <a:xfrm>
            <a:off x="3955945" y="551909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CEC40913-FEEE-40C2-A03D-90EBAE263FC8}"/>
              </a:ext>
            </a:extLst>
          </p:cNvPr>
          <p:cNvSpPr/>
          <p:nvPr/>
        </p:nvSpPr>
        <p:spPr>
          <a:xfrm>
            <a:off x="4174983" y="551909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12">
            <a:extLst>
              <a:ext uri="{FF2B5EF4-FFF2-40B4-BE49-F238E27FC236}">
                <a16:creationId xmlns:a16="http://schemas.microsoft.com/office/drawing/2014/main" id="{94BDE088-0077-466A-B445-05A479A694BC}"/>
              </a:ext>
            </a:extLst>
          </p:cNvPr>
          <p:cNvSpPr/>
          <p:nvPr/>
        </p:nvSpPr>
        <p:spPr>
          <a:xfrm>
            <a:off x="4400371" y="5518426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13">
            <a:extLst>
              <a:ext uri="{FF2B5EF4-FFF2-40B4-BE49-F238E27FC236}">
                <a16:creationId xmlns:a16="http://schemas.microsoft.com/office/drawing/2014/main" id="{B5EDD440-9CD0-4FFD-9E5E-060E58A0EFF3}"/>
              </a:ext>
            </a:extLst>
          </p:cNvPr>
          <p:cNvSpPr txBox="1"/>
          <p:nvPr/>
        </p:nvSpPr>
        <p:spPr>
          <a:xfrm>
            <a:off x="1037082" y="5489642"/>
            <a:ext cx="80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level 2</a:t>
            </a:r>
          </a:p>
        </p:txBody>
      </p:sp>
      <p:sp>
        <p:nvSpPr>
          <p:cNvPr id="159" name="TextBox 114">
            <a:extLst>
              <a:ext uri="{FF2B5EF4-FFF2-40B4-BE49-F238E27FC236}">
                <a16:creationId xmlns:a16="http://schemas.microsoft.com/office/drawing/2014/main" id="{BB1DEFD6-AEA7-419A-8DC2-244BB16B2F52}"/>
              </a:ext>
            </a:extLst>
          </p:cNvPr>
          <p:cNvSpPr txBox="1"/>
          <p:nvPr/>
        </p:nvSpPr>
        <p:spPr>
          <a:xfrm>
            <a:off x="5792561" y="6007608"/>
            <a:ext cx="802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(75...88)</a:t>
            </a:r>
          </a:p>
        </p:txBody>
      </p:sp>
      <p:sp>
        <p:nvSpPr>
          <p:cNvPr id="160" name="Rectangle 115">
            <a:extLst>
              <a:ext uri="{FF2B5EF4-FFF2-40B4-BE49-F238E27FC236}">
                <a16:creationId xmlns:a16="http://schemas.microsoft.com/office/drawing/2014/main" id="{77453E8A-F830-4714-BD6F-63A09ECE427E}"/>
              </a:ext>
            </a:extLst>
          </p:cNvPr>
          <p:cNvSpPr/>
          <p:nvPr/>
        </p:nvSpPr>
        <p:spPr>
          <a:xfrm>
            <a:off x="5468226" y="5487682"/>
            <a:ext cx="174588" cy="419100"/>
          </a:xfrm>
          <a:prstGeom prst="rect">
            <a:avLst/>
          </a:prstGeom>
          <a:solidFill>
            <a:srgbClr val="00B05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16">
            <a:extLst>
              <a:ext uri="{FF2B5EF4-FFF2-40B4-BE49-F238E27FC236}">
                <a16:creationId xmlns:a16="http://schemas.microsoft.com/office/drawing/2014/main" id="{3B593336-E850-418B-8669-A54A51B99406}"/>
              </a:ext>
            </a:extLst>
          </p:cNvPr>
          <p:cNvSpPr/>
          <p:nvPr/>
        </p:nvSpPr>
        <p:spPr>
          <a:xfrm>
            <a:off x="5693614" y="548768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17">
            <a:extLst>
              <a:ext uri="{FF2B5EF4-FFF2-40B4-BE49-F238E27FC236}">
                <a16:creationId xmlns:a16="http://schemas.microsoft.com/office/drawing/2014/main" id="{D42DAE88-47CC-4858-A1CB-87E418B20EC2}"/>
              </a:ext>
            </a:extLst>
          </p:cNvPr>
          <p:cNvSpPr/>
          <p:nvPr/>
        </p:nvSpPr>
        <p:spPr>
          <a:xfrm>
            <a:off x="5912652" y="5487016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18">
            <a:extLst>
              <a:ext uri="{FF2B5EF4-FFF2-40B4-BE49-F238E27FC236}">
                <a16:creationId xmlns:a16="http://schemas.microsoft.com/office/drawing/2014/main" id="{798C3EAF-1017-449A-A434-4BD9E6BB7F51}"/>
              </a:ext>
            </a:extLst>
          </p:cNvPr>
          <p:cNvSpPr/>
          <p:nvPr/>
        </p:nvSpPr>
        <p:spPr>
          <a:xfrm>
            <a:off x="6131690" y="548768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19">
            <a:extLst>
              <a:ext uri="{FF2B5EF4-FFF2-40B4-BE49-F238E27FC236}">
                <a16:creationId xmlns:a16="http://schemas.microsoft.com/office/drawing/2014/main" id="{4298A3BA-F3E3-43B5-9B7E-4F260B6A8072}"/>
              </a:ext>
            </a:extLst>
          </p:cNvPr>
          <p:cNvSpPr/>
          <p:nvPr/>
        </p:nvSpPr>
        <p:spPr>
          <a:xfrm>
            <a:off x="6350728" y="548768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20">
            <a:extLst>
              <a:ext uri="{FF2B5EF4-FFF2-40B4-BE49-F238E27FC236}">
                <a16:creationId xmlns:a16="http://schemas.microsoft.com/office/drawing/2014/main" id="{DCA16902-760C-4D5D-A677-27EC4D0C2E5D}"/>
              </a:ext>
            </a:extLst>
          </p:cNvPr>
          <p:cNvSpPr/>
          <p:nvPr/>
        </p:nvSpPr>
        <p:spPr>
          <a:xfrm>
            <a:off x="6576116" y="5487016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6" name="Group 121">
            <a:extLst>
              <a:ext uri="{FF2B5EF4-FFF2-40B4-BE49-F238E27FC236}">
                <a16:creationId xmlns:a16="http://schemas.microsoft.com/office/drawing/2014/main" id="{DB2F6475-2097-4907-B866-45AEBEA91DD6}"/>
              </a:ext>
            </a:extLst>
          </p:cNvPr>
          <p:cNvGrpSpPr/>
          <p:nvPr/>
        </p:nvGrpSpPr>
        <p:grpSpPr>
          <a:xfrm>
            <a:off x="7743023" y="5462431"/>
            <a:ext cx="1282478" cy="815202"/>
            <a:chOff x="7835253" y="3713319"/>
            <a:chExt cx="1282478" cy="815202"/>
          </a:xfrm>
          <a:solidFill>
            <a:srgbClr val="FFFF00"/>
          </a:solidFill>
        </p:grpSpPr>
        <p:sp>
          <p:nvSpPr>
            <p:cNvPr id="167" name="TextBox 122">
              <a:extLst>
                <a:ext uri="{FF2B5EF4-FFF2-40B4-BE49-F238E27FC236}">
                  <a16:creationId xmlns:a16="http://schemas.microsoft.com/office/drawing/2014/main" id="{EF595034-046B-4C36-B152-B40B449EE4A7}"/>
                </a:ext>
              </a:extLst>
            </p:cNvPr>
            <p:cNvSpPr txBox="1"/>
            <p:nvPr/>
          </p:nvSpPr>
          <p:spPr>
            <a:xfrm>
              <a:off x="8097042" y="4220744"/>
              <a:ext cx="10206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(120...150)</a:t>
              </a:r>
            </a:p>
          </p:txBody>
        </p:sp>
        <p:sp>
          <p:nvSpPr>
            <p:cNvPr id="168" name="Rectangle 123">
              <a:extLst>
                <a:ext uri="{FF2B5EF4-FFF2-40B4-BE49-F238E27FC236}">
                  <a16:creationId xmlns:a16="http://schemas.microsoft.com/office/drawing/2014/main" id="{5E442E40-ED78-42A7-9AA0-368A1DD07BD3}"/>
                </a:ext>
              </a:extLst>
            </p:cNvPr>
            <p:cNvSpPr/>
            <p:nvPr/>
          </p:nvSpPr>
          <p:spPr>
            <a:xfrm>
              <a:off x="7835253" y="3713985"/>
              <a:ext cx="174588" cy="419100"/>
            </a:xfrm>
            <a:prstGeom prst="rect">
              <a:avLst/>
            </a:prstGeom>
            <a:grp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24">
              <a:extLst>
                <a:ext uri="{FF2B5EF4-FFF2-40B4-BE49-F238E27FC236}">
                  <a16:creationId xmlns:a16="http://schemas.microsoft.com/office/drawing/2014/main" id="{A70D16DC-7E1E-48BA-8E80-FFAEE2D78E79}"/>
                </a:ext>
              </a:extLst>
            </p:cNvPr>
            <p:cNvSpPr/>
            <p:nvPr/>
          </p:nvSpPr>
          <p:spPr>
            <a:xfrm>
              <a:off x="8060641" y="3713985"/>
              <a:ext cx="174588" cy="419100"/>
            </a:xfrm>
            <a:prstGeom prst="rect">
              <a:avLst/>
            </a:prstGeom>
            <a:solidFill>
              <a:srgbClr val="FF0000"/>
            </a:solidFill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25">
              <a:extLst>
                <a:ext uri="{FF2B5EF4-FFF2-40B4-BE49-F238E27FC236}">
                  <a16:creationId xmlns:a16="http://schemas.microsoft.com/office/drawing/2014/main" id="{C4E2AF59-9F0E-42BB-9281-B8C8D948EFE6}"/>
                </a:ext>
              </a:extLst>
            </p:cNvPr>
            <p:cNvSpPr/>
            <p:nvPr/>
          </p:nvSpPr>
          <p:spPr>
            <a:xfrm>
              <a:off x="8279679" y="3713319"/>
              <a:ext cx="174588" cy="419100"/>
            </a:xfrm>
            <a:prstGeom prst="rect">
              <a:avLst/>
            </a:prstGeom>
            <a:solidFill>
              <a:srgbClr val="00B050"/>
            </a:solidFill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26">
              <a:extLst>
                <a:ext uri="{FF2B5EF4-FFF2-40B4-BE49-F238E27FC236}">
                  <a16:creationId xmlns:a16="http://schemas.microsoft.com/office/drawing/2014/main" id="{57CAE6DC-010E-4692-995D-DFBAEEFF4E10}"/>
                </a:ext>
              </a:extLst>
            </p:cNvPr>
            <p:cNvSpPr/>
            <p:nvPr/>
          </p:nvSpPr>
          <p:spPr>
            <a:xfrm>
              <a:off x="8498717" y="3713985"/>
              <a:ext cx="174588" cy="419100"/>
            </a:xfrm>
            <a:prstGeom prst="rect">
              <a:avLst/>
            </a:prstGeom>
            <a:grp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27">
              <a:extLst>
                <a:ext uri="{FF2B5EF4-FFF2-40B4-BE49-F238E27FC236}">
                  <a16:creationId xmlns:a16="http://schemas.microsoft.com/office/drawing/2014/main" id="{43D7B68B-1E8B-4719-B5B6-A7928FA832F6}"/>
                </a:ext>
              </a:extLst>
            </p:cNvPr>
            <p:cNvSpPr/>
            <p:nvPr/>
          </p:nvSpPr>
          <p:spPr>
            <a:xfrm>
              <a:off x="8717755" y="3713985"/>
              <a:ext cx="174588" cy="419100"/>
            </a:xfrm>
            <a:prstGeom prst="rect">
              <a:avLst/>
            </a:prstGeom>
            <a:grp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28">
              <a:extLst>
                <a:ext uri="{FF2B5EF4-FFF2-40B4-BE49-F238E27FC236}">
                  <a16:creationId xmlns:a16="http://schemas.microsoft.com/office/drawing/2014/main" id="{D073FC29-AEBC-46D6-9BE2-8AF7C83B5BD0}"/>
                </a:ext>
              </a:extLst>
            </p:cNvPr>
            <p:cNvSpPr/>
            <p:nvPr/>
          </p:nvSpPr>
          <p:spPr>
            <a:xfrm>
              <a:off x="8943143" y="3713319"/>
              <a:ext cx="174588" cy="419100"/>
            </a:xfrm>
            <a:prstGeom prst="rect">
              <a:avLst/>
            </a:prstGeom>
            <a:grp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Rectangle 129">
            <a:extLst>
              <a:ext uri="{FF2B5EF4-FFF2-40B4-BE49-F238E27FC236}">
                <a16:creationId xmlns:a16="http://schemas.microsoft.com/office/drawing/2014/main" id="{F3D48CBE-E378-4942-B551-5B8D0DC8CEE8}"/>
              </a:ext>
            </a:extLst>
          </p:cNvPr>
          <p:cNvSpPr/>
          <p:nvPr/>
        </p:nvSpPr>
        <p:spPr>
          <a:xfrm>
            <a:off x="2873455" y="4532467"/>
            <a:ext cx="155538" cy="1405059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30">
            <a:extLst>
              <a:ext uri="{FF2B5EF4-FFF2-40B4-BE49-F238E27FC236}">
                <a16:creationId xmlns:a16="http://schemas.microsoft.com/office/drawing/2014/main" id="{8B3789AF-D659-4161-A6A8-DC4D4515856E}"/>
              </a:ext>
            </a:extLst>
          </p:cNvPr>
          <p:cNvSpPr/>
          <p:nvPr/>
        </p:nvSpPr>
        <p:spPr>
          <a:xfrm>
            <a:off x="5722936" y="4908161"/>
            <a:ext cx="160506" cy="502828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31">
            <a:extLst>
              <a:ext uri="{FF2B5EF4-FFF2-40B4-BE49-F238E27FC236}">
                <a16:creationId xmlns:a16="http://schemas.microsoft.com/office/drawing/2014/main" id="{0A44EB2F-AC2B-4016-98BF-2F1D93FD5DBE}"/>
              </a:ext>
            </a:extLst>
          </p:cNvPr>
          <p:cNvSpPr/>
          <p:nvPr/>
        </p:nvSpPr>
        <p:spPr>
          <a:xfrm>
            <a:off x="9814033" y="4532467"/>
            <a:ext cx="154593" cy="1405059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Arrow Connector 132">
            <a:extLst>
              <a:ext uri="{FF2B5EF4-FFF2-40B4-BE49-F238E27FC236}">
                <a16:creationId xmlns:a16="http://schemas.microsoft.com/office/drawing/2014/main" id="{8FFB3953-E08C-4489-AFC8-B8180753271A}"/>
              </a:ext>
            </a:extLst>
          </p:cNvPr>
          <p:cNvCxnSpPr>
            <a:cxnSpLocks/>
          </p:cNvCxnSpPr>
          <p:nvPr/>
        </p:nvCxnSpPr>
        <p:spPr>
          <a:xfrm>
            <a:off x="2954858" y="4615933"/>
            <a:ext cx="6859175" cy="1419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Rectangle 134">
            <a:extLst>
              <a:ext uri="{FF2B5EF4-FFF2-40B4-BE49-F238E27FC236}">
                <a16:creationId xmlns:a16="http://schemas.microsoft.com/office/drawing/2014/main" id="{434A632B-1B57-4A98-88E2-1F5980A7D099}"/>
              </a:ext>
            </a:extLst>
          </p:cNvPr>
          <p:cNvSpPr/>
          <p:nvPr/>
        </p:nvSpPr>
        <p:spPr>
          <a:xfrm>
            <a:off x="3974568" y="4856106"/>
            <a:ext cx="150966" cy="604031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Arrow Connector 135">
            <a:extLst>
              <a:ext uri="{FF2B5EF4-FFF2-40B4-BE49-F238E27FC236}">
                <a16:creationId xmlns:a16="http://schemas.microsoft.com/office/drawing/2014/main" id="{BA26556D-1F00-4AC2-ABF7-E2A1AE3D172D}"/>
              </a:ext>
            </a:extLst>
          </p:cNvPr>
          <p:cNvCxnSpPr>
            <a:cxnSpLocks/>
          </p:cNvCxnSpPr>
          <p:nvPr/>
        </p:nvCxnSpPr>
        <p:spPr>
          <a:xfrm>
            <a:off x="2951224" y="4974579"/>
            <a:ext cx="960271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36">
            <a:extLst>
              <a:ext uri="{FF2B5EF4-FFF2-40B4-BE49-F238E27FC236}">
                <a16:creationId xmlns:a16="http://schemas.microsoft.com/office/drawing/2014/main" id="{5049DE20-76EA-4207-AC3D-3A35EB5632C7}"/>
              </a:ext>
            </a:extLst>
          </p:cNvPr>
          <p:cNvCxnSpPr>
            <a:cxnSpLocks/>
          </p:cNvCxnSpPr>
          <p:nvPr/>
        </p:nvCxnSpPr>
        <p:spPr>
          <a:xfrm>
            <a:off x="4050051" y="4974579"/>
            <a:ext cx="1505469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37">
            <a:extLst>
              <a:ext uri="{FF2B5EF4-FFF2-40B4-BE49-F238E27FC236}">
                <a16:creationId xmlns:a16="http://schemas.microsoft.com/office/drawing/2014/main" id="{7EFF46F7-4769-41DF-9CD3-C2A22373D6BC}"/>
              </a:ext>
            </a:extLst>
          </p:cNvPr>
          <p:cNvCxnSpPr>
            <a:cxnSpLocks/>
          </p:cNvCxnSpPr>
          <p:nvPr/>
        </p:nvCxnSpPr>
        <p:spPr>
          <a:xfrm>
            <a:off x="5792561" y="4974579"/>
            <a:ext cx="1907449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Rectangle 138">
            <a:extLst>
              <a:ext uri="{FF2B5EF4-FFF2-40B4-BE49-F238E27FC236}">
                <a16:creationId xmlns:a16="http://schemas.microsoft.com/office/drawing/2014/main" id="{63B83D3A-3A40-4893-ACE7-529B83EF02CB}"/>
              </a:ext>
            </a:extLst>
          </p:cNvPr>
          <p:cNvSpPr/>
          <p:nvPr/>
        </p:nvSpPr>
        <p:spPr>
          <a:xfrm>
            <a:off x="7771403" y="4858397"/>
            <a:ext cx="143473" cy="552591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Arrow Connector 139">
            <a:extLst>
              <a:ext uri="{FF2B5EF4-FFF2-40B4-BE49-F238E27FC236}">
                <a16:creationId xmlns:a16="http://schemas.microsoft.com/office/drawing/2014/main" id="{62B8306E-E241-48A8-8372-5CACA9C5ABEF}"/>
              </a:ext>
            </a:extLst>
          </p:cNvPr>
          <p:cNvCxnSpPr>
            <a:cxnSpLocks/>
          </p:cNvCxnSpPr>
          <p:nvPr/>
        </p:nvCxnSpPr>
        <p:spPr>
          <a:xfrm>
            <a:off x="7843139" y="4974579"/>
            <a:ext cx="1913401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Rectangle 140">
            <a:extLst>
              <a:ext uri="{FF2B5EF4-FFF2-40B4-BE49-F238E27FC236}">
                <a16:creationId xmlns:a16="http://schemas.microsoft.com/office/drawing/2014/main" id="{CC6435B6-D530-4FF3-B7A8-26D906F8E071}"/>
              </a:ext>
            </a:extLst>
          </p:cNvPr>
          <p:cNvSpPr/>
          <p:nvPr/>
        </p:nvSpPr>
        <p:spPr>
          <a:xfrm>
            <a:off x="3521222" y="5226880"/>
            <a:ext cx="150967" cy="252871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Arrow Connector 141">
            <a:extLst>
              <a:ext uri="{FF2B5EF4-FFF2-40B4-BE49-F238E27FC236}">
                <a16:creationId xmlns:a16="http://schemas.microsoft.com/office/drawing/2014/main" id="{47B58A1C-BFEB-478C-AAF5-91DF903A83F2}"/>
              </a:ext>
            </a:extLst>
          </p:cNvPr>
          <p:cNvCxnSpPr>
            <a:cxnSpLocks/>
          </p:cNvCxnSpPr>
          <p:nvPr/>
        </p:nvCxnSpPr>
        <p:spPr>
          <a:xfrm>
            <a:off x="2951224" y="5353315"/>
            <a:ext cx="515845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Rectangle 142">
            <a:extLst>
              <a:ext uri="{FF2B5EF4-FFF2-40B4-BE49-F238E27FC236}">
                <a16:creationId xmlns:a16="http://schemas.microsoft.com/office/drawing/2014/main" id="{3941C49B-C1D4-47E4-94A6-A55036BF6872}"/>
              </a:ext>
            </a:extLst>
          </p:cNvPr>
          <p:cNvSpPr/>
          <p:nvPr/>
        </p:nvSpPr>
        <p:spPr>
          <a:xfrm>
            <a:off x="4421572" y="5207266"/>
            <a:ext cx="150967" cy="252871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43">
            <a:extLst>
              <a:ext uri="{FF2B5EF4-FFF2-40B4-BE49-F238E27FC236}">
                <a16:creationId xmlns:a16="http://schemas.microsoft.com/office/drawing/2014/main" id="{F72427FB-4A36-44BB-84F4-3E7F489233C6}"/>
              </a:ext>
            </a:extLst>
          </p:cNvPr>
          <p:cNvSpPr/>
          <p:nvPr/>
        </p:nvSpPr>
        <p:spPr>
          <a:xfrm>
            <a:off x="6362538" y="5158121"/>
            <a:ext cx="150967" cy="252871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44">
            <a:extLst>
              <a:ext uri="{FF2B5EF4-FFF2-40B4-BE49-F238E27FC236}">
                <a16:creationId xmlns:a16="http://schemas.microsoft.com/office/drawing/2014/main" id="{A6C335CA-5C06-4F7D-AFFA-819C82CDAF7B}"/>
              </a:ext>
            </a:extLst>
          </p:cNvPr>
          <p:cNvSpPr/>
          <p:nvPr/>
        </p:nvSpPr>
        <p:spPr>
          <a:xfrm>
            <a:off x="8406487" y="5158120"/>
            <a:ext cx="150967" cy="252871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45">
            <a:extLst>
              <a:ext uri="{FF2B5EF4-FFF2-40B4-BE49-F238E27FC236}">
                <a16:creationId xmlns:a16="http://schemas.microsoft.com/office/drawing/2014/main" id="{7518C24D-6A85-4641-AC5B-794666D48664}"/>
              </a:ext>
            </a:extLst>
          </p:cNvPr>
          <p:cNvCxnSpPr>
            <a:cxnSpLocks/>
          </p:cNvCxnSpPr>
          <p:nvPr/>
        </p:nvCxnSpPr>
        <p:spPr>
          <a:xfrm>
            <a:off x="3595625" y="5344278"/>
            <a:ext cx="315870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46">
            <a:extLst>
              <a:ext uri="{FF2B5EF4-FFF2-40B4-BE49-F238E27FC236}">
                <a16:creationId xmlns:a16="http://schemas.microsoft.com/office/drawing/2014/main" id="{E9EF48D7-BD20-4F43-8A52-29D9376B668B}"/>
              </a:ext>
            </a:extLst>
          </p:cNvPr>
          <p:cNvCxnSpPr>
            <a:cxnSpLocks/>
          </p:cNvCxnSpPr>
          <p:nvPr/>
        </p:nvCxnSpPr>
        <p:spPr>
          <a:xfrm>
            <a:off x="4050051" y="5344278"/>
            <a:ext cx="299520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47">
            <a:extLst>
              <a:ext uri="{FF2B5EF4-FFF2-40B4-BE49-F238E27FC236}">
                <a16:creationId xmlns:a16="http://schemas.microsoft.com/office/drawing/2014/main" id="{03F73EF3-C969-431D-B8CC-A400B1B683CC}"/>
              </a:ext>
            </a:extLst>
          </p:cNvPr>
          <p:cNvCxnSpPr>
            <a:cxnSpLocks/>
          </p:cNvCxnSpPr>
          <p:nvPr/>
        </p:nvCxnSpPr>
        <p:spPr>
          <a:xfrm>
            <a:off x="4500934" y="5353315"/>
            <a:ext cx="1068762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48">
            <a:extLst>
              <a:ext uri="{FF2B5EF4-FFF2-40B4-BE49-F238E27FC236}">
                <a16:creationId xmlns:a16="http://schemas.microsoft.com/office/drawing/2014/main" id="{B1D840F4-DF19-4770-A846-AAE71089C22F}"/>
              </a:ext>
            </a:extLst>
          </p:cNvPr>
          <p:cNvCxnSpPr>
            <a:cxnSpLocks/>
          </p:cNvCxnSpPr>
          <p:nvPr/>
        </p:nvCxnSpPr>
        <p:spPr>
          <a:xfrm>
            <a:off x="5803133" y="5344278"/>
            <a:ext cx="503145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49">
            <a:extLst>
              <a:ext uri="{FF2B5EF4-FFF2-40B4-BE49-F238E27FC236}">
                <a16:creationId xmlns:a16="http://schemas.microsoft.com/office/drawing/2014/main" id="{A78ECF64-A8DF-4602-8E4B-293841D40DFC}"/>
              </a:ext>
            </a:extLst>
          </p:cNvPr>
          <p:cNvCxnSpPr>
            <a:cxnSpLocks/>
          </p:cNvCxnSpPr>
          <p:nvPr/>
        </p:nvCxnSpPr>
        <p:spPr>
          <a:xfrm>
            <a:off x="6438021" y="5353315"/>
            <a:ext cx="1261989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50">
            <a:extLst>
              <a:ext uri="{FF2B5EF4-FFF2-40B4-BE49-F238E27FC236}">
                <a16:creationId xmlns:a16="http://schemas.microsoft.com/office/drawing/2014/main" id="{8B1DB941-845E-4D6D-827A-6082DC61865B}"/>
              </a:ext>
            </a:extLst>
          </p:cNvPr>
          <p:cNvCxnSpPr>
            <a:cxnSpLocks/>
          </p:cNvCxnSpPr>
          <p:nvPr/>
        </p:nvCxnSpPr>
        <p:spPr>
          <a:xfrm>
            <a:off x="8493781" y="5353315"/>
            <a:ext cx="1262759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51">
            <a:extLst>
              <a:ext uri="{FF2B5EF4-FFF2-40B4-BE49-F238E27FC236}">
                <a16:creationId xmlns:a16="http://schemas.microsoft.com/office/drawing/2014/main" id="{8919682A-37DC-4DA7-8CCC-9FF46D3294F6}"/>
              </a:ext>
            </a:extLst>
          </p:cNvPr>
          <p:cNvCxnSpPr>
            <a:cxnSpLocks/>
          </p:cNvCxnSpPr>
          <p:nvPr/>
        </p:nvCxnSpPr>
        <p:spPr>
          <a:xfrm>
            <a:off x="7843139" y="5344278"/>
            <a:ext cx="503145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连接符: 曲线 105">
            <a:extLst>
              <a:ext uri="{FF2B5EF4-FFF2-40B4-BE49-F238E27FC236}">
                <a16:creationId xmlns:a16="http://schemas.microsoft.com/office/drawing/2014/main" id="{5FFC2704-98C2-4EDA-9641-95197DB352E2}"/>
              </a:ext>
            </a:extLst>
          </p:cNvPr>
          <p:cNvCxnSpPr>
            <a:cxnSpLocks/>
            <a:stCxn id="160" idx="0"/>
            <a:endCxn id="175" idx="0"/>
          </p:cNvCxnSpPr>
          <p:nvPr/>
        </p:nvCxnSpPr>
        <p:spPr>
          <a:xfrm rot="5400000" flipH="1" flipV="1">
            <a:off x="5389594" y="5074088"/>
            <a:ext cx="579521" cy="247669"/>
          </a:xfrm>
          <a:prstGeom prst="curvedConnector3">
            <a:avLst>
              <a:gd name="adj1" fmla="val 13944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连接符: 曲线 109">
            <a:extLst>
              <a:ext uri="{FF2B5EF4-FFF2-40B4-BE49-F238E27FC236}">
                <a16:creationId xmlns:a16="http://schemas.microsoft.com/office/drawing/2014/main" id="{AC41E7F6-D1BA-4952-87B4-B99DD429663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87655" y="3948778"/>
            <a:ext cx="49764" cy="2039951"/>
          </a:xfrm>
          <a:prstGeom prst="curvedConnector3">
            <a:avLst>
              <a:gd name="adj1" fmla="val 55936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5773D741-EF7F-4BC1-B386-980B0D5DC944}"/>
              </a:ext>
            </a:extLst>
          </p:cNvPr>
          <p:cNvCxnSpPr>
            <a:stCxn id="182" idx="0"/>
            <a:endCxn id="182" idx="2"/>
          </p:cNvCxnSpPr>
          <p:nvPr/>
        </p:nvCxnSpPr>
        <p:spPr>
          <a:xfrm>
            <a:off x="7843140" y="4858397"/>
            <a:ext cx="0" cy="5525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连接符: 曲线 131">
            <a:extLst>
              <a:ext uri="{FF2B5EF4-FFF2-40B4-BE49-F238E27FC236}">
                <a16:creationId xmlns:a16="http://schemas.microsoft.com/office/drawing/2014/main" id="{22C52B0F-D1B5-4F08-AC98-4050D0B3D76C}"/>
              </a:ext>
            </a:extLst>
          </p:cNvPr>
          <p:cNvCxnSpPr>
            <a:cxnSpLocks/>
            <a:stCxn id="168" idx="0"/>
            <a:endCxn id="169" idx="0"/>
          </p:cNvCxnSpPr>
          <p:nvPr/>
        </p:nvCxnSpPr>
        <p:spPr>
          <a:xfrm rot="5400000" flipH="1" flipV="1">
            <a:off x="7943011" y="5350403"/>
            <a:ext cx="12700" cy="225388"/>
          </a:xfrm>
          <a:prstGeom prst="curvedConnector3">
            <a:avLst>
              <a:gd name="adj1" fmla="val 261649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73">
            <a:extLst>
              <a:ext uri="{FF2B5EF4-FFF2-40B4-BE49-F238E27FC236}">
                <a16:creationId xmlns:a16="http://schemas.microsoft.com/office/drawing/2014/main" id="{2CC6495F-12EC-41FA-9114-9F225B2A2DE3}"/>
              </a:ext>
            </a:extLst>
          </p:cNvPr>
          <p:cNvSpPr/>
          <p:nvPr/>
        </p:nvSpPr>
        <p:spPr>
          <a:xfrm>
            <a:off x="6837926" y="3813276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4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Design</a:t>
            </a:r>
            <a:r>
              <a:rPr lang="zh-CN" altLang="en-US" dirty="0" smtClean="0"/>
              <a:t>存在的难题与解决方法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发生</a:t>
            </a:r>
            <a:r>
              <a:rPr lang="en-US" altLang="zh-CN" dirty="0" smtClean="0"/>
              <a:t>Compaction</a:t>
            </a:r>
            <a:r>
              <a:rPr lang="zh-CN" altLang="en-US" dirty="0" smtClean="0"/>
              <a:t>时，需要对</a:t>
            </a:r>
            <a:r>
              <a:rPr lang="en-US" altLang="zh-CN" dirty="0" smtClean="0"/>
              <a:t>Global Index</a:t>
            </a:r>
            <a:r>
              <a:rPr lang="zh-CN" altLang="en-US" dirty="0" smtClean="0"/>
              <a:t>进行高效的修改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由于每个</a:t>
            </a:r>
            <a:r>
              <a:rPr lang="en-US" altLang="zh-CN" dirty="0" err="1"/>
              <a:t>SSTable</a:t>
            </a:r>
            <a:r>
              <a:rPr lang="zh-CN" altLang="en-US" dirty="0"/>
              <a:t>对应的</a:t>
            </a:r>
            <a:r>
              <a:rPr lang="en-US" altLang="zh-CN" dirty="0"/>
              <a:t>entry</a:t>
            </a:r>
            <a:r>
              <a:rPr lang="zh-CN" altLang="en-US" dirty="0"/>
              <a:t>肯定在跳表中</a:t>
            </a:r>
            <a:r>
              <a:rPr lang="zh-CN" altLang="en-US" dirty="0" smtClean="0"/>
              <a:t>相邻，所以添加和删除整个</a:t>
            </a:r>
            <a:r>
              <a:rPr lang="en-US" altLang="zh-CN" dirty="0" err="1" smtClean="0"/>
              <a:t>SSTable</a:t>
            </a:r>
            <a:r>
              <a:rPr lang="zh-CN" altLang="en-US" dirty="0" smtClean="0"/>
              <a:t>带来的开销并不大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需要解决层间指针的更新问题，需要更新上一层的相应指针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0177-9386-4D55-B84E-68959E8AFB94}" type="datetime1">
              <a:rPr lang="zh-CN" altLang="en-US" smtClean="0"/>
              <a:t>2022/9/7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522B-5885-439A-9CC5-32F38D70CC5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47">
            <a:extLst>
              <a:ext uri="{FF2B5EF4-FFF2-40B4-BE49-F238E27FC236}">
                <a16:creationId xmlns:a16="http://schemas.microsoft.com/office/drawing/2014/main" id="{64903A7E-C550-49DB-AAC7-236FDC739FF1}"/>
              </a:ext>
            </a:extLst>
          </p:cNvPr>
          <p:cNvSpPr txBox="1"/>
          <p:nvPr/>
        </p:nvSpPr>
        <p:spPr>
          <a:xfrm>
            <a:off x="3599811" y="4578590"/>
            <a:ext cx="802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(1...25)</a:t>
            </a:r>
          </a:p>
        </p:txBody>
      </p:sp>
      <p:sp>
        <p:nvSpPr>
          <p:cNvPr id="8" name="Rectangle 48">
            <a:extLst>
              <a:ext uri="{FF2B5EF4-FFF2-40B4-BE49-F238E27FC236}">
                <a16:creationId xmlns:a16="http://schemas.microsoft.com/office/drawing/2014/main" id="{B4F8CE50-EA3F-462E-9C4B-6E0F3A80F16F}"/>
              </a:ext>
            </a:extLst>
          </p:cNvPr>
          <p:cNvSpPr/>
          <p:nvPr/>
        </p:nvSpPr>
        <p:spPr>
          <a:xfrm>
            <a:off x="3307721" y="408369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50">
            <a:extLst>
              <a:ext uri="{FF2B5EF4-FFF2-40B4-BE49-F238E27FC236}">
                <a16:creationId xmlns:a16="http://schemas.microsoft.com/office/drawing/2014/main" id="{253C5144-358B-44B5-808E-FB2115707312}"/>
              </a:ext>
            </a:extLst>
          </p:cNvPr>
          <p:cNvSpPr/>
          <p:nvPr/>
        </p:nvSpPr>
        <p:spPr>
          <a:xfrm>
            <a:off x="3533109" y="408369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0516307A-BCC8-4846-8285-FDDA732F3C96}"/>
              </a:ext>
            </a:extLst>
          </p:cNvPr>
          <p:cNvSpPr/>
          <p:nvPr/>
        </p:nvSpPr>
        <p:spPr>
          <a:xfrm>
            <a:off x="3752147" y="4083026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57">
            <a:extLst>
              <a:ext uri="{FF2B5EF4-FFF2-40B4-BE49-F238E27FC236}">
                <a16:creationId xmlns:a16="http://schemas.microsoft.com/office/drawing/2014/main" id="{16B6C6B8-A2FC-4FA0-B921-EE8DDA8B55D0}"/>
              </a:ext>
            </a:extLst>
          </p:cNvPr>
          <p:cNvSpPr/>
          <p:nvPr/>
        </p:nvSpPr>
        <p:spPr>
          <a:xfrm>
            <a:off x="3971185" y="408369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8">
            <a:extLst>
              <a:ext uri="{FF2B5EF4-FFF2-40B4-BE49-F238E27FC236}">
                <a16:creationId xmlns:a16="http://schemas.microsoft.com/office/drawing/2014/main" id="{A85FA663-053A-4C42-85B2-1308FBC47201}"/>
              </a:ext>
            </a:extLst>
          </p:cNvPr>
          <p:cNvSpPr/>
          <p:nvPr/>
        </p:nvSpPr>
        <p:spPr>
          <a:xfrm>
            <a:off x="4190223" y="408369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59">
            <a:extLst>
              <a:ext uri="{FF2B5EF4-FFF2-40B4-BE49-F238E27FC236}">
                <a16:creationId xmlns:a16="http://schemas.microsoft.com/office/drawing/2014/main" id="{1655A5C0-A1BC-44AB-A5EC-D99758069B62}"/>
              </a:ext>
            </a:extLst>
          </p:cNvPr>
          <p:cNvSpPr/>
          <p:nvPr/>
        </p:nvSpPr>
        <p:spPr>
          <a:xfrm>
            <a:off x="4415611" y="4083026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60">
            <a:extLst>
              <a:ext uri="{FF2B5EF4-FFF2-40B4-BE49-F238E27FC236}">
                <a16:creationId xmlns:a16="http://schemas.microsoft.com/office/drawing/2014/main" id="{A1DB78F1-2FCA-4791-980F-12181AF5029E}"/>
              </a:ext>
            </a:extLst>
          </p:cNvPr>
          <p:cNvSpPr txBox="1"/>
          <p:nvPr/>
        </p:nvSpPr>
        <p:spPr>
          <a:xfrm>
            <a:off x="1052322" y="4054242"/>
            <a:ext cx="80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level 1</a:t>
            </a:r>
          </a:p>
        </p:txBody>
      </p:sp>
      <p:sp>
        <p:nvSpPr>
          <p:cNvPr id="15" name="TextBox 61">
            <a:extLst>
              <a:ext uri="{FF2B5EF4-FFF2-40B4-BE49-F238E27FC236}">
                <a16:creationId xmlns:a16="http://schemas.microsoft.com/office/drawing/2014/main" id="{DAA37C0E-439A-45CE-A287-914C0FEC4EA0}"/>
              </a:ext>
            </a:extLst>
          </p:cNvPr>
          <p:cNvSpPr txBox="1"/>
          <p:nvPr/>
        </p:nvSpPr>
        <p:spPr>
          <a:xfrm>
            <a:off x="5807801" y="4572208"/>
            <a:ext cx="802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(55...70)</a:t>
            </a:r>
          </a:p>
        </p:txBody>
      </p:sp>
      <p:sp>
        <p:nvSpPr>
          <p:cNvPr id="16" name="Rectangle 68">
            <a:extLst>
              <a:ext uri="{FF2B5EF4-FFF2-40B4-BE49-F238E27FC236}">
                <a16:creationId xmlns:a16="http://schemas.microsoft.com/office/drawing/2014/main" id="{D9DDD7E3-7241-49F6-AD2D-56F00DF60A90}"/>
              </a:ext>
            </a:extLst>
          </p:cNvPr>
          <p:cNvSpPr/>
          <p:nvPr/>
        </p:nvSpPr>
        <p:spPr>
          <a:xfrm>
            <a:off x="5483466" y="405228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70">
            <a:extLst>
              <a:ext uri="{FF2B5EF4-FFF2-40B4-BE49-F238E27FC236}">
                <a16:creationId xmlns:a16="http://schemas.microsoft.com/office/drawing/2014/main" id="{C357F536-9FF4-4EAE-B0AF-651B35B79079}"/>
              </a:ext>
            </a:extLst>
          </p:cNvPr>
          <p:cNvSpPr/>
          <p:nvPr/>
        </p:nvSpPr>
        <p:spPr>
          <a:xfrm>
            <a:off x="5708854" y="405228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71">
            <a:extLst>
              <a:ext uri="{FF2B5EF4-FFF2-40B4-BE49-F238E27FC236}">
                <a16:creationId xmlns:a16="http://schemas.microsoft.com/office/drawing/2014/main" id="{4B360ADD-7605-4F80-9991-30B92479965F}"/>
              </a:ext>
            </a:extLst>
          </p:cNvPr>
          <p:cNvSpPr/>
          <p:nvPr/>
        </p:nvSpPr>
        <p:spPr>
          <a:xfrm>
            <a:off x="5927892" y="4051616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72">
            <a:extLst>
              <a:ext uri="{FF2B5EF4-FFF2-40B4-BE49-F238E27FC236}">
                <a16:creationId xmlns:a16="http://schemas.microsoft.com/office/drawing/2014/main" id="{F8033D1C-EEB1-4AE3-98DD-71DC4D18D7AD}"/>
              </a:ext>
            </a:extLst>
          </p:cNvPr>
          <p:cNvSpPr/>
          <p:nvPr/>
        </p:nvSpPr>
        <p:spPr>
          <a:xfrm>
            <a:off x="6146930" y="405228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73">
            <a:extLst>
              <a:ext uri="{FF2B5EF4-FFF2-40B4-BE49-F238E27FC236}">
                <a16:creationId xmlns:a16="http://schemas.microsoft.com/office/drawing/2014/main" id="{D1740FBF-810F-4B7B-8FD4-147CFEF13165}"/>
              </a:ext>
            </a:extLst>
          </p:cNvPr>
          <p:cNvSpPr/>
          <p:nvPr/>
        </p:nvSpPr>
        <p:spPr>
          <a:xfrm>
            <a:off x="6365968" y="405228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74">
            <a:extLst>
              <a:ext uri="{FF2B5EF4-FFF2-40B4-BE49-F238E27FC236}">
                <a16:creationId xmlns:a16="http://schemas.microsoft.com/office/drawing/2014/main" id="{B3097CF1-7CF9-42A5-B0C1-931E3A533B05}"/>
              </a:ext>
            </a:extLst>
          </p:cNvPr>
          <p:cNvSpPr/>
          <p:nvPr/>
        </p:nvSpPr>
        <p:spPr>
          <a:xfrm>
            <a:off x="6591356" y="4051616"/>
            <a:ext cx="174588" cy="419100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75">
            <a:extLst>
              <a:ext uri="{FF2B5EF4-FFF2-40B4-BE49-F238E27FC236}">
                <a16:creationId xmlns:a16="http://schemas.microsoft.com/office/drawing/2014/main" id="{4589B800-3CBC-439D-A208-539CCABCF104}"/>
              </a:ext>
            </a:extLst>
          </p:cNvPr>
          <p:cNvGrpSpPr/>
          <p:nvPr/>
        </p:nvGrpSpPr>
        <p:grpSpPr>
          <a:xfrm>
            <a:off x="7758263" y="4027031"/>
            <a:ext cx="1282478" cy="815202"/>
            <a:chOff x="7835253" y="3713319"/>
            <a:chExt cx="1282478" cy="815202"/>
          </a:xfrm>
          <a:solidFill>
            <a:srgbClr val="FFFF00"/>
          </a:solidFill>
        </p:grpSpPr>
        <p:sp>
          <p:nvSpPr>
            <p:cNvPr id="23" name="TextBox 76">
              <a:extLst>
                <a:ext uri="{FF2B5EF4-FFF2-40B4-BE49-F238E27FC236}">
                  <a16:creationId xmlns:a16="http://schemas.microsoft.com/office/drawing/2014/main" id="{DBF9C3F6-C4D0-45A2-A48C-2262B2397642}"/>
                </a:ext>
              </a:extLst>
            </p:cNvPr>
            <p:cNvSpPr txBox="1"/>
            <p:nvPr/>
          </p:nvSpPr>
          <p:spPr>
            <a:xfrm>
              <a:off x="8097042" y="4220744"/>
              <a:ext cx="933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(90...115)</a:t>
              </a:r>
            </a:p>
          </p:txBody>
        </p:sp>
        <p:sp>
          <p:nvSpPr>
            <p:cNvPr id="24" name="Rectangle 77">
              <a:extLst>
                <a:ext uri="{FF2B5EF4-FFF2-40B4-BE49-F238E27FC236}">
                  <a16:creationId xmlns:a16="http://schemas.microsoft.com/office/drawing/2014/main" id="{7167CC99-8D6A-457A-A1A9-D5316542C35B}"/>
                </a:ext>
              </a:extLst>
            </p:cNvPr>
            <p:cNvSpPr/>
            <p:nvPr/>
          </p:nvSpPr>
          <p:spPr>
            <a:xfrm>
              <a:off x="7835253" y="3713985"/>
              <a:ext cx="174588" cy="419100"/>
            </a:xfrm>
            <a:prstGeom prst="rect">
              <a:avLst/>
            </a:prstGeom>
            <a:grp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78">
              <a:extLst>
                <a:ext uri="{FF2B5EF4-FFF2-40B4-BE49-F238E27FC236}">
                  <a16:creationId xmlns:a16="http://schemas.microsoft.com/office/drawing/2014/main" id="{6C0AC153-C3B5-4080-AF56-30B566757530}"/>
                </a:ext>
              </a:extLst>
            </p:cNvPr>
            <p:cNvSpPr/>
            <p:nvPr/>
          </p:nvSpPr>
          <p:spPr>
            <a:xfrm>
              <a:off x="8060641" y="3713985"/>
              <a:ext cx="174588" cy="419100"/>
            </a:xfrm>
            <a:prstGeom prst="rect">
              <a:avLst/>
            </a:prstGeom>
            <a:grp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79">
              <a:extLst>
                <a:ext uri="{FF2B5EF4-FFF2-40B4-BE49-F238E27FC236}">
                  <a16:creationId xmlns:a16="http://schemas.microsoft.com/office/drawing/2014/main" id="{9253D9ED-A9AD-4077-BB9E-A3B9E52658EE}"/>
                </a:ext>
              </a:extLst>
            </p:cNvPr>
            <p:cNvSpPr/>
            <p:nvPr/>
          </p:nvSpPr>
          <p:spPr>
            <a:xfrm>
              <a:off x="8279679" y="3713319"/>
              <a:ext cx="174588" cy="419100"/>
            </a:xfrm>
            <a:prstGeom prst="rect">
              <a:avLst/>
            </a:prstGeom>
            <a:grp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80">
              <a:extLst>
                <a:ext uri="{FF2B5EF4-FFF2-40B4-BE49-F238E27FC236}">
                  <a16:creationId xmlns:a16="http://schemas.microsoft.com/office/drawing/2014/main" id="{876C2257-3E9A-4F56-9DD0-B5811D145C90}"/>
                </a:ext>
              </a:extLst>
            </p:cNvPr>
            <p:cNvSpPr/>
            <p:nvPr/>
          </p:nvSpPr>
          <p:spPr>
            <a:xfrm>
              <a:off x="8498717" y="3713985"/>
              <a:ext cx="174588" cy="419100"/>
            </a:xfrm>
            <a:prstGeom prst="rect">
              <a:avLst/>
            </a:prstGeom>
            <a:grp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81">
              <a:extLst>
                <a:ext uri="{FF2B5EF4-FFF2-40B4-BE49-F238E27FC236}">
                  <a16:creationId xmlns:a16="http://schemas.microsoft.com/office/drawing/2014/main" id="{0FB0587D-E32C-479E-82B4-5A5EB4545E13}"/>
                </a:ext>
              </a:extLst>
            </p:cNvPr>
            <p:cNvSpPr/>
            <p:nvPr/>
          </p:nvSpPr>
          <p:spPr>
            <a:xfrm>
              <a:off x="8717755" y="3713985"/>
              <a:ext cx="174588" cy="419100"/>
            </a:xfrm>
            <a:prstGeom prst="rect">
              <a:avLst/>
            </a:prstGeom>
            <a:grp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82">
              <a:extLst>
                <a:ext uri="{FF2B5EF4-FFF2-40B4-BE49-F238E27FC236}">
                  <a16:creationId xmlns:a16="http://schemas.microsoft.com/office/drawing/2014/main" id="{8DA1ED1A-7B2F-47FA-A28D-C88432CF4A41}"/>
                </a:ext>
              </a:extLst>
            </p:cNvPr>
            <p:cNvSpPr/>
            <p:nvPr/>
          </p:nvSpPr>
          <p:spPr>
            <a:xfrm>
              <a:off x="8943143" y="3713319"/>
              <a:ext cx="174588" cy="419100"/>
            </a:xfrm>
            <a:prstGeom prst="rect">
              <a:avLst/>
            </a:prstGeom>
            <a:grp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83">
            <a:extLst>
              <a:ext uri="{FF2B5EF4-FFF2-40B4-BE49-F238E27FC236}">
                <a16:creationId xmlns:a16="http://schemas.microsoft.com/office/drawing/2014/main" id="{18044DD9-23D4-435A-8128-51B2EF4AE308}"/>
              </a:ext>
            </a:extLst>
          </p:cNvPr>
          <p:cNvSpPr/>
          <p:nvPr/>
        </p:nvSpPr>
        <p:spPr>
          <a:xfrm>
            <a:off x="2888695" y="3097067"/>
            <a:ext cx="155538" cy="1405059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84">
            <a:extLst>
              <a:ext uri="{FF2B5EF4-FFF2-40B4-BE49-F238E27FC236}">
                <a16:creationId xmlns:a16="http://schemas.microsoft.com/office/drawing/2014/main" id="{F6B41962-EC02-4D9E-8F7F-C0A00611FE6D}"/>
              </a:ext>
            </a:extLst>
          </p:cNvPr>
          <p:cNvSpPr/>
          <p:nvPr/>
        </p:nvSpPr>
        <p:spPr>
          <a:xfrm>
            <a:off x="5738176" y="3099412"/>
            <a:ext cx="154594" cy="876177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85">
            <a:extLst>
              <a:ext uri="{FF2B5EF4-FFF2-40B4-BE49-F238E27FC236}">
                <a16:creationId xmlns:a16="http://schemas.microsoft.com/office/drawing/2014/main" id="{E79C21A7-A81A-4203-9888-4B63BAEA81D0}"/>
              </a:ext>
            </a:extLst>
          </p:cNvPr>
          <p:cNvSpPr/>
          <p:nvPr/>
        </p:nvSpPr>
        <p:spPr>
          <a:xfrm>
            <a:off x="9829273" y="3097067"/>
            <a:ext cx="154593" cy="1405059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86">
            <a:extLst>
              <a:ext uri="{FF2B5EF4-FFF2-40B4-BE49-F238E27FC236}">
                <a16:creationId xmlns:a16="http://schemas.microsoft.com/office/drawing/2014/main" id="{70A8A280-B5E0-4A78-BA82-A246285B4B64}"/>
              </a:ext>
            </a:extLst>
          </p:cNvPr>
          <p:cNvCxnSpPr>
            <a:cxnSpLocks/>
          </p:cNvCxnSpPr>
          <p:nvPr/>
        </p:nvCxnSpPr>
        <p:spPr>
          <a:xfrm>
            <a:off x="2970098" y="3180533"/>
            <a:ext cx="2614838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87">
            <a:extLst>
              <a:ext uri="{FF2B5EF4-FFF2-40B4-BE49-F238E27FC236}">
                <a16:creationId xmlns:a16="http://schemas.microsoft.com/office/drawing/2014/main" id="{654FA620-7D6E-4592-A931-DEE2C19B55EC}"/>
              </a:ext>
            </a:extLst>
          </p:cNvPr>
          <p:cNvCxnSpPr>
            <a:cxnSpLocks/>
          </p:cNvCxnSpPr>
          <p:nvPr/>
        </p:nvCxnSpPr>
        <p:spPr>
          <a:xfrm>
            <a:off x="5815473" y="3176664"/>
            <a:ext cx="3956307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88">
            <a:extLst>
              <a:ext uri="{FF2B5EF4-FFF2-40B4-BE49-F238E27FC236}">
                <a16:creationId xmlns:a16="http://schemas.microsoft.com/office/drawing/2014/main" id="{861D4810-4A2E-42B6-B324-F42AEE5F655C}"/>
              </a:ext>
            </a:extLst>
          </p:cNvPr>
          <p:cNvSpPr/>
          <p:nvPr/>
        </p:nvSpPr>
        <p:spPr>
          <a:xfrm>
            <a:off x="3989808" y="3420706"/>
            <a:ext cx="150966" cy="604031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89">
            <a:extLst>
              <a:ext uri="{FF2B5EF4-FFF2-40B4-BE49-F238E27FC236}">
                <a16:creationId xmlns:a16="http://schemas.microsoft.com/office/drawing/2014/main" id="{DE2CA147-6171-402F-9175-FCA99F3F6BA7}"/>
              </a:ext>
            </a:extLst>
          </p:cNvPr>
          <p:cNvCxnSpPr>
            <a:cxnSpLocks/>
          </p:cNvCxnSpPr>
          <p:nvPr/>
        </p:nvCxnSpPr>
        <p:spPr>
          <a:xfrm>
            <a:off x="2966464" y="3539179"/>
            <a:ext cx="960271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90">
            <a:extLst>
              <a:ext uri="{FF2B5EF4-FFF2-40B4-BE49-F238E27FC236}">
                <a16:creationId xmlns:a16="http://schemas.microsoft.com/office/drawing/2014/main" id="{D4EB7EBF-FA9B-4FC9-A306-9C31754BECFA}"/>
              </a:ext>
            </a:extLst>
          </p:cNvPr>
          <p:cNvCxnSpPr>
            <a:cxnSpLocks/>
          </p:cNvCxnSpPr>
          <p:nvPr/>
        </p:nvCxnSpPr>
        <p:spPr>
          <a:xfrm>
            <a:off x="4065291" y="3539179"/>
            <a:ext cx="1505469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91">
            <a:extLst>
              <a:ext uri="{FF2B5EF4-FFF2-40B4-BE49-F238E27FC236}">
                <a16:creationId xmlns:a16="http://schemas.microsoft.com/office/drawing/2014/main" id="{1248DFE0-E4ED-45D9-98F1-A821E39F1C8F}"/>
              </a:ext>
            </a:extLst>
          </p:cNvPr>
          <p:cNvCxnSpPr>
            <a:cxnSpLocks/>
          </p:cNvCxnSpPr>
          <p:nvPr/>
        </p:nvCxnSpPr>
        <p:spPr>
          <a:xfrm>
            <a:off x="5807801" y="3539179"/>
            <a:ext cx="1907449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92">
            <a:extLst>
              <a:ext uri="{FF2B5EF4-FFF2-40B4-BE49-F238E27FC236}">
                <a16:creationId xmlns:a16="http://schemas.microsoft.com/office/drawing/2014/main" id="{15E5C53E-5B8F-4C2B-94C4-F73E232C2CA3}"/>
              </a:ext>
            </a:extLst>
          </p:cNvPr>
          <p:cNvSpPr/>
          <p:nvPr/>
        </p:nvSpPr>
        <p:spPr>
          <a:xfrm>
            <a:off x="7786643" y="3422997"/>
            <a:ext cx="143473" cy="552591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93">
            <a:extLst>
              <a:ext uri="{FF2B5EF4-FFF2-40B4-BE49-F238E27FC236}">
                <a16:creationId xmlns:a16="http://schemas.microsoft.com/office/drawing/2014/main" id="{E7FEAB82-FAA4-4323-9F67-D8D125C8DD85}"/>
              </a:ext>
            </a:extLst>
          </p:cNvPr>
          <p:cNvCxnSpPr>
            <a:cxnSpLocks/>
          </p:cNvCxnSpPr>
          <p:nvPr/>
        </p:nvCxnSpPr>
        <p:spPr>
          <a:xfrm>
            <a:off x="7858379" y="3539179"/>
            <a:ext cx="1913401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94">
            <a:extLst>
              <a:ext uri="{FF2B5EF4-FFF2-40B4-BE49-F238E27FC236}">
                <a16:creationId xmlns:a16="http://schemas.microsoft.com/office/drawing/2014/main" id="{69AFBCFA-35B3-4264-B032-E3020547A659}"/>
              </a:ext>
            </a:extLst>
          </p:cNvPr>
          <p:cNvSpPr/>
          <p:nvPr/>
        </p:nvSpPr>
        <p:spPr>
          <a:xfrm>
            <a:off x="3536462" y="3791480"/>
            <a:ext cx="150967" cy="252871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95">
            <a:extLst>
              <a:ext uri="{FF2B5EF4-FFF2-40B4-BE49-F238E27FC236}">
                <a16:creationId xmlns:a16="http://schemas.microsoft.com/office/drawing/2014/main" id="{712BB43C-397F-4B79-AF5A-3994AE0A3EED}"/>
              </a:ext>
            </a:extLst>
          </p:cNvPr>
          <p:cNvCxnSpPr>
            <a:cxnSpLocks/>
          </p:cNvCxnSpPr>
          <p:nvPr/>
        </p:nvCxnSpPr>
        <p:spPr>
          <a:xfrm>
            <a:off x="2966464" y="3917915"/>
            <a:ext cx="515845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96">
            <a:extLst>
              <a:ext uri="{FF2B5EF4-FFF2-40B4-BE49-F238E27FC236}">
                <a16:creationId xmlns:a16="http://schemas.microsoft.com/office/drawing/2014/main" id="{C5094C76-73CE-4604-9393-47CD8EDA0C8C}"/>
              </a:ext>
            </a:extLst>
          </p:cNvPr>
          <p:cNvSpPr/>
          <p:nvPr/>
        </p:nvSpPr>
        <p:spPr>
          <a:xfrm>
            <a:off x="4436812" y="3771866"/>
            <a:ext cx="150967" cy="252871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97">
            <a:extLst>
              <a:ext uri="{FF2B5EF4-FFF2-40B4-BE49-F238E27FC236}">
                <a16:creationId xmlns:a16="http://schemas.microsoft.com/office/drawing/2014/main" id="{291E7A41-6CD9-43CA-BC6E-3F89275A53D2}"/>
              </a:ext>
            </a:extLst>
          </p:cNvPr>
          <p:cNvSpPr/>
          <p:nvPr/>
        </p:nvSpPr>
        <p:spPr>
          <a:xfrm>
            <a:off x="6377778" y="3722721"/>
            <a:ext cx="150967" cy="252871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98">
            <a:extLst>
              <a:ext uri="{FF2B5EF4-FFF2-40B4-BE49-F238E27FC236}">
                <a16:creationId xmlns:a16="http://schemas.microsoft.com/office/drawing/2014/main" id="{6C659611-2940-4D88-80BE-D7D37ADD0BD3}"/>
              </a:ext>
            </a:extLst>
          </p:cNvPr>
          <p:cNvSpPr/>
          <p:nvPr/>
        </p:nvSpPr>
        <p:spPr>
          <a:xfrm>
            <a:off x="8421727" y="3722720"/>
            <a:ext cx="150967" cy="252871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99">
            <a:extLst>
              <a:ext uri="{FF2B5EF4-FFF2-40B4-BE49-F238E27FC236}">
                <a16:creationId xmlns:a16="http://schemas.microsoft.com/office/drawing/2014/main" id="{FCF5115D-116B-4D0D-A939-893B08690D72}"/>
              </a:ext>
            </a:extLst>
          </p:cNvPr>
          <p:cNvCxnSpPr>
            <a:cxnSpLocks/>
          </p:cNvCxnSpPr>
          <p:nvPr/>
        </p:nvCxnSpPr>
        <p:spPr>
          <a:xfrm>
            <a:off x="3610865" y="3908878"/>
            <a:ext cx="315870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100">
            <a:extLst>
              <a:ext uri="{FF2B5EF4-FFF2-40B4-BE49-F238E27FC236}">
                <a16:creationId xmlns:a16="http://schemas.microsoft.com/office/drawing/2014/main" id="{0ABB0326-C201-416A-ACB6-43731F4A7F9C}"/>
              </a:ext>
            </a:extLst>
          </p:cNvPr>
          <p:cNvCxnSpPr>
            <a:cxnSpLocks/>
          </p:cNvCxnSpPr>
          <p:nvPr/>
        </p:nvCxnSpPr>
        <p:spPr>
          <a:xfrm>
            <a:off x="4065291" y="3908878"/>
            <a:ext cx="299520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101">
            <a:extLst>
              <a:ext uri="{FF2B5EF4-FFF2-40B4-BE49-F238E27FC236}">
                <a16:creationId xmlns:a16="http://schemas.microsoft.com/office/drawing/2014/main" id="{A82580CB-97D6-4EF4-8C50-F4CBAAF2434A}"/>
              </a:ext>
            </a:extLst>
          </p:cNvPr>
          <p:cNvCxnSpPr>
            <a:cxnSpLocks/>
          </p:cNvCxnSpPr>
          <p:nvPr/>
        </p:nvCxnSpPr>
        <p:spPr>
          <a:xfrm>
            <a:off x="4516174" y="3917915"/>
            <a:ext cx="1068762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102">
            <a:extLst>
              <a:ext uri="{FF2B5EF4-FFF2-40B4-BE49-F238E27FC236}">
                <a16:creationId xmlns:a16="http://schemas.microsoft.com/office/drawing/2014/main" id="{607BF8D2-9BF3-498D-B2EA-D00FF0D98891}"/>
              </a:ext>
            </a:extLst>
          </p:cNvPr>
          <p:cNvCxnSpPr>
            <a:cxnSpLocks/>
          </p:cNvCxnSpPr>
          <p:nvPr/>
        </p:nvCxnSpPr>
        <p:spPr>
          <a:xfrm>
            <a:off x="5818373" y="3908878"/>
            <a:ext cx="503145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103">
            <a:extLst>
              <a:ext uri="{FF2B5EF4-FFF2-40B4-BE49-F238E27FC236}">
                <a16:creationId xmlns:a16="http://schemas.microsoft.com/office/drawing/2014/main" id="{795069C7-FA67-48BE-BECF-BDCDCDCAA5B3}"/>
              </a:ext>
            </a:extLst>
          </p:cNvPr>
          <p:cNvCxnSpPr>
            <a:cxnSpLocks/>
          </p:cNvCxnSpPr>
          <p:nvPr/>
        </p:nvCxnSpPr>
        <p:spPr>
          <a:xfrm>
            <a:off x="6453261" y="3917915"/>
            <a:ext cx="1261989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104">
            <a:extLst>
              <a:ext uri="{FF2B5EF4-FFF2-40B4-BE49-F238E27FC236}">
                <a16:creationId xmlns:a16="http://schemas.microsoft.com/office/drawing/2014/main" id="{77A96702-070B-4212-8B65-3F80A68AEF10}"/>
              </a:ext>
            </a:extLst>
          </p:cNvPr>
          <p:cNvCxnSpPr>
            <a:cxnSpLocks/>
          </p:cNvCxnSpPr>
          <p:nvPr/>
        </p:nvCxnSpPr>
        <p:spPr>
          <a:xfrm>
            <a:off x="8509021" y="3917915"/>
            <a:ext cx="1262759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105">
            <a:extLst>
              <a:ext uri="{FF2B5EF4-FFF2-40B4-BE49-F238E27FC236}">
                <a16:creationId xmlns:a16="http://schemas.microsoft.com/office/drawing/2014/main" id="{5D37747B-644D-450F-9F08-4718A65D1F80}"/>
              </a:ext>
            </a:extLst>
          </p:cNvPr>
          <p:cNvCxnSpPr>
            <a:cxnSpLocks/>
          </p:cNvCxnSpPr>
          <p:nvPr/>
        </p:nvCxnSpPr>
        <p:spPr>
          <a:xfrm>
            <a:off x="7858379" y="3908878"/>
            <a:ext cx="503145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106">
            <a:extLst>
              <a:ext uri="{FF2B5EF4-FFF2-40B4-BE49-F238E27FC236}">
                <a16:creationId xmlns:a16="http://schemas.microsoft.com/office/drawing/2014/main" id="{6476E9DD-D321-479E-BCD7-145673A1AF08}"/>
              </a:ext>
            </a:extLst>
          </p:cNvPr>
          <p:cNvSpPr txBox="1"/>
          <p:nvPr/>
        </p:nvSpPr>
        <p:spPr>
          <a:xfrm>
            <a:off x="3584571" y="6270230"/>
            <a:ext cx="802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(1...30)</a:t>
            </a:r>
          </a:p>
        </p:txBody>
      </p:sp>
      <p:sp>
        <p:nvSpPr>
          <p:cNvPr id="54" name="Rectangle 107">
            <a:extLst>
              <a:ext uri="{FF2B5EF4-FFF2-40B4-BE49-F238E27FC236}">
                <a16:creationId xmlns:a16="http://schemas.microsoft.com/office/drawing/2014/main" id="{E08FBFAD-1737-45B1-9CF8-7AF490C7DC9E}"/>
              </a:ext>
            </a:extLst>
          </p:cNvPr>
          <p:cNvSpPr/>
          <p:nvPr/>
        </p:nvSpPr>
        <p:spPr>
          <a:xfrm>
            <a:off x="3292481" y="577533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108">
            <a:extLst>
              <a:ext uri="{FF2B5EF4-FFF2-40B4-BE49-F238E27FC236}">
                <a16:creationId xmlns:a16="http://schemas.microsoft.com/office/drawing/2014/main" id="{F6BB1BB4-B1B4-4534-AFE4-E3E4D3B924CF}"/>
              </a:ext>
            </a:extLst>
          </p:cNvPr>
          <p:cNvSpPr/>
          <p:nvPr/>
        </p:nvSpPr>
        <p:spPr>
          <a:xfrm>
            <a:off x="3517869" y="577533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109">
            <a:extLst>
              <a:ext uri="{FF2B5EF4-FFF2-40B4-BE49-F238E27FC236}">
                <a16:creationId xmlns:a16="http://schemas.microsoft.com/office/drawing/2014/main" id="{C43B159E-4E92-4ABA-B28F-3FC24E68307E}"/>
              </a:ext>
            </a:extLst>
          </p:cNvPr>
          <p:cNvSpPr/>
          <p:nvPr/>
        </p:nvSpPr>
        <p:spPr>
          <a:xfrm>
            <a:off x="3736907" y="5774666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110">
            <a:extLst>
              <a:ext uri="{FF2B5EF4-FFF2-40B4-BE49-F238E27FC236}">
                <a16:creationId xmlns:a16="http://schemas.microsoft.com/office/drawing/2014/main" id="{37DFA596-7A15-46B7-A52B-DC815A5BE8E1}"/>
              </a:ext>
            </a:extLst>
          </p:cNvPr>
          <p:cNvSpPr/>
          <p:nvPr/>
        </p:nvSpPr>
        <p:spPr>
          <a:xfrm>
            <a:off x="3955945" y="577533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11">
            <a:extLst>
              <a:ext uri="{FF2B5EF4-FFF2-40B4-BE49-F238E27FC236}">
                <a16:creationId xmlns:a16="http://schemas.microsoft.com/office/drawing/2014/main" id="{85B1CFD4-4B5C-4C68-B997-EB0F38D1724F}"/>
              </a:ext>
            </a:extLst>
          </p:cNvPr>
          <p:cNvSpPr/>
          <p:nvPr/>
        </p:nvSpPr>
        <p:spPr>
          <a:xfrm>
            <a:off x="4174983" y="577533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112">
            <a:extLst>
              <a:ext uri="{FF2B5EF4-FFF2-40B4-BE49-F238E27FC236}">
                <a16:creationId xmlns:a16="http://schemas.microsoft.com/office/drawing/2014/main" id="{F9F1BC25-C3EB-4C83-ADFA-CB2E63F1E21A}"/>
              </a:ext>
            </a:extLst>
          </p:cNvPr>
          <p:cNvSpPr/>
          <p:nvPr/>
        </p:nvSpPr>
        <p:spPr>
          <a:xfrm>
            <a:off x="4400371" y="5774666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113">
            <a:extLst>
              <a:ext uri="{FF2B5EF4-FFF2-40B4-BE49-F238E27FC236}">
                <a16:creationId xmlns:a16="http://schemas.microsoft.com/office/drawing/2014/main" id="{40EFBFB5-58D8-4D35-99D1-A7BF6B3A517E}"/>
              </a:ext>
            </a:extLst>
          </p:cNvPr>
          <p:cNvSpPr txBox="1"/>
          <p:nvPr/>
        </p:nvSpPr>
        <p:spPr>
          <a:xfrm>
            <a:off x="1037082" y="5745882"/>
            <a:ext cx="80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level 2</a:t>
            </a:r>
          </a:p>
        </p:txBody>
      </p:sp>
      <p:sp>
        <p:nvSpPr>
          <p:cNvPr id="61" name="TextBox 114">
            <a:extLst>
              <a:ext uri="{FF2B5EF4-FFF2-40B4-BE49-F238E27FC236}">
                <a16:creationId xmlns:a16="http://schemas.microsoft.com/office/drawing/2014/main" id="{0C49062F-2377-4F53-B56D-F8B9BAFDD661}"/>
              </a:ext>
            </a:extLst>
          </p:cNvPr>
          <p:cNvSpPr txBox="1"/>
          <p:nvPr/>
        </p:nvSpPr>
        <p:spPr>
          <a:xfrm>
            <a:off x="5792561" y="6263848"/>
            <a:ext cx="802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(75...88)</a:t>
            </a:r>
          </a:p>
        </p:txBody>
      </p:sp>
      <p:sp>
        <p:nvSpPr>
          <p:cNvPr id="62" name="Rectangle 115">
            <a:extLst>
              <a:ext uri="{FF2B5EF4-FFF2-40B4-BE49-F238E27FC236}">
                <a16:creationId xmlns:a16="http://schemas.microsoft.com/office/drawing/2014/main" id="{C680B590-B839-4EB7-B427-5709615E80A1}"/>
              </a:ext>
            </a:extLst>
          </p:cNvPr>
          <p:cNvSpPr/>
          <p:nvPr/>
        </p:nvSpPr>
        <p:spPr>
          <a:xfrm>
            <a:off x="5468226" y="5743922"/>
            <a:ext cx="174588" cy="419100"/>
          </a:xfrm>
          <a:prstGeom prst="rect">
            <a:avLst/>
          </a:prstGeom>
          <a:solidFill>
            <a:srgbClr val="00B05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116">
            <a:extLst>
              <a:ext uri="{FF2B5EF4-FFF2-40B4-BE49-F238E27FC236}">
                <a16:creationId xmlns:a16="http://schemas.microsoft.com/office/drawing/2014/main" id="{A41868C8-FB2C-4B71-B7BD-5D6FA62FD29A}"/>
              </a:ext>
            </a:extLst>
          </p:cNvPr>
          <p:cNvSpPr/>
          <p:nvPr/>
        </p:nvSpPr>
        <p:spPr>
          <a:xfrm>
            <a:off x="5693614" y="574392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117">
            <a:extLst>
              <a:ext uri="{FF2B5EF4-FFF2-40B4-BE49-F238E27FC236}">
                <a16:creationId xmlns:a16="http://schemas.microsoft.com/office/drawing/2014/main" id="{C74EA1E9-D32C-48E2-8BA9-0C98B5F98E95}"/>
              </a:ext>
            </a:extLst>
          </p:cNvPr>
          <p:cNvSpPr/>
          <p:nvPr/>
        </p:nvSpPr>
        <p:spPr>
          <a:xfrm>
            <a:off x="5912652" y="5743256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118">
            <a:extLst>
              <a:ext uri="{FF2B5EF4-FFF2-40B4-BE49-F238E27FC236}">
                <a16:creationId xmlns:a16="http://schemas.microsoft.com/office/drawing/2014/main" id="{379C1653-1BFF-405E-9A89-96DE57485906}"/>
              </a:ext>
            </a:extLst>
          </p:cNvPr>
          <p:cNvSpPr/>
          <p:nvPr/>
        </p:nvSpPr>
        <p:spPr>
          <a:xfrm>
            <a:off x="6131690" y="5743922"/>
            <a:ext cx="174588" cy="419100"/>
          </a:xfrm>
          <a:prstGeom prst="rect">
            <a:avLst/>
          </a:prstGeom>
          <a:solidFill>
            <a:srgbClr val="00B05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119">
            <a:extLst>
              <a:ext uri="{FF2B5EF4-FFF2-40B4-BE49-F238E27FC236}">
                <a16:creationId xmlns:a16="http://schemas.microsoft.com/office/drawing/2014/main" id="{267916C7-8F89-433C-82FA-45596A29B041}"/>
              </a:ext>
            </a:extLst>
          </p:cNvPr>
          <p:cNvSpPr/>
          <p:nvPr/>
        </p:nvSpPr>
        <p:spPr>
          <a:xfrm>
            <a:off x="6350728" y="5743922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120">
            <a:extLst>
              <a:ext uri="{FF2B5EF4-FFF2-40B4-BE49-F238E27FC236}">
                <a16:creationId xmlns:a16="http://schemas.microsoft.com/office/drawing/2014/main" id="{A109B134-B961-498D-96C3-ECE5C6B0071C}"/>
              </a:ext>
            </a:extLst>
          </p:cNvPr>
          <p:cNvSpPr/>
          <p:nvPr/>
        </p:nvSpPr>
        <p:spPr>
          <a:xfrm>
            <a:off x="6576116" y="5743256"/>
            <a:ext cx="174588" cy="419100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121">
            <a:extLst>
              <a:ext uri="{FF2B5EF4-FFF2-40B4-BE49-F238E27FC236}">
                <a16:creationId xmlns:a16="http://schemas.microsoft.com/office/drawing/2014/main" id="{B3D68B21-E8AB-4478-9080-6DAFC11B6F5E}"/>
              </a:ext>
            </a:extLst>
          </p:cNvPr>
          <p:cNvGrpSpPr/>
          <p:nvPr/>
        </p:nvGrpSpPr>
        <p:grpSpPr>
          <a:xfrm>
            <a:off x="7743023" y="5718671"/>
            <a:ext cx="1282478" cy="815202"/>
            <a:chOff x="7835253" y="3713319"/>
            <a:chExt cx="1282478" cy="815202"/>
          </a:xfrm>
          <a:solidFill>
            <a:srgbClr val="FFFF00"/>
          </a:solidFill>
        </p:grpSpPr>
        <p:sp>
          <p:nvSpPr>
            <p:cNvPr id="69" name="TextBox 122">
              <a:extLst>
                <a:ext uri="{FF2B5EF4-FFF2-40B4-BE49-F238E27FC236}">
                  <a16:creationId xmlns:a16="http://schemas.microsoft.com/office/drawing/2014/main" id="{95079D51-1E90-4704-8DBE-8E6968E15978}"/>
                </a:ext>
              </a:extLst>
            </p:cNvPr>
            <p:cNvSpPr txBox="1"/>
            <p:nvPr/>
          </p:nvSpPr>
          <p:spPr>
            <a:xfrm>
              <a:off x="8097042" y="4220744"/>
              <a:ext cx="10206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(120...150)</a:t>
              </a:r>
            </a:p>
          </p:txBody>
        </p:sp>
        <p:sp>
          <p:nvSpPr>
            <p:cNvPr id="70" name="Rectangle 123">
              <a:extLst>
                <a:ext uri="{FF2B5EF4-FFF2-40B4-BE49-F238E27FC236}">
                  <a16:creationId xmlns:a16="http://schemas.microsoft.com/office/drawing/2014/main" id="{95D5F779-93C4-42F1-964A-53177ACD0010}"/>
                </a:ext>
              </a:extLst>
            </p:cNvPr>
            <p:cNvSpPr/>
            <p:nvPr/>
          </p:nvSpPr>
          <p:spPr>
            <a:xfrm>
              <a:off x="7835253" y="3713985"/>
              <a:ext cx="174588" cy="419100"/>
            </a:xfrm>
            <a:prstGeom prst="rect">
              <a:avLst/>
            </a:prstGeom>
            <a:grp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124">
              <a:extLst>
                <a:ext uri="{FF2B5EF4-FFF2-40B4-BE49-F238E27FC236}">
                  <a16:creationId xmlns:a16="http://schemas.microsoft.com/office/drawing/2014/main" id="{FF77D5B1-DA08-4BC1-84DB-04CAC6BEED80}"/>
                </a:ext>
              </a:extLst>
            </p:cNvPr>
            <p:cNvSpPr/>
            <p:nvPr/>
          </p:nvSpPr>
          <p:spPr>
            <a:xfrm>
              <a:off x="8060641" y="3713985"/>
              <a:ext cx="174588" cy="419100"/>
            </a:xfrm>
            <a:prstGeom prst="rect">
              <a:avLst/>
            </a:prstGeom>
            <a:grp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125">
              <a:extLst>
                <a:ext uri="{FF2B5EF4-FFF2-40B4-BE49-F238E27FC236}">
                  <a16:creationId xmlns:a16="http://schemas.microsoft.com/office/drawing/2014/main" id="{A8CE0517-5CED-45D0-A6DE-D1E6ECF8BA1F}"/>
                </a:ext>
              </a:extLst>
            </p:cNvPr>
            <p:cNvSpPr/>
            <p:nvPr/>
          </p:nvSpPr>
          <p:spPr>
            <a:xfrm>
              <a:off x="8279679" y="3713319"/>
              <a:ext cx="174588" cy="419100"/>
            </a:xfrm>
            <a:prstGeom prst="rect">
              <a:avLst/>
            </a:prstGeom>
            <a:grp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126">
              <a:extLst>
                <a:ext uri="{FF2B5EF4-FFF2-40B4-BE49-F238E27FC236}">
                  <a16:creationId xmlns:a16="http://schemas.microsoft.com/office/drawing/2014/main" id="{EBF984C9-A8B8-4DD5-BCA2-7CC26ED1D30F}"/>
                </a:ext>
              </a:extLst>
            </p:cNvPr>
            <p:cNvSpPr/>
            <p:nvPr/>
          </p:nvSpPr>
          <p:spPr>
            <a:xfrm>
              <a:off x="8498717" y="3713985"/>
              <a:ext cx="174588" cy="419100"/>
            </a:xfrm>
            <a:prstGeom prst="rect">
              <a:avLst/>
            </a:prstGeom>
            <a:grp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127">
              <a:extLst>
                <a:ext uri="{FF2B5EF4-FFF2-40B4-BE49-F238E27FC236}">
                  <a16:creationId xmlns:a16="http://schemas.microsoft.com/office/drawing/2014/main" id="{40C3C474-B171-453C-9EFC-5DCE2E30162C}"/>
                </a:ext>
              </a:extLst>
            </p:cNvPr>
            <p:cNvSpPr/>
            <p:nvPr/>
          </p:nvSpPr>
          <p:spPr>
            <a:xfrm>
              <a:off x="8717755" y="3713985"/>
              <a:ext cx="174588" cy="419100"/>
            </a:xfrm>
            <a:prstGeom prst="rect">
              <a:avLst/>
            </a:prstGeom>
            <a:grp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128">
              <a:extLst>
                <a:ext uri="{FF2B5EF4-FFF2-40B4-BE49-F238E27FC236}">
                  <a16:creationId xmlns:a16="http://schemas.microsoft.com/office/drawing/2014/main" id="{0038F4C7-4DA9-40C6-B37B-C5C3DF47A5D6}"/>
                </a:ext>
              </a:extLst>
            </p:cNvPr>
            <p:cNvSpPr/>
            <p:nvPr/>
          </p:nvSpPr>
          <p:spPr>
            <a:xfrm>
              <a:off x="8943143" y="3713319"/>
              <a:ext cx="174588" cy="419100"/>
            </a:xfrm>
            <a:prstGeom prst="rect">
              <a:avLst/>
            </a:prstGeom>
            <a:grp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129">
            <a:extLst>
              <a:ext uri="{FF2B5EF4-FFF2-40B4-BE49-F238E27FC236}">
                <a16:creationId xmlns:a16="http://schemas.microsoft.com/office/drawing/2014/main" id="{8585B6A7-3B31-4659-B60B-38B17DC28A44}"/>
              </a:ext>
            </a:extLst>
          </p:cNvPr>
          <p:cNvSpPr/>
          <p:nvPr/>
        </p:nvSpPr>
        <p:spPr>
          <a:xfrm>
            <a:off x="2873455" y="4788707"/>
            <a:ext cx="155538" cy="1405059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130">
            <a:extLst>
              <a:ext uri="{FF2B5EF4-FFF2-40B4-BE49-F238E27FC236}">
                <a16:creationId xmlns:a16="http://schemas.microsoft.com/office/drawing/2014/main" id="{6E3F41FF-4996-4FE3-91C6-D0934F22363C}"/>
              </a:ext>
            </a:extLst>
          </p:cNvPr>
          <p:cNvSpPr/>
          <p:nvPr/>
        </p:nvSpPr>
        <p:spPr>
          <a:xfrm>
            <a:off x="5722936" y="5164401"/>
            <a:ext cx="160506" cy="502828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131">
            <a:extLst>
              <a:ext uri="{FF2B5EF4-FFF2-40B4-BE49-F238E27FC236}">
                <a16:creationId xmlns:a16="http://schemas.microsoft.com/office/drawing/2014/main" id="{5843B3D2-8953-40DF-9031-1C8ADD87CB52}"/>
              </a:ext>
            </a:extLst>
          </p:cNvPr>
          <p:cNvSpPr/>
          <p:nvPr/>
        </p:nvSpPr>
        <p:spPr>
          <a:xfrm>
            <a:off x="9814033" y="4788707"/>
            <a:ext cx="154593" cy="1405059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132">
            <a:extLst>
              <a:ext uri="{FF2B5EF4-FFF2-40B4-BE49-F238E27FC236}">
                <a16:creationId xmlns:a16="http://schemas.microsoft.com/office/drawing/2014/main" id="{9A3D58A5-23C8-48F8-B306-17552AB60943}"/>
              </a:ext>
            </a:extLst>
          </p:cNvPr>
          <p:cNvCxnSpPr>
            <a:cxnSpLocks/>
          </p:cNvCxnSpPr>
          <p:nvPr/>
        </p:nvCxnSpPr>
        <p:spPr>
          <a:xfrm>
            <a:off x="2954858" y="4872173"/>
            <a:ext cx="6859175" cy="1419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134">
            <a:extLst>
              <a:ext uri="{FF2B5EF4-FFF2-40B4-BE49-F238E27FC236}">
                <a16:creationId xmlns:a16="http://schemas.microsoft.com/office/drawing/2014/main" id="{B1E64F5F-17D0-48AF-91B6-7A898EE065E6}"/>
              </a:ext>
            </a:extLst>
          </p:cNvPr>
          <p:cNvSpPr/>
          <p:nvPr/>
        </p:nvSpPr>
        <p:spPr>
          <a:xfrm>
            <a:off x="3974568" y="5112346"/>
            <a:ext cx="150966" cy="604031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135">
            <a:extLst>
              <a:ext uri="{FF2B5EF4-FFF2-40B4-BE49-F238E27FC236}">
                <a16:creationId xmlns:a16="http://schemas.microsoft.com/office/drawing/2014/main" id="{5A642578-E828-4CD0-8ECA-402C00127B51}"/>
              </a:ext>
            </a:extLst>
          </p:cNvPr>
          <p:cNvCxnSpPr>
            <a:cxnSpLocks/>
          </p:cNvCxnSpPr>
          <p:nvPr/>
        </p:nvCxnSpPr>
        <p:spPr>
          <a:xfrm>
            <a:off x="2951224" y="5230819"/>
            <a:ext cx="960271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136">
            <a:extLst>
              <a:ext uri="{FF2B5EF4-FFF2-40B4-BE49-F238E27FC236}">
                <a16:creationId xmlns:a16="http://schemas.microsoft.com/office/drawing/2014/main" id="{B97CC1F4-6BA4-4F59-A8EB-1FC01CAC8A72}"/>
              </a:ext>
            </a:extLst>
          </p:cNvPr>
          <p:cNvCxnSpPr>
            <a:cxnSpLocks/>
          </p:cNvCxnSpPr>
          <p:nvPr/>
        </p:nvCxnSpPr>
        <p:spPr>
          <a:xfrm>
            <a:off x="4050051" y="5230819"/>
            <a:ext cx="1505469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137">
            <a:extLst>
              <a:ext uri="{FF2B5EF4-FFF2-40B4-BE49-F238E27FC236}">
                <a16:creationId xmlns:a16="http://schemas.microsoft.com/office/drawing/2014/main" id="{726F0EF8-FB77-4F30-94C3-B793C4C6D572}"/>
              </a:ext>
            </a:extLst>
          </p:cNvPr>
          <p:cNvCxnSpPr>
            <a:cxnSpLocks/>
          </p:cNvCxnSpPr>
          <p:nvPr/>
        </p:nvCxnSpPr>
        <p:spPr>
          <a:xfrm>
            <a:off x="5792561" y="5230819"/>
            <a:ext cx="1907449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138">
            <a:extLst>
              <a:ext uri="{FF2B5EF4-FFF2-40B4-BE49-F238E27FC236}">
                <a16:creationId xmlns:a16="http://schemas.microsoft.com/office/drawing/2014/main" id="{1B94D747-3DEF-496D-AA22-31593F67C37A}"/>
              </a:ext>
            </a:extLst>
          </p:cNvPr>
          <p:cNvSpPr/>
          <p:nvPr/>
        </p:nvSpPr>
        <p:spPr>
          <a:xfrm>
            <a:off x="7771403" y="5114637"/>
            <a:ext cx="143473" cy="552591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139">
            <a:extLst>
              <a:ext uri="{FF2B5EF4-FFF2-40B4-BE49-F238E27FC236}">
                <a16:creationId xmlns:a16="http://schemas.microsoft.com/office/drawing/2014/main" id="{32EC3B49-081E-4411-AFBC-EDE721260309}"/>
              </a:ext>
            </a:extLst>
          </p:cNvPr>
          <p:cNvCxnSpPr>
            <a:cxnSpLocks/>
          </p:cNvCxnSpPr>
          <p:nvPr/>
        </p:nvCxnSpPr>
        <p:spPr>
          <a:xfrm>
            <a:off x="7843139" y="5230819"/>
            <a:ext cx="1913401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140">
            <a:extLst>
              <a:ext uri="{FF2B5EF4-FFF2-40B4-BE49-F238E27FC236}">
                <a16:creationId xmlns:a16="http://schemas.microsoft.com/office/drawing/2014/main" id="{3A208C16-69A4-4D49-8734-FBCAB9C1D350}"/>
              </a:ext>
            </a:extLst>
          </p:cNvPr>
          <p:cNvSpPr/>
          <p:nvPr/>
        </p:nvSpPr>
        <p:spPr>
          <a:xfrm>
            <a:off x="3521222" y="5483120"/>
            <a:ext cx="150967" cy="252871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141">
            <a:extLst>
              <a:ext uri="{FF2B5EF4-FFF2-40B4-BE49-F238E27FC236}">
                <a16:creationId xmlns:a16="http://schemas.microsoft.com/office/drawing/2014/main" id="{C323F6BB-E0CE-4619-AB8C-2E227E8331BD}"/>
              </a:ext>
            </a:extLst>
          </p:cNvPr>
          <p:cNvCxnSpPr>
            <a:cxnSpLocks/>
          </p:cNvCxnSpPr>
          <p:nvPr/>
        </p:nvCxnSpPr>
        <p:spPr>
          <a:xfrm>
            <a:off x="2951224" y="5609555"/>
            <a:ext cx="515845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142">
            <a:extLst>
              <a:ext uri="{FF2B5EF4-FFF2-40B4-BE49-F238E27FC236}">
                <a16:creationId xmlns:a16="http://schemas.microsoft.com/office/drawing/2014/main" id="{1E88C671-C04F-4337-820E-5E14FA03D587}"/>
              </a:ext>
            </a:extLst>
          </p:cNvPr>
          <p:cNvSpPr/>
          <p:nvPr/>
        </p:nvSpPr>
        <p:spPr>
          <a:xfrm>
            <a:off x="4421572" y="5463506"/>
            <a:ext cx="150967" cy="252871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143">
            <a:extLst>
              <a:ext uri="{FF2B5EF4-FFF2-40B4-BE49-F238E27FC236}">
                <a16:creationId xmlns:a16="http://schemas.microsoft.com/office/drawing/2014/main" id="{B33008FA-1FB8-4A30-B874-5483E6B8CCB0}"/>
              </a:ext>
            </a:extLst>
          </p:cNvPr>
          <p:cNvSpPr/>
          <p:nvPr/>
        </p:nvSpPr>
        <p:spPr>
          <a:xfrm>
            <a:off x="6362538" y="5414361"/>
            <a:ext cx="150967" cy="252871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144">
            <a:extLst>
              <a:ext uri="{FF2B5EF4-FFF2-40B4-BE49-F238E27FC236}">
                <a16:creationId xmlns:a16="http://schemas.microsoft.com/office/drawing/2014/main" id="{EE36739D-00B3-4767-8A0D-701C5CCCDD16}"/>
              </a:ext>
            </a:extLst>
          </p:cNvPr>
          <p:cNvSpPr/>
          <p:nvPr/>
        </p:nvSpPr>
        <p:spPr>
          <a:xfrm>
            <a:off x="8406487" y="5414360"/>
            <a:ext cx="150967" cy="252871"/>
          </a:xfrm>
          <a:prstGeom prst="rect">
            <a:avLst/>
          </a:prstGeom>
          <a:solidFill>
            <a:srgbClr val="FFFF00"/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145">
            <a:extLst>
              <a:ext uri="{FF2B5EF4-FFF2-40B4-BE49-F238E27FC236}">
                <a16:creationId xmlns:a16="http://schemas.microsoft.com/office/drawing/2014/main" id="{09F15D5C-7A17-4D25-94CE-52451C6E8222}"/>
              </a:ext>
            </a:extLst>
          </p:cNvPr>
          <p:cNvCxnSpPr>
            <a:cxnSpLocks/>
          </p:cNvCxnSpPr>
          <p:nvPr/>
        </p:nvCxnSpPr>
        <p:spPr>
          <a:xfrm>
            <a:off x="3595625" y="5600518"/>
            <a:ext cx="315870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146">
            <a:extLst>
              <a:ext uri="{FF2B5EF4-FFF2-40B4-BE49-F238E27FC236}">
                <a16:creationId xmlns:a16="http://schemas.microsoft.com/office/drawing/2014/main" id="{C19C6A2D-E7AB-4533-814C-C94778C83417}"/>
              </a:ext>
            </a:extLst>
          </p:cNvPr>
          <p:cNvCxnSpPr>
            <a:cxnSpLocks/>
          </p:cNvCxnSpPr>
          <p:nvPr/>
        </p:nvCxnSpPr>
        <p:spPr>
          <a:xfrm>
            <a:off x="4050051" y="5600518"/>
            <a:ext cx="299520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147">
            <a:extLst>
              <a:ext uri="{FF2B5EF4-FFF2-40B4-BE49-F238E27FC236}">
                <a16:creationId xmlns:a16="http://schemas.microsoft.com/office/drawing/2014/main" id="{B86A29E4-B859-4BFF-B5BD-31FCE1546F88}"/>
              </a:ext>
            </a:extLst>
          </p:cNvPr>
          <p:cNvCxnSpPr>
            <a:cxnSpLocks/>
          </p:cNvCxnSpPr>
          <p:nvPr/>
        </p:nvCxnSpPr>
        <p:spPr>
          <a:xfrm>
            <a:off x="4500934" y="5609555"/>
            <a:ext cx="1068762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148">
            <a:extLst>
              <a:ext uri="{FF2B5EF4-FFF2-40B4-BE49-F238E27FC236}">
                <a16:creationId xmlns:a16="http://schemas.microsoft.com/office/drawing/2014/main" id="{385F4E40-442B-425E-814F-5DAD94CF9A71}"/>
              </a:ext>
            </a:extLst>
          </p:cNvPr>
          <p:cNvCxnSpPr>
            <a:cxnSpLocks/>
          </p:cNvCxnSpPr>
          <p:nvPr/>
        </p:nvCxnSpPr>
        <p:spPr>
          <a:xfrm>
            <a:off x="5803133" y="5600518"/>
            <a:ext cx="503145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149">
            <a:extLst>
              <a:ext uri="{FF2B5EF4-FFF2-40B4-BE49-F238E27FC236}">
                <a16:creationId xmlns:a16="http://schemas.microsoft.com/office/drawing/2014/main" id="{B8755BC3-5A7C-4C75-8738-1245828DD3C9}"/>
              </a:ext>
            </a:extLst>
          </p:cNvPr>
          <p:cNvCxnSpPr>
            <a:cxnSpLocks/>
          </p:cNvCxnSpPr>
          <p:nvPr/>
        </p:nvCxnSpPr>
        <p:spPr>
          <a:xfrm>
            <a:off x="6438021" y="5609555"/>
            <a:ext cx="1261989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150">
            <a:extLst>
              <a:ext uri="{FF2B5EF4-FFF2-40B4-BE49-F238E27FC236}">
                <a16:creationId xmlns:a16="http://schemas.microsoft.com/office/drawing/2014/main" id="{9F8A6496-1CFC-46E0-A7CE-ECF0F005E1AB}"/>
              </a:ext>
            </a:extLst>
          </p:cNvPr>
          <p:cNvCxnSpPr>
            <a:cxnSpLocks/>
          </p:cNvCxnSpPr>
          <p:nvPr/>
        </p:nvCxnSpPr>
        <p:spPr>
          <a:xfrm>
            <a:off x="8493781" y="5609555"/>
            <a:ext cx="1262759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151">
            <a:extLst>
              <a:ext uri="{FF2B5EF4-FFF2-40B4-BE49-F238E27FC236}">
                <a16:creationId xmlns:a16="http://schemas.microsoft.com/office/drawing/2014/main" id="{5B85F12B-7A33-4527-9806-5C2583169267}"/>
              </a:ext>
            </a:extLst>
          </p:cNvPr>
          <p:cNvCxnSpPr>
            <a:cxnSpLocks/>
          </p:cNvCxnSpPr>
          <p:nvPr/>
        </p:nvCxnSpPr>
        <p:spPr>
          <a:xfrm>
            <a:off x="7843139" y="5600518"/>
            <a:ext cx="503145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152">
            <a:extLst>
              <a:ext uri="{FF2B5EF4-FFF2-40B4-BE49-F238E27FC236}">
                <a16:creationId xmlns:a16="http://schemas.microsoft.com/office/drawing/2014/main" id="{F379BF01-8DB2-46A7-A295-226F3ADC8DE9}"/>
              </a:ext>
            </a:extLst>
          </p:cNvPr>
          <p:cNvSpPr/>
          <p:nvPr/>
        </p:nvSpPr>
        <p:spPr>
          <a:xfrm>
            <a:off x="6909667" y="4051616"/>
            <a:ext cx="174588" cy="419100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153">
            <a:extLst>
              <a:ext uri="{FF2B5EF4-FFF2-40B4-BE49-F238E27FC236}">
                <a16:creationId xmlns:a16="http://schemas.microsoft.com/office/drawing/2014/main" id="{A3520969-99D8-4EA5-98C7-477766543653}"/>
              </a:ext>
            </a:extLst>
          </p:cNvPr>
          <p:cNvCxnSpPr>
            <a:cxnSpLocks/>
            <a:stCxn id="21" idx="2"/>
            <a:endCxn id="62" idx="0"/>
          </p:cNvCxnSpPr>
          <p:nvPr/>
        </p:nvCxnSpPr>
        <p:spPr>
          <a:xfrm flipH="1">
            <a:off x="5555520" y="4470716"/>
            <a:ext cx="1123130" cy="1273206"/>
          </a:xfrm>
          <a:prstGeom prst="straightConnector1">
            <a:avLst/>
          </a:prstGeom>
          <a:ln>
            <a:solidFill>
              <a:srgbClr val="00B050"/>
            </a:solidFill>
            <a:prstDash val="lgDash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54">
            <a:extLst>
              <a:ext uri="{FF2B5EF4-FFF2-40B4-BE49-F238E27FC236}">
                <a16:creationId xmlns:a16="http://schemas.microsoft.com/office/drawing/2014/main" id="{FACB4AD6-F00A-41EA-9F89-F4F8EE67FE77}"/>
              </a:ext>
            </a:extLst>
          </p:cNvPr>
          <p:cNvCxnSpPr>
            <a:cxnSpLocks/>
            <a:stCxn id="99" idx="2"/>
            <a:endCxn id="65" idx="0"/>
          </p:cNvCxnSpPr>
          <p:nvPr/>
        </p:nvCxnSpPr>
        <p:spPr>
          <a:xfrm flipH="1">
            <a:off x="6218984" y="4470716"/>
            <a:ext cx="777977" cy="1273206"/>
          </a:xfrm>
          <a:prstGeom prst="straightConnector1">
            <a:avLst/>
          </a:prstGeom>
          <a:ln>
            <a:solidFill>
              <a:srgbClr val="00B050"/>
            </a:solidFill>
            <a:prstDash val="lgDash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7E6D55E3-CC24-42A9-849E-7DB981AE9C6B}"/>
              </a:ext>
            </a:extLst>
          </p:cNvPr>
          <p:cNvSpPr/>
          <p:nvPr/>
        </p:nvSpPr>
        <p:spPr>
          <a:xfrm>
            <a:off x="5459133" y="3987722"/>
            <a:ext cx="1635315" cy="57566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TextBox 60">
            <a:extLst>
              <a:ext uri="{FF2B5EF4-FFF2-40B4-BE49-F238E27FC236}">
                <a16:creationId xmlns:a16="http://schemas.microsoft.com/office/drawing/2014/main" id="{9A68288B-1BBA-49E0-A1B9-0C633FF4332E}"/>
              </a:ext>
            </a:extLst>
          </p:cNvPr>
          <p:cNvSpPr txBox="1"/>
          <p:nvPr/>
        </p:nvSpPr>
        <p:spPr>
          <a:xfrm>
            <a:off x="7161250" y="4487454"/>
            <a:ext cx="80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Del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06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71174</TotalTime>
  <Words>2443</Words>
  <Application>Microsoft Office PowerPoint</Application>
  <PresentationFormat>宽屏</PresentationFormat>
  <Paragraphs>580</Paragraphs>
  <Slides>29</Slides>
  <Notes>10</Notes>
  <HiddenSlides>5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 Unicode MS</vt:lpstr>
      <vt:lpstr>等线</vt:lpstr>
      <vt:lpstr>华文新魏</vt:lpstr>
      <vt:lpstr>宋体</vt:lpstr>
      <vt:lpstr>Arial</vt:lpstr>
      <vt:lpstr>Calibri</vt:lpstr>
      <vt:lpstr>Cambria Math</vt:lpstr>
      <vt:lpstr>Gill Sans MT</vt:lpstr>
      <vt:lpstr>Times New Roman</vt:lpstr>
      <vt:lpstr>Wingdings</vt:lpstr>
      <vt:lpstr>Office 主题</vt:lpstr>
      <vt:lpstr>基于LSM树的键值存储的查询优化</vt:lpstr>
      <vt:lpstr>Background：LSM-Get</vt:lpstr>
      <vt:lpstr>Idea</vt:lpstr>
      <vt:lpstr>Idea</vt:lpstr>
      <vt:lpstr>Design(Get with Global Index)</vt:lpstr>
      <vt:lpstr>Design（Get）</vt:lpstr>
      <vt:lpstr>Design（Scan）</vt:lpstr>
      <vt:lpstr>Design存在的难题与解决方法</vt:lpstr>
      <vt:lpstr>Design存在的难题与解决方法</vt:lpstr>
      <vt:lpstr>Design（层间指针部分）</vt:lpstr>
      <vt:lpstr>Design（层间指针部分）</vt:lpstr>
      <vt:lpstr>Design（层间指针部分）</vt:lpstr>
      <vt:lpstr>本周Debug（层间指针部分）</vt:lpstr>
      <vt:lpstr>Experiment1（不同大小数据库） </vt:lpstr>
      <vt:lpstr>Experiment 1（不同大小数据库）</vt:lpstr>
      <vt:lpstr>Experiment 1（不同大小数据库）</vt:lpstr>
      <vt:lpstr>Experiment 1（不同大小数据库）</vt:lpstr>
      <vt:lpstr>Experiment 1（不同大小数据库）</vt:lpstr>
      <vt:lpstr>Experiment 2(Zero Lookup)</vt:lpstr>
      <vt:lpstr>Experiment 2(Zero Lookup)</vt:lpstr>
      <vt:lpstr>Experiment 2 (Zero Lookup)</vt:lpstr>
      <vt:lpstr>目前存在的问题</vt:lpstr>
      <vt:lpstr>Experiment 3(只用Global index优化L0)</vt:lpstr>
      <vt:lpstr>目前存在的问题</vt:lpstr>
      <vt:lpstr>Experiment 4(不同读写比下缓存命中率)</vt:lpstr>
      <vt:lpstr>目前存在的问题</vt:lpstr>
      <vt:lpstr>一些想法</vt:lpstr>
      <vt:lpstr>工作计划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Retargetable System-Level DBT Hypervisor</dc:title>
  <dc:creator>Wang Xiaoyang</dc:creator>
  <cp:lastModifiedBy>张擎洋</cp:lastModifiedBy>
  <cp:revision>239</cp:revision>
  <dcterms:created xsi:type="dcterms:W3CDTF">2019-10-10T03:53:45Z</dcterms:created>
  <dcterms:modified xsi:type="dcterms:W3CDTF">2022-09-07T09:57:42Z</dcterms:modified>
</cp:coreProperties>
</file>