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7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09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6E7C-7466-44AD-AFCE-8A028846BBF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83A2-7C4E-4399-A429-23B6A3BD7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51BE-A2C6-4378-BDCD-7E9EC76F8F63}" type="datetime1">
              <a:rPr lang="zh-CN" altLang="en-US" smtClean="0"/>
              <a:t>2023/3/16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1608"/>
            <a:ext cx="8056033" cy="63319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51885"/>
            <a:ext cx="10515600" cy="4941881"/>
          </a:xfrm>
        </p:spPr>
        <p:txBody>
          <a:bodyPr/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>
              <a:defRPr/>
            </a:lvl5pPr>
          </a:lstStyle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Level1</a:t>
            </a:r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en-US" altLang="zh-CN" dirty="0"/>
              <a:t>Level2</a:t>
            </a:r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/>
              <a:t>Level3</a:t>
            </a:r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2023/3/16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07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Level1</a:t>
            </a:r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en-US" altLang="zh-CN" dirty="0"/>
              <a:t>Level2</a:t>
            </a:r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/>
              <a:t>Level3</a:t>
            </a:r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DD5A-14F5-4ECC-876B-6768CE37A50D}" type="datetime1">
              <a:rPr lang="zh-CN" altLang="en-US" smtClean="0"/>
              <a:t>2023/3/16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1">
              <a:lumMod val="7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marR="0" indent="-2448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Char char="•"/>
        <a:tabLst/>
        <a:defRPr lang="zh-CN" altLang="en-US" sz="36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5200" marR="0" indent="-4572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None/>
        <a:tabLst/>
        <a:defRPr lang="zh-CN" altLang="en-US" sz="28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21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57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44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en-US" altLang="en-US" sz="3600" kern="1200" dirty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A2D9B-A566-4F30-A61C-F5161F7DC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新异构存储设备场景下</a:t>
            </a:r>
            <a:br>
              <a:rPr lang="en-US" altLang="zh-CN" dirty="0"/>
            </a:br>
            <a:r>
              <a:rPr lang="en-US" altLang="zh-CN" dirty="0"/>
              <a:t>LSM-tree </a:t>
            </a:r>
            <a:r>
              <a:rPr lang="zh-CN" altLang="en-US" dirty="0"/>
              <a:t>相关优化</a:t>
            </a:r>
            <a:br>
              <a:rPr lang="en-US" altLang="zh-CN" dirty="0"/>
            </a:br>
            <a:r>
              <a:rPr lang="en-US" altLang="zh-CN" sz="1800" dirty="0"/>
              <a:t> </a:t>
            </a:r>
            <a:br>
              <a:rPr lang="en-US" altLang="zh-CN" dirty="0"/>
            </a:br>
            <a:r>
              <a:rPr lang="zh-CN" altLang="en-US" sz="3100" dirty="0"/>
              <a:t>论文分享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4D2B2-11FF-4AF9-B293-37610D66F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494"/>
            <a:ext cx="9144000" cy="1063305"/>
          </a:xfrm>
        </p:spPr>
        <p:txBody>
          <a:bodyPr/>
          <a:lstStyle/>
          <a:p>
            <a:r>
              <a:rPr lang="en-US" altLang="zh-CN" dirty="0" err="1"/>
              <a:t>Qingyang</a:t>
            </a:r>
            <a:r>
              <a:rPr lang="en-US" altLang="zh-CN" dirty="0"/>
              <a:t> Zhang</a:t>
            </a:r>
          </a:p>
          <a:p>
            <a:r>
              <a:rPr lang="en-US" altLang="zh-CN" dirty="0"/>
              <a:t>2023.4.13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B56F3-8987-404B-953F-FCF7D073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51BE-A2C6-4378-BDCD-7E9EC76F8F63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EFDBD-E48E-4007-9AC2-26D108FD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EE23C-FAA1-461A-A45B-BCE9DED6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KV</a:t>
            </a:r>
            <a:r>
              <a:rPr lang="zh-CN" altLang="en-US" dirty="0"/>
              <a:t>分离，混合管理，任务分工</a:t>
            </a:r>
            <a:endParaRPr lang="en-US" altLang="zh-CN" dirty="0"/>
          </a:p>
          <a:p>
            <a:r>
              <a:rPr lang="zh-CN" altLang="en-US" dirty="0"/>
              <a:t>拆分成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part</a:t>
            </a:r>
            <a:r>
              <a:rPr lang="zh-CN" altLang="en-US" dirty="0"/>
              <a:t>，分别放在</a:t>
            </a:r>
            <a:r>
              <a:rPr lang="en-US" altLang="zh-CN" dirty="0"/>
              <a:t>NVM</a:t>
            </a:r>
            <a:r>
              <a:rPr lang="zh-CN" altLang="en-US" dirty="0"/>
              <a:t>，</a:t>
            </a:r>
            <a:r>
              <a:rPr lang="en-US" altLang="zh-CN" dirty="0"/>
              <a:t>SSD</a:t>
            </a:r>
            <a:r>
              <a:rPr lang="zh-CN" altLang="en-US" dirty="0"/>
              <a:t>和</a:t>
            </a:r>
            <a:r>
              <a:rPr lang="en-US" altLang="zh-CN" dirty="0"/>
              <a:t>DRAM</a:t>
            </a:r>
            <a:r>
              <a:rPr lang="zh-CN" altLang="en-US" dirty="0"/>
              <a:t>上</a:t>
            </a:r>
            <a:endParaRPr lang="en-US" altLang="zh-CN" dirty="0"/>
          </a:p>
          <a:p>
            <a:pPr lvl="1"/>
            <a:r>
              <a:rPr lang="en-US" altLang="zh-CN" dirty="0"/>
              <a:t>1. Persistent Key Index -&gt; NVM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key</a:t>
            </a:r>
            <a:r>
              <a:rPr lang="zh-CN" altLang="en-US" dirty="0"/>
              <a:t>直接映射到</a:t>
            </a:r>
            <a:r>
              <a:rPr lang="en-US" altLang="zh-CN" dirty="0"/>
              <a:t>value</a:t>
            </a:r>
          </a:p>
          <a:p>
            <a:pPr lvl="2"/>
            <a:r>
              <a:rPr lang="zh-CN" altLang="en-US" dirty="0"/>
              <a:t>需要字节可寻址的低延迟介质</a:t>
            </a:r>
            <a:endParaRPr lang="en-US" altLang="zh-CN" dirty="0"/>
          </a:p>
          <a:p>
            <a:pPr lvl="2"/>
            <a:r>
              <a:rPr lang="zh-CN" altLang="en-US" dirty="0"/>
              <a:t>需要拓展性好</a:t>
            </a:r>
            <a:endParaRPr lang="en-US" altLang="zh-CN" dirty="0"/>
          </a:p>
          <a:p>
            <a:pPr lvl="2"/>
            <a:r>
              <a:rPr lang="zh-CN" altLang="en-US" dirty="0"/>
              <a:t>为了避免崩溃一致性开销，需要持久性</a:t>
            </a:r>
            <a:endParaRPr lang="en-US" altLang="zh-CN" dirty="0"/>
          </a:p>
          <a:p>
            <a:pPr lvl="1"/>
            <a:r>
              <a:rPr lang="en-US" altLang="zh-CN" dirty="0"/>
              <a:t>2. Value Storage -&gt;SSD</a:t>
            </a:r>
          </a:p>
          <a:p>
            <a:pPr lvl="2"/>
            <a:r>
              <a:rPr lang="zh-CN" altLang="en-US" dirty="0"/>
              <a:t>需要大容量和高带宽</a:t>
            </a:r>
            <a:endParaRPr lang="en-US" altLang="zh-CN" dirty="0"/>
          </a:p>
          <a:p>
            <a:pPr lvl="1"/>
            <a:r>
              <a:rPr lang="en-US" altLang="zh-CN" dirty="0"/>
              <a:t>3. Persistent Write Buffer -&gt; NVM</a:t>
            </a:r>
          </a:p>
          <a:p>
            <a:pPr lvl="2"/>
            <a:r>
              <a:rPr lang="zh-CN" altLang="en-US" dirty="0"/>
              <a:t>需要耐用性</a:t>
            </a:r>
            <a:endParaRPr lang="en-US" altLang="zh-CN" dirty="0"/>
          </a:p>
          <a:p>
            <a:pPr lvl="2"/>
            <a:r>
              <a:rPr lang="zh-CN" altLang="en-US" dirty="0"/>
              <a:t>与传统放在</a:t>
            </a:r>
            <a:r>
              <a:rPr lang="en-US" altLang="zh-CN" dirty="0"/>
              <a:t>DRAM</a:t>
            </a:r>
            <a:r>
              <a:rPr lang="zh-CN" altLang="en-US" dirty="0"/>
              <a:t>不同，追加写入</a:t>
            </a:r>
            <a:r>
              <a:rPr lang="en-US" altLang="zh-CN" dirty="0"/>
              <a:t>NVM</a:t>
            </a:r>
          </a:p>
          <a:p>
            <a:pPr lvl="2"/>
            <a:r>
              <a:rPr lang="zh-CN" altLang="en-US" dirty="0"/>
              <a:t>缩短了写入路径，减少写入延迟，</a:t>
            </a:r>
            <a:endParaRPr lang="en-US" altLang="zh-CN" dirty="0"/>
          </a:p>
          <a:p>
            <a:pPr marL="288000" lvl="1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7C6262-9065-40B7-808A-65D7279B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85" y="2447301"/>
            <a:ext cx="462979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拆分成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part</a:t>
            </a:r>
            <a:r>
              <a:rPr lang="zh-CN" altLang="en-US" dirty="0"/>
              <a:t>，分别放在</a:t>
            </a:r>
            <a:r>
              <a:rPr lang="en-US" altLang="zh-CN" dirty="0"/>
              <a:t>NVM</a:t>
            </a:r>
            <a:r>
              <a:rPr lang="zh-CN" altLang="en-US" dirty="0"/>
              <a:t>，</a:t>
            </a:r>
            <a:r>
              <a:rPr lang="en-US" altLang="zh-CN" dirty="0"/>
              <a:t>SSD</a:t>
            </a:r>
            <a:r>
              <a:rPr lang="zh-CN" altLang="en-US" dirty="0"/>
              <a:t>和</a:t>
            </a:r>
            <a:r>
              <a:rPr lang="en-US" altLang="zh-CN" dirty="0"/>
              <a:t>DRAM</a:t>
            </a:r>
            <a:r>
              <a:rPr lang="zh-CN" altLang="en-US" dirty="0"/>
              <a:t>上</a:t>
            </a:r>
            <a:endParaRPr lang="en-US" altLang="zh-CN" dirty="0"/>
          </a:p>
          <a:p>
            <a:pPr lvl="1"/>
            <a:r>
              <a:rPr lang="en-US" altLang="zh-CN" dirty="0"/>
              <a:t>4. Scan-Aware Value Cache (SVC) on DRAM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read-hot</a:t>
            </a:r>
            <a:r>
              <a:rPr lang="zh-CN" altLang="en-US" dirty="0"/>
              <a:t>的值缓存在</a:t>
            </a:r>
            <a:r>
              <a:rPr lang="en-US" altLang="zh-CN" dirty="0"/>
              <a:t>DRAM</a:t>
            </a:r>
          </a:p>
          <a:p>
            <a:pPr lvl="2"/>
            <a:r>
              <a:rPr lang="en-US" altLang="zh-CN" dirty="0"/>
              <a:t>SVC</a:t>
            </a:r>
            <a:r>
              <a:rPr lang="zh-CN" altLang="en-US" dirty="0"/>
              <a:t>没有单独的索引来查找缓存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加速扫描：</a:t>
            </a:r>
            <a:r>
              <a:rPr lang="en-US" altLang="zh-CN" dirty="0"/>
              <a:t>SVC</a:t>
            </a:r>
            <a:r>
              <a:rPr lang="zh-CN" altLang="en-US" dirty="0"/>
              <a:t>对于</a:t>
            </a:r>
            <a:r>
              <a:rPr lang="en-US" altLang="zh-CN" dirty="0"/>
              <a:t>scan-intensive</a:t>
            </a:r>
            <a:r>
              <a:rPr lang="zh-CN" altLang="en-US" dirty="0"/>
              <a:t>的</a:t>
            </a:r>
            <a:endParaRPr lang="en-US" altLang="zh-CN" dirty="0"/>
          </a:p>
          <a:p>
            <a:pPr marL="648000" lvl="2" indent="0">
              <a:buNone/>
            </a:pPr>
            <a:r>
              <a:rPr lang="en-US" altLang="zh-CN" dirty="0"/>
              <a:t>Value</a:t>
            </a:r>
            <a:r>
              <a:rPr lang="zh-CN" altLang="en-US" dirty="0"/>
              <a:t>，移出缓存时会对同一扫描范围的</a:t>
            </a:r>
            <a:r>
              <a:rPr lang="en-US" altLang="zh-CN" dirty="0"/>
              <a:t>value</a:t>
            </a:r>
          </a:p>
          <a:p>
            <a:pPr marL="648000" lvl="2" indent="0">
              <a:buNone/>
            </a:pPr>
            <a:r>
              <a:rPr lang="zh-CN" altLang="en-US" dirty="0"/>
              <a:t>进行排序后写回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以提高空间局部性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异构存储索引表 </a:t>
            </a:r>
            <a:r>
              <a:rPr lang="en-US" altLang="zh-CN" dirty="0"/>
              <a:t>on NVM</a:t>
            </a:r>
          </a:p>
          <a:p>
            <a:pPr lvl="2"/>
            <a:r>
              <a:rPr lang="zh-CN" altLang="en-US" dirty="0"/>
              <a:t>跨媒体并发控制</a:t>
            </a:r>
            <a:endParaRPr lang="en-US" altLang="zh-CN" dirty="0"/>
          </a:p>
          <a:p>
            <a:pPr lvl="2"/>
            <a:r>
              <a:rPr lang="zh-CN" altLang="en-US" dirty="0"/>
              <a:t>轻量级崩溃一致性</a:t>
            </a:r>
            <a:endParaRPr lang="en-US" altLang="zh-CN" dirty="0"/>
          </a:p>
          <a:p>
            <a:pPr lvl="2"/>
            <a:r>
              <a:rPr lang="zh-CN" altLang="en-US" dirty="0"/>
              <a:t>快速恢复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7C6262-9065-40B7-808A-65D7279B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07" y="2843867"/>
            <a:ext cx="4074374" cy="29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1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存储趋势</a:t>
            </a:r>
            <a:endParaRPr lang="en-US" altLang="zh-CN" dirty="0"/>
          </a:p>
          <a:p>
            <a:pPr lvl="1"/>
            <a:r>
              <a:rPr lang="zh-CN" altLang="en-US" dirty="0"/>
              <a:t>快但贵</a:t>
            </a:r>
            <a:endParaRPr lang="en-US" altLang="zh-CN" dirty="0"/>
          </a:p>
          <a:p>
            <a:pPr lvl="1"/>
            <a:r>
              <a:rPr lang="zh-CN" altLang="en-US" dirty="0"/>
              <a:t>便宜但慢</a:t>
            </a:r>
            <a:endParaRPr lang="en-US" altLang="zh-CN" dirty="0"/>
          </a:p>
          <a:p>
            <a:pPr lvl="1"/>
            <a:r>
              <a:rPr lang="zh-CN" altLang="en-US" dirty="0"/>
              <a:t>需要分层以获得高性价比</a:t>
            </a:r>
            <a:endParaRPr lang="en-US" altLang="zh-CN" dirty="0"/>
          </a:p>
          <a:p>
            <a:r>
              <a:rPr lang="zh-CN" altLang="en-US" dirty="0"/>
              <a:t>现有分层存储设计（如图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嵌入单层结构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额外缓存容量</a:t>
            </a:r>
            <a:endParaRPr lang="en-US" altLang="zh-CN" dirty="0"/>
          </a:p>
          <a:p>
            <a:r>
              <a:rPr lang="zh-CN" altLang="en-US" dirty="0"/>
              <a:t>如何充分利用异构存储设备</a:t>
            </a:r>
            <a:r>
              <a:rPr lang="en-US" altLang="zh-CN" dirty="0"/>
              <a:t>NVM</a:t>
            </a:r>
            <a:r>
              <a:rPr lang="zh-CN" altLang="en-US" dirty="0"/>
              <a:t>，</a:t>
            </a:r>
            <a:r>
              <a:rPr lang="en-US" altLang="zh-CN" dirty="0"/>
              <a:t>SSD</a:t>
            </a:r>
            <a:r>
              <a:rPr lang="zh-CN" altLang="en-US" dirty="0"/>
              <a:t>，</a:t>
            </a:r>
            <a:r>
              <a:rPr lang="en-US" altLang="zh-CN" dirty="0"/>
              <a:t>DRAM</a:t>
            </a:r>
            <a:r>
              <a:rPr lang="zh-CN" altLang="en-US" dirty="0"/>
              <a:t>的性能？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E356FB-93D8-4D11-A32C-DA5975E3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71" y="2371513"/>
            <a:ext cx="4307865" cy="14942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0EE84F-3CE5-4ED2-8AD0-B12A3425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786" y="1129673"/>
            <a:ext cx="3006561" cy="10547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98770C-BDCA-49B3-8EF4-2A31FD769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048" y="4745987"/>
            <a:ext cx="5865903" cy="156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4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Revisiting Log-Structured Merging for KV Stores in Hybrid Memory Systems</a:t>
            </a:r>
          </a:p>
          <a:p>
            <a:pPr lvl="1"/>
            <a:r>
              <a:rPr lang="zh-CN" altLang="en-US" dirty="0"/>
              <a:t>抛弃传统的</a:t>
            </a:r>
            <a:r>
              <a:rPr lang="en-US" altLang="zh-CN" dirty="0" err="1"/>
              <a:t>SSTable</a:t>
            </a:r>
            <a:r>
              <a:rPr lang="zh-CN" altLang="en-US" dirty="0"/>
              <a:t>文件格式，选择更适合</a:t>
            </a:r>
            <a:r>
              <a:rPr lang="en-US" altLang="zh-CN" dirty="0"/>
              <a:t>NVM</a:t>
            </a:r>
            <a:r>
              <a:rPr lang="zh-CN" altLang="en-US" dirty="0"/>
              <a:t>的数据存储方式</a:t>
            </a:r>
            <a:r>
              <a:rPr lang="en-US" altLang="zh-CN" dirty="0"/>
              <a:t>--</a:t>
            </a:r>
            <a:r>
              <a:rPr lang="zh-CN" altLang="en-US" dirty="0"/>
              <a:t>跳表</a:t>
            </a:r>
            <a:endParaRPr lang="en-US" altLang="zh-CN" dirty="0"/>
          </a:p>
          <a:p>
            <a:r>
              <a:rPr lang="en-US" altLang="zh-CN" dirty="0"/>
              <a:t>Efficient Compactions between Storage Tiers with </a:t>
            </a:r>
            <a:r>
              <a:rPr lang="en-US" altLang="zh-CN" dirty="0" err="1"/>
              <a:t>PrismDB</a:t>
            </a:r>
            <a:endParaRPr lang="en-US" altLang="zh-CN" dirty="0"/>
          </a:p>
          <a:p>
            <a:pPr lvl="1"/>
            <a:r>
              <a:rPr lang="zh-CN" altLang="en-US" dirty="0"/>
              <a:t>现有分层方式没有充分利用</a:t>
            </a:r>
            <a:r>
              <a:rPr lang="en-US" altLang="zh-CN" dirty="0"/>
              <a:t>NVM</a:t>
            </a:r>
            <a:r>
              <a:rPr lang="zh-CN" altLang="en-US" dirty="0"/>
              <a:t>性能优势</a:t>
            </a:r>
            <a:endParaRPr lang="en-US" altLang="zh-CN" dirty="0"/>
          </a:p>
          <a:p>
            <a:pPr lvl="1"/>
            <a:r>
              <a:rPr lang="zh-CN" altLang="en-US" dirty="0"/>
              <a:t>调整分层结构以减少</a:t>
            </a:r>
            <a:r>
              <a:rPr lang="en-US" altLang="zh-CN" dirty="0"/>
              <a:t>compaction</a:t>
            </a:r>
            <a:r>
              <a:rPr lang="zh-CN" altLang="en-US" dirty="0"/>
              <a:t>开销并使用冷热感知的方法提高读性能</a:t>
            </a:r>
            <a:endParaRPr lang="en-US" altLang="zh-CN" dirty="0"/>
          </a:p>
          <a:p>
            <a:r>
              <a:rPr lang="en-US" altLang="zh-CN" dirty="0"/>
              <a:t>Prism: Optimizing Key-Value Store for Modern Heterogeneous Storage Devices</a:t>
            </a:r>
          </a:p>
          <a:p>
            <a:pPr lvl="1"/>
            <a:r>
              <a:rPr lang="zh-CN" altLang="en-US" dirty="0"/>
              <a:t>分层方法在当今的异构存储设备上并不适用</a:t>
            </a:r>
            <a:endParaRPr lang="en-US" altLang="zh-CN" dirty="0"/>
          </a:p>
          <a:p>
            <a:pPr lvl="1"/>
            <a:r>
              <a:rPr lang="zh-CN" altLang="en-US" dirty="0"/>
              <a:t>不分层，对异构存储进行混合管理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0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Analysis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Revisiting Log-Structured Merging for KV Stores in Hybrid Memory Systems</a:t>
            </a:r>
          </a:p>
          <a:p>
            <a:r>
              <a:rPr lang="en-US" altLang="zh-CN" dirty="0"/>
              <a:t>NVM</a:t>
            </a:r>
            <a:r>
              <a:rPr lang="zh-CN" altLang="en-US" dirty="0"/>
              <a:t>没有充分利用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en-US" altLang="zh-CN" dirty="0" err="1"/>
              <a:t>MemTable</a:t>
            </a:r>
            <a:r>
              <a:rPr lang="en-US" altLang="zh-CN" dirty="0"/>
              <a:t> Flush</a:t>
            </a:r>
            <a:r>
              <a:rPr lang="zh-CN" altLang="en-US" dirty="0"/>
              <a:t>到</a:t>
            </a:r>
            <a:r>
              <a:rPr lang="en-US" altLang="zh-CN" dirty="0" err="1"/>
              <a:t>SSTable</a:t>
            </a:r>
            <a:r>
              <a:rPr lang="zh-CN" altLang="en-US" dirty="0"/>
              <a:t>对写吞吐产生很大影响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对于</a:t>
            </a:r>
            <a:r>
              <a:rPr lang="en-US" altLang="zh-CN" dirty="0" err="1"/>
              <a:t>SSTable</a:t>
            </a:r>
            <a:r>
              <a:rPr lang="zh-CN" altLang="en-US" dirty="0"/>
              <a:t>读操作的反序列化（</a:t>
            </a:r>
            <a:r>
              <a:rPr lang="en-US" altLang="zh-CN" dirty="0"/>
              <a:t>IO</a:t>
            </a:r>
            <a:r>
              <a:rPr lang="zh-CN" altLang="en-US" dirty="0"/>
              <a:t>）非常昂贵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多层</a:t>
            </a:r>
            <a:r>
              <a:rPr lang="en-US" altLang="zh-CN" dirty="0" err="1"/>
              <a:t>SSTable</a:t>
            </a:r>
            <a:r>
              <a:rPr lang="zh-CN" altLang="en-US" dirty="0"/>
              <a:t>的</a:t>
            </a:r>
            <a:r>
              <a:rPr lang="en-US" altLang="zh-CN" dirty="0"/>
              <a:t>compaction</a:t>
            </a:r>
            <a:r>
              <a:rPr lang="zh-CN" altLang="en-US" dirty="0"/>
              <a:t>造成严重的写放大</a:t>
            </a:r>
            <a:endParaRPr lang="en-US" altLang="zh-CN" dirty="0"/>
          </a:p>
          <a:p>
            <a:pPr lvl="1"/>
            <a:r>
              <a:rPr lang="en-US" altLang="zh-CN" dirty="0"/>
              <a:t>=》</a:t>
            </a:r>
            <a:r>
              <a:rPr lang="en-US" altLang="zh-CN" dirty="0" err="1">
                <a:solidFill>
                  <a:srgbClr val="FF0000"/>
                </a:solidFill>
              </a:rPr>
              <a:t>SSTable</a:t>
            </a:r>
            <a:r>
              <a:rPr lang="zh-CN" altLang="en-US" dirty="0">
                <a:solidFill>
                  <a:srgbClr val="FF0000"/>
                </a:solidFill>
              </a:rPr>
              <a:t>这种文件格式不适合字节寻址的</a:t>
            </a:r>
            <a:r>
              <a:rPr lang="en-US" altLang="zh-CN" dirty="0">
                <a:solidFill>
                  <a:srgbClr val="FF0000"/>
                </a:solidFill>
              </a:rPr>
              <a:t>NVM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F77B26-EB9D-47D0-957A-92C8A58F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60" y="4231342"/>
            <a:ext cx="981211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PMTables</a:t>
            </a:r>
            <a:endParaRPr lang="en-US" altLang="zh-CN" dirty="0"/>
          </a:p>
          <a:p>
            <a:pPr lvl="1"/>
            <a:r>
              <a:rPr lang="en-US" altLang="zh-CN" dirty="0"/>
              <a:t>Persistent </a:t>
            </a:r>
            <a:r>
              <a:rPr lang="en-US" altLang="zh-CN" dirty="0" err="1"/>
              <a:t>MemTable</a:t>
            </a:r>
            <a:r>
              <a:rPr lang="en-US" altLang="zh-CN" dirty="0"/>
              <a:t>, </a:t>
            </a:r>
            <a:r>
              <a:rPr lang="zh-CN" altLang="en-US" dirty="0"/>
              <a:t>以</a:t>
            </a:r>
            <a:r>
              <a:rPr lang="en-US" altLang="zh-CN" dirty="0"/>
              <a:t>KV</a:t>
            </a:r>
            <a:r>
              <a:rPr lang="zh-CN" altLang="en-US" dirty="0"/>
              <a:t>为粒度，与</a:t>
            </a:r>
            <a:r>
              <a:rPr lang="en-US" altLang="zh-CN" dirty="0"/>
              <a:t>Dram</a:t>
            </a:r>
            <a:r>
              <a:rPr lang="zh-CN" altLang="en-US" dirty="0"/>
              <a:t>保持一致，提高</a:t>
            </a:r>
            <a:r>
              <a:rPr lang="en-US" altLang="zh-CN" dirty="0"/>
              <a:t>flush</a:t>
            </a:r>
            <a:r>
              <a:rPr lang="zh-CN" altLang="en-US" dirty="0"/>
              <a:t>的速度</a:t>
            </a:r>
            <a:endParaRPr lang="en-US" altLang="zh-CN" dirty="0"/>
          </a:p>
          <a:p>
            <a:pPr lvl="1"/>
            <a:r>
              <a:rPr lang="zh-CN" altLang="en-US" dirty="0"/>
              <a:t>每层的</a:t>
            </a:r>
            <a:r>
              <a:rPr lang="en-US" altLang="zh-CN" dirty="0" err="1"/>
              <a:t>PMTable</a:t>
            </a:r>
            <a:r>
              <a:rPr lang="zh-CN" altLang="en-US" dirty="0"/>
              <a:t>是有范围重叠的（除了最后一层只有一个</a:t>
            </a:r>
            <a:r>
              <a:rPr lang="en-US" altLang="zh-CN" dirty="0" err="1"/>
              <a:t>PMTable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 One-Piece Flushing</a:t>
            </a:r>
          </a:p>
          <a:p>
            <a:pPr lvl="1"/>
            <a:r>
              <a:rPr lang="zh-CN" altLang="en-US" dirty="0"/>
              <a:t>通过一个</a:t>
            </a:r>
            <a:r>
              <a:rPr lang="en-US" altLang="zh-CN" dirty="0" err="1"/>
              <a:t>memcpy</a:t>
            </a:r>
            <a:r>
              <a:rPr lang="zh-CN" altLang="en-US" dirty="0"/>
              <a:t>将</a:t>
            </a:r>
            <a:r>
              <a:rPr lang="en-US" altLang="zh-CN" dirty="0" err="1"/>
              <a:t>MemTable</a:t>
            </a:r>
            <a:r>
              <a:rPr lang="zh-CN" altLang="en-US" dirty="0"/>
              <a:t>物理复制到</a:t>
            </a:r>
            <a:endParaRPr lang="en-US" altLang="zh-CN" dirty="0"/>
          </a:p>
          <a:p>
            <a:pPr marL="288000" lvl="1" indent="0">
              <a:buNone/>
            </a:pPr>
            <a:r>
              <a:rPr lang="en-US" altLang="zh-CN" dirty="0" err="1"/>
              <a:t>PMTable</a:t>
            </a:r>
            <a:r>
              <a:rPr lang="en-US" altLang="zh-CN" dirty="0"/>
              <a:t>, </a:t>
            </a:r>
            <a:r>
              <a:rPr lang="zh-CN" altLang="en-US" dirty="0"/>
              <a:t>但需要根据相对地址更新</a:t>
            </a:r>
            <a:r>
              <a:rPr lang="en-US" altLang="zh-CN" dirty="0" err="1"/>
              <a:t>PMTable</a:t>
            </a:r>
            <a:endParaRPr lang="en-US" altLang="zh-CN" dirty="0"/>
          </a:p>
          <a:p>
            <a:pPr marL="288000" lvl="1" indent="0">
              <a:buNone/>
            </a:pPr>
            <a:r>
              <a:rPr lang="zh-CN" altLang="en-US" dirty="0"/>
              <a:t>中的所有指针。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331753-F173-4D42-9649-D70C6255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50" y="2693349"/>
            <a:ext cx="4839375" cy="39248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70A2EA-B8EE-43D2-BC89-14BAC4ED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4328602"/>
            <a:ext cx="465837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4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3. Zero-Copy Compaction</a:t>
            </a:r>
          </a:p>
          <a:p>
            <a:pPr lvl="1"/>
            <a:r>
              <a:rPr lang="zh-CN" altLang="en-US" dirty="0"/>
              <a:t>每次选择最旧的两个</a:t>
            </a:r>
            <a:r>
              <a:rPr lang="en-US" altLang="zh-CN" dirty="0" err="1"/>
              <a:t>PMTable</a:t>
            </a:r>
            <a:r>
              <a:rPr lang="zh-CN" altLang="en-US" dirty="0"/>
              <a:t>进行</a:t>
            </a:r>
            <a:r>
              <a:rPr lang="en-US" altLang="zh-CN" dirty="0"/>
              <a:t>Compaction</a:t>
            </a:r>
          </a:p>
          <a:p>
            <a:pPr lvl="1"/>
            <a:r>
              <a:rPr lang="zh-CN" altLang="en-US" dirty="0"/>
              <a:t>完成后插入下一层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只需要更新跳过列表中的指针</a:t>
            </a:r>
            <a:endParaRPr lang="en-US" altLang="zh-CN" dirty="0"/>
          </a:p>
          <a:p>
            <a:pPr lvl="1"/>
            <a:r>
              <a:rPr lang="zh-CN" altLang="en-US" dirty="0"/>
              <a:t>不需要移动数据节点</a:t>
            </a:r>
            <a:endParaRPr lang="en-US" altLang="zh-CN" dirty="0"/>
          </a:p>
          <a:p>
            <a:pPr lvl="1"/>
            <a:r>
              <a:rPr lang="zh-CN" altLang="en-US" dirty="0"/>
              <a:t>从而降低了写放大和</a:t>
            </a:r>
            <a:r>
              <a:rPr lang="en-US" altLang="zh-CN" dirty="0"/>
              <a:t>Compaction</a:t>
            </a:r>
            <a:r>
              <a:rPr lang="zh-CN" altLang="en-US" dirty="0"/>
              <a:t>成本</a:t>
            </a:r>
            <a:endParaRPr lang="en-US" altLang="zh-CN" dirty="0"/>
          </a:p>
          <a:p>
            <a:r>
              <a:rPr lang="en-US" altLang="zh-CN" dirty="0"/>
              <a:t>Lazy-Copy Compaction</a:t>
            </a:r>
          </a:p>
          <a:p>
            <a:pPr lvl="1"/>
            <a:r>
              <a:rPr lang="zh-CN" altLang="en-US" dirty="0"/>
              <a:t>从旧到新遍历第</a:t>
            </a:r>
            <a:r>
              <a:rPr lang="en-US" altLang="zh-CN" dirty="0"/>
              <a:t>n-1</a:t>
            </a:r>
            <a:r>
              <a:rPr lang="zh-CN" altLang="en-US" dirty="0"/>
              <a:t>层，将最新的</a:t>
            </a:r>
            <a:r>
              <a:rPr lang="en-US" altLang="zh-CN" dirty="0"/>
              <a:t>KV</a:t>
            </a:r>
            <a:r>
              <a:rPr lang="zh-CN" altLang="en-US" dirty="0"/>
              <a:t>插入</a:t>
            </a:r>
            <a:endParaRPr lang="en-US" altLang="zh-CN" dirty="0"/>
          </a:p>
          <a:p>
            <a:pPr marL="288000" lvl="1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层，并回收旧版本的</a:t>
            </a:r>
            <a:r>
              <a:rPr lang="en-US" altLang="zh-CN" dirty="0"/>
              <a:t>node</a:t>
            </a:r>
          </a:p>
          <a:p>
            <a:r>
              <a:rPr lang="en-US" altLang="zh-CN" dirty="0"/>
              <a:t>Read Optimizations</a:t>
            </a:r>
          </a:p>
          <a:p>
            <a:pPr lvl="1"/>
            <a:r>
              <a:rPr lang="zh-CN" altLang="en-US" dirty="0"/>
              <a:t>增大</a:t>
            </a:r>
            <a:r>
              <a:rPr lang="en-US" altLang="zh-CN" dirty="0" err="1"/>
              <a:t>PMTable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，使用</a:t>
            </a:r>
            <a:r>
              <a:rPr lang="en-US" altLang="zh-CN" dirty="0"/>
              <a:t>OR</a:t>
            </a:r>
            <a:r>
              <a:rPr lang="zh-CN" altLang="en-US" dirty="0"/>
              <a:t>合并</a:t>
            </a:r>
            <a:r>
              <a:rPr lang="en-US" altLang="zh-CN" dirty="0"/>
              <a:t>bloom filter</a:t>
            </a:r>
          </a:p>
          <a:p>
            <a:pPr marL="288000" lvl="1" indent="0">
              <a:buNone/>
            </a:pPr>
            <a:endParaRPr lang="en-US" altLang="zh-CN" dirty="0"/>
          </a:p>
          <a:p>
            <a:pPr marL="288000" lvl="1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1BE5E6-337B-49E7-84A2-AC877897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380" y="1251885"/>
            <a:ext cx="3998162" cy="46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4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Analysis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Efficient Compactions between Storage Tiers with </a:t>
            </a:r>
            <a:r>
              <a:rPr lang="en-US" altLang="zh-CN" dirty="0" err="1"/>
              <a:t>PrismDB</a:t>
            </a:r>
            <a:endParaRPr lang="en-US" altLang="zh-CN" dirty="0"/>
          </a:p>
          <a:p>
            <a:r>
              <a:rPr lang="zh-CN" altLang="en-US" dirty="0"/>
              <a:t>已有分层方式并没有充分利用</a:t>
            </a:r>
            <a:r>
              <a:rPr lang="en-US" altLang="zh-CN" dirty="0"/>
              <a:t>NVM</a:t>
            </a:r>
          </a:p>
          <a:p>
            <a:pPr lvl="1"/>
            <a:r>
              <a:rPr lang="zh-CN" altLang="en-US" dirty="0"/>
              <a:t>在后台</a:t>
            </a:r>
            <a:r>
              <a:rPr lang="en-US" altLang="zh-CN" dirty="0"/>
              <a:t>compaction</a:t>
            </a:r>
            <a:r>
              <a:rPr lang="zh-CN" altLang="en-US" dirty="0"/>
              <a:t>花费了</a:t>
            </a:r>
            <a:r>
              <a:rPr lang="en-US" altLang="zh-CN" dirty="0"/>
              <a:t>54%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zh-CN" altLang="en-US" dirty="0"/>
              <a:t>超过</a:t>
            </a:r>
            <a:r>
              <a:rPr lang="en-US" altLang="zh-CN" dirty="0"/>
              <a:t>80%</a:t>
            </a:r>
            <a:r>
              <a:rPr lang="zh-CN" altLang="en-US" dirty="0"/>
              <a:t>的</a:t>
            </a:r>
            <a:r>
              <a:rPr lang="en-US" altLang="zh-CN" dirty="0"/>
              <a:t>compaction</a:t>
            </a:r>
            <a:r>
              <a:rPr lang="zh-CN" altLang="en-US" dirty="0"/>
              <a:t>时间用于在</a:t>
            </a:r>
            <a:r>
              <a:rPr lang="en-US" altLang="zh-CN" dirty="0"/>
              <a:t>NVM</a:t>
            </a:r>
            <a:r>
              <a:rPr lang="zh-CN" altLang="en-US" dirty="0"/>
              <a:t>层中对数据进行排序（但</a:t>
            </a:r>
            <a:r>
              <a:rPr lang="en-US" altLang="zh-CN" dirty="0"/>
              <a:t>NVM</a:t>
            </a:r>
            <a:r>
              <a:rPr lang="zh-CN" altLang="en-US" dirty="0"/>
              <a:t>支持快速就地更新，因此不需要花费</a:t>
            </a:r>
            <a:r>
              <a:rPr lang="en-US" altLang="zh-CN" dirty="0"/>
              <a:t>CPU</a:t>
            </a:r>
            <a:r>
              <a:rPr lang="zh-CN" altLang="en-US" dirty="0"/>
              <a:t>周期进行排序）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许多读取仍然来自闪存（</a:t>
            </a:r>
            <a:r>
              <a:rPr lang="en-US" altLang="zh-CN" dirty="0"/>
              <a:t>42%</a:t>
            </a:r>
            <a:r>
              <a:rPr lang="zh-CN" altLang="en-US" dirty="0"/>
              <a:t>），导致大量的</a:t>
            </a:r>
            <a:r>
              <a:rPr lang="en-US" altLang="zh-CN" dirty="0"/>
              <a:t>CPU</a:t>
            </a:r>
            <a:r>
              <a:rPr lang="zh-CN" altLang="en-US" dirty="0"/>
              <a:t>时间（</a:t>
            </a:r>
            <a:r>
              <a:rPr lang="en-US" altLang="zh-CN" dirty="0"/>
              <a:t>23%</a:t>
            </a:r>
            <a:r>
              <a:rPr lang="zh-CN" altLang="en-US" dirty="0"/>
              <a:t>）花在</a:t>
            </a:r>
            <a:r>
              <a:rPr lang="en-US" altLang="zh-CN" dirty="0"/>
              <a:t>I/O</a:t>
            </a:r>
            <a:r>
              <a:rPr lang="zh-CN" altLang="en-US" dirty="0"/>
              <a:t>等待上</a:t>
            </a:r>
            <a:endParaRPr lang="en-US" altLang="zh-CN" dirty="0"/>
          </a:p>
          <a:p>
            <a:pPr lvl="1"/>
            <a:r>
              <a:rPr lang="zh-CN" altLang="en-US" dirty="0"/>
              <a:t>如果简单的在</a:t>
            </a:r>
            <a:r>
              <a:rPr lang="en-US" altLang="zh-CN" dirty="0"/>
              <a:t>NVM</a:t>
            </a:r>
            <a:r>
              <a:rPr lang="zh-CN" altLang="en-US" dirty="0"/>
              <a:t>层保留热数据，由于</a:t>
            </a:r>
            <a:endParaRPr lang="en-US" altLang="zh-CN" dirty="0"/>
          </a:p>
          <a:p>
            <a:pPr marL="288000" lvl="1" indent="0">
              <a:buNone/>
            </a:pPr>
            <a:r>
              <a:rPr lang="en-US" altLang="zh-CN" dirty="0"/>
              <a:t>NVM</a:t>
            </a:r>
            <a:r>
              <a:rPr lang="zh-CN" altLang="en-US" dirty="0"/>
              <a:t>容量有限，会导致</a:t>
            </a:r>
            <a:r>
              <a:rPr lang="en-US" altLang="zh-CN" dirty="0"/>
              <a:t>free space</a:t>
            </a:r>
            <a:r>
              <a:rPr lang="zh-CN" altLang="en-US" dirty="0"/>
              <a:t>减少，并</a:t>
            </a:r>
            <a:endParaRPr lang="en-US" altLang="zh-CN" dirty="0"/>
          </a:p>
          <a:p>
            <a:pPr marL="288000" lvl="1" indent="0">
              <a:buNone/>
            </a:pPr>
            <a:r>
              <a:rPr lang="zh-CN" altLang="en-US" dirty="0"/>
              <a:t>引发更多的</a:t>
            </a:r>
            <a:r>
              <a:rPr lang="en-US" altLang="zh-CN" dirty="0"/>
              <a:t>compaction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3282FB-7BF6-4A24-B8C1-26F30ABF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45" y="4254068"/>
            <a:ext cx="3793917" cy="20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1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分区、无共享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NVM</a:t>
            </a:r>
            <a:r>
              <a:rPr lang="zh-CN" altLang="en-US" dirty="0"/>
              <a:t>是低延迟的，分区减少共享数据结构上的同步</a:t>
            </a:r>
            <a:endParaRPr lang="en-US" altLang="zh-CN" dirty="0"/>
          </a:p>
          <a:p>
            <a:pPr lvl="1"/>
            <a:r>
              <a:rPr lang="zh-CN" altLang="en-US" dirty="0"/>
              <a:t>一个专用的工作线程来一次处理一个客户端请求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分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endParaRPr lang="en-US" altLang="zh-CN" dirty="0"/>
          </a:p>
          <a:p>
            <a:pPr lvl="1"/>
            <a:r>
              <a:rPr lang="en-US" altLang="zh-CN" dirty="0"/>
              <a:t>In-memory: B</a:t>
            </a:r>
            <a:r>
              <a:rPr lang="zh-CN" altLang="en-US" dirty="0"/>
              <a:t>树索引</a:t>
            </a:r>
            <a:r>
              <a:rPr lang="en-US" altLang="zh-CN" dirty="0"/>
              <a:t>NVM</a:t>
            </a:r>
            <a:r>
              <a:rPr lang="zh-CN" altLang="en-US" dirty="0"/>
              <a:t>中的</a:t>
            </a:r>
            <a:r>
              <a:rPr lang="en-US" altLang="zh-CN" dirty="0"/>
              <a:t>Slab</a:t>
            </a:r>
          </a:p>
          <a:p>
            <a:pPr lvl="1"/>
            <a:r>
              <a:rPr lang="en-US" altLang="zh-CN" dirty="0"/>
              <a:t>NVM: </a:t>
            </a:r>
            <a:r>
              <a:rPr lang="zh-CN" altLang="en-US" dirty="0"/>
              <a:t>无序</a:t>
            </a:r>
            <a:r>
              <a:rPr lang="en-US" altLang="zh-CN" dirty="0"/>
              <a:t>Slab</a:t>
            </a:r>
            <a:r>
              <a:rPr lang="zh-CN" altLang="en-US" dirty="0"/>
              <a:t>文件存储热数据</a:t>
            </a:r>
            <a:endParaRPr lang="en-US" altLang="zh-CN" dirty="0"/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slab</a:t>
            </a:r>
            <a:r>
              <a:rPr lang="zh-CN" altLang="en-US" dirty="0"/>
              <a:t>文件专用于特定的</a:t>
            </a:r>
            <a:r>
              <a:rPr lang="en-US" altLang="zh-CN" dirty="0"/>
              <a:t>KV</a:t>
            </a:r>
            <a:r>
              <a:rPr lang="zh-CN" altLang="en-US" dirty="0"/>
              <a:t>大小范围，存放热数据</a:t>
            </a:r>
            <a:endParaRPr lang="en-US" altLang="zh-CN" dirty="0"/>
          </a:p>
          <a:p>
            <a:pPr lvl="2"/>
            <a:r>
              <a:rPr lang="zh-CN" altLang="en-US" dirty="0"/>
              <a:t>同时存储</a:t>
            </a:r>
            <a:r>
              <a:rPr lang="en-US" altLang="zh-CN" dirty="0"/>
              <a:t>Flash</a:t>
            </a:r>
            <a:r>
              <a:rPr lang="zh-CN" altLang="en-US" dirty="0"/>
              <a:t>中</a:t>
            </a:r>
            <a:r>
              <a:rPr lang="en-US" altLang="zh-CN" dirty="0"/>
              <a:t>SST</a:t>
            </a:r>
            <a:r>
              <a:rPr lang="zh-CN" altLang="en-US" dirty="0"/>
              <a:t>文件的索引和</a:t>
            </a:r>
            <a:r>
              <a:rPr lang="en-US" altLang="zh-CN" dirty="0"/>
              <a:t>bloom filter</a:t>
            </a:r>
          </a:p>
          <a:p>
            <a:pPr lvl="1"/>
            <a:r>
              <a:rPr lang="en-US" altLang="zh-CN" dirty="0"/>
              <a:t>Flash:</a:t>
            </a:r>
            <a:r>
              <a:rPr lang="zh-CN" altLang="en-US" dirty="0"/>
              <a:t> 顺序</a:t>
            </a:r>
            <a:r>
              <a:rPr lang="en-US" altLang="zh-CN" dirty="0"/>
              <a:t>SST</a:t>
            </a:r>
            <a:r>
              <a:rPr lang="zh-CN" altLang="en-US" dirty="0"/>
              <a:t> 文件</a:t>
            </a:r>
            <a:endParaRPr lang="en-US" altLang="zh-CN" dirty="0"/>
          </a:p>
          <a:p>
            <a:r>
              <a:rPr lang="en-US" altLang="zh-CN" dirty="0"/>
              <a:t>3. Compaction</a:t>
            </a:r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en-US" altLang="zh-CN" dirty="0"/>
              <a:t>NVM</a:t>
            </a:r>
            <a:r>
              <a:rPr lang="zh-CN" altLang="en-US" dirty="0"/>
              <a:t>容量达到阈值触发</a:t>
            </a:r>
            <a:r>
              <a:rPr lang="en-US" altLang="zh-CN" dirty="0"/>
              <a:t>compaction</a:t>
            </a:r>
          </a:p>
          <a:p>
            <a:pPr lvl="1"/>
            <a:r>
              <a:rPr lang="zh-CN" altLang="en-US" dirty="0"/>
              <a:t>选择较冷的</a:t>
            </a:r>
            <a:r>
              <a:rPr lang="en-US" altLang="zh-CN" dirty="0"/>
              <a:t>KV</a:t>
            </a:r>
            <a:r>
              <a:rPr lang="zh-CN" altLang="en-US" dirty="0"/>
              <a:t>对象降级到</a:t>
            </a:r>
            <a:r>
              <a:rPr lang="en-US" altLang="zh-CN" dirty="0"/>
              <a:t>Flash</a:t>
            </a:r>
            <a:r>
              <a:rPr lang="zh-CN" altLang="en-US" dirty="0"/>
              <a:t>，较热的闪存提升到</a:t>
            </a:r>
            <a:r>
              <a:rPr lang="en-US" altLang="zh-CN" dirty="0"/>
              <a:t>NVM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B7F2C0-84F0-4226-BFB8-4DF005CE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638" y="2044785"/>
            <a:ext cx="4070090" cy="35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2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8120-6D07-456D-BFBB-4850F1F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Analysis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F9C-E2DE-4B6F-8168-94D076E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Prism: Optimizing Key-Value Store for Modern Heterogeneous</a:t>
            </a:r>
          </a:p>
          <a:p>
            <a:pPr marL="0" indent="0">
              <a:buNone/>
            </a:pPr>
            <a:r>
              <a:rPr lang="en-US" altLang="zh-CN" dirty="0"/>
              <a:t>Storage Devices</a:t>
            </a:r>
          </a:p>
          <a:p>
            <a:r>
              <a:rPr lang="zh-CN" altLang="en-US" dirty="0"/>
              <a:t>分层方法在当今的异构存储设备上并不适用</a:t>
            </a:r>
            <a:endParaRPr lang="en-US" altLang="zh-CN" dirty="0"/>
          </a:p>
          <a:p>
            <a:pPr lvl="1"/>
            <a:r>
              <a:rPr lang="en-US" altLang="zh-CN" dirty="0"/>
              <a:t>NVM</a:t>
            </a:r>
            <a:r>
              <a:rPr lang="zh-CN" altLang="en-US" dirty="0"/>
              <a:t>提供了极低的延迟和极高的续航能力，但它的带宽低于闪存</a:t>
            </a:r>
            <a:r>
              <a:rPr lang="en-US" altLang="zh-CN" dirty="0"/>
              <a:t>SSD</a:t>
            </a:r>
          </a:p>
          <a:p>
            <a:pPr lvl="1"/>
            <a:r>
              <a:rPr lang="zh-CN" altLang="en-US" dirty="0"/>
              <a:t>存储设备的性质是非分层的</a:t>
            </a:r>
            <a:endParaRPr lang="en-US" altLang="zh-CN" dirty="0"/>
          </a:p>
          <a:p>
            <a:pPr lvl="1"/>
            <a:r>
              <a:rPr lang="zh-CN" altLang="en-US" dirty="0"/>
              <a:t>异构存储设备不能简单地分为性能设备和容量设备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NVM</a:t>
            </a:r>
            <a:r>
              <a:rPr lang="zh-CN" altLang="en-US" dirty="0"/>
              <a:t>视为延迟和持久设备，将</a:t>
            </a:r>
            <a:r>
              <a:rPr lang="en-US" altLang="zh-CN" dirty="0"/>
              <a:t>SSD</a:t>
            </a:r>
            <a:r>
              <a:rPr lang="zh-CN" altLang="en-US" dirty="0"/>
              <a:t>视为带宽和容量设备</a:t>
            </a:r>
            <a:endParaRPr lang="en-US" altLang="zh-CN" dirty="0"/>
          </a:p>
          <a:p>
            <a:pPr lvl="1"/>
            <a:r>
              <a:rPr lang="en-US" altLang="zh-CN" dirty="0"/>
              <a:t>SSD</a:t>
            </a:r>
            <a:r>
              <a:rPr lang="zh-CN" altLang="en-US" dirty="0"/>
              <a:t>：高容量和带宽拓展，低成本</a:t>
            </a:r>
            <a:endParaRPr lang="en-US" altLang="zh-CN" dirty="0"/>
          </a:p>
          <a:p>
            <a:pPr lvl="1"/>
            <a:r>
              <a:rPr lang="en-US" altLang="zh-CN" dirty="0"/>
              <a:t>NVM</a:t>
            </a:r>
            <a:r>
              <a:rPr lang="zh-CN" altLang="en-US" dirty="0"/>
              <a:t>：接近</a:t>
            </a:r>
            <a:r>
              <a:rPr lang="en-US" altLang="zh-CN" dirty="0"/>
              <a:t>DRAM</a:t>
            </a:r>
            <a:r>
              <a:rPr lang="zh-CN" altLang="en-US" dirty="0"/>
              <a:t>的延迟，高耐久以及比</a:t>
            </a:r>
            <a:r>
              <a:rPr lang="en-US" altLang="zh-CN" dirty="0"/>
              <a:t>DRAM</a:t>
            </a:r>
            <a:r>
              <a:rPr lang="zh-CN" altLang="en-US" dirty="0"/>
              <a:t>更好的拓展性和成本</a:t>
            </a:r>
            <a:endParaRPr lang="en-US" altLang="zh-CN" dirty="0"/>
          </a:p>
          <a:p>
            <a:pPr lvl="1"/>
            <a:r>
              <a:rPr lang="en-US" altLang="zh-CN" dirty="0"/>
              <a:t>DRAM</a:t>
            </a:r>
            <a:r>
              <a:rPr lang="zh-CN" altLang="en-US" dirty="0"/>
              <a:t>：最低延迟和最高带宽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成为瓶颈</a:t>
            </a:r>
            <a:endParaRPr lang="en-US" altLang="zh-CN" dirty="0"/>
          </a:p>
          <a:p>
            <a:pPr lvl="1"/>
            <a:r>
              <a:rPr lang="en-US" altLang="zh-CN" dirty="0"/>
              <a:t>sorting, compaction, bloom filter</a:t>
            </a:r>
            <a:r>
              <a:rPr lang="zh-CN" altLang="en-US" dirty="0"/>
              <a:t>等占用</a:t>
            </a:r>
            <a:r>
              <a:rPr lang="en-US" altLang="zh-CN" dirty="0"/>
              <a:t>CPU</a:t>
            </a:r>
            <a:r>
              <a:rPr lang="zh-CN" altLang="en-US" dirty="0"/>
              <a:t>资源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84AB-A66B-41C9-98D4-03C80A6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2023/4/12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0146-0F90-4405-992C-4E2B8E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D204-5AA7-409D-89FB-764E8ED0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4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154563</TotalTime>
  <Words>938</Words>
  <Application>Microsoft Office PowerPoint</Application>
  <PresentationFormat>宽屏</PresentationFormat>
  <Paragraphs>144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 Unicode MS</vt:lpstr>
      <vt:lpstr>等线</vt:lpstr>
      <vt:lpstr>Arial</vt:lpstr>
      <vt:lpstr>Calibri</vt:lpstr>
      <vt:lpstr>Wingdings</vt:lpstr>
      <vt:lpstr>Office 主题</vt:lpstr>
      <vt:lpstr>新异构存储设备场景下 LSM-tree 相关优化   论文分享</vt:lpstr>
      <vt:lpstr>Background</vt:lpstr>
      <vt:lpstr>Background</vt:lpstr>
      <vt:lpstr>Analysis 1</vt:lpstr>
      <vt:lpstr>Design 1</vt:lpstr>
      <vt:lpstr>Design 1</vt:lpstr>
      <vt:lpstr>Analysis 2</vt:lpstr>
      <vt:lpstr>Design 2</vt:lpstr>
      <vt:lpstr>Analysis 3</vt:lpstr>
      <vt:lpstr>Design 3</vt:lpstr>
      <vt:lpstr>Design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Retargetable System-Level DBT Hypervisor</dc:title>
  <dc:creator>Wang Xiaoyang</dc:creator>
  <cp:lastModifiedBy>张擎洋</cp:lastModifiedBy>
  <cp:revision>286</cp:revision>
  <dcterms:created xsi:type="dcterms:W3CDTF">2019-10-10T03:53:45Z</dcterms:created>
  <dcterms:modified xsi:type="dcterms:W3CDTF">2023-04-12T13:15:12Z</dcterms:modified>
</cp:coreProperties>
</file>