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68" r:id="rId3"/>
    <p:sldId id="494" r:id="rId5"/>
    <p:sldId id="492" r:id="rId6"/>
    <p:sldId id="519" r:id="rId7"/>
    <p:sldId id="499" r:id="rId8"/>
    <p:sldId id="500" r:id="rId9"/>
    <p:sldId id="501" r:id="rId10"/>
    <p:sldId id="502" r:id="rId11"/>
    <p:sldId id="521" r:id="rId12"/>
    <p:sldId id="503" r:id="rId13"/>
    <p:sldId id="504" r:id="rId14"/>
    <p:sldId id="522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4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q" initials="z" lastIdx="1" clrIdx="0"/>
  <p:cmAuthor id="2" name="apple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2"/>
    <a:srgbClr val="548235"/>
    <a:srgbClr val="2F5597"/>
    <a:srgbClr val="E3E1E1"/>
    <a:srgbClr val="FDEADA"/>
    <a:srgbClr val="FDFDFD"/>
    <a:srgbClr val="DCE6F2"/>
    <a:srgbClr val="FFFFFF"/>
    <a:srgbClr val="EEB5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u="none" strike="noStrike" kern="1200" cap="none" spc="0" normalizeH="0" baseline="0">
                <a:solidFill>
                  <a:srgbClr val="543795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1pPr>
            <a:lvl2pPr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2pPr>
            <a:lvl3pPr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3pPr>
            <a:lvl4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4pPr>
            <a:lvl5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u="none" strike="noStrike" kern="1200" cap="none" spc="0" normalizeH="0"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Times New Roman" panose="02020603050405020304" charset="0"/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uFillTx/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Zhen Liu</a:t>
            </a:r>
            <a:endParaRPr lang="en-US" dirty="0"/>
          </a:p>
        </p:txBody>
      </p:sp>
      <p:sp>
        <p:nvSpPr>
          <p:cNvPr id="15" name="矩形 4"/>
          <p:cNvSpPr/>
          <p:nvPr/>
        </p:nvSpPr>
        <p:spPr>
          <a:xfrm>
            <a:off x="0" y="1420847"/>
            <a:ext cx="12192000" cy="27656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标题 1"/>
          <p:cNvSpPr txBox="1"/>
          <p:nvPr/>
        </p:nvSpPr>
        <p:spPr>
          <a:xfrm>
            <a:off x="1" y="2024697"/>
            <a:ext cx="12192000" cy="1342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</a:defRPr>
            </a:lvl1pPr>
          </a:lstStyle>
          <a:p>
            <a:r>
              <a:rPr lang="en-US" altLang="zh-CN" sz="4400" b="1" dirty="0">
                <a:solidFill>
                  <a:schemeClr val="bg1"/>
                </a:solidFill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Research on NVM (I)</a:t>
            </a:r>
            <a:endParaRPr lang="en-US" altLang="zh-CN" sz="4400" b="1" dirty="0">
              <a:solidFill>
                <a:schemeClr val="bg1"/>
              </a:solidFill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Cloud native relational database: PolitDB</a:t>
            </a:r>
            <a:endParaRPr lang="en-US" altLang="zh-CN" sz="4400" b="1" dirty="0">
              <a:solidFill>
                <a:schemeClr val="bg1"/>
              </a:solidFill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17" name="副标题 2"/>
          <p:cNvSpPr txBox="1"/>
          <p:nvPr/>
        </p:nvSpPr>
        <p:spPr>
          <a:xfrm>
            <a:off x="1524000" y="47066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Ruan, Chaoyi, et al. "Persistent Memory Disaggregation for Cloud-Native Relational Databases." Proceedings of the 28th ACM International Conference on Architectural Support for Programming Languages and Operating Systems, Volume 3. 2023.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PilotDB </a:t>
            </a: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Architecture and Workflow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Architecture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Architecture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3-level architecture for cloud-native relational DBs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Compute node (CN)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SQL/TXN server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LBP(local buffer pool)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Persistent memory node (PMN)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CDLog store(committed log)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RBP(remote buffer pool)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Storage node (SN)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Data pages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4625" y="5951855"/>
            <a:ext cx="414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PilotDB </a:t>
            </a:r>
            <a:r>
              <a:rPr lang="en-US" altLang="zh-CN"/>
              <a:t>architecture </a:t>
            </a:r>
            <a:endParaRPr lang="en-US" altLang="zh-CN"/>
          </a:p>
        </p:txBody>
      </p:sp>
      <p:pic>
        <p:nvPicPr>
          <p:cNvPr id="7" name="图片 6" descr="截屏2023-05-17 23.21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7090" y="1748155"/>
            <a:ext cx="488950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Workflow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ransaction execution workflow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access the LBP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05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LBP: </a:t>
            </a:r>
            <a:r>
              <a:rPr lang="en-US" altLang="zh-CN" sz="205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cach the most recently used data pages</a:t>
            </a:r>
            <a:endParaRPr lang="en-US" altLang="zh-CN" sz="205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05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at a latency of∼0.91μs</a:t>
            </a:r>
            <a:endParaRPr lang="en-US" altLang="zh-CN" sz="205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LBP miss, contact PMN to fetch the target page</a:t>
            </a:r>
            <a:endParaRPr lang="en-US" altLang="zh-CN" sz="239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175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RBP: </a:t>
            </a:r>
            <a:r>
              <a:rPr lang="en-US" altLang="zh-CN" sz="175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cach much more data pages than LBP</a:t>
            </a:r>
            <a:endParaRPr lang="en-US" altLang="zh-CN" sz="1755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2"/>
            <a:r>
              <a:rPr lang="en-US" altLang="zh-CN" sz="20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at a latency of∼8μs</a:t>
            </a:r>
            <a:endParaRPr lang="en-US" altLang="zh-CN" sz="20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39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RBP miss, fetch the page from SN, </a:t>
            </a:r>
            <a:br>
              <a:rPr lang="en-US" altLang="zh-CN" sz="239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en-US" altLang="zh-CN" sz="239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send another copy to RBP</a:t>
            </a:r>
            <a:endParaRPr lang="en-US" altLang="zh-CN" sz="239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04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at a latency of∼277μs</a:t>
            </a:r>
            <a:endParaRPr lang="en-US" altLang="zh-CN" sz="204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38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CN collect log and flush them to PMN CDLog</a:t>
            </a:r>
            <a:endParaRPr lang="en-US" altLang="zh-CN" sz="238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38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PMNs evict colder pages to SN </a:t>
            </a:r>
            <a:endParaRPr lang="en-US" altLang="zh-CN" sz="238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7250" y="5610225"/>
            <a:ext cx="414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PilotDB t</a:t>
            </a:r>
            <a: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ransaction execution workflow</a:t>
            </a:r>
            <a:endParaRPr lang="en-US" altLang="zh-CN"/>
          </a:p>
        </p:txBody>
      </p:sp>
      <p:pic>
        <p:nvPicPr>
          <p:cNvPr id="4" name="图片 3" descr="截屏2023-05-17 23.22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2430" y="1419225"/>
            <a:ext cx="22860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PilotDB major challenges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Design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Challenge 1: PM bandwidth contention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359400"/>
          </a:xfrm>
        </p:spPr>
        <p:txBody>
          <a:bodyPr>
            <a:normAutofit lnSpcReduction="20000"/>
          </a:bodyPr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PM 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have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lower bandwidth than DRAM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Max IOPS (R/W) 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Intel Persistent Memory 200 series (NVDIMM): 1.9M/560K </a:t>
            </a:r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16GB DDR-4 DIMM (2133 MT/s) (RAMDisk): 1.8M/1.4M</a:t>
            </a:r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igh PM bandwidth demands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to remote PM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, especially for writes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load page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log WAL entries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flush dirty pages 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PilotDB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design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sends only logs to PMNs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manage and control logs at the 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CN </a:t>
            </a:r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side</a:t>
            </a:r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ship to and apply logs at the PMN side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update PM-buffered pages by logs</a:t>
            </a:r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Challenge 2: PM side CPU consumption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PM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’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 large capacity and high-density installation allow a PMN to support many tenants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PMN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CPU resources could quickly become a scalability bottleneck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PilotDB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design: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make PM-side compute-light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while </a:t>
            </a:r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still process log applications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and </a:t>
            </a:r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coordinat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 </a:t>
            </a:r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concurrent CN access</a:t>
            </a:r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From design to implementation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</a:t>
            </a:r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ation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CN-Driven Log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split each 16KB page into configurable, equal-sized mini-pages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avoids read/write amplification between CNs and PMNs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PM-knowledgeable CN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fast, RDMA-based </a:t>
            </a:r>
            <a:b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remote PM access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page metadata table(PMT)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CDLog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consists of two parts: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metadata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data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3-05-16 20.55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825" y="2221230"/>
            <a:ext cx="71501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Light-Weight, RDMA-Friendly PMN Processing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Light-weight log application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scan the WAL entries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us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DMA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for memory copy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Optimistic remote read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LBP miss,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CN read the </a:t>
            </a:r>
            <a:b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target RBP page using </a:t>
            </a:r>
            <a:b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one-sided RDMA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check 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page freshness locally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3-05-17 02.18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5410" y="1809115"/>
            <a:ext cx="6245860" cy="428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Sysbench Results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Evaluation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Disaggregated cloud-native database and PM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Backgroud</a:t>
            </a:r>
            <a:endParaRPr lang="en-US" altLang="zh-CN" sz="180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5-16 19.49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3505" y="2000250"/>
            <a:ext cx="6619875" cy="4461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Sysbench</a:t>
            </a:r>
            <a:r>
              <a:rPr 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 o</a:t>
            </a:r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verall performance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RO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achieves 90.2% of the MySQL-ideal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throughput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RW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more evident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advantage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WO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throughput reach 97.0% </a:t>
            </a:r>
            <a:b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of MySQL-ideal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at least a 1.53× improvement </a:t>
            </a:r>
            <a:b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over the other three baselines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PM bandwidth consumption reduction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eliver 26.4% and 59.8% higher throughput over LegoPM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educe remote PM write bandwidth by 40.8% and 55.5%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3-05-16 20.07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3386455"/>
            <a:ext cx="6997700" cy="26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5-16 20.05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0" y="2352675"/>
            <a:ext cx="7188200" cy="4051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Remote CPU involvement reduction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PilotDB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lower number of PMN cores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higher thoughput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539524" y="1566222"/>
            <a:ext cx="297942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Thanks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May 18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, 2023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45" y="2537032"/>
            <a:ext cx="5447372" cy="1656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截屏2023-05-17 20.08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3058160"/>
            <a:ext cx="5227320" cy="3524250"/>
          </a:xfrm>
          <a:prstGeom prst="rect">
            <a:avLst/>
          </a:prstGeom>
        </p:spPr>
      </p:pic>
      <p:pic>
        <p:nvPicPr>
          <p:cNvPr id="6" name="图片 5" descr="截屏2023-05-17 20.07.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1424305"/>
            <a:ext cx="4827270" cy="4977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Disaggregated cloud-native database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Two-tier architecture (storage disaggregation)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compute and storage 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separation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Amazon Aurora[SIGMOD’17]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Microsoft Socrates[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SIGMOD’19]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Alibaba PolarDB[FAST’20]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5190" y="6402070"/>
            <a:ext cx="347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 Socrates Architecture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18995" y="6402070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Aurora </a:t>
            </a:r>
            <a:r>
              <a:rPr lang="zh-CN" altLang="en-US">
                <a:sym typeface="+mn-ea"/>
              </a:rPr>
              <a:t>Architecture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截屏2023-05-17 20.10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1295" y="2550795"/>
            <a:ext cx="6297295" cy="32581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Disaggregated cloud-native database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Three-tier architecture (</a:t>
            </a:r>
            <a:r>
              <a:rPr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memory </a:t>
            </a:r>
            <a:r>
              <a:rPr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disaggregation)</a:t>
            </a:r>
            <a:endParaRPr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separate compute node (CN) and memory node (MN)</a:t>
            </a:r>
            <a:endParaRPr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PolarDB-serverless</a:t>
            </a:r>
            <a:r>
              <a:rPr 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[SIGMOD’21]</a:t>
            </a:r>
            <a:endParaRPr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LegoBase</a:t>
            </a:r>
            <a:r>
              <a:rPr 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[VLDB’21]</a:t>
            </a:r>
            <a:endParaRPr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Compute node: CPU+DRAM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SQL server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Local cache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Committed log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Memory node: DRAM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Remote cache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Storage node: SSD/HDD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WAL Log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Data Pages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8605" y="5808980"/>
            <a:ext cx="616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Sample</a:t>
            </a:r>
            <a:r>
              <a:rPr lang="en-US" altLang="zh-CN"/>
              <a:t> t</a:t>
            </a:r>
            <a:r>
              <a:rPr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hree-tier</a:t>
            </a:r>
            <a:r>
              <a:rPr lang="zh-CN" altLang="en-US"/>
              <a:t> disaggregated cloud-native DB architecture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截屏2023-05-17 20.24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215" y="1474470"/>
            <a:ext cx="6635750" cy="2051685"/>
          </a:xfrm>
          <a:prstGeom prst="rect">
            <a:avLst/>
          </a:prstGeom>
        </p:spPr>
      </p:pic>
      <p:pic>
        <p:nvPicPr>
          <p:cNvPr id="5" name="图片 4" descr="截屏2023-05-17 20.21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55" y="3831590"/>
            <a:ext cx="4681220" cy="2683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PM</a:t>
            </a:r>
            <a:endParaRPr lang="en-US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ulti-fold benefits to database systems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large capacity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low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latency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byte addressability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persistence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A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lter the landscape of the storage hierarchy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DRAM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PM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SSD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HDD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2305" y="3375660"/>
            <a:ext cx="748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Performance-price of fast and ultra-fast storage devices</a:t>
            </a:r>
            <a:r>
              <a:rPr lang="en-US" altLang="zh-CN"/>
              <a:t>(ASPLOS’23)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Constraints in DRAM disaggregation and </a:t>
            </a:r>
            <a:b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</a:b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Existing PM disaggregation work shortage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Analysis</a:t>
            </a:r>
            <a:endParaRPr lang="en-US" altLang="zh-CN" sz="200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截屏2023-05-17 20.24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5380" y="4709160"/>
            <a:ext cx="6635750" cy="2051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p>
            <a:r>
              <a:rPr 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C</a:t>
            </a:r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onstraints</a:t>
            </a:r>
            <a:r>
              <a:rPr 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 in DRAM disaggregation</a:t>
            </a:r>
            <a:r>
              <a:rPr 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 </a:t>
            </a:r>
            <a:endParaRPr lang="en-US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DRAM 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limited per-machine density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one DIMM slot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can hold 512GB Optane PM, but only 128GB DDR4 DRAM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DRAM volatility 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need WAL log to guarantee persistence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Write remain slow with transactions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need to persist 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changes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in time to the storage layer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3175" y="4584065"/>
            <a:ext cx="2609850" cy="21767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截屏2023-05-17 21.43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8955" y="1871345"/>
            <a:ext cx="6094730" cy="2616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PM disaggregation</a:t>
            </a:r>
            <a:r>
              <a:rPr 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: AsymNVM</a:t>
            </a:r>
            <a:endParaRPr lang="en-US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295900"/>
          </a:xfrm>
        </p:spPr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AsymNVM: An Efficient Framework for Implementing Persistent DataStructures on Asymmetric NVM Architecture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[ASPLOS'20]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dvantage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hare NVM resources</a:t>
            </a:r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base on 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one-side 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RDMA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front-end nodes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close to 100% CPU usage</a:t>
            </a:r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back-end </a:t>
            </a:r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nodes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generat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</a:t>
            </a:r>
            <a:r>
              <a:rPr lang="zh-CN" altLang="en-US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very small CPU usage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(&lt;10%)</a:t>
            </a:r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Shortage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focus on supporting native data structures, not universal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heavy remote CPU usage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PM disaggregation</a:t>
            </a:r>
            <a:r>
              <a:rPr 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: Clover</a:t>
            </a:r>
            <a:endParaRPr lang="en-US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Disaggregating Persistent Memory and Controlling Them Remotely: An Exploration of Passive Disaggregated Key-Value Stores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[ATC’20]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A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dvantage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scaleable</a:t>
            </a:r>
            <a:r>
              <a:rPr 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P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 resources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RDMA</a:t>
            </a:r>
            <a:endParaRPr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2"/>
            <a:r>
              <a:rPr 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l</a:t>
            </a:r>
            <a:r>
              <a:rPr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ow </a:t>
            </a:r>
            <a:r>
              <a:rPr 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lantency</a:t>
            </a:r>
            <a:endParaRPr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2"/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low CPU usage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Separate data and metadata and </a:t>
            </a:r>
            <a:br>
              <a:rPr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</a:br>
            <a:r>
              <a:rPr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manage them in different forms</a:t>
            </a:r>
            <a:endParaRPr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Shortage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focus on simple applications (KV stores), not universal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make the PM/network bandwidth more bottleneck-prone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5" name="图片 4" descr="截屏2023-05-17 22.55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3825" y="2047240"/>
            <a:ext cx="3183890" cy="308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4722</Words>
  <Application>WPS 演示</Application>
  <PresentationFormat>宽屏</PresentationFormat>
  <Paragraphs>255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微软雅黑</vt:lpstr>
      <vt:lpstr>汉仪旗黑</vt:lpstr>
      <vt:lpstr>Gill Sans MT</vt:lpstr>
      <vt:lpstr>苹方-简</vt:lpstr>
      <vt:lpstr>Times New Roman Bold</vt:lpstr>
      <vt:lpstr>宋体</vt:lpstr>
      <vt:lpstr>汉仪书宋二KW</vt:lpstr>
      <vt:lpstr>Times New Roman Regular</vt:lpstr>
      <vt:lpstr>Tw Cen MT</vt:lpstr>
      <vt:lpstr>华文新魏</vt:lpstr>
      <vt:lpstr>Calibri</vt:lpstr>
      <vt:lpstr>Helvetica Neue</vt:lpstr>
      <vt:lpstr>宋体-简</vt:lpstr>
      <vt:lpstr>Arial Unicode MS</vt:lpstr>
      <vt:lpstr>Office 主题</vt:lpstr>
      <vt:lpstr>PowerPoint 演示文稿</vt:lpstr>
      <vt:lpstr>Disaggregated cloud-native database and PM</vt:lpstr>
      <vt:lpstr>Disaggregated cloud-native database</vt:lpstr>
      <vt:lpstr>Disaggregated cloud-native database</vt:lpstr>
      <vt:lpstr>PM</vt:lpstr>
      <vt:lpstr>Constraints in DRAM disaggregation and  Existing PM disaggregation work shortage</vt:lpstr>
      <vt:lpstr>Constraints in DRAM disaggregation </vt:lpstr>
      <vt:lpstr>PM disaggregation: AsymNVM</vt:lpstr>
      <vt:lpstr>PM disaggregation: Clover</vt:lpstr>
      <vt:lpstr>PilotDB Architecture and Workflow</vt:lpstr>
      <vt:lpstr>Architecture</vt:lpstr>
      <vt:lpstr>Workflow</vt:lpstr>
      <vt:lpstr>PilotDB major challenges</vt:lpstr>
      <vt:lpstr>Challenge 1: PM bandwidth contention</vt:lpstr>
      <vt:lpstr>Challenge 2: PM side CPU consumption</vt:lpstr>
      <vt:lpstr>From design to implementation</vt:lpstr>
      <vt:lpstr>CN-Driven Log and data transfer</vt:lpstr>
      <vt:lpstr>Optimistic log-pull mechanism</vt:lpstr>
      <vt:lpstr>Sysbench Results</vt:lpstr>
      <vt:lpstr>Sysbench overall performance</vt:lpstr>
      <vt:lpstr>PM bandwidth consumption reduction</vt:lpstr>
      <vt:lpstr>Remote CPU involvement reduction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zsy</cp:lastModifiedBy>
  <cp:revision>985</cp:revision>
  <dcterms:created xsi:type="dcterms:W3CDTF">2023-05-18T00:26:42Z</dcterms:created>
  <dcterms:modified xsi:type="dcterms:W3CDTF">2023-05-18T00:26:42Z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5E2B068DFE5B7262009CA662D1394B23</vt:lpwstr>
  </property>
</Properties>
</file>