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68" r:id="rId3"/>
    <p:sldId id="494" r:id="rId5"/>
    <p:sldId id="492" r:id="rId6"/>
    <p:sldId id="510" r:id="rId7"/>
    <p:sldId id="511" r:id="rId8"/>
    <p:sldId id="512" r:id="rId9"/>
    <p:sldId id="530" r:id="rId10"/>
    <p:sldId id="522" r:id="rId11"/>
    <p:sldId id="563" r:id="rId12"/>
    <p:sldId id="564" r:id="rId13"/>
    <p:sldId id="565" r:id="rId14"/>
    <p:sldId id="528" r:id="rId15"/>
    <p:sldId id="497" r:id="rId16"/>
    <p:sldId id="566" r:id="rId17"/>
    <p:sldId id="567" r:id="rId18"/>
    <p:sldId id="568" r:id="rId19"/>
    <p:sldId id="569" r:id="rId20"/>
    <p:sldId id="501" r:id="rId21"/>
    <p:sldId id="502" r:id="rId22"/>
    <p:sldId id="503" r:id="rId23"/>
    <p:sldId id="593" r:id="rId24"/>
    <p:sldId id="504" r:id="rId25"/>
    <p:sldId id="537" r:id="rId26"/>
    <p:sldId id="538" r:id="rId27"/>
    <p:sldId id="539" r:id="rId28"/>
    <p:sldId id="505" r:id="rId29"/>
    <p:sldId id="506" r:id="rId30"/>
    <p:sldId id="588" r:id="rId31"/>
    <p:sldId id="507" r:id="rId32"/>
    <p:sldId id="508" r:id="rId33"/>
    <p:sldId id="604" r:id="rId34"/>
    <p:sldId id="48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q" initials="z" lastIdx="1" clrIdx="0"/>
  <p:cmAuthor id="2" name="apple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3795"/>
    <a:srgbClr val="FFC000"/>
    <a:srgbClr val="0000F2"/>
    <a:srgbClr val="548235"/>
    <a:srgbClr val="2F5597"/>
    <a:srgbClr val="E3E1E1"/>
    <a:srgbClr val="FDEADA"/>
    <a:srgbClr val="FDFDFD"/>
    <a:srgbClr val="DCE6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EBS是一种易于使用且可扩展的高性能数据块存储服务，适合用于 Amazon Elastic Compute Cloud (Amazon EC2)</a:t>
            </a:r>
            <a:endParaRPr lang="en-US" altLang="zh-CN"/>
          </a:p>
          <a:p>
            <a:r>
              <a:rPr lang="en-US" altLang="zh-CN"/>
              <a:t>EBS</a:t>
            </a:r>
            <a:r>
              <a:rPr lang="zh-CN" altLang="en-US"/>
              <a:t>服务存在</a:t>
            </a:r>
            <a:r>
              <a:rPr lang="zh-CN" altLang="en-US"/>
              <a:t>的问题：</a:t>
            </a:r>
            <a:endParaRPr lang="zh-CN" altLang="en-US"/>
          </a:p>
          <a:p>
            <a:r>
              <a:rPr lang="en-US" altLang="zh-CN"/>
              <a:t>付费 IOPS 只保证返回的 I/O 数，而不是最优延迟</a:t>
            </a:r>
            <a:endParaRPr lang="en-US" altLang="zh-CN"/>
          </a:p>
          <a:p>
            <a:r>
              <a:rPr lang="en-US" altLang="zh-CN"/>
              <a:t>EBS性能伸缩只支持增加付费IOPS，需要数小时到数天才能生效</a:t>
            </a:r>
            <a:endParaRPr lang="en-US" altLang="zh-CN"/>
          </a:p>
          <a:p>
            <a:r>
              <a:rPr lang="en-US" altLang="zh-CN"/>
              <a:t>没有</a:t>
            </a:r>
            <a:r>
              <a:rPr lang="en-US" altLang="zh-CN">
                <a:sym typeface="+mn-ea"/>
              </a:rPr>
              <a:t>协议</a:t>
            </a:r>
            <a:r>
              <a:rPr lang="zh-CN" altLang="en-US">
                <a:sym typeface="+mn-ea"/>
              </a:rPr>
              <a:t>说明</a:t>
            </a:r>
            <a:r>
              <a:rPr lang="en-US" altLang="zh-CN"/>
              <a:t>负载超过 IOPS 时如何响应请求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一方面去验证提出的</a:t>
            </a:r>
            <a:r>
              <a:rPr lang="en-US" altLang="zh-CN"/>
              <a:t>EBS latency model</a:t>
            </a:r>
            <a:r>
              <a:rPr lang="zh-CN" altLang="en-US"/>
              <a:t>和</a:t>
            </a:r>
            <a:r>
              <a:rPr lang="en-US" altLang="zh-CN"/>
              <a:t>overdraft </a:t>
            </a:r>
            <a:r>
              <a:rPr lang="en-US" altLang="zh-CN"/>
              <a:t>rule</a:t>
            </a:r>
            <a:endParaRPr lang="en-US" altLang="zh-CN"/>
          </a:p>
          <a:p>
            <a:r>
              <a:rPr lang="zh-CN" altLang="en-US"/>
              <a:t>一方面找出</a:t>
            </a:r>
            <a:r>
              <a:rPr lang="en-US" altLang="zh-CN"/>
              <a:t>RocksDB</a:t>
            </a:r>
            <a:r>
              <a:rPr lang="zh-CN" altLang="en-US"/>
              <a:t>的在云上长尾延迟过大</a:t>
            </a:r>
            <a:r>
              <a:rPr lang="zh-CN" altLang="en-US"/>
              <a:t>的主要问题</a:t>
            </a:r>
            <a:r>
              <a:rPr lang="en-US" altLang="zh-CN"/>
              <a:t>/</a:t>
            </a:r>
            <a:r>
              <a:rPr lang="zh-CN" altLang="en-US"/>
              <a:t>挑战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u="none" strike="noStrike" kern="1200" cap="none" spc="0" normalizeH="0" baseline="0">
                <a:solidFill>
                  <a:srgbClr val="543795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defRPr sz="32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</a:defRPr>
            </a:lvl1pPr>
            <a:lvl2pPr>
              <a:defRPr sz="28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</a:defRPr>
            </a:lvl2pPr>
            <a:lvl3pPr>
              <a:defRPr sz="24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</a:defRPr>
            </a:lvl3pPr>
            <a:lvl4pPr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</a:defRPr>
            </a:lvl4pPr>
            <a:lvl5pPr>
              <a:defRPr sz="2000" b="0"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u="none" strike="noStrike" kern="1200" cap="none" spc="0" normalizeH="0"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u="none" strike="noStrike" kern="1200" cap="none" spc="0" normalizeH="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Times New Roman" panose="02020603050405020304" charset="0"/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u="none" strike="noStrike" kern="1200" cap="none" spc="0" normalizeH="0" baseline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strike="noStrike" kern="1200" cap="none" spc="0" normalizeH="0">
                <a:solidFill>
                  <a:schemeClr val="tx1">
                    <a:tint val="75000"/>
                  </a:schemeClr>
                </a:solidFill>
                <a:uFillTx/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Times New Roman" panose="0202060305040502030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Times New Roman" panose="020206030504050203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Zhen Liu</a:t>
            </a:r>
            <a:endParaRPr lang="en-US" dirty="0"/>
          </a:p>
        </p:txBody>
      </p:sp>
      <p:sp>
        <p:nvSpPr>
          <p:cNvPr id="15" name="矩形 4"/>
          <p:cNvSpPr/>
          <p:nvPr/>
        </p:nvSpPr>
        <p:spPr>
          <a:xfrm>
            <a:off x="0" y="1420847"/>
            <a:ext cx="12192000" cy="27656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标题 1"/>
          <p:cNvSpPr txBox="1"/>
          <p:nvPr/>
        </p:nvSpPr>
        <p:spPr>
          <a:xfrm>
            <a:off x="1" y="2024697"/>
            <a:ext cx="12192000" cy="13428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j-cs"/>
              </a:defRPr>
            </a:lvl1pPr>
          </a:lstStyle>
          <a:p>
            <a:r>
              <a:rPr lang="en-US" altLang="zh-CN" sz="4400" b="1" dirty="0">
                <a:solidFill>
                  <a:schemeClr val="bg1"/>
                </a:solidFill>
                <a:latin typeface="Times New Roman Bold" panose="02020603050405020304" charset="0"/>
                <a:ea typeface="宋体" charset="0"/>
                <a:cs typeface="Times New Roman Bold" panose="02020603050405020304" charset="0"/>
                <a:sym typeface="+mn-ea"/>
              </a:rPr>
              <a:t>Research on </a:t>
            </a:r>
            <a:r>
              <a:rPr lang="en-US" altLang="zh-CN" sz="4400" b="1" dirty="0">
                <a:solidFill>
                  <a:schemeClr val="bg1"/>
                </a:solidFill>
                <a:latin typeface="Times New Roman Bold" panose="02020603050405020304" charset="0"/>
                <a:ea typeface="宋体" charset="0"/>
                <a:cs typeface="Times New Roman Bold" panose="02020603050405020304" charset="0"/>
                <a:sym typeface="+mn-ea"/>
              </a:rPr>
              <a:t>Cloud-native Database Latency I:</a:t>
            </a:r>
            <a:endParaRPr lang="en-US" altLang="zh-CN" sz="4400" b="1" dirty="0">
              <a:solidFill>
                <a:schemeClr val="bg1"/>
              </a:solidFill>
              <a:latin typeface="Times New Roman Bold" panose="02020603050405020304" charset="0"/>
              <a:ea typeface="宋体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4400" b="1" dirty="0">
                <a:solidFill>
                  <a:schemeClr val="bg1"/>
                </a:solidFill>
                <a:latin typeface="Times New Roman Bold" panose="02020603050405020304" charset="0"/>
                <a:ea typeface="宋体" charset="0"/>
                <a:cs typeface="Times New Roman Bold" panose="02020603050405020304" charset="0"/>
                <a:sym typeface="+mn-ea"/>
              </a:rPr>
              <a:t>Calcspar</a:t>
            </a:r>
            <a:endParaRPr lang="en-US" altLang="zh-CN" sz="4400" b="1" dirty="0">
              <a:solidFill>
                <a:schemeClr val="bg1"/>
              </a:solidFill>
              <a:latin typeface="Times New Roman Bold" panose="02020603050405020304" charset="0"/>
              <a:ea typeface="宋体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17" name="副标题 2"/>
          <p:cNvSpPr txBox="1"/>
          <p:nvPr/>
        </p:nvSpPr>
        <p:spPr>
          <a:xfrm>
            <a:off x="1524000" y="44475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Zhou, Yuanhui,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et al. "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Calcspar: A Contract-Aware LSM Store for Cloud Storage with Low Latency Spikes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" 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WNLO, Huazhong University of Science and Technology, Wuhan, Hubei, China 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3-05-27 16.28.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7515" y="2480310"/>
            <a:ext cx="6056630" cy="3696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Exp. II Controlled pressure</a:t>
            </a:r>
            <a:endParaRPr lang="en-US" altLang="zh-CN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/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Experiment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Control the I/O send rate in a single thread for an 1000-IOPS io2 volumes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0"/>
            <a:r>
              <a:rPr lang="en-US" altLang="zh-CN" sz="274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Finding</a:t>
            </a:r>
            <a:endParaRPr lang="en-US" altLang="zh-CN" sz="274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395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When submit IOPS &lt; paid IOPS, </a:t>
            </a:r>
            <a:br>
              <a:rPr lang="en-US" altLang="zh-CN" sz="2395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</a:br>
            <a:r>
              <a:rPr lang="en-US" altLang="zh-CN" sz="2395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the latency is lower than 200μs</a:t>
            </a:r>
            <a:endParaRPr lang="en-US" altLang="zh-CN" sz="2395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395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When submit IOPS &gt; paid IOPS,</a:t>
            </a:r>
            <a:br>
              <a:rPr lang="en-US" altLang="zh-CN" sz="2395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</a:br>
            <a:r>
              <a:rPr lang="en-US" altLang="zh-CN" sz="2395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the latency is about 1000μs</a:t>
            </a:r>
            <a:endParaRPr lang="en-US" altLang="zh-CN" sz="2395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endParaRPr lang="en-US" altLang="zh-CN" sz="2395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Speculative Reason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speed-limiting mechanism </a:t>
            </a:r>
            <a:b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</a:b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inside EBS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endParaRPr lang="en-US" altLang="zh-CN" sz="239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Exp. III Different number of threads</a:t>
            </a:r>
            <a:endParaRPr lang="en-US" altLang="zh-CN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6372860"/>
          </a:xfrm>
        </p:spPr>
        <p:txBody>
          <a:bodyPr/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Experiment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Two different I/O pressures are sent to io2 with different number of threads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Finding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When submit IOPS &lt; paid IOPS, average latency holds around 120μs and does not increase with more threads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When submit IOPS &gt; </a:t>
            </a: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paid </a:t>
            </a: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IOPS, the access latency first grows to the level of </a:t>
            </a:r>
            <a:r>
              <a:rPr lang="en-US" altLang="zh-CN" sz="2400" b="1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1/IOPS</a:t>
            </a: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seconds while growing </a:t>
            </a:r>
            <a:r>
              <a:rPr lang="en-US" altLang="zh-CN" sz="2400" b="1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linearly </a:t>
            </a: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with the number of threads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marL="457200" lvl="1" indent="0">
              <a:buNone/>
            </a:pP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pic>
        <p:nvPicPr>
          <p:cNvPr id="4" name="图片 3" descr="截屏2023-05-27 18.41.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0820" y="2040890"/>
            <a:ext cx="6690360" cy="2957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6725920" y="2813050"/>
            <a:ext cx="5232400" cy="3314700"/>
            <a:chOff x="10166" y="3522"/>
            <a:chExt cx="8240" cy="5220"/>
          </a:xfrm>
        </p:grpSpPr>
        <p:pic>
          <p:nvPicPr>
            <p:cNvPr id="6" name="图片 5" descr="截屏2023-06-07 19.05.4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66" y="3522"/>
              <a:ext cx="8240" cy="5220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>
            <a:xfrm flipV="1">
              <a:off x="15203" y="4756"/>
              <a:ext cx="0" cy="78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4054" y="4176"/>
              <a:ext cx="22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Times New Roman Bold" panose="02020603050405020304" charset="0"/>
                  <a:ea typeface="宋体" charset="0"/>
                  <a:cs typeface="Times New Roman Bold" panose="02020603050405020304" charset="0"/>
                  <a:sym typeface="+mn-ea"/>
                </a:rPr>
                <a:t>token bucket</a:t>
              </a:r>
              <a:endParaRPr lang="zh-CN" altLang="en-US" b="1"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14833" y="7037"/>
              <a:ext cx="0" cy="6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2787" y="7504"/>
              <a:ext cx="409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latin typeface="Times New Roman Bold" panose="02020603050405020304" charset="0"/>
                  <a:ea typeface="宋体" charset="0"/>
                  <a:cs typeface="Times New Roman Bold" panose="02020603050405020304" charset="0"/>
                  <a:sym typeface="+mn-ea"/>
                </a:rPr>
                <a:t>borrowing</a:t>
              </a:r>
              <a:br>
                <a:rPr lang="en-US" altLang="zh-CN" b="1">
                  <a:latin typeface="Times New Roman Bold" panose="02020603050405020304" charset="0"/>
                  <a:ea typeface="宋体" charset="0"/>
                  <a:cs typeface="Times New Roman Bold" panose="02020603050405020304" charset="0"/>
                  <a:sym typeface="+mn-ea"/>
                </a:rPr>
              </a:br>
              <a:r>
                <a:rPr lang="en-US" altLang="zh-CN" b="1">
                  <a:latin typeface="Times New Roman Bold" panose="02020603050405020304" charset="0"/>
                  <a:ea typeface="宋体" charset="0"/>
                  <a:cs typeface="Times New Roman Bold" panose="02020603050405020304" charset="0"/>
                  <a:sym typeface="+mn-ea"/>
                </a:rPr>
                <a:t> pool</a:t>
              </a:r>
              <a:endParaRPr lang="zh-CN" altLang="en-US" b="1"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p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EBS Latency Model</a:t>
            </a:r>
            <a:endParaRPr lang="en-US" altLang="zh-CN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6757035"/>
          </a:xfrm>
        </p:spPr>
        <p:txBody>
          <a:bodyPr/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Basic components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buffer queue (called I/O domain): maintain requests (length = 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paid IOPS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)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token bucket: maintain regular token (number of tokens = paid IOPS)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borrowing pool: maintain overdraft token 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(number of tokens = paid IOPS)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Overdraft rule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EBS controls </a:t>
            </a: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request responding </a:t>
            </a: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speed 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055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by managing the rotation of I/O domain</a:t>
            </a:r>
            <a:endParaRPr lang="en-US" altLang="zh-CN" sz="2055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Request gets token: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first gets the regular token from the token bucket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if no token in the bucket, obtians the overdraft </a:t>
            </a:r>
            <a:b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</a:br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token from the borrowing pool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Tokens replenish: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IOPS tokens per second, prioritized in the borrowing pool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17435" y="5986780"/>
            <a:ext cx="417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Estimated EBS IOPS throttling mechanism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575DE16-7441-4EBF-B8FB-345FBD15A1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7810" y="1752600"/>
            <a:ext cx="10515600" cy="1086485"/>
          </a:xfrm>
          <a:solidFill>
            <a:srgbClr val="7030A0"/>
          </a:solidFill>
        </p:spPr>
        <p:txBody>
          <a:bodyPr anchor="ctr" anchorCtr="0">
            <a:noAutofit/>
          </a:bodyPr>
          <a:p>
            <a:pPr algn="l">
              <a:lnSpc>
                <a:spcPct val="90000"/>
              </a:lnSpc>
            </a:pP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From RocksDB Experiment</a:t>
            </a: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 </a:t>
            </a: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to Challenges in Avoiding Latency Spikes</a:t>
            </a:r>
            <a:endParaRPr lang="en-US" altLang="zh-CN" sz="36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/>
        </p:nvSpPr>
        <p:spPr>
          <a:xfrm>
            <a:off x="111125" y="1752600"/>
            <a:ext cx="1295400" cy="701675"/>
          </a:xfrm>
          <a:prstGeom prst="rect">
            <a:avLst/>
          </a:prstGeom>
          <a:solidFill>
            <a:srgbClr val="B19CD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>
            <a:lvl1pPr marL="0" algn="ctr" rtl="0" eaLnBrk="1" latinLnBrk="0" hangingPunct="1">
              <a:defRPr kumimoji="0" sz="2400" b="1" kern="1200">
                <a:solidFill>
                  <a:srgbClr val="FFFFFF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Analysis </a:t>
            </a:r>
            <a:r>
              <a:rPr lang="en-US" altLang="zh-CN" sz="20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II</a:t>
            </a:r>
            <a:endParaRPr lang="en-US" altLang="zh-CN" sz="200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6480175" y="1965325"/>
            <a:ext cx="5711190" cy="3632835"/>
            <a:chOff x="10205" y="3095"/>
            <a:chExt cx="8994" cy="5721"/>
          </a:xfrm>
        </p:grpSpPr>
        <p:pic>
          <p:nvPicPr>
            <p:cNvPr id="5" name="图片 4" descr="截屏2023-06-07 16.46.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05" y="3095"/>
              <a:ext cx="8995" cy="460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1703" y="7704"/>
              <a:ext cx="6177" cy="111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000"/>
                <a:t>Client</a:t>
              </a:r>
              <a:r>
                <a:rPr lang="en-US" altLang="zh-CN" sz="2000"/>
                <a:t> random</a:t>
              </a:r>
              <a:r>
                <a:rPr lang="zh-CN" altLang="en-US" sz="2000"/>
                <a:t> read QPS and request </a:t>
              </a:r>
              <a:br>
                <a:rPr lang="zh-CN" altLang="en-US" sz="2000"/>
              </a:br>
              <a:r>
                <a:rPr lang="zh-CN" altLang="en-US" sz="2000"/>
                <a:t>latency with</a:t>
              </a:r>
              <a:r>
                <a:rPr lang="en-US" altLang="zh-CN" sz="2000"/>
                <a:t> </a:t>
              </a:r>
              <a:r>
                <a:rPr lang="zh-CN" altLang="en-US" sz="2000"/>
                <a:t>single thread</a:t>
              </a:r>
              <a:endParaRPr lang="zh-CN" altLang="en-US" sz="2000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6598285"/>
          </a:xfrm>
        </p:spPr>
        <p:txBody>
          <a:bodyPr>
            <a:normAutofit/>
          </a:bodyPr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Experiment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Send fluctuating read requests to an io2 volume in a single thread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endParaRPr lang="en-US" sz="2800">
              <a:ea typeface="宋体" charset="0"/>
              <a:cs typeface="Times New Roman" panose="02020603050405020304" charset="0"/>
              <a:sym typeface="+mn-ea"/>
            </a:endParaRPr>
          </a:p>
          <a:p>
            <a:pPr lvl="0"/>
            <a:r>
              <a:rPr lang="en-US" sz="2800">
                <a:ea typeface="宋体" charset="0"/>
                <a:cs typeface="Times New Roman" panose="02020603050405020304" charset="0"/>
                <a:sym typeface="+mn-ea"/>
              </a:rPr>
              <a:t>Finding</a:t>
            </a:r>
            <a:endParaRPr lang="en-US" sz="2800">
              <a:ea typeface="宋体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sz="2400">
                <a:ea typeface="宋体" charset="0"/>
                <a:cs typeface="Times New Roman" panose="02020603050405020304" charset="0"/>
                <a:sym typeface="+mn-ea"/>
              </a:rPr>
              <a:t>At first, QPS can exceed the paid IOPS </a:t>
            </a:r>
            <a:br>
              <a:rPr lang="en-US" sz="2400">
                <a:ea typeface="宋体" charset="0"/>
                <a:cs typeface="Times New Roman" panose="02020603050405020304" charset="0"/>
                <a:sym typeface="+mn-ea"/>
              </a:rPr>
            </a:br>
            <a:r>
              <a:rPr lang="en-US" sz="2400">
                <a:ea typeface="宋体" charset="0"/>
                <a:cs typeface="Times New Roman" panose="02020603050405020304" charset="0"/>
                <a:sym typeface="+mn-ea"/>
              </a:rPr>
              <a:t>in a brief period, due to the </a:t>
            </a:r>
            <a:r>
              <a:rPr lang="en-US" sz="2400" b="1">
                <a:latin typeface="Times New Roman Bold" panose="02020603050405020304" charset="0"/>
                <a:ea typeface="宋体" charset="0"/>
                <a:cs typeface="Times New Roman Bold" panose="02020603050405020304" charset="0"/>
                <a:sym typeface="+mn-ea"/>
              </a:rPr>
              <a:t>overdraft rule</a:t>
            </a:r>
            <a:endParaRPr lang="en-US" sz="2400">
              <a:ea typeface="宋体" charset="0"/>
              <a:cs typeface="Times New Roman" panose="02020603050405020304" charset="0"/>
              <a:sym typeface="+mn-ea"/>
            </a:endParaRPr>
          </a:p>
          <a:p>
            <a:pPr lvl="2"/>
            <a:endParaRPr lang="en-US" sz="2100">
              <a:ea typeface="宋体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sz="2400">
                <a:ea typeface="宋体" charset="0"/>
                <a:cs typeface="Times New Roman" panose="02020603050405020304" charset="0"/>
                <a:sym typeface="+mn-ea"/>
              </a:rPr>
              <a:t>Then QPS fall to the paid IOPS and latency </a:t>
            </a:r>
            <a:br>
              <a:rPr lang="en-US" sz="2400">
                <a:ea typeface="宋体" charset="0"/>
                <a:cs typeface="Times New Roman" panose="02020603050405020304" charset="0"/>
                <a:sym typeface="+mn-ea"/>
              </a:rPr>
            </a:br>
            <a:r>
              <a:rPr lang="en-US" sz="2400">
                <a:ea typeface="宋体" charset="0"/>
                <a:cs typeface="Times New Roman" panose="02020603050405020304" charset="0"/>
                <a:sym typeface="+mn-ea"/>
              </a:rPr>
              <a:t>is significantly higher than during low load</a:t>
            </a:r>
            <a:endParaRPr lang="en-US" sz="2855">
              <a:ea typeface="宋体" charset="0"/>
              <a:cs typeface="Times New Roman" panose="02020603050405020304" charset="0"/>
              <a:sym typeface="+mn-ea"/>
            </a:endParaRPr>
          </a:p>
          <a:p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Challenge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The read latency fluctuates significantly because cloud storage isn’t flexible enough to meet the changing demand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  <a:sym typeface="+mn-ea"/>
              </a:rPr>
              <a:t>Exp. I Client fluctuating read requests</a:t>
            </a:r>
            <a:endParaRPr lang="en-US" altLang="zh-CN">
              <a:latin typeface="Times New Roman Bold" panose="02020603050405020304" charset="0"/>
              <a:ea typeface="宋体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截屏2023-05-29 10.08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4030" y="2160270"/>
            <a:ext cx="6347460" cy="3417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  <a:sym typeface="+mn-ea"/>
              </a:rPr>
              <a:t>Exp. </a:t>
            </a:r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II </a:t>
            </a:r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  <a:sym typeface="+mn-ea"/>
              </a:rPr>
              <a:t>Submit IOPS</a:t>
            </a:r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 v.s. </a:t>
            </a:r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  <a:sym typeface="+mn-ea"/>
              </a:rPr>
              <a:t>Actual IOPS</a:t>
            </a:r>
            <a:endParaRPr lang="en-US" altLang="zh-CN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6870700"/>
          </a:xfrm>
        </p:spPr>
        <p:txBody>
          <a:bodyPr>
            <a:normAutofit/>
          </a:bodyPr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Experiment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Send fluctuating read requests to an io2 volume in a single thread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r>
              <a:rPr lang="en-US" sz="2800">
                <a:ea typeface="宋体" charset="0"/>
                <a:cs typeface="Times New Roman" panose="02020603050405020304" charset="0"/>
                <a:sym typeface="+mn-ea"/>
              </a:rPr>
              <a:t>Finding</a:t>
            </a:r>
            <a:endParaRPr lang="en-US" sz="2800">
              <a:ea typeface="宋体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sz="2450">
                <a:ea typeface="宋体" charset="0"/>
                <a:cs typeface="Times New Roman" panose="02020603050405020304" charset="0"/>
                <a:sym typeface="+mn-ea"/>
              </a:rPr>
              <a:t>Actual IOPS is about 3× of </a:t>
            </a:r>
            <a:br>
              <a:rPr lang="en-US" sz="2450">
                <a:ea typeface="宋体" charset="0"/>
                <a:cs typeface="Times New Roman" panose="02020603050405020304" charset="0"/>
                <a:sym typeface="+mn-ea"/>
              </a:rPr>
            </a:br>
            <a:r>
              <a:rPr lang="en-US" sz="2450">
                <a:ea typeface="宋体" charset="0"/>
                <a:cs typeface="Times New Roman" panose="02020603050405020304" charset="0"/>
                <a:sym typeface="+mn-ea"/>
              </a:rPr>
              <a:t>the submit IOPS</a:t>
            </a:r>
            <a:endParaRPr lang="en-US" sz="2450">
              <a:ea typeface="宋体" charset="0"/>
              <a:cs typeface="Times New Roman" panose="02020603050405020304" charset="0"/>
              <a:sym typeface="+mn-ea"/>
            </a:endParaRPr>
          </a:p>
          <a:p>
            <a:pPr lvl="1"/>
            <a:endParaRPr lang="en-US" sz="2450">
              <a:ea typeface="宋体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sz="2450">
                <a:ea typeface="宋体" charset="0"/>
                <a:cs typeface="Times New Roman" panose="02020603050405020304" charset="0"/>
                <a:sym typeface="+mn-ea"/>
              </a:rPr>
              <a:t>L0 and L1 level takes up </a:t>
            </a:r>
            <a:br>
              <a:rPr lang="en-US" sz="2450">
                <a:ea typeface="宋体" charset="0"/>
                <a:cs typeface="Times New Roman" panose="02020603050405020304" charset="0"/>
                <a:sym typeface="+mn-ea"/>
              </a:rPr>
            </a:br>
            <a:r>
              <a:rPr lang="en-US" sz="2450">
                <a:ea typeface="宋体" charset="0"/>
                <a:cs typeface="Times New Roman" panose="02020603050405020304" charset="0"/>
                <a:sym typeface="+mn-ea"/>
              </a:rPr>
              <a:t>close to 1/3 of the I/O accesses</a:t>
            </a:r>
            <a:endParaRPr lang="en-US" sz="2450">
              <a:ea typeface="宋体" charset="0"/>
              <a:cs typeface="Times New Roman" panose="02020603050405020304" charset="0"/>
              <a:sym typeface="+mn-ea"/>
            </a:endParaRPr>
          </a:p>
          <a:p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Challenge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The read amplification in LSM-Tree further strengthens the workloads fluctuation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3-05-29 10.28.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1775" y="2108835"/>
            <a:ext cx="6880225" cy="3445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  <a:sym typeface="+mn-ea"/>
              </a:rPr>
              <a:t>Exp. </a:t>
            </a:r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I</a:t>
            </a:r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II Single thread v.s. ten threads</a:t>
            </a:r>
            <a:endParaRPr lang="en-US" altLang="zh-CN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6574155"/>
          </a:xfrm>
        </p:spPr>
        <p:txBody>
          <a:bodyPr/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Experiment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Send fluctuating read requests to an io2 volume with </a:t>
            </a:r>
            <a:r>
              <a:rPr lang="en-US" altLang="zh-CN" sz="2400" b="1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ten </a:t>
            </a: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threads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en-US" altLang="zh-CN" sz="274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Finding</a:t>
            </a:r>
            <a:endParaRPr lang="en-US" altLang="zh-CN" sz="274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395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The latency increases 10× at high </a:t>
            </a:r>
            <a:br>
              <a:rPr lang="en-US" altLang="zh-CN" sz="2395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</a:br>
            <a:r>
              <a:rPr lang="en-US" altLang="zh-CN" sz="2395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loads compared to single threads</a:t>
            </a:r>
            <a:endParaRPr lang="en-US" altLang="zh-CN" sz="2395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395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395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When the I/O domain is full, </a:t>
            </a:r>
            <a:br>
              <a:rPr lang="en-US" altLang="zh-CN" sz="2395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</a:br>
            <a:r>
              <a:rPr lang="en-US" altLang="zh-CN" sz="2395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requests are queued on each thread</a:t>
            </a:r>
            <a:endParaRPr lang="en-US" altLang="zh-CN" sz="2395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395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Challenge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Thread I/O competition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requests among multiple threads are congested in the I/O domain resulting in a multiplication of tail latency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3-05-29 11.00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8535" y="2272665"/>
            <a:ext cx="6090920" cy="42684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  <a:sym typeface="+mn-ea"/>
              </a:rPr>
              <a:t>Exp. </a:t>
            </a:r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IV</a:t>
            </a:r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 Write requests impact</a:t>
            </a:r>
            <a:endParaRPr lang="en-US" altLang="zh-CN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6944995"/>
          </a:xfrm>
        </p:spPr>
        <p:txBody>
          <a:bodyPr/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Experiment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</a:t>
            </a: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en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</a:t>
            </a: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some write requests while keeping the read QPS </a:t>
            </a:r>
            <a:r>
              <a:rPr lang="zh-CN" altLang="en-US" sz="2450" b="1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constant</a:t>
            </a:r>
            <a:endParaRPr lang="zh-CN" altLang="en-US" sz="2450" b="1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  <a:p>
            <a:pPr lvl="1"/>
            <a:endParaRPr lang="zh-CN" altLang="en-US" sz="2450" b="1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  <a:p>
            <a:pPr lvl="0"/>
            <a:r>
              <a:rPr lang="en-US" altLang="zh-CN" sz="2800">
                <a:ea typeface="宋体" charset="0"/>
                <a:cs typeface="Times New Roman" panose="02020603050405020304" charset="0"/>
              </a:rPr>
              <a:t>Finding	</a:t>
            </a:r>
            <a:endParaRPr lang="en-US" altLang="zh-CN" sz="2800">
              <a:ea typeface="宋体" charset="0"/>
              <a:cs typeface="Times New Roman" panose="02020603050405020304" charset="0"/>
            </a:endParaRPr>
          </a:p>
          <a:p>
            <a:pPr lvl="1"/>
            <a:r>
              <a:rPr lang="zh-CN" altLang="en-US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70</a:t>
            </a:r>
            <a:r>
              <a:rPr lang="zh-CN" altLang="en-US" sz="2400" baseline="300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th</a:t>
            </a: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s:</a:t>
            </a:r>
            <a:r>
              <a:rPr lang="zh-CN" altLang="en-US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RocksDB launched compaction</a:t>
            </a:r>
            <a:br>
              <a:rPr lang="zh-CN" altLang="en-US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</a:br>
            <a:r>
              <a:rPr lang="zh-CN" altLang="en-US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operations, which took up more IOPS</a:t>
            </a:r>
            <a:endParaRPr lang="zh-CN" altLang="en-US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zh-CN" altLang="en-US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300</a:t>
            </a:r>
            <a:r>
              <a:rPr lang="zh-CN" altLang="en-US" sz="2400" baseline="300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th</a:t>
            </a:r>
            <a:r>
              <a:rPr lang="zh-CN" altLang="en-US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</a:t>
            </a: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:</a:t>
            </a:r>
            <a:r>
              <a:rPr lang="zh-CN" altLang="en-US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even in low workload period</a:t>
            </a: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, </a:t>
            </a:r>
            <a:b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</a:br>
            <a:r>
              <a:rPr lang="zh-CN" altLang="en-US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RocksDB</a:t>
            </a: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</a:t>
            </a:r>
            <a:r>
              <a:rPr lang="zh-CN" altLang="en-US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internally initiates some </a:t>
            </a:r>
            <a:br>
              <a:rPr lang="zh-CN" altLang="en-US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</a:b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compactions</a:t>
            </a:r>
            <a:r>
              <a:rPr lang="zh-CN" altLang="en-US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, block</a:t>
            </a: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ing</a:t>
            </a:r>
            <a:r>
              <a:rPr lang="zh-CN" altLang="en-US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user requests</a:t>
            </a:r>
            <a:endParaRPr lang="zh-CN" altLang="en-US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zh-CN" altLang="en-US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zh-CN" altLang="en-US" sz="274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Challenge</a:t>
            </a:r>
            <a:endParaRPr lang="zh-CN" altLang="en-US" sz="274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395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Bulk write blocking</a:t>
            </a:r>
            <a:endParaRPr lang="zh-CN" altLang="en-US" sz="2395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575DE16-7441-4EBF-B8FB-345FBD15A1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7810" y="1752600"/>
            <a:ext cx="10515600" cy="1086485"/>
          </a:xfrm>
          <a:solidFill>
            <a:srgbClr val="7030A0"/>
          </a:solidFill>
        </p:spPr>
        <p:txBody>
          <a:bodyPr anchor="ctr" anchorCtr="0">
            <a:noAutofit/>
          </a:bodyPr>
          <a:p>
            <a:pPr algn="l">
              <a:lnSpc>
                <a:spcPct val="90000"/>
              </a:lnSpc>
            </a:pP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From Analysis </a:t>
            </a: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to Design</a:t>
            </a:r>
            <a:endParaRPr lang="en-US" altLang="zh-CN" sz="36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/>
        </p:nvSpPr>
        <p:spPr>
          <a:xfrm>
            <a:off x="111125" y="1752600"/>
            <a:ext cx="1295400" cy="701675"/>
          </a:xfrm>
          <a:prstGeom prst="rect">
            <a:avLst/>
          </a:prstGeom>
          <a:solidFill>
            <a:srgbClr val="B19CD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>
            <a:lvl1pPr marL="0" algn="ctr" rtl="0" eaLnBrk="1" latinLnBrk="0" hangingPunct="1">
              <a:defRPr kumimoji="0" sz="2400" b="1" kern="1200">
                <a:solidFill>
                  <a:srgbClr val="FFFFFF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Design</a:t>
            </a:r>
            <a:endParaRPr lang="en-US" altLang="zh-CN" sz="200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>
            <a:normAutofit/>
          </a:bodyPr>
          <a:p>
            <a:r>
              <a:rPr lang="zh-CN" altLang="en-US" sz="4000" b="1">
                <a:solidFill>
                  <a:srgbClr val="543795"/>
                </a:solidFill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Calcspar Design</a:t>
            </a:r>
            <a:endParaRPr lang="zh-CN" altLang="en-US" sz="4000" b="1">
              <a:solidFill>
                <a:srgbClr val="543795"/>
              </a:solidFill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6025"/>
            <a:ext cx="4401820" cy="5410200"/>
          </a:xfrm>
        </p:spPr>
        <p:txBody>
          <a:bodyPr/>
          <a:p>
            <a:pPr marL="0" indent="0" algn="ctr">
              <a:buNone/>
            </a:pPr>
            <a:r>
              <a:rPr lang="en-US" altLang="zh-CN">
                <a:solidFill>
                  <a:srgbClr val="543795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Analysis</a:t>
            </a:r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When submit IOPS &gt; paid IOPS, access latency grows to 1/IOPSs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Muti-threads inevitably congest due to limited tokens 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Read amplification problem cause significant latency spikes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LSM-tree internal compactions compete with user I/O requests</a:t>
            </a:r>
            <a:b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</a:br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43040" y="1216025"/>
            <a:ext cx="5181600" cy="5410200"/>
          </a:xfrm>
        </p:spPr>
        <p:txBody>
          <a:bodyPr/>
          <a:p>
            <a:pPr marL="0" indent="0" algn="ctr">
              <a:buNone/>
            </a:pPr>
            <a:r>
              <a:rPr lang="en-US" altLang="zh-CN">
                <a:solidFill>
                  <a:srgbClr val="543795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Design</a:t>
            </a:r>
            <a:endParaRPr lang="en-US" altLang="zh-CN">
              <a:solidFill>
                <a:srgbClr val="543795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P</a:t>
            </a:r>
            <a:r>
              <a:rPr lang="zh-CN" altLang="en-US" sz="2400">
                <a:latin typeface="Times New Roman Regular" panose="02020603050405020304" charset="0"/>
                <a:cs typeface="Times New Roman Regular" panose="02020603050405020304" charset="0"/>
              </a:rPr>
              <a:t>roactively control the number of I/Os during high-load periods</a:t>
            </a:r>
            <a:endParaRPr lang="zh-CN" alt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Use different priority to ensure critical requests are not blocked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Devise a latency-aware cache for hotspot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Differentiate I/Os for compactions on different levels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891530" y="1423670"/>
            <a:ext cx="0" cy="5000625"/>
          </a:xfrm>
          <a:prstGeom prst="line">
            <a:avLst/>
          </a:prstGeom>
          <a:ln w="28575" cmpd="sng">
            <a:solidFill>
              <a:srgbClr val="7030A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右箭头 9"/>
          <p:cNvSpPr/>
          <p:nvPr/>
        </p:nvSpPr>
        <p:spPr>
          <a:xfrm>
            <a:off x="5353050" y="1955165"/>
            <a:ext cx="1076960" cy="3467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353050" y="3206115"/>
            <a:ext cx="1076960" cy="3467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353050" y="4457065"/>
            <a:ext cx="1076960" cy="3467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353050" y="5708015"/>
            <a:ext cx="1076960" cy="3467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575DE16-7441-4EBF-B8FB-345FBD15A1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7810" y="1752600"/>
            <a:ext cx="10515600" cy="1086485"/>
          </a:xfrm>
          <a:solidFill>
            <a:srgbClr val="7030A0"/>
          </a:solidFill>
        </p:spPr>
        <p:txBody>
          <a:bodyPr anchor="ctr" anchorCtr="0">
            <a:noAutofit/>
          </a:bodyPr>
          <a:p>
            <a:pPr algn="l">
              <a:lnSpc>
                <a:spcPct val="90000"/>
              </a:lnSpc>
            </a:pP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AWS EBS, SILK, CruiseDB, Mixgraph and RocksDB performance on Cloud </a:t>
            </a: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Storage</a:t>
            </a:r>
            <a:endParaRPr lang="en-US" altLang="zh-CN" sz="36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3" name="灯片编号占位符 1"/>
          <p:cNvSpPr>
            <a:spLocks noGrp="1"/>
          </p:cNvSpPr>
          <p:nvPr/>
        </p:nvSpPr>
        <p:spPr>
          <a:xfrm>
            <a:off x="111125" y="1752600"/>
            <a:ext cx="1295400" cy="701675"/>
          </a:xfrm>
          <a:prstGeom prst="rect">
            <a:avLst/>
          </a:prstGeom>
          <a:solidFill>
            <a:srgbClr val="B19CD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>
            <a:lvl1pPr marL="0" algn="ctr" rtl="0" eaLnBrk="1" latinLnBrk="0" hangingPunct="1">
              <a:defRPr kumimoji="0" sz="2400" b="1" kern="1200">
                <a:solidFill>
                  <a:srgbClr val="FFFFFF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Backgroud</a:t>
            </a:r>
            <a:endParaRPr lang="en-US" altLang="zh-CN" sz="1800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575DE16-7441-4EBF-B8FB-345FBD15A1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7810" y="1752600"/>
            <a:ext cx="10515600" cy="1086485"/>
          </a:xfrm>
          <a:solidFill>
            <a:srgbClr val="7030A0"/>
          </a:solidFill>
        </p:spPr>
        <p:txBody>
          <a:bodyPr anchor="ctr" anchorCtr="0">
            <a:noAutofit/>
          </a:bodyPr>
          <a:p>
            <a:pPr algn="l">
              <a:lnSpc>
                <a:spcPct val="90000"/>
              </a:lnSpc>
            </a:pPr>
            <a:r>
              <a:rPr lang="en-US" altLang="zh-CN" sz="36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From Design to Implementation</a:t>
            </a:r>
            <a:endParaRPr lang="en-US" altLang="zh-CN" sz="36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/>
        </p:nvSpPr>
        <p:spPr>
          <a:xfrm>
            <a:off x="111125" y="1752600"/>
            <a:ext cx="1295400" cy="701675"/>
          </a:xfrm>
          <a:prstGeom prst="rect">
            <a:avLst/>
          </a:prstGeom>
          <a:solidFill>
            <a:srgbClr val="B19CD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>
            <a:lvl1pPr marL="0" algn="ctr" rtl="0" eaLnBrk="1" latinLnBrk="0" hangingPunct="1">
              <a:defRPr kumimoji="0" sz="2400" b="1" kern="1200">
                <a:solidFill>
                  <a:srgbClr val="FFFFFF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Implement</a:t>
            </a:r>
            <a:r>
              <a:rPr lang="en-US" altLang="zh-CN" sz="20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ation</a:t>
            </a:r>
            <a:endParaRPr lang="en-US" altLang="zh-CN" sz="200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3-05-29 14.06.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2975" y="2038985"/>
            <a:ext cx="7439025" cy="44342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Architecture of Calcspar</a:t>
            </a:r>
            <a:endParaRPr lang="zh-CN" altLang="en-US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Four significant components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IOPS Stabilizer for EBS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Congestion-Aware IOPS Allocating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Fluctuation-Aware Caching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Opportunistic Compaction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IOPS Stabilizer for EBS</a:t>
            </a:r>
            <a:endParaRPr lang="zh-CN" altLang="en-US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Design</a:t>
            </a:r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: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P</a:t>
            </a:r>
            <a:r>
              <a:rPr lang="zh-CN" altLang="en-US" sz="245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roactively control the number of I/Os during high-load periods</a:t>
            </a:r>
            <a:endParaRPr lang="zh-CN" altLang="en-US" sz="245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endParaRPr lang="zh-CN" altLang="en-US" sz="245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Essence:</a:t>
            </a:r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cs typeface="Times New Roman Regular" panose="02020603050405020304" charset="0"/>
              </a:rPr>
              <a:t>mimic the EBS token speed limit mechanism</a:t>
            </a:r>
            <a:endParaRPr lang="en-US" altLang="zh-CN" sz="24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</a:rPr>
              <a:t>Details:</a:t>
            </a:r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cs typeface="Times New Roman Regular" panose="02020603050405020304" charset="0"/>
              </a:rPr>
              <a:t>each request must obtain a token before accessing the EBS</a:t>
            </a:r>
            <a:endParaRPr lang="en-US" altLang="zh-CN" sz="24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cs typeface="Times New Roman Regular" panose="02020603050405020304" charset="0"/>
              </a:rPr>
              <a:t>the number of tokens is refreshed every second decided by the paid IOPS</a:t>
            </a:r>
            <a:endParaRPr lang="en-US" altLang="zh-CN" sz="24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cs typeface="Times New Roman Regular" panose="02020603050405020304" charset="0"/>
              </a:rPr>
              <a:t>requests sent to EBS do not exceed the paid IOPS</a:t>
            </a:r>
            <a:endParaRPr lang="en-US" altLang="zh-CN" sz="24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endParaRPr lang="zh-CN" altLang="en-US" sz="24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pic>
        <p:nvPicPr>
          <p:cNvPr id="5" name="图片 4" descr="截屏2023-06-07 21.16.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0" y="2284730"/>
            <a:ext cx="2959100" cy="191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Congestion-Aware IOPS Allocating</a:t>
            </a:r>
            <a:endParaRPr lang="zh-CN" altLang="en-US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Design: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Use different priority to ensure critical requests are not occasionally blocked</a:t>
            </a:r>
            <a:endParaRPr lang="en-US" altLang="zh-CN" sz="245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Details</a:t>
            </a:r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: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Multi-priority Queues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user-requests &gt; flush &gt; L0-L1 compaction</a:t>
            </a:r>
            <a:b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</a:br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&gt; higher level compactions &gt; prefetching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Dynamic Time Window Policy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time window represents a period within 1s which Calcspar grants requests to acquire tokens on a best-effort basis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window </a:t>
            </a:r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size matches the priority of the queue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pic>
        <p:nvPicPr>
          <p:cNvPr id="4" name="图片 3" descr="截屏2023-06-07 23.13.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200" y="2476500"/>
            <a:ext cx="3276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Fluctuation-Aware Caching</a:t>
            </a:r>
            <a:endParaRPr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Design: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Devise a latency-aware cache for hotspot</a:t>
            </a:r>
            <a:endParaRPr lang="en-US" altLang="zh-CN" sz="245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Details: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Hotspot-Aware Proactive Prefetching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workload is light, maintains a global table to track the hotness of EBS-blocks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Shift-Aware Passive Caching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workload is heavy, manages the cache space passively using LRU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Cache Integration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using two cache policies manage the same cache space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Opportunistic Compaction</a:t>
            </a:r>
            <a:endParaRPr lang="zh-CN" altLang="en-US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854700"/>
          </a:xfrm>
        </p:spPr>
        <p:txBody>
          <a:bodyPr/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Design: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Differentiate I/Os for compactions on different levels</a:t>
            </a:r>
            <a:endParaRPr lang="en-US" altLang="zh-CN" sz="245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endParaRPr lang="en-US" altLang="zh-CN" sz="245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Details:</a:t>
            </a:r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For L0 SSTables, which significantly affects read I/O amplifications, Calcspar prioritizes compaction on them</a:t>
            </a:r>
            <a:endParaRPr lang="en-US" altLang="zh-CN" sz="245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endParaRPr lang="en-US" altLang="zh-CN" sz="245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For L1 and L2 SSTables, Calcspar puts their compaction I/Os into the medium priority queue, where they are opportunistically processed</a:t>
            </a:r>
            <a:endParaRPr lang="en-US" altLang="zh-CN" sz="245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endParaRPr lang="en-US" altLang="zh-CN" sz="245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As for SSTables in levels below L2, Calcspar assigns these compaction I/Os to the lowest priority queue, since short-term deferral has no noticeably affect on performance</a:t>
            </a:r>
            <a:endParaRPr lang="en-US" altLang="zh-CN" sz="245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0"/>
            <a:endParaRPr lang="en-US" altLang="zh-CN" sz="28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575DE16-7441-4EBF-B8FB-345FBD15A1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7810" y="1752600"/>
            <a:ext cx="10515600" cy="1086485"/>
          </a:xfrm>
          <a:solidFill>
            <a:srgbClr val="7030A0"/>
          </a:solidFill>
        </p:spPr>
        <p:txBody>
          <a:bodyPr anchor="ctr" anchorCtr="0">
            <a:noAutofit/>
          </a:bodyPr>
          <a:p>
            <a:pPr algn="l">
              <a:lnSpc>
                <a:spcPct val="90000"/>
              </a:lnSpc>
            </a:pP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Overall Performance</a:t>
            </a:r>
            <a:endParaRPr lang="en-US" altLang="zh-CN" sz="36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/>
        </p:nvSpPr>
        <p:spPr>
          <a:xfrm>
            <a:off x="111125" y="1752600"/>
            <a:ext cx="1295400" cy="701675"/>
          </a:xfrm>
          <a:prstGeom prst="rect">
            <a:avLst/>
          </a:prstGeom>
          <a:solidFill>
            <a:srgbClr val="B19CD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>
            <a:lvl1pPr marL="0" algn="ctr" rtl="0" eaLnBrk="1" latinLnBrk="0" hangingPunct="1">
              <a:defRPr kumimoji="0" sz="2400" b="1" kern="1200">
                <a:solidFill>
                  <a:srgbClr val="FFFFFF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Evaluation</a:t>
            </a:r>
            <a:endParaRPr lang="en-US" altLang="zh-CN" sz="180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截屏2023-05-30 09.43.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1945005"/>
            <a:ext cx="10334625" cy="26993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Mixgraph</a:t>
            </a:r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 </a:t>
            </a:r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  <a:sym typeface="+mn-ea"/>
              </a:rPr>
              <a:t>benchmark</a:t>
            </a:r>
            <a:endParaRPr lang="en-US" altLang="zh-CN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6795770"/>
          </a:xfrm>
        </p:spPr>
        <p:txBody>
          <a:bodyPr/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P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erformance for different read/write ratio configurations under Mixgraph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Conclusion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The throughput of Calcspar is better than other systems under all read ratios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Calcspar significantly reduces the average latency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Calcspar achieves a lower and more stable tail latency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/private/var/folders/r4/g2w8syh55h708kl446z9qx600000gn/T/com.kingsoft.wpsoffice.mac/photoedit2/20230607174007/temp.png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4145" y="1603375"/>
            <a:ext cx="6047105" cy="2536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YCSB benchmark</a:t>
            </a:r>
            <a:endParaRPr lang="en-US" altLang="zh-CN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hroughput for each key-value stores system under six workloads of YCSB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99</a:t>
            </a:r>
            <a:r>
              <a:rPr lang="zh-CN" altLang="en-US" sz="2800" baseline="300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th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percentile latency for each key-value stores system under six workloads of YCSB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pic>
        <p:nvPicPr>
          <p:cNvPr id="7" name="图片 6" descr="/private/var/folders/r4/g2w8syh55h708kl446z9qx600000gn/T/com.kingsoft.wpsoffice.mac/photoedit2/20230607174156/temp.png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4317365"/>
            <a:ext cx="6376035" cy="2540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575DE16-7441-4EBF-B8FB-345FBD15A1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7810" y="1752600"/>
            <a:ext cx="10515600" cy="1086485"/>
          </a:xfrm>
          <a:solidFill>
            <a:srgbClr val="7030A0"/>
          </a:solidFill>
        </p:spPr>
        <p:txBody>
          <a:bodyPr anchor="ctr" anchorCtr="0">
            <a:noAutofit/>
          </a:bodyPr>
          <a:p>
            <a:pPr algn="l">
              <a:lnSpc>
                <a:spcPct val="90000"/>
              </a:lnSpc>
            </a:pP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Thought</a:t>
            </a: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 of by Calcspar</a:t>
            </a:r>
            <a:endParaRPr lang="en-US" altLang="zh-CN" sz="36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/>
        </p:nvSpPr>
        <p:spPr>
          <a:xfrm>
            <a:off x="111125" y="1752600"/>
            <a:ext cx="1295400" cy="701675"/>
          </a:xfrm>
          <a:prstGeom prst="rect">
            <a:avLst/>
          </a:prstGeom>
          <a:solidFill>
            <a:srgbClr val="B19CD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>
            <a:lvl1pPr marL="0" algn="ctr" rtl="0" eaLnBrk="1" latinLnBrk="0" hangingPunct="1">
              <a:defRPr kumimoji="0" sz="2400" b="1" kern="1200">
                <a:solidFill>
                  <a:srgbClr val="FFFFFF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Thought</a:t>
            </a:r>
            <a:r>
              <a:rPr lang="en-US" altLang="zh-CN" sz="20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s</a:t>
            </a:r>
            <a:endParaRPr lang="en-US" altLang="zh-CN" sz="200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AWS EBS</a:t>
            </a:r>
            <a:endParaRPr lang="en-US" altLang="zh-CN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A</a:t>
            </a:r>
            <a:r>
              <a:rPr lang="zh-CN" altLang="en-US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n easy-to-use, scalable, high-performance block-storage service designed for</a:t>
            </a:r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</a:t>
            </a:r>
            <a:r>
              <a:rPr lang="zh-CN" altLang="en-US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Amazon EC2</a:t>
            </a:r>
            <a:endParaRPr lang="zh-CN" altLang="en-US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P</a:t>
            </a:r>
            <a:r>
              <a:rPr lang="zh-CN" altLang="en-US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rice and performance relationship of the corresponding volume type</a:t>
            </a:r>
            <a:endParaRPr lang="zh-CN" altLang="en-US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zh-CN" altLang="en-US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the </a:t>
            </a:r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higher</a:t>
            </a:r>
            <a:r>
              <a:rPr lang="zh-CN" altLang="en-US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IOPS</a:t>
            </a:r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</a:t>
            </a:r>
            <a:r>
              <a:rPr lang="zh-CN" altLang="en-US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price</a:t>
            </a:r>
            <a:br>
              <a:rPr lang="zh-CN" altLang="en-US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</a:br>
            <a:r>
              <a:rPr lang="zh-CN" altLang="en-US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the lower </a:t>
            </a:r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</a:t>
            </a:r>
            <a:r>
              <a:rPr lang="zh-CN" altLang="en-US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atency</a:t>
            </a:r>
            <a:endParaRPr lang="zh-CN" altLang="en-US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pic>
        <p:nvPicPr>
          <p:cNvPr id="5" name="图片 4" descr="截屏2023-06-07 10.47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8105" y="1695450"/>
            <a:ext cx="2298700" cy="1752600"/>
          </a:xfrm>
          <a:prstGeom prst="rect">
            <a:avLst/>
          </a:prstGeom>
        </p:spPr>
      </p:pic>
      <p:pic>
        <p:nvPicPr>
          <p:cNvPr id="6" name="图片 5" descr="截屏2023-05-27 09.42.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105" y="3878580"/>
            <a:ext cx="6362700" cy="229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Thought of by Calcspar</a:t>
            </a:r>
            <a:endParaRPr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6015355"/>
          </a:xfrm>
        </p:spPr>
        <p:txBody>
          <a:bodyPr/>
          <a:p>
            <a:r>
              <a:rPr 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C</a:t>
            </a:r>
            <a:r>
              <a:rPr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rash consistency</a:t>
            </a:r>
            <a:endParaRPr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Why doesn't Calcspar have a WAL log?</a:t>
            </a:r>
            <a:r>
              <a:rPr 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</a:t>
            </a:r>
            <a:r>
              <a:rPr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How is its </a:t>
            </a:r>
            <a:r>
              <a:rPr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crash consistency</a:t>
            </a:r>
            <a:r>
              <a:rPr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guaranteed?</a:t>
            </a:r>
            <a:endParaRPr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Read </a:t>
            </a:r>
            <a:r>
              <a:rPr 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performance</a:t>
            </a:r>
            <a:endParaRPr 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Does Calcspar</a:t>
            </a:r>
            <a:r>
              <a:rPr 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</a:t>
            </a:r>
            <a:r>
              <a:rPr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directly read Fluctuation-Aware Caching or read </a:t>
            </a:r>
            <a:r>
              <a:rPr 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m</a:t>
            </a:r>
            <a:r>
              <a:rPr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emtable and immutable </a:t>
            </a:r>
            <a:r>
              <a:rPr 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m</a:t>
            </a:r>
            <a:r>
              <a:rPr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emtable first?</a:t>
            </a:r>
            <a:endParaRPr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Write </a:t>
            </a:r>
            <a:r>
              <a:rPr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performance </a:t>
            </a:r>
            <a:endParaRPr 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C</a:t>
            </a:r>
            <a:r>
              <a:rPr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alcspar does not perform as well as RocksDB in the write performance experiment</a:t>
            </a:r>
            <a:endParaRPr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Whether making flush and other LSM-tree internal operations have a lower priority than user requests will cause write stalls</a:t>
            </a:r>
            <a:r>
              <a:rPr 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?</a:t>
            </a:r>
            <a:endParaRPr 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Thought of by Calcspar</a:t>
            </a:r>
            <a:endParaRPr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924540" cy="6015355"/>
          </a:xfrm>
        </p:spPr>
        <p:txBody>
          <a:bodyPr/>
          <a:p>
            <a:pPr lvl="0"/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How to ensure low latency and improve throughput under certain paid IOPS?</a:t>
            </a:r>
            <a:endParaRPr lang="zh-CN" altLang="en-US" sz="274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Improve cache hit rate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 (Calcspar does not propose a new cache algorithm, only prefetches hot data during the low-load)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Add new Cache structure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s</a:t>
            </a:r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 (except RocksDB block cache and SSTable cache)</a:t>
            </a:r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zh-CN" alt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Fine-grained memtable makes L0 layer hot and cold separated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 (in write-intensive load, the L0 layer is not all hot data 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or different scenarios have different definitions of hot data)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endParaRPr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Dynamically adjust priority based on load characteristics</a:t>
            </a:r>
            <a:r>
              <a:rPr lang="en-US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 or </a:t>
            </a:r>
            <a:r>
              <a:rPr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hotness-aware</a:t>
            </a:r>
            <a:endParaRPr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0"/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45" y="2537032"/>
            <a:ext cx="5447372" cy="1656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6359" y="1566222"/>
            <a:ext cx="282575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Thanks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June 1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st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, 2023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SILK</a:t>
            </a:r>
            <a:endParaRPr lang="en-US" altLang="zh-CN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918190" cy="5828665"/>
          </a:xfrm>
        </p:spPr>
        <p:txBody>
          <a:bodyPr/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Balmau, Oana, et al. "SILK: Preventing Latency Spikes in Log-Structured Merge Key-Value Stores." USENIX A</a:t>
            </a:r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TC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. 2019.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Goal: Optimize LSM-tree </a:t>
            </a:r>
            <a:r>
              <a:rPr lang="en-US" altLang="zh-CN" sz="2800" b="1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write </a:t>
            </a:r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long tail latency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Latency Spikes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99</a:t>
            </a:r>
            <a:r>
              <a:rPr lang="en-US" altLang="zh-CN" sz="2450" baseline="300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th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percentile latencies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From lessons to design: I/O Scheduler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Make sure L0 is never full -&gt; Prioritize internal operations at lower level 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Ensure enough I/O for flush/compaction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 on low levels -&gt; Preempt compactions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Make sure other compactions don’t fall far behind -&gt; Opportunistic 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compactions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zh-CN" altLang="en-US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07990" y="3106420"/>
            <a:ext cx="7702550" cy="2044065"/>
            <a:chOff x="10857" y="4835"/>
            <a:chExt cx="12130" cy="3219"/>
          </a:xfrm>
        </p:grpSpPr>
        <p:sp>
          <p:nvSpPr>
            <p:cNvPr id="6" name="上凸带形 5"/>
            <p:cNvSpPr/>
            <p:nvPr/>
          </p:nvSpPr>
          <p:spPr>
            <a:xfrm>
              <a:off x="10857" y="4835"/>
              <a:ext cx="1637" cy="780"/>
            </a:xfrm>
            <a:prstGeom prst="ribbon2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上凸带形 6"/>
            <p:cNvSpPr/>
            <p:nvPr/>
          </p:nvSpPr>
          <p:spPr>
            <a:xfrm>
              <a:off x="10857" y="5771"/>
              <a:ext cx="1637" cy="780"/>
            </a:xfrm>
            <a:prstGeom prst="ribbon2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上凸带形 7"/>
            <p:cNvSpPr/>
            <p:nvPr/>
          </p:nvSpPr>
          <p:spPr>
            <a:xfrm>
              <a:off x="10857" y="6707"/>
              <a:ext cx="1637" cy="780"/>
            </a:xfrm>
            <a:prstGeom prst="ribbon2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559" y="4890"/>
              <a:ext cx="532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accent4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First priority:</a:t>
              </a:r>
              <a:r>
                <a:rPr lang="en-US" altLang="zh-CN"/>
                <a:t> </a:t>
              </a:r>
              <a:r>
                <a:rPr lang="en-US" altLang="zh-CN" sz="2400" b="1">
                  <a:latin typeface="Times New Roman Bold" panose="02020603050405020304" charset="0"/>
                  <a:cs typeface="Times New Roman Bold" panose="02020603050405020304" charset="0"/>
                </a:rPr>
                <a:t>Flushing</a:t>
              </a:r>
              <a:endParaRPr lang="en-US" altLang="zh-CN" sz="2400" b="1"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559" y="5846"/>
              <a:ext cx="801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accent3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Second priority:</a:t>
              </a:r>
              <a:r>
                <a:rPr lang="en-US" altLang="zh-CN"/>
                <a:t> </a:t>
              </a:r>
              <a:r>
                <a:rPr lang="en-US" altLang="zh-CN" sz="2400" b="1">
                  <a:latin typeface="Times New Roman Bold" panose="02020603050405020304" charset="0"/>
                  <a:cs typeface="Times New Roman Bold" panose="02020603050405020304" charset="0"/>
                </a:rPr>
                <a:t>L0-&gt;L1 compactions</a:t>
              </a:r>
              <a:endParaRPr lang="en-US" altLang="zh-CN" sz="2400" b="1"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559" y="6747"/>
              <a:ext cx="10428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accent2">
                      <a:lumMod val="50000"/>
                    </a:schemeClr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Third priority:</a:t>
              </a:r>
              <a:r>
                <a:rPr lang="en-US" altLang="zh-CN"/>
                <a:t> </a:t>
              </a:r>
              <a:r>
                <a:rPr lang="en-US" altLang="zh-CN" sz="2400" b="1">
                  <a:latin typeface="Times New Roman Bold" panose="02020603050405020304" charset="0"/>
                  <a:cs typeface="Times New Roman Bold" panose="02020603050405020304" charset="0"/>
                </a:rPr>
                <a:t>Higher level c</a:t>
              </a:r>
              <a:r>
                <a:rPr lang="en-US" altLang="zh-CN" sz="2400" b="1">
                  <a:latin typeface="Times New Roman Bold" panose="02020603050405020304" charset="0"/>
                  <a:cs typeface="Times New Roman Bold" panose="02020603050405020304" charset="0"/>
                  <a:sym typeface="+mn-ea"/>
                </a:rPr>
                <a:t>ompactions</a:t>
              </a:r>
              <a:endParaRPr lang="en-US" altLang="zh-CN" sz="2400" b="1">
                <a:latin typeface="Times New Roman Bold" panose="02020603050405020304" charset="0"/>
                <a:cs typeface="Times New Roman Bold" panose="02020603050405020304" charset="0"/>
              </a:endParaRPr>
            </a:p>
            <a:p>
              <a:r>
                <a:rPr lang="en-US" altLang="zh-CN" sz="2400" b="1">
                  <a:latin typeface="Times New Roman Bold" panose="02020603050405020304" charset="0"/>
                  <a:cs typeface="Times New Roman Bold" panose="02020603050405020304" charset="0"/>
                </a:rPr>
                <a:t> </a:t>
              </a:r>
              <a:endParaRPr lang="en-US" altLang="zh-CN" sz="2400" b="1">
                <a:latin typeface="Times New Roman Bold" panose="02020603050405020304" charset="0"/>
                <a:cs typeface="Times New Roman Bold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6673215" y="2160270"/>
            <a:ext cx="5237641" cy="2260976"/>
            <a:chOff x="9436" y="3171"/>
            <a:chExt cx="9448" cy="4017"/>
          </a:xfrm>
        </p:grpSpPr>
        <p:pic>
          <p:nvPicPr>
            <p:cNvPr id="4" name="图片 3" descr="截屏2023-06-08 13.44.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48" y="3171"/>
              <a:ext cx="7020" cy="348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9436" y="6534"/>
              <a:ext cx="9448" cy="6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/>
                <a:t>Diagram of the token-bucket-based admission control</a:t>
              </a: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CruiseDB </a:t>
            </a:r>
            <a:endParaRPr lang="en-US" altLang="zh-CN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6386830"/>
          </a:xfrm>
        </p:spPr>
        <p:txBody>
          <a:bodyPr/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Liang, Junkai, and Yunpeng Chai. "CruiseDB: An LSM-Tree Key-Value Store with Both Better Tail Throughput and Tail Latency." IEEE 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ICDE</a:t>
            </a:r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. 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2021</a:t>
            </a:r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.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Goal: 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make throughput more stable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achieve lower tail latency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From lessons to design: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Avoid full memory buffer -&gt; </a:t>
            </a:r>
            <a:b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</a:b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Token-Bucket-based Admission Control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L0’s lacking order causes slow read requests -&gt; </a:t>
            </a:r>
            <a:b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</a:b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Eliminate L0 in SP-LSM-tree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656705" y="4499610"/>
            <a:ext cx="5534660" cy="2358390"/>
            <a:chOff x="10483" y="7086"/>
            <a:chExt cx="8716" cy="3714"/>
          </a:xfrm>
        </p:grpSpPr>
        <p:pic>
          <p:nvPicPr>
            <p:cNvPr id="7" name="图片 6" descr="截屏2023-06-08 13.50.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2" y="7086"/>
              <a:ext cx="4869" cy="320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0483" y="10220"/>
              <a:ext cx="871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/>
                <a:t>The structure of the simplified practical LSM-tree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Mixgraph</a:t>
            </a:r>
            <a:endParaRPr lang="en-US" altLang="zh-CN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558155"/>
          </a:xfrm>
        </p:spPr>
        <p:txBody>
          <a:bodyPr/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Cao, Zhichao, and Siying Dong. "Characterizing, modeling, and benchmarking RocksDB key-value workloads at Facebook." USENIX </a:t>
            </a:r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FAST.</a:t>
            </a:r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2020</a:t>
            </a:r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.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Conclusion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Real loads have the </a:t>
            </a:r>
            <a:r>
              <a:rPr lang="en-US" altLang="zh-CN" sz="2450" b="1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key space loaclity</a:t>
            </a:r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feature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YCSB simulation is coarse-grained (key), not fine-grained (key space)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uniform </a:t>
            </a:r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and zipfian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Contribution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Mixgraph benchmark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mimic social graph OLTP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79365" y="4572000"/>
            <a:ext cx="6944995" cy="2200275"/>
            <a:chOff x="7999" y="7200"/>
            <a:chExt cx="10937" cy="3465"/>
          </a:xfrm>
        </p:grpSpPr>
        <p:grpSp>
          <p:nvGrpSpPr>
            <p:cNvPr id="7" name="组合 6"/>
            <p:cNvGrpSpPr/>
            <p:nvPr/>
          </p:nvGrpSpPr>
          <p:grpSpPr>
            <a:xfrm>
              <a:off x="7999" y="7200"/>
              <a:ext cx="10247" cy="3063"/>
              <a:chOff x="7998" y="7363"/>
              <a:chExt cx="10247" cy="3063"/>
            </a:xfrm>
          </p:grpSpPr>
          <p:pic>
            <p:nvPicPr>
              <p:cNvPr id="4" name="图片 3" descr="截屏2023-06-07 15.07.2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998" y="7363"/>
                <a:ext cx="10247" cy="2885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11044" y="9943"/>
                <a:ext cx="597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key-ID of keys in</a:t>
                </a:r>
                <a:r>
                  <a:rPr lang="en-US" altLang="zh-CN" sz="1400"/>
                  <a:t> </a:t>
                </a:r>
                <a:r>
                  <a:rPr lang="zh-CN" altLang="en-US" sz="1400"/>
                  <a:t>the whole key-space</a:t>
                </a:r>
                <a:endParaRPr lang="zh-CN" altLang="en-US" sz="1400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8688" y="10085"/>
              <a:ext cx="1024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/>
                <a:t>H</a:t>
              </a:r>
              <a:r>
                <a:rPr lang="zh-CN" altLang="en-US"/>
                <a:t>eat-map of Get in Object during a 24-hour period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3-05-27 23.08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9965" y="2805430"/>
            <a:ext cx="5283835" cy="19659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RocksDB on Cloud Storage</a:t>
            </a:r>
            <a:endParaRPr lang="en-US" altLang="zh-CN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4740"/>
            <a:ext cx="11060430" cy="5763260"/>
          </a:xfrm>
        </p:spPr>
        <p:txBody>
          <a:bodyPr/>
          <a:p>
            <a:r>
              <a:rPr lang="zh-CN" altLang="en-US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RocksDB does not work well on cloud storage</a:t>
            </a:r>
            <a:endParaRPr lang="zh-CN" altLang="en-US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LSM-tree is a </a:t>
            </a:r>
            <a:r>
              <a:rPr lang="en-US" altLang="zh-CN" sz="2400" b="1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write-optimized</a:t>
            </a: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 structure instead of </a:t>
            </a:r>
            <a:r>
              <a:rPr lang="en-US" altLang="zh-CN" sz="2400" b="1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reducing read I/Os</a:t>
            </a:r>
            <a:endParaRPr lang="en-US" altLang="zh-CN" sz="2450" b="1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write operations can be cached and aggregated into large chunks 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2"/>
            <a:r>
              <a:rPr lang="en-US" altLang="zh-CN" sz="21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read requests may need to access multiple levels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2"/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Experiment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Read and write stress tests on io2 </a:t>
            </a:r>
            <a:b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</a:b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storage volumes with different paid IOPS</a:t>
            </a:r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endParaRPr lang="en-US" altLang="zh-CN" sz="21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Findings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As IOPS increases, read throughput increases, write </a:t>
            </a: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throughput</a:t>
            </a:r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 remains the same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2"/>
            <a:r>
              <a:rPr lang="en-US" altLang="zh-CN" sz="2055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Maybe batch write, </a:t>
            </a:r>
            <a:r>
              <a:rPr lang="en-US" altLang="zh-CN" sz="2055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but it is not mentioned in the paper</a:t>
            </a:r>
            <a:endParaRPr lang="en-US" altLang="zh-CN" sz="2055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Read I/Os easily and repeatedly hit the IOPS limitations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2"/>
            <a:r>
              <a:rPr lang="en-US" altLang="zh-CN" sz="2055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which cause elevated tail latency</a:t>
            </a:r>
            <a:endParaRPr lang="en-US" altLang="zh-CN" sz="18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0"/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B575DE16-7441-4EBF-B8FB-345FBD15A1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7810" y="1752600"/>
            <a:ext cx="10515600" cy="1086485"/>
          </a:xfrm>
          <a:solidFill>
            <a:srgbClr val="7030A0"/>
          </a:solidFill>
        </p:spPr>
        <p:txBody>
          <a:bodyPr anchor="ctr" anchorCtr="0">
            <a:noAutofit/>
          </a:bodyPr>
          <a:p>
            <a:pPr algn="l">
              <a:lnSpc>
                <a:spcPct val="90000"/>
              </a:lnSpc>
            </a:pP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From EBS Experiments </a:t>
            </a:r>
            <a:r>
              <a:rPr lang="en-US" altLang="zh-CN" sz="3600" b="1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to EBS Latency Model</a:t>
            </a:r>
            <a:endParaRPr lang="en-US" altLang="zh-CN" sz="3600" b="1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  <p:sp>
        <p:nvSpPr>
          <p:cNvPr id="6" name="灯片编号占位符 1"/>
          <p:cNvSpPr>
            <a:spLocks noGrp="1"/>
          </p:cNvSpPr>
          <p:nvPr/>
        </p:nvSpPr>
        <p:spPr>
          <a:xfrm>
            <a:off x="111125" y="1752600"/>
            <a:ext cx="1295400" cy="701675"/>
          </a:xfrm>
          <a:prstGeom prst="rect">
            <a:avLst/>
          </a:prstGeom>
          <a:solidFill>
            <a:srgbClr val="B19CD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>
            <a:lvl1pPr marL="0" algn="ctr" rtl="0" eaLnBrk="1" latinLnBrk="0" hangingPunct="1">
              <a:defRPr kumimoji="0" sz="2400" b="1" kern="1200">
                <a:solidFill>
                  <a:srgbClr val="FFFFFF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Analysis </a:t>
            </a:r>
            <a:endParaRPr lang="en-US" altLang="zh-CN" sz="200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I</a:t>
            </a:r>
            <a:endParaRPr lang="en-US" altLang="zh-CN" sz="200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截屏2023-05-27 16.32.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755" y="2571115"/>
            <a:ext cx="5351780" cy="23882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</a:rPr>
              <a:t>Exp. I </a:t>
            </a:r>
            <a:r>
              <a:rPr lang="en-US" altLang="zh-CN">
                <a:latin typeface="Times New Roman Bold" panose="02020603050405020304" charset="0"/>
                <a:ea typeface="宋体" charset="0"/>
                <a:cs typeface="Times New Roman Bold" panose="02020603050405020304" charset="0"/>
                <a:sym typeface="+mn-ea"/>
              </a:rPr>
              <a:t>Exceed or not the paid IOPS</a:t>
            </a:r>
            <a:endParaRPr lang="en-US" altLang="zh-CN">
              <a:latin typeface="Times New Roman Bold" panose="02020603050405020304" charset="0"/>
              <a:ea typeface="宋体" charset="0"/>
              <a:cs typeface="Times New Roman Bold" panose="02020603050405020304" charset="0"/>
            </a:endParaRPr>
          </a:p>
        </p:txBody>
      </p:sp>
      <p:pic>
        <p:nvPicPr>
          <p:cNvPr id="7" name="图片 6" descr="截屏2023-05-27 16.14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535" y="2497455"/>
            <a:ext cx="5168900" cy="23837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86170" y="4769485"/>
            <a:ext cx="516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Figure 2: Latency CDF under different paid IOPS.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831205"/>
          </a:xfrm>
        </p:spPr>
        <p:txBody>
          <a:bodyPr/>
          <a:p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Experiment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Same paid 3K IOPS with different cloud storages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5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Different paid IOPS with io2</a:t>
            </a:r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endParaRPr lang="en-US" altLang="zh-CN" sz="245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0"/>
            <a:r>
              <a:rPr lang="en-US" altLang="zh-CN" sz="28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Finding</a:t>
            </a:r>
            <a:endParaRPr lang="en-US" altLang="zh-CN" sz="28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pPr lvl="1"/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When the I/O pressure exceeds the paid IOPS, the latency increases deterministically and significantly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0</TotalTime>
  <Words>9574</Words>
  <Application>WPS 演示</Application>
  <PresentationFormat>宽屏</PresentationFormat>
  <Paragraphs>404</Paragraphs>
  <Slides>32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2" baseType="lpstr">
      <vt:lpstr>Arial</vt:lpstr>
      <vt:lpstr>宋体</vt:lpstr>
      <vt:lpstr>Wingdings</vt:lpstr>
      <vt:lpstr>Times New Roman</vt:lpstr>
      <vt:lpstr>微软雅黑</vt:lpstr>
      <vt:lpstr>汉仪旗黑</vt:lpstr>
      <vt:lpstr>Gill Sans MT</vt:lpstr>
      <vt:lpstr>苹方-简</vt:lpstr>
      <vt:lpstr>Times New Roman Bold</vt:lpstr>
      <vt:lpstr>宋体</vt:lpstr>
      <vt:lpstr>汉仪书宋二KW</vt:lpstr>
      <vt:lpstr>Times New Roman Regular</vt:lpstr>
      <vt:lpstr>Tw Cen MT</vt:lpstr>
      <vt:lpstr>Calibri</vt:lpstr>
      <vt:lpstr>华文新魏</vt:lpstr>
      <vt:lpstr>Arial Unicode MS</vt:lpstr>
      <vt:lpstr>Helvetica Neue</vt:lpstr>
      <vt:lpstr>微软雅黑</vt:lpstr>
      <vt:lpstr>宋体-简</vt:lpstr>
      <vt:lpstr>Office 主题</vt:lpstr>
      <vt:lpstr>PowerPoint 演示文稿</vt:lpstr>
      <vt:lpstr>AWS EBS, SILK, CruiseDB, Mixgraph and RocksDB performance on Cloud Storage</vt:lpstr>
      <vt:lpstr>AWS EBS</vt:lpstr>
      <vt:lpstr>SILK</vt:lpstr>
      <vt:lpstr>CruiseDB </vt:lpstr>
      <vt:lpstr>Mixgraph</vt:lpstr>
      <vt:lpstr>RocksDB on Cloud Storage</vt:lpstr>
      <vt:lpstr>From EBS Experiments to EBS Latency Model</vt:lpstr>
      <vt:lpstr>Exp. I Exceed or not the paid IOPS</vt:lpstr>
      <vt:lpstr>Exp. II Controlled pressure</vt:lpstr>
      <vt:lpstr>Exp. III Different number of threads</vt:lpstr>
      <vt:lpstr>EBS Latency Model</vt:lpstr>
      <vt:lpstr>From RocksDB Experiments to Challenges in Avoiding Latency Spikes</vt:lpstr>
      <vt:lpstr>Exp. I Client fluctuating read requests</vt:lpstr>
      <vt:lpstr>Exp. II Submit IOPS v.s. Actual IOPS</vt:lpstr>
      <vt:lpstr>Exp. III Single thread v.s. ten threads</vt:lpstr>
      <vt:lpstr>Exp. IV Write requests impact</vt:lpstr>
      <vt:lpstr>From Analysis to Design</vt:lpstr>
      <vt:lpstr>Calcspar Design</vt:lpstr>
      <vt:lpstr>From Design to Implementation</vt:lpstr>
      <vt:lpstr>Architecture of Calcspar</vt:lpstr>
      <vt:lpstr>IOPS Stabilizer for EBS</vt:lpstr>
      <vt:lpstr>Congestion-Aware IOPS Allocating</vt:lpstr>
      <vt:lpstr>Fluctuation-Aware Caching</vt:lpstr>
      <vt:lpstr>Opportunistic Compaction</vt:lpstr>
      <vt:lpstr>Overall Performance</vt:lpstr>
      <vt:lpstr>Mixgraph benchmark</vt:lpstr>
      <vt:lpstr>YCSB benchmark</vt:lpstr>
      <vt:lpstr>Thought of by Calcspar</vt:lpstr>
      <vt:lpstr>Thought of by Calcspar</vt:lpstr>
      <vt:lpstr>Thought of by Calcspar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zsy</cp:lastModifiedBy>
  <cp:revision>1516</cp:revision>
  <dcterms:created xsi:type="dcterms:W3CDTF">2023-06-08T07:24:31Z</dcterms:created>
  <dcterms:modified xsi:type="dcterms:W3CDTF">2023-06-08T07:24:31Z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5E2B068DFE5B7262009CA662D1394B23</vt:lpwstr>
  </property>
</Properties>
</file>