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3" r:id="rId4"/>
  </p:sldMasterIdLst>
  <p:sldIdLst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7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07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0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5704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714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1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201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9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7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4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7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7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8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0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ustinreese/craigslist-carstrucks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170A-BF26-4352-8E82-98D3662A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495225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Prediksi</a:t>
            </a:r>
            <a:r>
              <a:rPr lang="en-US" dirty="0"/>
              <a:t> Harga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Rekomendasi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bekas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CD26-D256-40A6-A670-01E26C6EF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974900"/>
            <a:ext cx="9001462" cy="1655762"/>
          </a:xfrm>
        </p:spPr>
        <p:txBody>
          <a:bodyPr/>
          <a:lstStyle/>
          <a:p>
            <a:r>
              <a:rPr lang="en-US" dirty="0"/>
              <a:t>Final Project – </a:t>
            </a:r>
            <a:r>
              <a:rPr lang="en-US" dirty="0" err="1"/>
              <a:t>Purwadhika</a:t>
            </a:r>
            <a:r>
              <a:rPr lang="en-US" dirty="0"/>
              <a:t> BSD JCDS08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26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AD2D-6D99-44DD-B701-569EDAB6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85A1-B765-4BBF-B98D-3CA5339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Deskripsi</a:t>
            </a:r>
            <a:endParaRPr lang="en-US" dirty="0"/>
          </a:p>
          <a:p>
            <a:pPr marL="176213" indent="358775" algn="just">
              <a:buNone/>
            </a:pPr>
            <a:r>
              <a:rPr lang="en-US" sz="1600" dirty="0"/>
              <a:t>Project yang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dan juga </a:t>
            </a:r>
            <a:r>
              <a:rPr lang="en-US" sz="1600" dirty="0" err="1"/>
              <a:t>rekomendasi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bekas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i="1" dirty="0"/>
              <a:t>dataset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bekas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website</a:t>
            </a:r>
            <a:r>
              <a:rPr lang="en-US" sz="1600" dirty="0"/>
              <a:t> </a:t>
            </a:r>
            <a:r>
              <a:rPr lang="en-US" sz="1600" b="1" dirty="0" err="1"/>
              <a:t>Craiglist</a:t>
            </a:r>
            <a:r>
              <a:rPr lang="en-US" sz="1600" dirty="0"/>
              <a:t> yang </a:t>
            </a:r>
            <a:r>
              <a:rPr lang="en-US" sz="1600" dirty="0" err="1"/>
              <a:t>diperoleh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b="1" dirty="0"/>
              <a:t>Kaggle</a:t>
            </a:r>
            <a:r>
              <a:rPr lang="en-US" sz="1600" dirty="0"/>
              <a:t>.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model </a:t>
            </a:r>
            <a:r>
              <a:rPr lang="en-US" sz="1600" i="1" dirty="0"/>
              <a:t>Random Forest Regression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i="1" dirty="0"/>
              <a:t>default </a:t>
            </a:r>
            <a:r>
              <a:rPr lang="en-US" sz="1600" dirty="0"/>
              <a:t>parameter,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i="1" dirty="0"/>
              <a:t>Content-Based Filtering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parameter.</a:t>
            </a:r>
          </a:p>
          <a:p>
            <a:r>
              <a:rPr lang="en-US" dirty="0" err="1"/>
              <a:t>Tujuan</a:t>
            </a:r>
            <a:endParaRPr lang="en-US" dirty="0"/>
          </a:p>
          <a:p>
            <a:pPr marL="176213" indent="360363" algn="just">
              <a:buNone/>
            </a:pP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dibuatnya</a:t>
            </a:r>
            <a:r>
              <a:rPr lang="en-US" sz="1600" dirty="0"/>
              <a:t> </a:t>
            </a:r>
            <a:r>
              <a:rPr lang="en-US" sz="1600" i="1" dirty="0"/>
              <a:t>project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i="1" dirty="0"/>
              <a:t>user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bekas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pasaran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menjualnya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filter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membelinya</a:t>
            </a:r>
            <a:r>
              <a:rPr lang="en-US" sz="1600" dirty="0"/>
              <a:t>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3997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9CA5-557D-471A-BDF1-B08626F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Dataset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7C63-275B-419D-8EFB-7E852714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Deskripsi</a:t>
            </a:r>
            <a:endParaRPr lang="en-US" dirty="0"/>
          </a:p>
          <a:p>
            <a:pPr marL="176213" indent="358775" algn="just">
              <a:buNone/>
            </a:pPr>
            <a:r>
              <a:rPr lang="en-US" sz="1600" i="1" dirty="0"/>
              <a:t>Dataset </a:t>
            </a:r>
            <a:r>
              <a:rPr lang="en-US" sz="1600" dirty="0"/>
              <a:t>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i="1" dirty="0"/>
              <a:t>project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i="1" dirty="0">
                <a:hlinkClick r:id="rId2"/>
              </a:rPr>
              <a:t>Used Cars Dataset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b="1" i="1" dirty="0"/>
              <a:t>Kaggle</a:t>
            </a:r>
            <a:r>
              <a:rPr lang="en-US" sz="1600" dirty="0"/>
              <a:t>. </a:t>
            </a:r>
            <a:r>
              <a:rPr lang="en-US" sz="1600" i="1" dirty="0"/>
              <a:t>Dataset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daftar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bekas</a:t>
            </a:r>
            <a:r>
              <a:rPr lang="en-US" sz="1600" dirty="0"/>
              <a:t> yang </a:t>
            </a:r>
            <a:r>
              <a:rPr lang="en-US" sz="1600" dirty="0" err="1"/>
              <a:t>terdapat</a:t>
            </a:r>
            <a:r>
              <a:rPr lang="en-US" sz="1600" dirty="0"/>
              <a:t> pada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i="1" dirty="0"/>
              <a:t>website</a:t>
            </a:r>
            <a:r>
              <a:rPr lang="en-US" sz="1600" dirty="0"/>
              <a:t> </a:t>
            </a:r>
            <a:r>
              <a:rPr lang="en-US" sz="1600" b="1" i="1" dirty="0" err="1"/>
              <a:t>Craiglist</a:t>
            </a:r>
            <a:r>
              <a:rPr lang="en-US" sz="1600" dirty="0"/>
              <a:t>. Batasan data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bekas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bekas</a:t>
            </a:r>
            <a:r>
              <a:rPr lang="en-US" sz="1600" dirty="0"/>
              <a:t> yang </a:t>
            </a:r>
            <a:r>
              <a:rPr lang="en-US" sz="1600" dirty="0" err="1"/>
              <a:t>berada</a:t>
            </a:r>
            <a:r>
              <a:rPr lang="en-US" sz="1600" dirty="0"/>
              <a:t> di wilayah AS.</a:t>
            </a:r>
            <a:endParaRPr lang="en-US" sz="1600" i="1" dirty="0"/>
          </a:p>
          <a:p>
            <a:r>
              <a:rPr lang="en-US" dirty="0"/>
              <a:t>Detail</a:t>
            </a:r>
            <a:endParaRPr lang="en-US" i="1" dirty="0"/>
          </a:p>
          <a:p>
            <a:pPr marL="176213" indent="358775" algn="just">
              <a:buNone/>
            </a:pPr>
            <a:r>
              <a:rPr lang="en-US" sz="1700" i="1" dirty="0"/>
              <a:t>Dataset </a:t>
            </a:r>
            <a:r>
              <a:rPr lang="en-US" sz="1700" dirty="0" err="1"/>
              <a:t>terdiri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539.759 </a:t>
            </a:r>
            <a:r>
              <a:rPr lang="en-US" sz="1700" dirty="0" err="1"/>
              <a:t>baris</a:t>
            </a:r>
            <a:r>
              <a:rPr lang="en-US" sz="1700" dirty="0"/>
              <a:t> dan 25 </a:t>
            </a:r>
            <a:r>
              <a:rPr lang="en-US" sz="1700" dirty="0" err="1"/>
              <a:t>kolom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beberapa</a:t>
            </a:r>
            <a:r>
              <a:rPr lang="en-US" sz="1700" dirty="0"/>
              <a:t> </a:t>
            </a:r>
            <a:r>
              <a:rPr lang="en-US" sz="1700" i="1" dirty="0"/>
              <a:t>missing</a:t>
            </a:r>
            <a:r>
              <a:rPr lang="en-US" sz="1700" dirty="0"/>
              <a:t> </a:t>
            </a:r>
            <a:r>
              <a:rPr lang="en-US" sz="1700" i="1" dirty="0"/>
              <a:t>value</a:t>
            </a:r>
            <a:r>
              <a:rPr lang="en-US" sz="1700" dirty="0"/>
              <a:t> pada </a:t>
            </a:r>
            <a:r>
              <a:rPr lang="en-US" sz="1700" dirty="0" err="1"/>
              <a:t>beberapa</a:t>
            </a:r>
            <a:r>
              <a:rPr lang="en-US" sz="1700" dirty="0"/>
              <a:t> </a:t>
            </a:r>
            <a:r>
              <a:rPr lang="en-US" sz="1700" dirty="0" err="1"/>
              <a:t>kolomnya</a:t>
            </a:r>
            <a:r>
              <a:rPr lang="en-US" sz="1700" dirty="0"/>
              <a:t>. Setelah </a:t>
            </a:r>
            <a:r>
              <a:rPr lang="en-US" sz="1700" dirty="0" err="1"/>
              <a:t>dilakukan</a:t>
            </a:r>
            <a:r>
              <a:rPr lang="en-US" sz="1700" dirty="0"/>
              <a:t> proses </a:t>
            </a:r>
            <a:r>
              <a:rPr lang="en-US" sz="1700" dirty="0" err="1"/>
              <a:t>pembersihan</a:t>
            </a:r>
            <a:r>
              <a:rPr lang="en-US" sz="1700" dirty="0"/>
              <a:t>, </a:t>
            </a:r>
            <a:r>
              <a:rPr lang="en-US" sz="1700" i="1" dirty="0"/>
              <a:t>dataset</a:t>
            </a:r>
            <a:r>
              <a:rPr lang="en-US" sz="1700" dirty="0"/>
              <a:t> yang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terdiri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128.298 </a:t>
            </a:r>
            <a:r>
              <a:rPr lang="en-US" sz="1700" dirty="0" err="1"/>
              <a:t>baris</a:t>
            </a:r>
            <a:r>
              <a:rPr lang="en-US" sz="1700" dirty="0"/>
              <a:t> dan 16 </a:t>
            </a:r>
            <a:r>
              <a:rPr lang="en-US" sz="1700" dirty="0" err="1"/>
              <a:t>kolom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harga</a:t>
            </a:r>
            <a:r>
              <a:rPr lang="en-US" sz="1700" dirty="0"/>
              <a:t>, </a:t>
            </a:r>
            <a:r>
              <a:rPr lang="en-US" sz="1700" dirty="0" err="1"/>
              <a:t>sedangkan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rekomendasi</a:t>
            </a:r>
            <a:r>
              <a:rPr lang="en-US" sz="1700" dirty="0"/>
              <a:t> </a:t>
            </a:r>
            <a:r>
              <a:rPr lang="en-US" sz="1700" dirty="0" err="1"/>
              <a:t>mobil</a:t>
            </a:r>
            <a:r>
              <a:rPr lang="en-US" sz="1700" dirty="0"/>
              <a:t> dataset yang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hanya</a:t>
            </a:r>
            <a:r>
              <a:rPr lang="en-US" sz="1700" dirty="0"/>
              <a:t> 5.000 </a:t>
            </a:r>
            <a:r>
              <a:rPr lang="en-US" sz="1700" dirty="0" err="1"/>
              <a:t>baris</a:t>
            </a:r>
            <a:r>
              <a:rPr lang="en-US" sz="1700" dirty="0"/>
              <a:t> dan 12 </a:t>
            </a:r>
            <a:r>
              <a:rPr lang="en-US" sz="1700" dirty="0" err="1"/>
              <a:t>kolom</a:t>
            </a:r>
            <a:r>
              <a:rPr lang="en-US" sz="1700" dirty="0"/>
              <a:t> </a:t>
            </a:r>
            <a:r>
              <a:rPr lang="en-US" sz="1700" dirty="0" err="1"/>
              <a:t>dikarenakan</a:t>
            </a:r>
            <a:r>
              <a:rPr lang="en-US" sz="1700" dirty="0"/>
              <a:t> </a:t>
            </a:r>
            <a:r>
              <a:rPr lang="en-US" sz="1700" dirty="0" err="1"/>
              <a:t>keterbatasan</a:t>
            </a:r>
            <a:r>
              <a:rPr lang="en-US" sz="1700" dirty="0"/>
              <a:t> </a:t>
            </a:r>
            <a:r>
              <a:rPr lang="en-US" sz="1700" dirty="0" err="1"/>
              <a:t>memori</a:t>
            </a:r>
            <a:r>
              <a:rPr lang="en-US" sz="1700" dirty="0"/>
              <a:t>.</a:t>
            </a:r>
            <a:endParaRPr lang="en-US" sz="17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9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613A-27B1-4098-AE83-2CE028F7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Model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EAA6-3C41-4826-A514-3DAFE340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Prediksi</a:t>
            </a:r>
            <a:endParaRPr lang="en-US" dirty="0"/>
          </a:p>
          <a:p>
            <a:pPr marL="176213" indent="358775" algn="just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, model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Random Forest Regressor </a:t>
            </a:r>
            <a:r>
              <a:rPr lang="en-US" sz="1600" dirty="0" err="1"/>
              <a:t>dengan</a:t>
            </a:r>
            <a:r>
              <a:rPr lang="en-US" sz="1600" dirty="0"/>
              <a:t> default parameter. Model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dicoba</a:t>
            </a:r>
            <a:r>
              <a:rPr lang="en-US" sz="1600" dirty="0"/>
              <a:t> </a:t>
            </a:r>
            <a:r>
              <a:rPr lang="en-US" sz="1600" dirty="0" err="1"/>
              <a:t>selain</a:t>
            </a:r>
            <a:r>
              <a:rPr lang="en-US" sz="1600" dirty="0"/>
              <a:t> Random Forest Regressor </a:t>
            </a:r>
            <a:r>
              <a:rPr lang="en-US" sz="1600" dirty="0" err="1"/>
              <a:t>adalah</a:t>
            </a:r>
            <a:r>
              <a:rPr lang="en-US" sz="1600" dirty="0"/>
              <a:t>:</a:t>
            </a:r>
          </a:p>
          <a:p>
            <a:pPr lvl="1" algn="just"/>
            <a:r>
              <a:rPr lang="en-US" sz="1600" dirty="0"/>
              <a:t>Decision Tree Regressor</a:t>
            </a:r>
          </a:p>
          <a:p>
            <a:pPr lvl="1" algn="just"/>
            <a:r>
              <a:rPr lang="en-US" sz="1600" dirty="0"/>
              <a:t>Grid Search Decision Tree Regressor </a:t>
            </a:r>
          </a:p>
          <a:p>
            <a:pPr marL="628650" lvl="1" indent="0" algn="just">
              <a:buNone/>
            </a:pPr>
            <a:r>
              <a:rPr lang="en-US" sz="1600" dirty="0"/>
              <a:t>(Best Parameter: 'criterion': '</a:t>
            </a:r>
            <a:r>
              <a:rPr lang="en-US" sz="1600" dirty="0" err="1"/>
              <a:t>friedman_mse</a:t>
            </a:r>
            <a:r>
              <a:rPr lang="en-US" sz="1600" dirty="0"/>
              <a:t>’, '</a:t>
            </a:r>
            <a:r>
              <a:rPr lang="en-US" sz="1600" dirty="0" err="1"/>
              <a:t>min_samples_split</a:t>
            </a:r>
            <a:r>
              <a:rPr lang="en-US" sz="1600" dirty="0"/>
              <a:t>': 6, ‘splitter': 'random’, cv=3)</a:t>
            </a:r>
          </a:p>
          <a:p>
            <a:pPr lvl="1" algn="just"/>
            <a:r>
              <a:rPr lang="en-US" sz="1600" dirty="0" err="1"/>
              <a:t>XGBoost</a:t>
            </a:r>
            <a:endParaRPr lang="en-US" sz="1600" dirty="0"/>
          </a:p>
          <a:p>
            <a:pPr lvl="1" algn="just"/>
            <a:r>
              <a:rPr lang="en-US" sz="1600" dirty="0"/>
              <a:t>Grid Search </a:t>
            </a:r>
            <a:r>
              <a:rPr lang="en-US" sz="1600" dirty="0" err="1"/>
              <a:t>XGBoost</a:t>
            </a:r>
            <a:r>
              <a:rPr lang="en-US" sz="1600" dirty="0"/>
              <a:t> </a:t>
            </a:r>
          </a:p>
          <a:p>
            <a:pPr marL="628650" lvl="1" indent="0" algn="just">
              <a:buNone/>
            </a:pPr>
            <a:r>
              <a:rPr lang="en-US" sz="1600" dirty="0"/>
              <a:t>(Best Parameter: ‘</a:t>
            </a:r>
            <a:r>
              <a:rPr lang="en-US" sz="1600" dirty="0" err="1"/>
              <a:t>early_stopping_rounds</a:t>
            </a:r>
            <a:r>
              <a:rPr lang="en-US" sz="1600" dirty="0"/>
              <a:t>’: 5,  '</a:t>
            </a:r>
            <a:r>
              <a:rPr lang="en-US" sz="1600" dirty="0" err="1"/>
              <a:t>learning_rate</a:t>
            </a:r>
            <a:r>
              <a:rPr lang="en-US" sz="1600" dirty="0"/>
              <a:t>': 0.1,  '</a:t>
            </a:r>
            <a:r>
              <a:rPr lang="en-US" sz="1600" dirty="0" err="1"/>
              <a:t>max_depth</a:t>
            </a:r>
            <a:r>
              <a:rPr lang="en-US" sz="1600" dirty="0"/>
              <a:t>': 7,  '</a:t>
            </a:r>
            <a:r>
              <a:rPr lang="en-US" sz="1600" dirty="0" err="1"/>
              <a:t>n_estimators</a:t>
            </a:r>
            <a:r>
              <a:rPr lang="en-US" sz="1600" dirty="0"/>
              <a:t>': 140,  cv=3)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4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1337-4D9F-45EB-9FF3-DA78EE71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endParaRPr lang="en-US" dirty="0"/>
          </a:p>
          <a:p>
            <a:pPr marL="176213" indent="358775" algn="just">
              <a:buNone/>
            </a:pPr>
            <a:r>
              <a:rPr lang="en-US" sz="1600" dirty="0" err="1"/>
              <a:t>Rekomendasi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Content-Based Filtering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kombinasi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, </a:t>
            </a:r>
            <a:r>
              <a:rPr lang="en-US" sz="1600" dirty="0" err="1"/>
              <a:t>kondisi</a:t>
            </a:r>
            <a:r>
              <a:rPr lang="en-US" sz="1600" dirty="0"/>
              <a:t>, status, dan </a:t>
            </a:r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. </a:t>
            </a:r>
            <a:r>
              <a:rPr lang="en-US" sz="1600" dirty="0" err="1"/>
              <a:t>Kombinasi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Cosine Similarity-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terlebih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 </a:t>
            </a:r>
            <a:r>
              <a:rPr lang="en-US" sz="1600" dirty="0" err="1"/>
              <a:t>ditransformasi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Count Vectorizer. </a:t>
            </a:r>
          </a:p>
          <a:p>
            <a:pPr marL="176213" indent="358775" algn="just">
              <a:buNone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yang </a:t>
            </a:r>
            <a:r>
              <a:rPr lang="en-US" sz="1600" dirty="0" err="1"/>
              <a:t>baik</a:t>
            </a:r>
            <a:r>
              <a:rPr lang="en-US" sz="1600" dirty="0"/>
              <a:t>, user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pembatasan</a:t>
            </a:r>
            <a:r>
              <a:rPr lang="en-US" sz="1600" dirty="0"/>
              <a:t> pada </a:t>
            </a:r>
            <a:r>
              <a:rPr lang="en-US" sz="1600" dirty="0" err="1"/>
              <a:t>aplikasi</a:t>
            </a:r>
            <a:r>
              <a:rPr lang="en-US" sz="1600" dirty="0"/>
              <a:t> web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yang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beli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r>
              <a:rPr lang="en-US" sz="1600" dirty="0"/>
              <a:t>,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rekomendasi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batasan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  <a:endParaRPr lang="en-ID" sz="16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4759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365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Prediksi Harga  &amp;  Rekomendasi  mobil bekas</vt:lpstr>
      <vt:lpstr>Final Project</vt:lpstr>
      <vt:lpstr>Dataset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2020-05-31T06:44:36Z</dcterms:created>
  <dcterms:modified xsi:type="dcterms:W3CDTF">2020-05-31T15:15:20Z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