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Sorts Mill Goudy" panose="020B060402020202020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+q8TvjRIrtNaeH0m4Uj6p14S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079b95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079b95e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1d079b95e6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079b95e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1d079b95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079b95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d079b95e6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1d079b95e6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8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2" name="Google Shape;82;p1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93" name="Google Shape;93;p19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Google Shape;11;p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2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 descr="University of California, Berkeley - Wikipedia"/>
          <p:cNvSpPr/>
          <p:nvPr/>
        </p:nvSpPr>
        <p:spPr>
          <a:xfrm>
            <a:off x="5943600" y="3276600"/>
            <a:ext cx="1250830" cy="125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51023" y="171313"/>
            <a:ext cx="1087108" cy="108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" descr="A blue and black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8" y="87747"/>
            <a:ext cx="1231192" cy="3779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03.16634" TargetMode="External"/><Relationship Id="rId3" Type="http://schemas.openxmlformats.org/officeDocument/2006/relationships/hyperlink" Target="https://arxiv.org/pdf/2406.06608" TargetMode="External"/><Relationship Id="rId7" Type="http://schemas.openxmlformats.org/officeDocument/2006/relationships/hyperlink" Target="https://arxiv.org/abs/1705.0430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602.06023" TargetMode="External"/><Relationship Id="rId5" Type="http://schemas.openxmlformats.org/officeDocument/2006/relationships/hyperlink" Target="https://arxiv.org/abs/2303.12796" TargetMode="External"/><Relationship Id="rId10" Type="http://schemas.openxmlformats.org/officeDocument/2006/relationships/hyperlink" Target="https://arxiv.org/abs/2406.06608" TargetMode="External"/><Relationship Id="rId4" Type="http://schemas.openxmlformats.org/officeDocument/2006/relationships/hyperlink" Target="https://doi.org/10.1007/s11390-020-0207-x" TargetMode="External"/><Relationship Id="rId9" Type="http://schemas.openxmlformats.org/officeDocument/2006/relationships/hyperlink" Target="https://doi.org/10.1109/access.2022.3231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7" name="Google Shape;107;p1" descr="A blue background with many squar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7205594" y="812056"/>
            <a:ext cx="3876811" cy="5127565"/>
          </a:xfrm>
          <a:custGeom>
            <a:avLst/>
            <a:gdLst/>
            <a:ahLst/>
            <a:cxnLst/>
            <a:rect l="l" t="t" r="r" b="b"/>
            <a:pathLst>
              <a:path w="3876811" h="5127565" extrusionOk="0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Summarizing CNN Articles Using Llama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None/>
            </a:pPr>
            <a:r>
              <a:rPr lang="en-US" sz="1100"/>
              <a:t>DATASCI266 – NATURAL LANGUAGE PROCESSING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50"/>
              <a:buNone/>
            </a:pPr>
            <a:r>
              <a:rPr lang="en-US" sz="1100"/>
              <a:t>ADITYA KUMAR, IRINA LEE, MATTHEW SHULL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7147953" y="717793"/>
            <a:ext cx="4014345" cy="5316085"/>
          </a:xfrm>
          <a:custGeom>
            <a:avLst/>
            <a:gdLst/>
            <a:ahLst/>
            <a:cxnLst/>
            <a:rect l="l" t="t" r="r" b="b"/>
            <a:pathLst>
              <a:path w="4014345" h="5302828" extrusionOk="0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 cmpd="sng">
            <a:solidFill>
              <a:schemeClr val="lt2">
                <a:alpha val="57647"/>
              </a:scheme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079b95e6_0_10"/>
          <p:cNvSpPr txBox="1">
            <a:spLocks noGrp="1"/>
          </p:cNvSpPr>
          <p:nvPr>
            <p:ph type="title"/>
          </p:nvPr>
        </p:nvSpPr>
        <p:spPr>
          <a:xfrm>
            <a:off x="3618522" y="2625825"/>
            <a:ext cx="3869400" cy="105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1" name="Google Shape;191;g31d079b95e6_0_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00" cy="334380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None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Abstractive summaries can be generated using LLaMA models, but their evaluation against human-generated summaries remains limited, focusing primarily on lexical similarity rather than deeper semantic alignment.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None/>
            </a:pP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evaluates the ability of a pre-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LLaMA model to summarize news articles and assesses its effectiveness using ROUGE metrics and GPT-4o-mini semantic similarity scoring. The findings aim to demonstrate the practicality of zero-shot pre-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 for real-world summarization tasks.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cxnSp>
        <p:nvCxnSpPr>
          <p:cNvPr id="123" name="Google Shape;123;p2"/>
          <p:cNvCxnSpPr/>
          <p:nvPr/>
        </p:nvCxnSpPr>
        <p:spPr>
          <a:xfrm>
            <a:off x="896112" y="1801368"/>
            <a:ext cx="8193024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Dataset &amp; Methodology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895625" y="1883050"/>
            <a:ext cx="9408000" cy="48384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-US" sz="180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&amp; Daily Mail news dataset: A collection of news articles paired with human-generated abstractive summaries.</a:t>
            </a:r>
            <a:endParaRPr sz="166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Times New Roman"/>
              <a:buChar char="•"/>
            </a:pPr>
            <a:r>
              <a:rPr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287113 rows by 3 columns</a:t>
            </a:r>
            <a:endParaRPr sz="166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 cover diverse topics, making the dataset a robust test for generalization.</a:t>
            </a:r>
            <a:endParaRPr sz="166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of 500 articles sampled for computational feasibility (runtime: ~3 hours per batch).</a:t>
            </a:r>
            <a:endParaRPr sz="166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-US" sz="180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Summarization Process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Cleaned text by removing noise and standardizing structure while preserving grammar and punctuation.</a:t>
            </a:r>
            <a:endParaRPr sz="166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60"/>
          </a:p>
          <a:p>
            <a:pPr marL="1143000" lvl="2" indent="-2311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80"/>
              <a:buFont typeface="Arial"/>
              <a:buChar char="•"/>
            </a:pPr>
            <a:r>
              <a:rPr lang="en-US" sz="152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 </a:t>
            </a:r>
            <a:r>
              <a:rPr lang="en-US" sz="152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Meta-LLaMA-3.1-8B-Instruct</a:t>
            </a:r>
            <a:r>
              <a:rPr lang="en-US" sz="152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model with quantization for efficiency.</a:t>
            </a:r>
            <a:endParaRPr sz="1520"/>
          </a:p>
          <a:p>
            <a:pPr marL="1143000" lvl="2" indent="-2311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80"/>
              <a:buFont typeface="Arial"/>
              <a:buChar char="•"/>
            </a:pPr>
            <a:r>
              <a:rPr lang="en-US" sz="152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structured prompts to guide the model toward concise 4–5 line summaries.</a:t>
            </a:r>
            <a:endParaRPr sz="152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lang="en-US" sz="180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Framework</a:t>
            </a:r>
            <a:r>
              <a:rPr lang="en-US" sz="180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Measures lexical overlap between generated and reference summaries.</a:t>
            </a:r>
            <a:endParaRPr sz="1660"/>
          </a:p>
          <a:p>
            <a:pPr marL="742950" lvl="1" indent="-29400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lang="en-US" sz="1660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STS with GPT4o-mini</a:t>
            </a:r>
            <a:r>
              <a:rPr lang="en-US" sz="1660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Evaluates semantic alignment, rating similarity on a scale of 1–5.</a:t>
            </a:r>
            <a:endParaRPr sz="1660"/>
          </a:p>
          <a:p>
            <a:pPr marL="228600" lvl="0" indent="-666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endParaRPr sz="1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Challenges &amp; Limitations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966750" y="2248250"/>
            <a:ext cx="9498600" cy="43044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Constraints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dataset to 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batches of 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(2000 total) samples due to the high computational demand of running the LLaMA model (~3 hours per batch)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to larger datasets remains a challenge without additional resources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 and summaries were not cleaned or standardized for quick analysis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Model-Specific Limitations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LLaMA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produce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generalized summaries but lack domain-specific nuances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could improve with task-specific fine-tuning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 Evaluation Biases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Variability in scores due to inherent subjectivity and dependence on well-crafted prompts</a:t>
            </a:r>
            <a:endParaRPr/>
          </a:p>
          <a:p>
            <a:pPr marL="74295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Reliance on GPT-4 introduces external costs and potential biases from the evaluation model itself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Font typeface="Arial"/>
              <a:buNone/>
            </a:pPr>
            <a:r>
              <a:rPr lang="en-US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Cost:</a:t>
            </a: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GPT-4o model cost per run ~ $100 per batch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7717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GPT-4o-mini was more cost efficient and provide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similar results to GPT-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4o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d079b95e6_0_2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6" name="Google Shape;146;g31d079b95e6_0_2"/>
          <p:cNvSpPr txBox="1">
            <a:spLocks noGrp="1"/>
          </p:cNvSpPr>
          <p:nvPr>
            <p:ph type="body" idx="1"/>
          </p:nvPr>
        </p:nvSpPr>
        <p:spPr>
          <a:xfrm>
            <a:off x="966750" y="1879600"/>
            <a:ext cx="8349600" cy="45213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None/>
            </a:pPr>
            <a:r>
              <a:rPr lang="en-US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Summarizer Model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7432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Meta-Llama-3.1-8B-Instruct</a:t>
            </a:r>
            <a:endParaRPr/>
          </a:p>
          <a:p>
            <a:pPr marL="74295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Instructed the model to generate summaries guided by a specified prompt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Outputs: Abstractive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000"/>
              <a:buNone/>
            </a:pPr>
            <a:r>
              <a:rPr lang="en-US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Scoring Model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74320" lvl="1" indent="-1143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Developed a GPT-4o-mini model to semantically score the generated and reference summaries by feeding a well-designed judging criteria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judging categories and weights: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of Key Ideas (30%)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Coherence and Logical Flow (20%)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Faithfulness to the Reference (30%)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Paraphrasing and Rewording (15%)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9432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and Style (5%)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Outputs: STS Score and category scores with feedback</a:t>
            </a:r>
            <a:endParaRPr/>
          </a:p>
        </p:txBody>
      </p:sp>
      <p:sp>
        <p:nvSpPr>
          <p:cNvPr id="147" name="Google Shape;147;g31d079b95e6_0_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48" name="Google Shape;148;g31d079b95e6_0_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875932" y="639312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Results &amp; Analysis</a:t>
            </a:r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875925" y="1603950"/>
            <a:ext cx="7973400" cy="2628300"/>
          </a:xfrm>
          <a:prstGeom prst="rect">
            <a:avLst/>
          </a:prstGeom>
          <a:noFill/>
          <a:ln w="9525" cap="flat" cmpd="sng">
            <a:solidFill>
              <a:srgbClr val="ACBDB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lang="en-US" sz="48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 Scores</a:t>
            </a:r>
            <a:r>
              <a:rPr lang="en-US" sz="48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ROUGE-1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unigram overlap, reflecting strong content alignment.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ROUGE-2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Strong bigram overlap, indicating coherence and fluency.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ROUGE-L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Effective sentence-level structural alignment.</a:t>
            </a:r>
            <a:endParaRPr sz="4648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lang="en-US" sz="48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STS Scores</a:t>
            </a:r>
            <a:r>
              <a:rPr lang="en-US" sz="48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summaries scored 4 (very similar) or 5 (identical in meaning) by GPT-</a:t>
            </a:r>
            <a:r>
              <a:rPr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4o-mini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that the model captures key semantic elements even without fine-tuning.</a:t>
            </a:r>
            <a:endParaRPr sz="4648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lang="en-US" sz="4848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Literature</a:t>
            </a:r>
            <a:r>
              <a:rPr lang="en-US" sz="48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models achieve slightly better domain-specific performance but at higher computational costs.</a:t>
            </a:r>
            <a:endParaRPr sz="4648"/>
          </a:p>
          <a:p>
            <a:pPr marL="742950" lvl="1" indent="-270956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pre-</a:t>
            </a:r>
            <a:r>
              <a:rPr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sz="4648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LLaMA model provides competitive results with minimal setup, highlighting its practical utility.</a:t>
            </a:r>
            <a:endParaRPr sz="4648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9716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1818"/>
              <a:buFont typeface="Arial"/>
              <a:buNone/>
            </a:pPr>
            <a:endParaRPr sz="2200"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8" name="Google Shape;1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63" y="4232250"/>
            <a:ext cx="7290125" cy="2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079b95e6_3_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5" name="Google Shape;165;g31d079b95e6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885475" y="1872328"/>
            <a:ext cx="9076200" cy="21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b="1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Meta-LLaMA-3.1-8B-Instruct</a:t>
            </a: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model demonstrated strong summarization performance with minimal computational resources.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b="0" i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ROUGE and STS scores validate the model's capability to generate coherent, semantically accurate summaries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 summaries show a strong coverage of information on the articles but do not follow the same paraphrasing and information faithfulness as the reference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1101557" y="373823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833500" y="4711925"/>
            <a:ext cx="96123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GPT model to score the human developed reference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few-shot fine-tuning on the LLaMA model prior to summarization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metadata information for each article to determine the cause for low/high STS scores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966750" y="2248250"/>
            <a:ext cx="9332400" cy="3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 Retkowski. (2023).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state of summarization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https://arxiv.org/pdf/2406.06608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Hou, S., Huang, X., Fei, C., et al. (2021). A survey of text summarization approaches based on deep learning.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Computer Science and Technology, 36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633-663.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https://doi.org/10.1007/s11390-020-0207-x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Lin, C.-Y. (2004). ROUGE: A package for automatic evaluation of summaries.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H., Gao, J., Zhang, X., &amp; Sun, M. (2023). G-Eval: A GPT-based framework for evaluating text summarization models.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https://arxiv.org/abs/2303.12796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Nallapati, R., Zhou, B., Gulcehre, C., et al. (2016). Abstractive text summarization using sequence-to-sequence RNNs and beyond.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https://arxiv.org/abs/1602.06023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Paulus, R., Xiong, C., &amp; Socher, R. (2017). A deep reinforced model for abstractive summarization.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https://arxiv.org/abs/1705.04304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Rehman, T., Ahmed, Z., &amp; Khan, F. (2023). Evaluating pre-trained models for abstractive text summarization: Challenges and opportunities.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https://arxiv.org/abs/2303.16634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Yadav, D., Gautam, S., Sharma, K., et al. (2022). Feature-based automatic text summarization methods: A comprehensive state-of-the-art survey.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https://doi.org/10.1109/access.2022.3231016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Zhang, Z., Liu, P., &amp; Wang, Y. (2023). A review of language model scaling for abstractive summarization. </a:t>
            </a:r>
            <a:r>
              <a:rPr lang="en-US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https://arxiv.org/abs/2406.06608</a:t>
            </a:r>
            <a:endParaRPr sz="2200"/>
          </a:p>
        </p:txBody>
      </p:sp>
      <p:sp>
        <p:nvSpPr>
          <p:cNvPr id="183" name="Google Shape;183;p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Sorts Mill Goudy</vt:lpstr>
      <vt:lpstr>Times New Roman</vt:lpstr>
      <vt:lpstr>MarrakeshVTI</vt:lpstr>
      <vt:lpstr>Summarizing CNN Articles Using Llama</vt:lpstr>
      <vt:lpstr>Overview</vt:lpstr>
      <vt:lpstr>Dataset &amp; Methodology</vt:lpstr>
      <vt:lpstr>Challenges &amp; Limitations</vt:lpstr>
      <vt:lpstr>Methodology</vt:lpstr>
      <vt:lpstr>Results &amp; Analysis</vt:lpstr>
      <vt:lpstr>PowerPoint Presentation</vt:lpstr>
      <vt:lpstr>Conclusions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凛 凛</dc:creator>
  <cp:lastModifiedBy>凛 凛</cp:lastModifiedBy>
  <cp:revision>1</cp:revision>
  <dcterms:created xsi:type="dcterms:W3CDTF">2024-11-26T22:42:56Z</dcterms:created>
  <dcterms:modified xsi:type="dcterms:W3CDTF">2024-12-08T22:25:40Z</dcterms:modified>
</cp:coreProperties>
</file>