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Sorts Mill Goudy" panose="020B0604020202020204" charset="0"/>
      <p:regular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h+q8TvjRIrtNaeH0m4Uj6p14SM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d079b95e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d079b95e6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1d079b95e6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d079b95e6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31d079b95e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d079b95e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d079b95e6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31d079b95e6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rts Mill Goud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000" cap="none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8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2" name="Google Shape;82;p18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CBDB2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3" name="Google Shape;83;p18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CBDB2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CBDB2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CBDB2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 rot="5400000">
            <a:off x="4861273" y="-464830"/>
            <a:ext cx="3650155" cy="907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9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93" name="Google Shape;93;p19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CBDB2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94" name="Google Shape;94;p19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CBDB2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CBDB2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CBDB2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 rot="5400000">
            <a:off x="7587060" y="2410224"/>
            <a:ext cx="5310710" cy="222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 rot="5400000">
            <a:off x="2264988" y="-560535"/>
            <a:ext cx="5310710" cy="816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966745" y="2882837"/>
            <a:ext cx="4446642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3"/>
          </p:nvPr>
        </p:nvSpPr>
        <p:spPr>
          <a:xfrm>
            <a:off x="5725280" y="2062842"/>
            <a:ext cx="4467794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4"/>
          </p:nvPr>
        </p:nvSpPr>
        <p:spPr>
          <a:xfrm>
            <a:off x="5724868" y="2882837"/>
            <a:ext cx="4468541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ts Mill Goud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Sorts Mill Goudy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Sorts Mill Goudy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966745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5597174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5183188" y="1094014"/>
            <a:ext cx="6172200" cy="476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33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  <a:defRPr sz="32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rts Mill Goudy"/>
              <a:buNone/>
              <a:defRPr sz="2800"/>
            </a:lvl2pPr>
            <a:lvl3pPr marL="1371600" lvl="2" indent="-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600"/>
              <a:buChar char="∙"/>
              <a:defRPr sz="24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4pPr>
            <a:lvl5pPr marL="2286000" lvl="4" indent="-4191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Char char="∙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2"/>
          </p:nvPr>
        </p:nvSpPr>
        <p:spPr>
          <a:xfrm>
            <a:off x="839788" y="2618012"/>
            <a:ext cx="3932237" cy="32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839788" y="2618014"/>
            <a:ext cx="3932237" cy="325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1" name="Google Shape;11;p8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CBDB2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2" name="Google Shape;12;p8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CBDB2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3" name="Google Shape;13;p8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CBDB2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4" name="Google Shape;14;p8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CBDB2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5" name="Google Shape;15;p8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  <a:defRPr sz="4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rts Mill Goudy"/>
              <a:buChar char="∙"/>
              <a:defRPr sz="2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rts Mill Goudy"/>
              <a:buNone/>
              <a:defRPr sz="18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rts Mill Goudy"/>
              <a:buChar char="∙"/>
              <a:defRPr sz="16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3619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rts Mill Goudy"/>
              <a:buChar char="∙"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8" descr="University of California, Berkeley - Wikipedia"/>
          <p:cNvSpPr/>
          <p:nvPr/>
        </p:nvSpPr>
        <p:spPr>
          <a:xfrm>
            <a:off x="5943600" y="3276600"/>
            <a:ext cx="1250830" cy="125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21" name="Google Shape;21;p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51023" y="171313"/>
            <a:ext cx="1087108" cy="1087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8" descr="A blue and black logo&#10;&#10;Description automatically generated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1398" y="87747"/>
            <a:ext cx="1231192" cy="37797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303.16634" TargetMode="External"/><Relationship Id="rId3" Type="http://schemas.openxmlformats.org/officeDocument/2006/relationships/hyperlink" Target="https://arxiv.org/pdf/2406.06608" TargetMode="External"/><Relationship Id="rId7" Type="http://schemas.openxmlformats.org/officeDocument/2006/relationships/hyperlink" Target="https://arxiv.org/abs/1705.0430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abs/1602.06023" TargetMode="External"/><Relationship Id="rId5" Type="http://schemas.openxmlformats.org/officeDocument/2006/relationships/hyperlink" Target="https://arxiv.org/abs/2303.12796" TargetMode="External"/><Relationship Id="rId10" Type="http://schemas.openxmlformats.org/officeDocument/2006/relationships/hyperlink" Target="https://arxiv.org/abs/2406.06608" TargetMode="External"/><Relationship Id="rId4" Type="http://schemas.openxmlformats.org/officeDocument/2006/relationships/hyperlink" Target="https://doi.org/10.1007/s11390-020-0207-x" TargetMode="External"/><Relationship Id="rId9" Type="http://schemas.openxmlformats.org/officeDocument/2006/relationships/hyperlink" Target="https://doi.org/10.1109/access.2022.32310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07" name="Google Shape;107;p1" descr="A blue background with many square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>
            <a:off x="7205594" y="812056"/>
            <a:ext cx="3876811" cy="5127565"/>
          </a:xfrm>
          <a:custGeom>
            <a:avLst/>
            <a:gdLst/>
            <a:ahLst/>
            <a:cxnLst/>
            <a:rect l="l" t="t" r="r" b="b"/>
            <a:pathLst>
              <a:path w="3876811" h="5127565" extrusionOk="0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7569389" y="1891412"/>
            <a:ext cx="3149221" cy="2149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 sz="4000" dirty="0"/>
              <a:t>Summarizing News Articles Using </a:t>
            </a:r>
            <a:r>
              <a:rPr lang="en-US" sz="4000" dirty="0" err="1"/>
              <a:t>LLaMA</a:t>
            </a:r>
            <a:endParaRPr dirty="0"/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7772398" y="4313467"/>
            <a:ext cx="2765446" cy="124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None/>
            </a:pPr>
            <a:r>
              <a:rPr lang="en-US" sz="1100" dirty="0"/>
              <a:t>DATASCI266 – NATURAL LANGUAGE PROCESSING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50"/>
              <a:buNone/>
            </a:pPr>
            <a:r>
              <a:rPr lang="en-US" sz="1100" dirty="0"/>
              <a:t>ADITYA KUMAR, IRINA LEE, MATTHEW SHULL</a:t>
            </a:r>
            <a:endParaRPr dirty="0"/>
          </a:p>
        </p:txBody>
      </p:sp>
      <p:sp>
        <p:nvSpPr>
          <p:cNvPr id="111" name="Google Shape;111;p1"/>
          <p:cNvSpPr/>
          <p:nvPr/>
        </p:nvSpPr>
        <p:spPr>
          <a:xfrm>
            <a:off x="7147953" y="717793"/>
            <a:ext cx="4014345" cy="5316085"/>
          </a:xfrm>
          <a:custGeom>
            <a:avLst/>
            <a:gdLst/>
            <a:ahLst/>
            <a:cxnLst/>
            <a:rect l="l" t="t" r="r" b="b"/>
            <a:pathLst>
              <a:path w="4014345" h="5302828" extrusionOk="0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 cmpd="sng">
            <a:solidFill>
              <a:schemeClr val="lt2">
                <a:alpha val="57647"/>
              </a:schemeClr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d079b95e6_0_10"/>
          <p:cNvSpPr txBox="1">
            <a:spLocks noGrp="1"/>
          </p:cNvSpPr>
          <p:nvPr>
            <p:ph type="title"/>
          </p:nvPr>
        </p:nvSpPr>
        <p:spPr>
          <a:xfrm>
            <a:off x="3618522" y="2625825"/>
            <a:ext cx="3869400" cy="105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91" name="Google Shape;191;g31d079b95e6_0_10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18" name="Google Shape;118;p2"/>
          <p:cNvSpPr txBox="1">
            <a:spLocks noGrp="1"/>
          </p:cNvSpPr>
          <p:nvPr>
            <p:ph type="body" idx="2"/>
          </p:nvPr>
        </p:nvSpPr>
        <p:spPr>
          <a:xfrm>
            <a:off x="966745" y="2882837"/>
            <a:ext cx="4446600" cy="3343800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None/>
            </a:pP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Abstractive summaries can be generated using LLaMA models, but their evaluation against human-generated summaries remains limited, focusing primarily on lexical similarity rather than deeper semantic alignment.</a:t>
            </a:r>
            <a:endParaRPr sz="18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3"/>
          </p:nvPr>
        </p:nvSpPr>
        <p:spPr>
          <a:xfrm>
            <a:off x="5725280" y="2062842"/>
            <a:ext cx="4467794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4"/>
          </p:nvPr>
        </p:nvSpPr>
        <p:spPr>
          <a:xfrm>
            <a:off x="5724868" y="2882837"/>
            <a:ext cx="4468541" cy="3343793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None/>
            </a:pPr>
            <a:r>
              <a:rPr lang="en-US" sz="1800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evaluates the ability of a pre-</a:t>
            </a: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</a:t>
            </a:r>
            <a:r>
              <a:rPr lang="en-US" sz="1800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LLaMA model to summarize news articles and assesses its effectiveness using ROUGE metrics and GPT-4o-mini semantic similarity scoring. The findings aim to demonstrate the practicality of zero-shot pre-</a:t>
            </a: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</a:t>
            </a:r>
            <a:r>
              <a:rPr lang="en-US" sz="1800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models for real-world summarization tasks.</a:t>
            </a:r>
            <a:endParaRPr sz="18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DATASCI 266 FALL 2024</a:t>
            </a:r>
            <a:endParaRPr/>
          </a:p>
        </p:txBody>
      </p:sp>
      <p:sp>
        <p:nvSpPr>
          <p:cNvPr id="122" name="Google Shape;122;p2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cxnSp>
        <p:nvCxnSpPr>
          <p:cNvPr id="123" name="Google Shape;123;p2"/>
          <p:cNvCxnSpPr/>
          <p:nvPr/>
        </p:nvCxnSpPr>
        <p:spPr>
          <a:xfrm>
            <a:off x="896112" y="1801368"/>
            <a:ext cx="8193024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/>
              <a:t>Dataset &amp; Methodology</a:t>
            </a:r>
            <a:endParaRPr/>
          </a:p>
        </p:txBody>
      </p:sp>
      <p:sp>
        <p:nvSpPr>
          <p:cNvPr id="129" name="Google Shape;129;p3"/>
          <p:cNvSpPr txBox="1">
            <a:spLocks noGrp="1"/>
          </p:cNvSpPr>
          <p:nvPr>
            <p:ph type="body" idx="1"/>
          </p:nvPr>
        </p:nvSpPr>
        <p:spPr>
          <a:xfrm>
            <a:off x="895625" y="1883050"/>
            <a:ext cx="9408000" cy="4838400"/>
          </a:xfrm>
          <a:prstGeom prst="rect">
            <a:avLst/>
          </a:prstGeom>
          <a:noFill/>
          <a:ln w="9525" cap="flat" cmpd="sng">
            <a:solidFill>
              <a:srgbClr val="ACBDB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None/>
            </a:pPr>
            <a:r>
              <a:rPr lang="en-US" sz="1800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r>
              <a:rPr lang="en-US" sz="1800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/>
          </a:p>
          <a:p>
            <a:pPr marL="742950" lvl="1" indent="-29400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60"/>
              <a:buFont typeface="Arial"/>
              <a:buChar char="•"/>
            </a:pPr>
            <a:r>
              <a:rPr lang="en-US" sz="1660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&amp; Daily Mail news dataset: A collection of news articles paired with human-generated abstractive summaries.</a:t>
            </a:r>
            <a:endParaRPr sz="166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9400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60"/>
              <a:buFont typeface="Times New Roman"/>
              <a:buChar char="•"/>
            </a:pPr>
            <a:r>
              <a:rPr lang="en-US" sz="166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Size: 287113 rows by 3 columns</a:t>
            </a:r>
            <a:endParaRPr sz="166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9400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60"/>
              <a:buFont typeface="Arial"/>
              <a:buChar char="•"/>
            </a:pPr>
            <a:r>
              <a:rPr lang="en-US" sz="1660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Articles cover diverse topics, making the dataset a robust test for generalization.</a:t>
            </a:r>
            <a:endParaRPr sz="1660"/>
          </a:p>
          <a:p>
            <a:pPr marL="742950" lvl="1" indent="-29400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60"/>
              <a:buFont typeface="Arial"/>
              <a:buChar char="•"/>
            </a:pPr>
            <a:r>
              <a:rPr lang="en-US" sz="1660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Subset of 500 articles sampled for computational feasibility (runtime: ~3 hours per batch).</a:t>
            </a:r>
            <a:endParaRPr sz="166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100"/>
              <a:buNone/>
            </a:pPr>
            <a:r>
              <a:rPr lang="en-US" sz="1800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Summarization Process</a:t>
            </a:r>
            <a:r>
              <a:rPr lang="en-US" sz="1800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/>
          </a:p>
          <a:p>
            <a:pPr marL="742950" lvl="1" indent="-29400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60"/>
              <a:buFont typeface="Arial"/>
              <a:buChar char="•"/>
            </a:pPr>
            <a:r>
              <a:rPr lang="en-US" sz="1660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</a:t>
            </a:r>
            <a:r>
              <a:rPr lang="en-US" sz="1660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Cleaned text by removing noise and standardizing structure while preserving grammar and punctuation.</a:t>
            </a:r>
            <a:endParaRPr sz="1660"/>
          </a:p>
          <a:p>
            <a:pPr marL="742950" lvl="1" indent="-29400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60"/>
              <a:buFont typeface="Arial"/>
              <a:buChar char="•"/>
            </a:pPr>
            <a:r>
              <a:rPr lang="en-US" sz="1660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Configuration</a:t>
            </a:r>
            <a:r>
              <a:rPr lang="en-US" sz="1660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60"/>
          </a:p>
          <a:p>
            <a:pPr marL="1143000" lvl="2" indent="-2311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80"/>
              <a:buFont typeface="Arial"/>
              <a:buChar char="•"/>
            </a:pPr>
            <a:r>
              <a:rPr lang="en-US" sz="1520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the </a:t>
            </a:r>
            <a:r>
              <a:rPr lang="en-US" sz="1520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Meta-LLaMA-3.1-8B-Instruct</a:t>
            </a:r>
            <a:r>
              <a:rPr lang="en-US" sz="1520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model with quantization for efficiency.</a:t>
            </a:r>
            <a:endParaRPr sz="1520"/>
          </a:p>
          <a:p>
            <a:pPr marL="1143000" lvl="2" indent="-2311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80"/>
              <a:buFont typeface="Arial"/>
              <a:buChar char="•"/>
            </a:pPr>
            <a:r>
              <a:rPr lang="en-US" sz="1520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structured prompts to guide the model toward concise 4–5 line summaries.</a:t>
            </a:r>
            <a:endParaRPr sz="152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100"/>
              <a:buNone/>
            </a:pPr>
            <a:r>
              <a:rPr lang="en-US" sz="1800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Framework</a:t>
            </a:r>
            <a:r>
              <a:rPr lang="en-US" sz="1800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/>
          </a:p>
          <a:p>
            <a:pPr marL="742950" lvl="1" indent="-29400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60"/>
              <a:buFont typeface="Arial"/>
              <a:buChar char="•"/>
            </a:pPr>
            <a:r>
              <a:rPr lang="en-US" sz="1660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ROUGE</a:t>
            </a:r>
            <a:r>
              <a:rPr lang="en-US" sz="1660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Measures lexical overlap between generated and reference summaries.</a:t>
            </a:r>
            <a:endParaRPr sz="1660"/>
          </a:p>
          <a:p>
            <a:pPr marL="742950" lvl="1" indent="-29400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60"/>
              <a:buFont typeface="Arial"/>
              <a:buChar char="•"/>
            </a:pPr>
            <a:r>
              <a:rPr lang="en-US" sz="1660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STS with GPT4o-mini</a:t>
            </a:r>
            <a:r>
              <a:rPr lang="en-US" sz="1660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Evaluates semantic alignment, rating similarity on a scale of 1–5.</a:t>
            </a:r>
            <a:endParaRPr sz="1660"/>
          </a:p>
          <a:p>
            <a:pPr marL="228600" lvl="0" indent="-666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endParaRPr sz="14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3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DATASCI 266 FALL 2024</a:t>
            </a:r>
            <a:endParaRPr/>
          </a:p>
        </p:txBody>
      </p:sp>
      <p:sp>
        <p:nvSpPr>
          <p:cNvPr id="131" name="Google Shape;131;p3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/>
              <a:t>Challenges &amp; Limitations</a:t>
            </a:r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body" idx="1"/>
          </p:nvPr>
        </p:nvSpPr>
        <p:spPr>
          <a:xfrm>
            <a:off x="966750" y="2248250"/>
            <a:ext cx="9498600" cy="4304400"/>
          </a:xfrm>
          <a:prstGeom prst="rect">
            <a:avLst/>
          </a:prstGeom>
          <a:noFill/>
          <a:ln w="9525" cap="flat" cmpd="sng">
            <a:solidFill>
              <a:srgbClr val="ACBDB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50000"/>
              <a:buNone/>
            </a:pPr>
            <a:r>
              <a:rPr lang="en-US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Constraints</a:t>
            </a: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742950" lvl="1" indent="-277177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dataset to </a:t>
            </a: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batches of </a:t>
            </a: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500 (2000 total) samples due to the high computational demand of running the LLaMA model (~3 hours per batch)</a:t>
            </a:r>
            <a:endParaRPr/>
          </a:p>
          <a:p>
            <a:pPr marL="742950" lvl="1" indent="-277177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Scalability to larger datasets remains a challenge without additional resources</a:t>
            </a:r>
            <a:endParaRPr b="0" i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77177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Char char="•"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Articles and summaries were not cleaned or standardized for quick analysis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50000"/>
              <a:buNone/>
            </a:pPr>
            <a:r>
              <a:rPr lang="en-US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Model-Specific Limitations</a:t>
            </a: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742950" lvl="1" indent="-277177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</a:t>
            </a: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LLaMA</a:t>
            </a: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 produce</a:t>
            </a: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generalized summaries but lack domain-specific nuances</a:t>
            </a:r>
            <a:endParaRPr/>
          </a:p>
          <a:p>
            <a:pPr marL="742950" lvl="1" indent="-277177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could improve with task-specific fine-tuning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50000"/>
              <a:buNone/>
            </a:pPr>
            <a:r>
              <a:rPr lang="en-US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GPT-4 Evaluation Biases</a:t>
            </a: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742950" lvl="1" indent="-277177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Variability in scores due to inherent subjectivity and dependence on well-crafted prompts</a:t>
            </a:r>
            <a:endParaRPr/>
          </a:p>
          <a:p>
            <a:pPr marL="742950" lvl="1" indent="-277177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Reliance on GPT-4 introduces external costs and potential biases from the evaluation model itself</a:t>
            </a:r>
            <a:endParaRPr b="0" i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50000"/>
              <a:buFont typeface="Arial"/>
              <a:buNone/>
            </a:pPr>
            <a:r>
              <a:rPr lang="en-US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Cost:</a:t>
            </a:r>
            <a:endParaRPr b="1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77177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GPT-4o model cost per run ~ $100 per batch</a:t>
            </a:r>
            <a:endParaRPr sz="18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77177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GPT-4o-mini was more cost efficient and provide</a:t>
            </a: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similar results to GPT-</a:t>
            </a: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4o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DATASCI 266 FALL 2024</a:t>
            </a:r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d079b95e6_0_2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200" cy="10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46" name="Google Shape;146;g31d079b95e6_0_2"/>
          <p:cNvSpPr txBox="1">
            <a:spLocks noGrp="1"/>
          </p:cNvSpPr>
          <p:nvPr>
            <p:ph type="body" idx="1"/>
          </p:nvPr>
        </p:nvSpPr>
        <p:spPr>
          <a:xfrm>
            <a:off x="966750" y="1879600"/>
            <a:ext cx="8349600" cy="4521300"/>
          </a:xfrm>
          <a:prstGeom prst="rect">
            <a:avLst/>
          </a:prstGeom>
          <a:noFill/>
          <a:ln w="9525" cap="flat" cmpd="sng">
            <a:solidFill>
              <a:srgbClr val="ACBDB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None/>
            </a:pPr>
            <a:r>
              <a:rPr lang="en-US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Summarizer Model</a:t>
            </a: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27432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Meta-Llama-3.1-8B-Instruct</a:t>
            </a:r>
            <a:endParaRPr/>
          </a:p>
          <a:p>
            <a:pPr marL="742950" lvl="1" indent="-29432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Instructed the model to generate summaries guided by a specified prompt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9432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•"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Outputs: Abstractive Summaries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3000"/>
              <a:buNone/>
            </a:pPr>
            <a:r>
              <a:rPr lang="en-US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Scoring Model</a:t>
            </a: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274320" lvl="1" indent="-1143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•"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Developed a GPT-4o-mini model to semantically score the generated and reference summaries by feeding a well-designed judging criteria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9432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•"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judging categories and weights: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9432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Coverage of Key Ideas (30%)</a:t>
            </a:r>
            <a:endParaRPr sz="18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9432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Coherence and Logical Flow (20%)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9432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Faithfulness to the Reference (30%)</a:t>
            </a:r>
            <a:endParaRPr sz="18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9432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Paraphrasing and Rewording (15%)</a:t>
            </a:r>
            <a:endParaRPr sz="18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9432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and Style (5%)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1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•"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 Outputs: STS Score and category scores with feedback</a:t>
            </a:r>
            <a:endParaRPr/>
          </a:p>
        </p:txBody>
      </p:sp>
      <p:sp>
        <p:nvSpPr>
          <p:cNvPr id="147" name="Google Shape;147;g31d079b95e6_0_2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DATASCI 266 FALL 2024</a:t>
            </a:r>
            <a:endParaRPr/>
          </a:p>
        </p:txBody>
      </p:sp>
      <p:sp>
        <p:nvSpPr>
          <p:cNvPr id="148" name="Google Shape;148;g31d079b95e6_0_2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title"/>
          </p:nvPr>
        </p:nvSpPr>
        <p:spPr>
          <a:xfrm>
            <a:off x="875932" y="639312"/>
            <a:ext cx="9076200" cy="10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/>
              <a:t>Results &amp; Analysis</a:t>
            </a:r>
            <a:endParaRPr/>
          </a:p>
        </p:txBody>
      </p:sp>
      <p:sp>
        <p:nvSpPr>
          <p:cNvPr id="155" name="Google Shape;155;p4"/>
          <p:cNvSpPr txBox="1">
            <a:spLocks noGrp="1"/>
          </p:cNvSpPr>
          <p:nvPr>
            <p:ph type="body" idx="1"/>
          </p:nvPr>
        </p:nvSpPr>
        <p:spPr>
          <a:xfrm>
            <a:off x="875925" y="1603950"/>
            <a:ext cx="7973400" cy="2628300"/>
          </a:xfrm>
          <a:prstGeom prst="rect">
            <a:avLst/>
          </a:prstGeom>
          <a:noFill/>
          <a:ln w="9525" cap="flat" cmpd="sng">
            <a:solidFill>
              <a:srgbClr val="ACBDB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61879"/>
              <a:buNone/>
            </a:pPr>
            <a:r>
              <a:rPr lang="en-US" sz="4848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ROUGE Scores</a:t>
            </a:r>
            <a:r>
              <a:rPr lang="en-US" sz="4848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4848"/>
          </a:p>
          <a:p>
            <a:pPr marL="742950" lvl="1" indent="-270956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4648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ROUGE-1</a:t>
            </a:r>
            <a:r>
              <a:rPr lang="en-US" sz="4648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High unigram overlap, reflecting strong content alignment.</a:t>
            </a:r>
            <a:endParaRPr sz="4648"/>
          </a:p>
          <a:p>
            <a:pPr marL="742950" lvl="1" indent="-270956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4648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ROUGE-2</a:t>
            </a:r>
            <a:r>
              <a:rPr lang="en-US" sz="4648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Strong bigram overlap, indicating coherence and fluency.</a:t>
            </a:r>
            <a:endParaRPr sz="4648"/>
          </a:p>
          <a:p>
            <a:pPr marL="742950" lvl="1" indent="-270956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4648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ROUGE-L</a:t>
            </a:r>
            <a:r>
              <a:rPr lang="en-US" sz="4648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Effective sentence-level structural alignment.</a:t>
            </a:r>
            <a:endParaRPr sz="4648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61879"/>
              <a:buNone/>
            </a:pPr>
            <a:r>
              <a:rPr lang="en-US" sz="4848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STS Scores</a:t>
            </a:r>
            <a:r>
              <a:rPr lang="en-US" sz="4848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4848"/>
          </a:p>
          <a:p>
            <a:pPr marL="742950" lvl="1" indent="-270956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4648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summaries scored 4 (very similar) or 5 (identical in meaning) by GPT-</a:t>
            </a:r>
            <a:r>
              <a:rPr lang="en-US" sz="4648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4o-mini</a:t>
            </a:r>
            <a:r>
              <a:rPr lang="en-US" sz="4648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4648"/>
          </a:p>
          <a:p>
            <a:pPr marL="742950" lvl="1" indent="-270956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4648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Demonstrates that the model captures key semantic elements even without fine-tuning.</a:t>
            </a:r>
            <a:endParaRPr sz="4648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61879"/>
              <a:buNone/>
            </a:pPr>
            <a:r>
              <a:rPr lang="en-US" sz="4848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with Literature</a:t>
            </a:r>
            <a:r>
              <a:rPr lang="en-US" sz="4848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4848"/>
          </a:p>
          <a:p>
            <a:pPr marL="742950" lvl="1" indent="-270956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4648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Fine-tuned models achieve slightly better domain-specific performance but at higher computational costs.</a:t>
            </a:r>
            <a:endParaRPr sz="4648"/>
          </a:p>
          <a:p>
            <a:pPr marL="742950" lvl="1" indent="-270956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4648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pre-</a:t>
            </a:r>
            <a:r>
              <a:rPr lang="en-US" sz="4648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</a:t>
            </a:r>
            <a:r>
              <a:rPr lang="en-US" sz="4648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LLaMA model provides competitive results with minimal setup, highlighting its practical utility.</a:t>
            </a:r>
            <a:endParaRPr sz="4648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97167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1818"/>
              <a:buFont typeface="Arial"/>
              <a:buNone/>
            </a:pPr>
            <a:endParaRPr sz="2200" b="0" i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1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endParaRPr b="1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1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endParaRPr b="1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4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DATASCI 266 FALL 2024</a:t>
            </a:r>
            <a:endParaRPr/>
          </a:p>
        </p:txBody>
      </p:sp>
      <p:sp>
        <p:nvSpPr>
          <p:cNvPr id="157" name="Google Shape;157;p4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58" name="Google Shape;15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563" y="4232250"/>
            <a:ext cx="7290125" cy="22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d079b95e6_3_0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65" name="Google Shape;165;g31d079b95e6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1"/>
          </p:nvPr>
        </p:nvSpPr>
        <p:spPr>
          <a:xfrm>
            <a:off x="885475" y="1872328"/>
            <a:ext cx="9076200" cy="21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None/>
            </a:pP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pre-</a:t>
            </a: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</a:t>
            </a: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Meta-LLaMA-3.1-8B-Instruct</a:t>
            </a: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model demonstrated strong summarization performance with minimal computational resources.</a:t>
            </a:r>
            <a:endParaRPr/>
          </a:p>
          <a:p>
            <a:pPr marL="742950" lvl="1" indent="-2857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ROUGE and STS scores validate the model's capability to generate coherent, semantically accurate summaries</a:t>
            </a:r>
            <a:endParaRPr b="0" i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•"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LLaMA summaries show a strong coverage of information on the articles but do not follow the same paraphrasing and information faithfulness as the reference summaries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DATASCI 266 FALL 2024</a:t>
            </a:r>
            <a:endParaRPr/>
          </a:p>
        </p:txBody>
      </p:sp>
      <p:sp>
        <p:nvSpPr>
          <p:cNvPr id="173" name="Google Shape;173;p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1101557" y="3738237"/>
            <a:ext cx="9076200" cy="10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76" name="Google Shape;176;p6"/>
          <p:cNvSpPr txBox="1">
            <a:spLocks noGrp="1"/>
          </p:cNvSpPr>
          <p:nvPr>
            <p:ph type="body" idx="1"/>
          </p:nvPr>
        </p:nvSpPr>
        <p:spPr>
          <a:xfrm>
            <a:off x="833500" y="4711925"/>
            <a:ext cx="9612300" cy="16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1" indent="-28575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•"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 GPT model to score the human developed reference summaries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•"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few-shot fine-tuning on the LLaMA model prior to summarization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•"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metadata information for each article to determine the cause for low/high STS scores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body" idx="1"/>
          </p:nvPr>
        </p:nvSpPr>
        <p:spPr>
          <a:xfrm>
            <a:off x="966750" y="2248250"/>
            <a:ext cx="93324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Fabian Retkowski. (2023). </a:t>
            </a:r>
            <a:r>
              <a:rPr lang="en-US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current state of summarization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Retrieved from</a:t>
            </a:r>
            <a:r>
              <a:rPr lang="en-US" sz="13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https://arxiv.org/pdf/2406.06608</a:t>
            </a:r>
            <a:endParaRPr sz="13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Hou, S., Huang, X., Fei, C., et al. (2021). A survey of text summarization approaches based on deep learning. </a:t>
            </a:r>
            <a:r>
              <a:rPr lang="en-US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Computer Science and Technology, 36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(3), 633-663.</a:t>
            </a:r>
            <a:r>
              <a:rPr lang="en-US" sz="13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https://doi.org/10.1007/s11390-020-0207-x</a:t>
            </a:r>
            <a:endParaRPr sz="13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Lin, C.-Y. (2004). ROUGE: A package for automatic evaluation of summaries.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Liu, H., Gao, J., Zhang, X., &amp; Sun, M. (2023). G-Eval: A GPT-based framework for evaluating text summarization models. </a:t>
            </a:r>
            <a:r>
              <a:rPr lang="en-US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 preprint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Retrieved from</a:t>
            </a:r>
            <a:r>
              <a:rPr lang="en-US" sz="13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https://arxiv.org/abs/2303.12796</a:t>
            </a:r>
            <a:endParaRPr sz="13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Nallapati, R., Zhou, B., Gulcehre, C., et al. (2016). Abstractive text summarization using sequence-to-sequence RNNs and beyond. </a:t>
            </a:r>
            <a:r>
              <a:rPr lang="en-US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 preprint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Retrieved from</a:t>
            </a:r>
            <a:r>
              <a:rPr lang="en-US" sz="13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https://arxiv.org/abs/1602.06023</a:t>
            </a:r>
            <a:endParaRPr sz="13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Paulus, R., Xiong, C., &amp; Socher, R. (2017). A deep reinforced model for abstractive summarization. </a:t>
            </a:r>
            <a:r>
              <a:rPr lang="en-US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 preprint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Retrieved from</a:t>
            </a:r>
            <a:r>
              <a:rPr lang="en-US" sz="13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https://arxiv.org/abs/1705.04304</a:t>
            </a:r>
            <a:endParaRPr sz="13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Rehman, T., Ahmed, Z., &amp; Khan, F. (2023). Evaluating pre-trained models for abstractive text summarization: Challenges and opportunities. </a:t>
            </a:r>
            <a:r>
              <a:rPr lang="en-US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 preprint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Retrieved from</a:t>
            </a:r>
            <a:r>
              <a:rPr lang="en-US" sz="13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https://arxiv.org/abs/2303.16634</a:t>
            </a:r>
            <a:endParaRPr sz="13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Yadav, D., Gautam, S., Sharma, K., et al. (2022). Feature-based automatic text summarization methods: A comprehensive state-of-the-art survey. </a:t>
            </a:r>
            <a:r>
              <a:rPr lang="en-US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3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https://doi.org/10.1109/access.2022.3231016</a:t>
            </a:r>
            <a:endParaRPr sz="13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Zhang, Z., Liu, P., &amp; Wang, Y. (2023). A review of language model scaling for abstractive summarization. </a:t>
            </a:r>
            <a:r>
              <a:rPr lang="en-US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 preprint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Retrieved from</a:t>
            </a:r>
            <a:r>
              <a:rPr lang="en-US" sz="13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https://arxiv.org/abs/2406.06608</a:t>
            </a:r>
            <a:endParaRPr sz="2200"/>
          </a:p>
        </p:txBody>
      </p:sp>
      <p:sp>
        <p:nvSpPr>
          <p:cNvPr id="183" name="Google Shape;183;p7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DATASCI 266 FALL 2024</a:t>
            </a:r>
            <a:endParaRPr/>
          </a:p>
        </p:txBody>
      </p:sp>
      <p:sp>
        <p:nvSpPr>
          <p:cNvPr id="184" name="Google Shape;184;p7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1030</Words>
  <Application>Microsoft Office PowerPoint</Application>
  <PresentationFormat>Widescreen</PresentationFormat>
  <Paragraphs>99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Sorts Mill Goudy</vt:lpstr>
      <vt:lpstr>Times New Roman</vt:lpstr>
      <vt:lpstr>MarrakeshVTI</vt:lpstr>
      <vt:lpstr>Summarizing News Articles Using LLaMA</vt:lpstr>
      <vt:lpstr>Overview</vt:lpstr>
      <vt:lpstr>Dataset &amp; Methodology</vt:lpstr>
      <vt:lpstr>Challenges &amp; Limitations</vt:lpstr>
      <vt:lpstr>Methodology</vt:lpstr>
      <vt:lpstr>Results &amp; Analysis</vt:lpstr>
      <vt:lpstr>PowerPoint Presentation</vt:lpstr>
      <vt:lpstr>Conclusions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凛 凛</dc:creator>
  <cp:lastModifiedBy>凛 凛</cp:lastModifiedBy>
  <cp:revision>2</cp:revision>
  <dcterms:created xsi:type="dcterms:W3CDTF">2024-11-26T22:42:56Z</dcterms:created>
  <dcterms:modified xsi:type="dcterms:W3CDTF">2024-12-08T22:29:34Z</dcterms:modified>
</cp:coreProperties>
</file>