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Sorts Mill Goudy"/>
      <p:regular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+q8TvjRIrtNaeH0m4Uj6p14SM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rtsMillGoudy-regular.fntdata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SortsMillGoud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d079b95e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d079b95e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1d079b95e6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d079b95e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1d079b95e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d079b95e6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d079b95e6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1d079b95e6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ctrTitle"/>
          </p:nvPr>
        </p:nvSpPr>
        <p:spPr>
          <a:xfrm>
            <a:off x="966745" y="1205037"/>
            <a:ext cx="7744993" cy="25413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rts Mill Goudy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subTitle"/>
          </p:nvPr>
        </p:nvSpPr>
        <p:spPr>
          <a:xfrm>
            <a:off x="966745" y="3949332"/>
            <a:ext cx="7744993" cy="2006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000" cap="none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8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2" name="Google Shape;82;p18"/>
            <p:cNvSpPr/>
            <p:nvPr/>
          </p:nvSpPr>
          <p:spPr>
            <a:xfrm>
              <a:off x="9326904" y="2026"/>
              <a:ext cx="2249810" cy="2294745"/>
            </a:xfrm>
            <a:custGeom>
              <a:rect b="b" l="l" r="r" t="t"/>
              <a:pathLst>
                <a:path extrusionOk="0" h="2294745" w="224981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10597154" y="1907348"/>
              <a:ext cx="1594846" cy="3044131"/>
            </a:xfrm>
            <a:custGeom>
              <a:rect b="b" l="l" r="r" t="t"/>
              <a:pathLst>
                <a:path extrusionOk="0" h="3044131" w="1594846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9265700" y="7622"/>
              <a:ext cx="2372219" cy="2371961"/>
            </a:xfrm>
            <a:custGeom>
              <a:rect b="b" l="l" r="r" t="t"/>
              <a:pathLst>
                <a:path extrusionOk="0" h="4282434" w="428290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cap="rnd" cmpd="sng" w="25400">
              <a:solidFill>
                <a:srgbClr val="ACBDB2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10536649" y="1823190"/>
              <a:ext cx="1654608" cy="3209758"/>
            </a:xfrm>
            <a:custGeom>
              <a:rect b="b" l="l" r="r" t="t"/>
              <a:pathLst>
                <a:path extrusionOk="0" h="5795027" w="2987296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cap="rnd" cmpd="sng" w="25400">
              <a:solidFill>
                <a:srgbClr val="ACBDB2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86" name="Google Shape;86;p18"/>
          <p:cNvSpPr txBox="1"/>
          <p:nvPr>
            <p:ph type="title"/>
          </p:nvPr>
        </p:nvSpPr>
        <p:spPr>
          <a:xfrm>
            <a:off x="2148186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 rot="5400000">
            <a:off x="4861273" y="-464830"/>
            <a:ext cx="3650155" cy="9076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4000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4000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9"/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93" name="Google Shape;93;p19"/>
            <p:cNvSpPr/>
            <p:nvPr/>
          </p:nvSpPr>
          <p:spPr>
            <a:xfrm>
              <a:off x="9326904" y="2026"/>
              <a:ext cx="2249810" cy="2294745"/>
            </a:xfrm>
            <a:custGeom>
              <a:rect b="b" l="l" r="r" t="t"/>
              <a:pathLst>
                <a:path extrusionOk="0" h="2294745" w="224981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10597154" y="1907348"/>
              <a:ext cx="1594846" cy="3044131"/>
            </a:xfrm>
            <a:custGeom>
              <a:rect b="b" l="l" r="r" t="t"/>
              <a:pathLst>
                <a:path extrusionOk="0" h="3044131" w="1594846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9265700" y="7622"/>
              <a:ext cx="2372219" cy="2371961"/>
            </a:xfrm>
            <a:custGeom>
              <a:rect b="b" l="l" r="r" t="t"/>
              <a:pathLst>
                <a:path extrusionOk="0" h="4282434" w="428290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cap="rnd" cmpd="sng" w="25400">
              <a:solidFill>
                <a:srgbClr val="ACBDB2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10536649" y="1823190"/>
              <a:ext cx="1654608" cy="3209758"/>
            </a:xfrm>
            <a:custGeom>
              <a:rect b="b" l="l" r="r" t="t"/>
              <a:pathLst>
                <a:path extrusionOk="0" h="5795027" w="2987296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cap="rnd" cmpd="sng" w="25400">
              <a:solidFill>
                <a:srgbClr val="ACBDB2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 rot="5400000">
            <a:off x="7587060" y="2410224"/>
            <a:ext cx="5310710" cy="2222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 rot="5400000">
            <a:off x="2264988" y="-560535"/>
            <a:ext cx="5310710" cy="816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4000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4000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b="1" sz="18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966745" y="2882837"/>
            <a:ext cx="4446642" cy="33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4000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4000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3" type="body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b="1" sz="18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Sorts Mill Goudy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4" name="Google Shape;34;p10"/>
          <p:cNvSpPr txBox="1"/>
          <p:nvPr>
            <p:ph idx="4" type="body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4000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4000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4000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4000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831850" y="1883229"/>
            <a:ext cx="8214179" cy="330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orts Mill Goud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831850" y="5295900"/>
            <a:ext cx="8214179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Sorts Mill Goudy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Sorts Mill Goudy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966745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4000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4000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5597174" y="2250798"/>
            <a:ext cx="4445899" cy="3752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2pPr>
            <a:lvl3pPr indent="-40005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4pPr>
            <a:lvl5pPr indent="-40005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7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839788" y="1094014"/>
            <a:ext cx="3932237" cy="14369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5183188" y="1094014"/>
            <a:ext cx="6172200" cy="4767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33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∙"/>
              <a:defRPr sz="3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rts Mill Goudy"/>
              <a:buNone/>
              <a:defRPr sz="2800"/>
            </a:lvl2pPr>
            <a:lvl3pPr indent="-4572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600"/>
              <a:buChar char="∙"/>
              <a:defRPr sz="24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rts Mill Goudy"/>
              <a:buNone/>
              <a:defRPr sz="2000"/>
            </a:lvl4pPr>
            <a:lvl5pPr indent="-4191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3000"/>
              <a:buChar char="∙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839788" y="2618012"/>
            <a:ext cx="3932237" cy="325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839788" y="1065120"/>
            <a:ext cx="3932237" cy="14658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Sorts Mill Goud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839788" y="2618014"/>
            <a:ext cx="3932237" cy="3250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ts Mill Goudy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Google Shape;11;p8"/>
            <p:cNvSpPr/>
            <p:nvPr/>
          </p:nvSpPr>
          <p:spPr>
            <a:xfrm>
              <a:off x="9326904" y="2026"/>
              <a:ext cx="2249810" cy="2294745"/>
            </a:xfrm>
            <a:custGeom>
              <a:rect b="b" l="l" r="r" t="t"/>
              <a:pathLst>
                <a:path extrusionOk="0" h="2294745" w="2249810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10597154" y="1907348"/>
              <a:ext cx="1594846" cy="3044131"/>
            </a:xfrm>
            <a:custGeom>
              <a:rect b="b" l="l" r="r" t="t"/>
              <a:pathLst>
                <a:path extrusionOk="0" h="3044131" w="1594846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rgbClr val="ACBDB2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9265700" y="7622"/>
              <a:ext cx="2372219" cy="2371961"/>
            </a:xfrm>
            <a:custGeom>
              <a:rect b="b" l="l" r="r" t="t"/>
              <a:pathLst>
                <a:path extrusionOk="0" h="4282434" w="4282900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cap="rnd" cmpd="sng" w="25400">
              <a:solidFill>
                <a:srgbClr val="ACBDB2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10536649" y="1823190"/>
              <a:ext cx="1654608" cy="3209758"/>
            </a:xfrm>
            <a:custGeom>
              <a:rect b="b" l="l" r="r" t="t"/>
              <a:pathLst>
                <a:path extrusionOk="0" h="5795027" w="2987296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cap="rnd" cmpd="sng" w="25400">
              <a:solidFill>
                <a:srgbClr val="ACBDB2">
                  <a:alpha val="64705"/>
                </a:srgbClr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Sorts Mill Goudy"/>
                <a:ea typeface="Sorts Mill Goudy"/>
                <a:cs typeface="Sorts Mill Goudy"/>
                <a:sym typeface="Sorts Mill Goudy"/>
              </a:endParaRPr>
            </a:p>
          </p:txBody>
        </p:sp>
      </p:grpSp>
      <p:sp>
        <p:nvSpPr>
          <p:cNvPr id="15" name="Google Shape;15;p8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  <a:defRPr b="0" i="0" sz="4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rts Mill Goudy"/>
              <a:buChar char="∙"/>
              <a:defRPr b="0" i="0" sz="2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rts Mill Goudy"/>
              <a:buNone/>
              <a:defRPr b="0" i="0" sz="18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-3810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rts Mill Goudy"/>
              <a:buChar char="∙"/>
              <a:defRPr b="0" i="0" sz="16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rts Mill Goudy"/>
              <a:buNone/>
              <a:defRPr b="0" i="0" sz="14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-36195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Sorts Mill Goudy"/>
              <a:buChar char="∙"/>
              <a:defRPr b="0" i="0" sz="14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idx="10" type="dt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Sorts Mill Goudy"/>
                <a:ea typeface="Sorts Mill Goudy"/>
                <a:cs typeface="Sorts Mill Goudy"/>
                <a:sym typeface="Sorts Mill Goud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University of California, Berkeley - Wikipedia" id="20" name="Google Shape;20;p8"/>
          <p:cNvSpPr/>
          <p:nvPr/>
        </p:nvSpPr>
        <p:spPr>
          <a:xfrm>
            <a:off x="5943600" y="3276600"/>
            <a:ext cx="1250830" cy="1250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51023" y="171313"/>
            <a:ext cx="1087108" cy="10871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black logo&#10;&#10;Description automatically generated" id="22" name="Google Shape;2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398" y="87747"/>
            <a:ext cx="1231192" cy="3779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arxiv.org/abs/1705.04304" TargetMode="External"/><Relationship Id="rId10" Type="http://schemas.openxmlformats.org/officeDocument/2006/relationships/hyperlink" Target="https://arxiv.org/abs/1602.06023" TargetMode="External"/><Relationship Id="rId13" Type="http://schemas.openxmlformats.org/officeDocument/2006/relationships/hyperlink" Target="https://arxiv.org/abs/2303.16634" TargetMode="External"/><Relationship Id="rId12" Type="http://schemas.openxmlformats.org/officeDocument/2006/relationships/hyperlink" Target="https://arxiv.org/abs/1705.04304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pdf/2406.06608" TargetMode="External"/><Relationship Id="rId4" Type="http://schemas.openxmlformats.org/officeDocument/2006/relationships/hyperlink" Target="https://arxiv.org/pdf/2406.06608" TargetMode="External"/><Relationship Id="rId9" Type="http://schemas.openxmlformats.org/officeDocument/2006/relationships/hyperlink" Target="https://arxiv.org/abs/1602.06023" TargetMode="External"/><Relationship Id="rId15" Type="http://schemas.openxmlformats.org/officeDocument/2006/relationships/hyperlink" Target="https://doi.org/10.1109/access.2022.3231016" TargetMode="External"/><Relationship Id="rId14" Type="http://schemas.openxmlformats.org/officeDocument/2006/relationships/hyperlink" Target="https://arxiv.org/abs/2303.16634" TargetMode="External"/><Relationship Id="rId17" Type="http://schemas.openxmlformats.org/officeDocument/2006/relationships/hyperlink" Target="https://arxiv.org/abs/2406.06608" TargetMode="External"/><Relationship Id="rId16" Type="http://schemas.openxmlformats.org/officeDocument/2006/relationships/hyperlink" Target="https://doi.org/10.1109/access.2022.3231016" TargetMode="External"/><Relationship Id="rId5" Type="http://schemas.openxmlformats.org/officeDocument/2006/relationships/hyperlink" Target="https://doi.org/10.1007/s11390-020-0207-x" TargetMode="External"/><Relationship Id="rId6" Type="http://schemas.openxmlformats.org/officeDocument/2006/relationships/hyperlink" Target="https://doi.org/10.1007/s11390-020-0207-x" TargetMode="External"/><Relationship Id="rId18" Type="http://schemas.openxmlformats.org/officeDocument/2006/relationships/hyperlink" Target="https://arxiv.org/abs/2406.06608" TargetMode="External"/><Relationship Id="rId7" Type="http://schemas.openxmlformats.org/officeDocument/2006/relationships/hyperlink" Target="https://arxiv.org/abs/2303.12796" TargetMode="External"/><Relationship Id="rId8" Type="http://schemas.openxmlformats.org/officeDocument/2006/relationships/hyperlink" Target="https://arxiv.org/abs/2303.1279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descr="A blue background with many squares&#10;&#10;Description automatically generated"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/>
          <p:nvPr/>
        </p:nvSpPr>
        <p:spPr>
          <a:xfrm>
            <a:off x="7205594" y="812056"/>
            <a:ext cx="3876811" cy="5127565"/>
          </a:xfrm>
          <a:custGeom>
            <a:rect b="b" l="l" r="r" t="t"/>
            <a:pathLst>
              <a:path extrusionOk="0" h="5127565" w="3876811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9" name="Google Shape;109;p1"/>
          <p:cNvSpPr txBox="1"/>
          <p:nvPr>
            <p:ph type="ctrTitle"/>
          </p:nvPr>
        </p:nvSpPr>
        <p:spPr>
          <a:xfrm>
            <a:off x="7569389" y="1891412"/>
            <a:ext cx="3149221" cy="2149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 sz="4000"/>
              <a:t>Summarizing CNN Articles Using Llama</a:t>
            </a:r>
            <a:endParaRPr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7772398" y="4313467"/>
            <a:ext cx="2765446" cy="124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50"/>
              <a:buNone/>
            </a:pPr>
            <a:r>
              <a:rPr lang="en-US" sz="1100"/>
              <a:t>DATASCI266 – NATURAL LANGUAGE PROCESSING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50"/>
              <a:buNone/>
            </a:pPr>
            <a:r>
              <a:rPr lang="en-US" sz="1100"/>
              <a:t>ADITYA KUMAR, </a:t>
            </a:r>
            <a:r>
              <a:rPr lang="en-US" sz="1100"/>
              <a:t>IRINA LEE, MATTHEW SHULL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7147953" y="717793"/>
            <a:ext cx="4014345" cy="5316085"/>
          </a:xfrm>
          <a:custGeom>
            <a:rect b="b" l="l" r="r" t="t"/>
            <a:pathLst>
              <a:path extrusionOk="0" h="5302828" w="4014345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cap="rnd" cmpd="sng" w="25400">
            <a:solidFill>
              <a:schemeClr val="lt2">
                <a:alpha val="57647"/>
              </a:schemeClr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d079b95e6_0_10"/>
          <p:cNvSpPr txBox="1"/>
          <p:nvPr>
            <p:ph type="title"/>
          </p:nvPr>
        </p:nvSpPr>
        <p:spPr>
          <a:xfrm>
            <a:off x="3618522" y="2625825"/>
            <a:ext cx="3869400" cy="105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91" name="Google Shape;191;g31d079b95e6_0_10"/>
          <p:cNvSpPr txBox="1"/>
          <p:nvPr>
            <p:ph idx="12" type="sldNum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966745" y="960120"/>
            <a:ext cx="9196928" cy="1060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967153" y="2062842"/>
            <a:ext cx="4445899" cy="7818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8" name="Google Shape;118;p2"/>
          <p:cNvSpPr txBox="1"/>
          <p:nvPr>
            <p:ph idx="2" type="body"/>
          </p:nvPr>
        </p:nvSpPr>
        <p:spPr>
          <a:xfrm>
            <a:off x="966745" y="2882837"/>
            <a:ext cx="4446600" cy="3343800"/>
          </a:xfrm>
          <a:prstGeom prst="rect">
            <a:avLst/>
          </a:prstGeom>
          <a:noFill/>
          <a:ln cap="flat" cmpd="sng" w="28575">
            <a:solidFill>
              <a:srgbClr val="7F7F7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None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Abstractive summaries can be generated using LLaMA models, but their evaluation against human-generated summaries remains limited, focusing primarily on lexical similarity rather than deeper semantic alignment.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"/>
          <p:cNvSpPr txBox="1"/>
          <p:nvPr>
            <p:ph idx="3" type="body"/>
          </p:nvPr>
        </p:nvSpPr>
        <p:spPr>
          <a:xfrm>
            <a:off x="5725280" y="2062842"/>
            <a:ext cx="4467794" cy="7818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20" name="Google Shape;120;p2"/>
          <p:cNvSpPr txBox="1"/>
          <p:nvPr>
            <p:ph idx="4" type="body"/>
          </p:nvPr>
        </p:nvSpPr>
        <p:spPr>
          <a:xfrm>
            <a:off x="5724868" y="2882837"/>
            <a:ext cx="4468541" cy="3343793"/>
          </a:xfrm>
          <a:prstGeom prst="rect">
            <a:avLst/>
          </a:prstGeom>
          <a:noFill/>
          <a:ln cap="flat" cmpd="sng" w="28575">
            <a:solidFill>
              <a:srgbClr val="7F7F7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None/>
            </a:pPr>
            <a:r>
              <a:rPr b="0" i="0"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evaluates the ability of a pre-</a:t>
            </a: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</a:t>
            </a:r>
            <a:r>
              <a:rPr b="0" i="0"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LLaMA model to summarize news articles and assesses its effectiveness using ROUGE metrics and GPT-4o-mini semantic similarity scoring. The findings aim to demonstrate the practicality of zero-shot pre-</a:t>
            </a: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</a:t>
            </a:r>
            <a:r>
              <a:rPr b="0" i="0"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models for real-world summarization tasks.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2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22" name="Google Shape;122;p2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3" name="Google Shape;123;p2"/>
          <p:cNvCxnSpPr/>
          <p:nvPr/>
        </p:nvCxnSpPr>
        <p:spPr>
          <a:xfrm>
            <a:off x="896112" y="1801368"/>
            <a:ext cx="8193024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Dataset &amp; Methodology</a:t>
            </a:r>
            <a:endParaRPr/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895625" y="1883050"/>
            <a:ext cx="9408000" cy="4838400"/>
          </a:xfrm>
          <a:prstGeom prst="rect">
            <a:avLst/>
          </a:prstGeom>
          <a:noFill/>
          <a:ln cap="flat" cmpd="sng" w="9525">
            <a:solidFill>
              <a:srgbClr val="ACBDB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</a:pPr>
            <a:r>
              <a:rPr b="1" i="0"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r>
              <a:rPr b="0" i="0"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/>
          </a:p>
          <a:p>
            <a:pPr indent="-294004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b="0" i="0" lang="en-US" sz="166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&amp; Daily Mail news dataset: A collection of news articles paired with human-generated abstractive summaries.</a:t>
            </a:r>
            <a:endParaRPr sz="166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004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Times New Roman"/>
              <a:buChar char="•"/>
            </a:pPr>
            <a:r>
              <a:rPr lang="en-US" sz="166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Size: 287113 rows by 3 columns</a:t>
            </a:r>
            <a:endParaRPr sz="166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004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b="0" i="0" lang="en-US" sz="166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Articles cover diverse topics, making the dataset a robust test for generalization.</a:t>
            </a:r>
            <a:endParaRPr sz="1660"/>
          </a:p>
          <a:p>
            <a:pPr indent="-294004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b="0" i="0" lang="en-US" sz="166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Subset of 500 articles sampled for computational feasibility (runtime: ~3 hours per batch).</a:t>
            </a:r>
            <a:endParaRPr sz="166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</a:pPr>
            <a:r>
              <a:rPr b="1" i="0"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Summarization Process</a:t>
            </a:r>
            <a:r>
              <a:rPr b="0" i="0"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/>
          </a:p>
          <a:p>
            <a:pPr indent="-294004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b="1" i="0" lang="en-US" sz="166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r>
              <a:rPr b="0" i="0" lang="en-US" sz="166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Cleaned text by removing noise and standardizing structure while preserving grammar and punctuation.</a:t>
            </a:r>
            <a:endParaRPr sz="1660"/>
          </a:p>
          <a:p>
            <a:pPr indent="-294004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b="1" i="0" lang="en-US" sz="166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Configuration</a:t>
            </a:r>
            <a:r>
              <a:rPr b="0" i="0" lang="en-US" sz="166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60"/>
          </a:p>
          <a:p>
            <a:pPr indent="-23114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80"/>
              <a:buFont typeface="Arial"/>
              <a:buChar char="•"/>
            </a:pPr>
            <a:r>
              <a:rPr b="0" i="0" lang="en-US" sz="152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the </a:t>
            </a:r>
            <a:r>
              <a:rPr b="1" i="0" lang="en-US" sz="152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Meta-LLaMA-3.1-8B-Instruct</a:t>
            </a:r>
            <a:r>
              <a:rPr b="0" i="0" lang="en-US" sz="152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model with quantization for efficiency.</a:t>
            </a:r>
            <a:endParaRPr sz="1520"/>
          </a:p>
          <a:p>
            <a:pPr indent="-23114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80"/>
              <a:buFont typeface="Arial"/>
              <a:buChar char="•"/>
            </a:pPr>
            <a:r>
              <a:rPr b="0" i="0" lang="en-US" sz="152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structured prompts to guide the model toward concise 4–5 line summaries.</a:t>
            </a:r>
            <a:endParaRPr sz="152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100"/>
              <a:buNone/>
            </a:pPr>
            <a:r>
              <a:rPr b="1" i="0"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Framework</a:t>
            </a:r>
            <a:r>
              <a:rPr b="0" i="0"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/>
          </a:p>
          <a:p>
            <a:pPr indent="-294004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b="1" i="0" lang="en-US" sz="166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</a:t>
            </a:r>
            <a:r>
              <a:rPr b="0" i="0" lang="en-US" sz="166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Measures lexical overlap between generated and reference summaries.</a:t>
            </a:r>
            <a:endParaRPr sz="1660"/>
          </a:p>
          <a:p>
            <a:pPr indent="-294004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60"/>
              <a:buFont typeface="Arial"/>
              <a:buChar char="•"/>
            </a:pPr>
            <a:r>
              <a:rPr b="1" i="0" lang="en-US" sz="166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STS with GPT4o-mini</a:t>
            </a:r>
            <a:r>
              <a:rPr b="0" i="0" lang="en-US" sz="166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Evaluates semantic alignment, rating similarity on a scale of 1–5.</a:t>
            </a:r>
            <a:endParaRPr sz="1660"/>
          </a:p>
          <a:p>
            <a:pPr indent="-666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</a:pPr>
            <a:r>
              <a:t/>
            </a:r>
            <a:endParaRPr sz="14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3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31" name="Google Shape;131;p3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Challenges &amp; Limitations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966750" y="2248250"/>
            <a:ext cx="9498600" cy="4304400"/>
          </a:xfrm>
          <a:prstGeom prst="rect">
            <a:avLst/>
          </a:prstGeom>
          <a:noFill/>
          <a:ln cap="flat" cmpd="sng" w="9525">
            <a:solidFill>
              <a:srgbClr val="ACBDB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50000"/>
              <a:buNone/>
            </a:pPr>
            <a:r>
              <a:rPr b="1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Constraints</a:t>
            </a: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7177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dataset to 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batches of </a:t>
            </a: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500 (2000 total) samples due to the high computational demand of running the LLaMA model (~3 hours per batch)</a:t>
            </a:r>
            <a:endParaRPr/>
          </a:p>
          <a:p>
            <a:pPr indent="-277177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 to larger datasets remains a challenge without additional resources</a:t>
            </a:r>
            <a:endParaRPr b="0" i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177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Articles and summaries were not cleaned or 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standardized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quick analysis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50000"/>
              <a:buNone/>
            </a:pPr>
            <a:r>
              <a:rPr b="1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Model-Specific Limitations</a:t>
            </a: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7177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LLaMA</a:t>
            </a: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produce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generalized summaries but lack domain-specific nuances</a:t>
            </a:r>
            <a:endParaRPr/>
          </a:p>
          <a:p>
            <a:pPr indent="-277177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could improve with task-specific fine-tuning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50000"/>
              <a:buNone/>
            </a:pPr>
            <a:r>
              <a:rPr b="1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GPT-4 Evaluation Biases</a:t>
            </a: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77177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Variability in scores due to inherent subjectivity and dependence on well-crafted prompts</a:t>
            </a:r>
            <a:endParaRPr/>
          </a:p>
          <a:p>
            <a:pPr indent="-277177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Reliance on GPT-4 introduces external costs and potential biases from the evaluation model itself</a:t>
            </a:r>
            <a:endParaRPr b="0" i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50000"/>
              <a:buFont typeface="Arial"/>
              <a:buNone/>
            </a:pPr>
            <a:r>
              <a:rPr b="1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Cost:</a:t>
            </a:r>
            <a:endParaRPr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177" lvl="1" marL="74295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GPT-4o model cost per run ~ $100 per batch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7177" lvl="1" marL="74295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GPT-4o-mini was more cost </a:t>
            </a: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provide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similar results to GPT-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4o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5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Computational Constraints</a:t>
            </a: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Limited dataset to 500 samples due to the high computational demand of running the LLaMA model (~2–3 hours per batch).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Scalability to larger datasets remains a challenge without additional resources.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Model-Specific Limitations</a:t>
            </a: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Pre-fine-tuned model occasionally produced generalized summaries lacking domain-specific nuances.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Performance could improve with task-specific fine-tuning.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GPT-4 Evaluation Biases</a:t>
            </a: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Variability in scores due to inherent subjectivity and dependence on well-crafted prompts.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Reliance on GPT-4 introduces external costs and potential biases from the evaluation model itself.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b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d079b95e6_0_2"/>
          <p:cNvSpPr txBox="1"/>
          <p:nvPr>
            <p:ph type="title"/>
          </p:nvPr>
        </p:nvSpPr>
        <p:spPr>
          <a:xfrm>
            <a:off x="966744" y="959587"/>
            <a:ext cx="90762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46" name="Google Shape;146;g31d079b95e6_0_2"/>
          <p:cNvSpPr txBox="1"/>
          <p:nvPr>
            <p:ph idx="1" type="body"/>
          </p:nvPr>
        </p:nvSpPr>
        <p:spPr>
          <a:xfrm>
            <a:off x="966750" y="1879600"/>
            <a:ext cx="8349600" cy="4521300"/>
          </a:xfrm>
          <a:prstGeom prst="rect">
            <a:avLst/>
          </a:prstGeom>
          <a:noFill/>
          <a:ln cap="flat" cmpd="sng" w="9525">
            <a:solidFill>
              <a:srgbClr val="ACBDB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None/>
            </a:pPr>
            <a:r>
              <a:rPr b="1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Summarizer Model</a:t>
            </a: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114300" lvl="1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20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Meta-Llama-3.1-8B-Instruct</a:t>
            </a:r>
            <a:endParaRPr/>
          </a:p>
          <a:p>
            <a:pPr indent="-294322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Instructed the model to generate summaries guided by a specified prompt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322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Outputs: Abstractive Summaries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3000"/>
              <a:buNone/>
            </a:pPr>
            <a:r>
              <a:rPr b="1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Scoring Model</a:t>
            </a: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114300" lvl="1" marL="27432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GPT-4o-mini model to semantically score the generated and reference summaries by feeding a well-designed judging criteria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322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judging categories and weights: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322" lvl="1" marL="74295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 of Key Ideas (30%)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322" lvl="1" marL="74295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Coherence and Logical Flow (20%)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322" lvl="1" marL="74295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Faithfulness to the Reference (30%)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322" lvl="1" marL="74295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Paraphrasing and Rewording (15%)</a:t>
            </a:r>
            <a:endParaRPr sz="18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4322" lvl="1" marL="74295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and Style (5%)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Outputs: STS Score and category scores with feedback</a:t>
            </a:r>
            <a:endParaRPr/>
          </a:p>
        </p:txBody>
      </p:sp>
      <p:sp>
        <p:nvSpPr>
          <p:cNvPr id="147" name="Google Shape;147;g31d079b95e6_0_2"/>
          <p:cNvSpPr txBox="1"/>
          <p:nvPr>
            <p:ph idx="11" type="ftr"/>
          </p:nvPr>
        </p:nvSpPr>
        <p:spPr>
          <a:xfrm>
            <a:off x="966745" y="501128"/>
            <a:ext cx="3311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48" name="Google Shape;148;g31d079b95e6_0_2"/>
          <p:cNvSpPr txBox="1"/>
          <p:nvPr>
            <p:ph idx="12" type="sldNum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g31d079b95e6_0_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Computational Constraints</a:t>
            </a: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Limited dataset to 500 samples due to the high computational demand of running the LLaMA model (~2–3 hours per batch).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Scalability to larger datasets remains a challenge without additional resources.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Model-Specific Limitations</a:t>
            </a: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Pre-fine-tuned model occasionally produced generalized summaries lacking domain-specific nuances.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Performance could improve with task-specific fine-tuning.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GPT-4 Evaluation Biases</a:t>
            </a: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Variability in scores due to inherent subjectivity and dependence on well-crafted prompts.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Reliance on GPT-4 introduces external costs and potential biases from the evaluation model itself.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b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875932" y="639312"/>
            <a:ext cx="90762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Results &amp; Analysis</a:t>
            </a:r>
            <a:endParaRPr/>
          </a:p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875925" y="1603950"/>
            <a:ext cx="7973400" cy="2628300"/>
          </a:xfrm>
          <a:prstGeom prst="rect">
            <a:avLst/>
          </a:prstGeom>
          <a:noFill/>
          <a:ln cap="flat" cmpd="sng" w="9525">
            <a:solidFill>
              <a:srgbClr val="ACBDB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61879"/>
              <a:buNone/>
            </a:pPr>
            <a:r>
              <a:rPr b="1" i="0" lang="en-US" sz="48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 Scores</a:t>
            </a:r>
            <a:r>
              <a:rPr b="0" i="0" lang="en-US" sz="48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848"/>
          </a:p>
          <a:p>
            <a:pPr indent="-270956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1" i="0"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ROUGE-1</a:t>
            </a:r>
            <a:r>
              <a:rPr b="0" i="0"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High unigram overlap, reflecting strong content alignment.</a:t>
            </a:r>
            <a:endParaRPr sz="4648"/>
          </a:p>
          <a:p>
            <a:pPr indent="-270956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1" i="0"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ROUGE-2</a:t>
            </a:r>
            <a:r>
              <a:rPr b="0" i="0"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Strong bigram overlap, indicating coherence and fluency.</a:t>
            </a:r>
            <a:endParaRPr sz="4648"/>
          </a:p>
          <a:p>
            <a:pPr indent="-270956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1" i="0"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ROUGE-L</a:t>
            </a:r>
            <a:r>
              <a:rPr b="0" i="0"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Effective sentence-level structural alignment.</a:t>
            </a:r>
            <a:endParaRPr sz="4648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61879"/>
              <a:buNone/>
            </a:pPr>
            <a:r>
              <a:rPr b="1" i="0" lang="en-US" sz="48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STS Scores</a:t>
            </a:r>
            <a:r>
              <a:rPr b="0" i="0" lang="en-US" sz="48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848"/>
          </a:p>
          <a:p>
            <a:pPr indent="-270956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i="0"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summaries scored 4 (very similar) or 5 (identical in meaning) by GPT-</a:t>
            </a:r>
            <a:r>
              <a:rPr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4o-mini</a:t>
            </a:r>
            <a:r>
              <a:rPr b="0" i="0"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4648"/>
          </a:p>
          <a:p>
            <a:pPr indent="-270956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i="0"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Demonstrates that the model captures key semantic elements even without fine-tuning.</a:t>
            </a:r>
            <a:endParaRPr sz="4648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61879"/>
              <a:buNone/>
            </a:pPr>
            <a:r>
              <a:rPr b="1" i="0" lang="en-US" sz="48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Literature</a:t>
            </a:r>
            <a:r>
              <a:rPr b="0" i="0" lang="en-US" sz="48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4848"/>
          </a:p>
          <a:p>
            <a:pPr indent="-270956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i="0"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Fine-tuned models achieve slightly better domain-specific performance but at higher computational costs.</a:t>
            </a:r>
            <a:endParaRPr sz="4648"/>
          </a:p>
          <a:p>
            <a:pPr indent="-270956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•"/>
            </a:pPr>
            <a:r>
              <a:rPr b="0" i="0"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pre-</a:t>
            </a:r>
            <a:r>
              <a:rPr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</a:t>
            </a:r>
            <a:r>
              <a:rPr b="0" i="0" lang="en-US" sz="4648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LLaMA model provides competitive results with minimal setup, highlighting its practical utility.</a:t>
            </a:r>
            <a:endParaRPr sz="4648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7167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ct val="81818"/>
              <a:buFont typeface="Arial"/>
              <a:buNone/>
            </a:pPr>
            <a:r>
              <a:t/>
            </a:r>
            <a:endParaRPr b="0" i="0" sz="220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t/>
            </a:r>
            <a:endParaRPr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Times New Roman"/>
              <a:buNone/>
            </a:pPr>
            <a:r>
              <a:t/>
            </a:r>
            <a:endParaRPr b="1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4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57" name="Google Shape;157;p4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563" y="4232250"/>
            <a:ext cx="7290125" cy="22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d079b95e6_3_0"/>
          <p:cNvSpPr txBox="1"/>
          <p:nvPr>
            <p:ph idx="12" type="sldNum"/>
          </p:nvPr>
        </p:nvSpPr>
        <p:spPr>
          <a:xfrm>
            <a:off x="11239498" y="6356350"/>
            <a:ext cx="5154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g31d079b95e6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885475" y="1872328"/>
            <a:ext cx="90762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None/>
            </a:pP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pre-</a:t>
            </a: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</a:t>
            </a: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Meta-LLaMA-3.1-8B-Instruct</a:t>
            </a: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model demonstrated strong summarization performance with minimal computational resources.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ROUGE and STS scores validate the model's capability to generate coherent, semantically accurate summaries</a:t>
            </a:r>
            <a:endParaRPr b="0" i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LLaMA summaries show a strong coverage of information on the articles but do not follow the same paraphrasing and information faithfulness as the reference summaries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6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73" name="Google Shape;173;p6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Computational Constraints</a:t>
            </a: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Limited dataset to 500 samples due to the high computational demand of running the LLaMA model (~2–3 hours per batch).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Scalability to larger datasets remains a challenge without additional resources.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Model-Specific Limitations</a:t>
            </a: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Pre-fine-tuned model occasionally produced generalized summaries lacking domain-specific nuances.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Performance could improve with task-specific fine-tuning.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GPT-4 Evaluation Biases</a:t>
            </a: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Variability in scores due to inherent subjectivity and dependence on well-crafted prompts.</a:t>
            </a:r>
            <a:endParaRPr/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Reliance on GPT-4 introduces external costs and potential biases from the evaluation model itself.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br>
              <a:rPr b="0" i="0" lang="en-US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>
            <p:ph type="title"/>
          </p:nvPr>
        </p:nvSpPr>
        <p:spPr>
          <a:xfrm>
            <a:off x="1101557" y="3738237"/>
            <a:ext cx="9076200" cy="10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833500" y="4711925"/>
            <a:ext cx="9612300" cy="16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GPT model to score the human developed reference summaries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few-shot fine-tuning on the LLaMA model prior to summarization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Times New Roman"/>
              <a:buChar char="•"/>
            </a:pPr>
            <a:r>
              <a:rPr lang="en-US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metadata information for each article to determine the cause for low/high STS scores</a:t>
            </a:r>
            <a:endParaRPr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Sorts Mill Goudy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966750" y="2248250"/>
            <a:ext cx="9332400" cy="3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Fabian Retkowski. (2023). </a:t>
            </a:r>
            <a:r>
              <a:rPr i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current state of summarization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https://arxiv.org/pdf/2406.06608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Hou, S., Huang, X., Fei, C., et al. (2021). A survey of text summarization approaches based on deep learning. </a:t>
            </a:r>
            <a:r>
              <a:rPr i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Computer Science and Technology, 36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(3), 633-663.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https://doi.org/10.1007/s11390-020-0207-x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Lin, C.-Y. (2004). ROUGE: A package for automatic evaluation of summaries.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Liu, H., Gao, J., Zhang, X., &amp; Sun, M. (2023). G-Eval: A GPT-based framework for evaluating text summarization models. </a:t>
            </a:r>
            <a:r>
              <a:rPr i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https://arxiv.org/abs/2303.12796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Nallapati, R., Zhou, B., Gulcehre, C., et al. (2016). Abstractive text summarization using sequence-to-sequence RNNs and beyond. </a:t>
            </a:r>
            <a:r>
              <a:rPr i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https://arxiv.org/abs/1602.06023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Paulus, R., Xiong, C., &amp; Socher, R. (2017). A deep reinforced model for abstractive summarization. </a:t>
            </a:r>
            <a:r>
              <a:rPr i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https://arxiv.org/abs/1705.04304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Rehman, T., Ahmed, Z., &amp; Khan, F. (2023). Evaluating pre-trained models for abstractive text summarization: Challenges and opportunities. </a:t>
            </a:r>
            <a:r>
              <a:rPr i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https://arxiv.org/abs/2303.16634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Yadav, D., Gautam, S., Sharma, K., et al. (2022). Feature-based automatic text summarization methods: A comprehensive state-of-the-art survey. </a:t>
            </a:r>
            <a:r>
              <a:rPr i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https://doi.org/10.1109/access.2022.3231016</a:t>
            </a:r>
            <a:endParaRPr sz="1300" u="sng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Zhang, Z., Liu, P., &amp; Wang, Y. (2023). A review of language model scaling for abstractive summarization. </a:t>
            </a:r>
            <a:r>
              <a:rPr i="1"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preprint</a:t>
            </a:r>
            <a:r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-US" sz="130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https://arxiv.org/abs/2406.06608</a:t>
            </a:r>
            <a:endParaRPr sz="2200"/>
          </a:p>
        </p:txBody>
      </p:sp>
      <p:sp>
        <p:nvSpPr>
          <p:cNvPr id="183" name="Google Shape;183;p7"/>
          <p:cNvSpPr txBox="1"/>
          <p:nvPr>
            <p:ph idx="11" type="ftr"/>
          </p:nvPr>
        </p:nvSpPr>
        <p:spPr>
          <a:xfrm>
            <a:off x="966745" y="501128"/>
            <a:ext cx="331134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DATASCI 266 FALL 2024</a:t>
            </a:r>
            <a:endParaRPr/>
          </a:p>
        </p:txBody>
      </p:sp>
      <p:sp>
        <p:nvSpPr>
          <p:cNvPr id="184" name="Google Shape;184;p7"/>
          <p:cNvSpPr txBox="1"/>
          <p:nvPr>
            <p:ph idx="12" type="sldNum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rakes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2024-11-26T22:42:56Z</dcterms:created>
  <dc:creator>凛 凛</dc:creator>
</cp:coreProperties>
</file>