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3" r:id="rId4"/>
    <p:sldId id="276" r:id="rId5"/>
    <p:sldId id="274" r:id="rId6"/>
    <p:sldId id="258" r:id="rId7"/>
    <p:sldId id="271" r:id="rId8"/>
    <p:sldId id="260" r:id="rId9"/>
    <p:sldId id="261" r:id="rId10"/>
    <p:sldId id="262" r:id="rId11"/>
    <p:sldId id="264" r:id="rId12"/>
    <p:sldId id="265" r:id="rId13"/>
    <p:sldId id="272" r:id="rId14"/>
    <p:sldId id="266" r:id="rId15"/>
    <p:sldId id="267" r:id="rId16"/>
    <p:sldId id="268" r:id="rId17"/>
    <p:sldId id="269" r:id="rId18"/>
    <p:sldId id="279" r:id="rId19"/>
    <p:sldId id="270" r:id="rId20"/>
    <p:sldId id="280" r:id="rId21"/>
    <p:sldId id="277" r:id="rId22"/>
    <p:sldId id="278" r:id="rId23"/>
    <p:sldId id="282" r:id="rId24"/>
    <p:sldId id="283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3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7B6D5-BB2D-4832-B33B-5AB64ECAEE22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EC126-4A57-4340-827E-37C595662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18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94FBD-A33C-F930-C24D-8E163DAE6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FB8283-4AE3-93CD-9FDA-B4B05E147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BE33F-B632-C208-1E29-192256D6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B70A-2E28-4CAF-8322-28E613B0ACB8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E93F0-E474-D462-AF88-E31F0F33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72B2D-E3B0-B25A-A8D4-92C174CA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1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D279F-EE47-2123-7461-A5E68399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534087-418F-D4D0-93B2-301360AD5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7B6EA-9D9C-125C-33DC-828F626A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42D7A-012D-457A-BADD-CB7F842EAB13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98345-C9E1-3DA4-B492-0FB27E57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492C6-38BA-A8BC-7A11-B97AE07D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18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31B9C6-D9E4-B42E-1F5B-89F4496ED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809501-C66F-FCAE-7F79-CD04594C4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5BF19-BF13-8A09-34B2-443DA7E1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B194-A930-4481-B64B-901810B4C2FB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76E3A-9761-ED2C-04DC-AD533658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82D41-F837-AF85-131D-B53709B2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3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2D431-E2C7-586C-3E41-C0213315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09F83-9B37-29E6-4F22-88EE814C9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C5A6A-6FBA-CFC3-B0A1-20C5E21C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37B12-02F8-40FE-A8E9-0966A5827C5D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39AC0-962B-AF04-35DE-763DDDEB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5FC00-0615-E28A-183C-C4C16E3E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66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9C7BDB-1612-2686-EEDC-9F0F9D8A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6CB029-631A-3091-7545-1FF9ED071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A237F-E94C-AEA5-465D-97DD6356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E4594-71A4-412E-8F82-3613A3BB6D8B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343F0-925D-21B1-6AEB-5F2D3B0D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9F50B-9D09-20F4-6C94-D0C651E2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9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94C8C-7564-CD09-D889-321E7864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B5885-A0E3-9FAE-F488-3997D6690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2D4387-C895-0CC1-1F80-55EBE5E8C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BE0A26-A906-FF18-04FC-256FBF5F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31EF-9C06-4AB9-A107-0DF4EB60A085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1BE2E-BF73-5C63-E6DE-AD21AA6E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976C0F-51A2-858F-7A0F-64414B67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92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425BA-C876-7748-4788-4EC2AFF6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57F81-B8C9-0F19-125E-43E25F74D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0A38D3-FE3C-E356-9938-05109FD12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7FDA0E-BEB7-B40E-CDCA-5287CA533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A811FE-8B8A-25B0-B5DD-757548457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921491-4676-D15C-C04D-EB656BB2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F7EB5-5C93-4176-9213-0AB04903F6B6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00D6FB-BDC1-5336-A229-7EB89959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275099-36F5-353A-CE61-73C15A39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87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30AA4-9667-E9F4-2C38-9D939C64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5197C6-4349-3D95-B72E-6F7925CC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5C88-D3FD-4137-A8B7-52680D97E2D5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EA192E-9430-C407-DD89-D55BE2E5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0CC0EE-DF13-33E3-9BC9-B26A916D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1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0EB339-CE5E-EC5C-B7D5-5DD80B78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CB45-5A9F-4DC1-9085-F4ECE20CE048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0E2AE6-5848-B67B-6401-521CD843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AAAFB-9954-F691-C4AA-75112164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4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7274E-6230-C85D-318E-52B3BD4F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B1ED2-311F-4C69-0A22-C0E1BE567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724B54-4D97-5282-BCAA-FA912361D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068E26-0DE6-FB5B-DA2F-DE715EE3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B3E5B-A77E-4828-AF01-35B9AB07DD41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37F718-66F7-4F99-8D69-CA40D2D2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2DCEB-0338-28B5-11FB-A4C73DDE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8667C-9FB7-0851-83DB-807508D6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1DF052-4822-DB73-2701-2EA9F8B5A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9D2728-8E67-DDF5-4A83-EEE9853AF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787D41-0C9E-0A79-C739-D98B6A01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70851-D908-44FB-B8D4-CFB239EAAE50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4906B5-970D-68BC-1166-6A43926A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EEDBD-1202-E9E6-DCA3-1AB7234B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6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3D581D-651B-1B1A-7325-BF596318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C4461-76A0-7D20-1D6D-AE05A97F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9BBED-3C85-7B8E-CEA4-2DCF4FF9B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0FD7-D598-4EAF-A821-6D01ED3878DA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2D39D-F767-9EB7-176E-DEA40111C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DA7EF-EB34-58BE-A9BF-0A75C019A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9D692-424E-4FF0-A4BB-DCF7A5EF5C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0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vaspkit.cn/" TargetMode="External"/><Relationship Id="rId2" Type="http://schemas.openxmlformats.org/officeDocument/2006/relationships/hyperlink" Target="https://www.vasp.at/wiki/index.php/The_VASP_Manual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ubs.acs.org/doi/10.1021/acs.jpclett.9b03538" TargetMode="External"/><Relationship Id="rId4" Type="http://schemas.openxmlformats.org/officeDocument/2006/relationships/hyperlink" Target="https://journals.aps.org/prl/abstract/10.1103/PhysRevLett.111.136804#fulltext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03AEE-17E5-B488-D9D9-BCDF07139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0464"/>
            <a:ext cx="9144000" cy="135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 b="1" i="0" dirty="0">
                <a:solidFill>
                  <a:srgbClr val="444444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量子材料的第一性原理计算</a:t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锡烯的拓扑电子性质及电场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应变调控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F1FBC-B74A-5AA1-BC01-886F10EE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z="1600" smtClean="0">
                <a:solidFill>
                  <a:schemeClr val="tx2"/>
                </a:solidFill>
                <a:latin typeface="+mn-ea"/>
                <a:cs typeface="Arial" panose="020B0604020202020204" pitchFamily="34" charset="0"/>
              </a:rPr>
              <a:t>1</a:t>
            </a:fld>
            <a:endParaRPr lang="zh-CN" altLang="en-US" sz="1600" dirty="0">
              <a:solidFill>
                <a:schemeClr val="tx2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71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C05B2-5AAF-59C2-D704-117D5CD5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765" y="561635"/>
            <a:ext cx="4600313" cy="1068388"/>
          </a:xfrm>
        </p:spPr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电场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应变对锡烯的电子结构及拓扑性质的调控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1D6B12A-E0D2-D190-6477-9BF1F0C5D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9927" y="561634"/>
            <a:ext cx="6591402" cy="579471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57ADF78A-4615-AE20-2C46-D2178309637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2057399"/>
                <a:ext cx="3932237" cy="4298949"/>
              </a:xfrm>
            </p:spPr>
            <p:txBody>
              <a:bodyPr>
                <a:normAutofit lnSpcReduction="10000"/>
              </a:bodyPr>
              <a:lstStyle/>
              <a:p>
                <a:endParaRPr lang="en-US" altLang="zh-CN" sz="2000" dirty="0"/>
              </a:p>
              <a:p>
                <a:r>
                  <a:rPr lang="zh-CN" altLang="en-US" sz="2200" dirty="0"/>
                  <a:t>之后我分别计算了电场在</a:t>
                </a:r>
                <a:r>
                  <a:rPr lang="en-US" altLang="zh-CN" sz="2200" dirty="0"/>
                  <a:t>0.1</a:t>
                </a:r>
                <a:r>
                  <a:rPr lang="zh-CN" altLang="en-US" sz="2200" dirty="0"/>
                  <a:t>、</a:t>
                </a:r>
                <a:r>
                  <a:rPr lang="en-US" altLang="zh-CN" sz="2200" dirty="0"/>
                  <a:t>0.15</a:t>
                </a:r>
                <a:r>
                  <a:rPr lang="zh-CN" altLang="en-US" sz="2200" dirty="0"/>
                  <a:t>、</a:t>
                </a:r>
                <a:r>
                  <a:rPr lang="en-US" altLang="zh-CN" sz="2200" dirty="0"/>
                  <a:t>0.2</a:t>
                </a:r>
                <a:r>
                  <a:rPr lang="zh-CN" altLang="en-US" sz="2200" dirty="0"/>
                  <a:t>（单位为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/Å</m:t>
                    </m:r>
                  </m:oMath>
                </a14:m>
                <a:r>
                  <a:rPr lang="zh-CN" altLang="en-US" sz="2200" dirty="0"/>
                  <a:t>）时的能隙，发现在电场为</a:t>
                </a:r>
                <a:r>
                  <a:rPr lang="en-US" altLang="zh-CN" sz="2200" dirty="0"/>
                  <a:t>0.1</a:t>
                </a:r>
                <a:r>
                  <a:rPr lang="zh-CN" altLang="en-US" sz="2200" dirty="0"/>
                  <a:t>时，能隙会有一个显著的下降，发生拓扑相变，由拓扑绝缘体相变为拓扑半金属。</a:t>
                </a:r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我进行了一个简单的猜测：电场对电子的电势能会抵消一部分自旋轨道耦合能，使得能级分裂不再明显，再次发生能级反转，增强了锡烯的导电性。</a:t>
                </a:r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57ADF78A-4615-AE20-2C46-D217830963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2057399"/>
                <a:ext cx="3932237" cy="4298949"/>
              </a:xfrm>
              <a:blipFill>
                <a:blip r:embed="rId3"/>
                <a:stretch>
                  <a:fillRect l="-2016" r="-1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4812492-9529-98C8-8351-08EEEC83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z="1600" smtClean="0">
                <a:solidFill>
                  <a:schemeClr val="tx2"/>
                </a:solidFill>
              </a:rPr>
              <a:t>10</a:t>
            </a:fld>
            <a:endParaRPr lang="zh-CN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4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A8611-1EA1-B3A9-D8F2-A349A5CC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电场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应变对锡烯的电子结构及拓扑性质的调控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2DE9256-DFD0-C4D0-32AC-8062FD6F1E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保持晶胞结构不变，将晶胞常数的比例系数改为</a:t>
            </a:r>
            <a:r>
              <a:rPr lang="en-US" altLang="zh-CN" dirty="0"/>
              <a:t>0.9</a:t>
            </a:r>
            <a:r>
              <a:rPr lang="zh-CN" altLang="en-US" dirty="0"/>
              <a:t>，可得右图能带</a:t>
            </a:r>
            <a:endParaRPr lang="en-US" altLang="zh-CN" dirty="0"/>
          </a:p>
          <a:p>
            <a:r>
              <a:rPr lang="zh-CN" altLang="en-US" dirty="0"/>
              <a:t>能隙变为</a:t>
            </a:r>
            <a:r>
              <a:rPr lang="en-US" altLang="zh-CN" dirty="0"/>
              <a:t>-1.1117eV</a:t>
            </a:r>
            <a:r>
              <a:rPr lang="zh-CN" altLang="en-US" dirty="0"/>
              <a:t>，具有金属性质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6F9212A9-4649-6FC2-4BCE-52980DFF2E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48201"/>
            <a:ext cx="5181600" cy="3706185"/>
          </a:xfr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F6968F1-3953-009C-470A-395EA7CB6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28" y="4080303"/>
            <a:ext cx="4429743" cy="1457528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0953D1-A073-9450-482A-21DCB216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z="1600" smtClean="0">
                <a:solidFill>
                  <a:schemeClr val="tx2"/>
                </a:solidFill>
              </a:rPr>
              <a:t>11</a:t>
            </a:fld>
            <a:endParaRPr lang="zh-CN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55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628F17-461A-BFE1-3D3E-7903F3606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756" y="946765"/>
            <a:ext cx="3897880" cy="28630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A463C8-F213-24D7-7509-3C540B026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" y="946765"/>
            <a:ext cx="3897879" cy="28630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12935D8-D358-A42C-2C01-D36EA66F9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069" y="946765"/>
            <a:ext cx="3898262" cy="286330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2582B08-483B-D8AE-B598-460A0DB60E33}"/>
              </a:ext>
            </a:extLst>
          </p:cNvPr>
          <p:cNvSpPr txBox="1"/>
          <p:nvPr/>
        </p:nvSpPr>
        <p:spPr>
          <a:xfrm>
            <a:off x="432901" y="223490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修饰锡烯的能带结构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05609E-97F2-D1A1-3CE1-7EE0371D8069}"/>
              </a:ext>
            </a:extLst>
          </p:cNvPr>
          <p:cNvSpPr txBox="1"/>
          <p:nvPr/>
        </p:nvSpPr>
        <p:spPr>
          <a:xfrm>
            <a:off x="1689904" y="3809793"/>
            <a:ext cx="949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SnH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94A9C3-08A8-155E-9BD2-73165F3C89B8}"/>
              </a:ext>
            </a:extLst>
          </p:cNvPr>
          <p:cNvSpPr txBox="1"/>
          <p:nvPr/>
        </p:nvSpPr>
        <p:spPr>
          <a:xfrm>
            <a:off x="5770908" y="3809793"/>
            <a:ext cx="598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SnF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79B183-CCEB-F5E7-85B8-D24A1EA4D9AA}"/>
              </a:ext>
            </a:extLst>
          </p:cNvPr>
          <p:cNvSpPr txBox="1"/>
          <p:nvPr/>
        </p:nvSpPr>
        <p:spPr>
          <a:xfrm>
            <a:off x="9804469" y="38097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SnCl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997071-A45E-1F26-0DE9-B09A60D94453}"/>
              </a:ext>
            </a:extLst>
          </p:cNvPr>
          <p:cNvSpPr txBox="1"/>
          <p:nvPr/>
        </p:nvSpPr>
        <p:spPr>
          <a:xfrm>
            <a:off x="6890211" y="4066245"/>
            <a:ext cx="2488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Topological insulator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99859BD-39FE-159A-647E-1213822B0A0E}"/>
              </a:ext>
            </a:extLst>
          </p:cNvPr>
          <p:cNvSpPr txBox="1"/>
          <p:nvPr/>
        </p:nvSpPr>
        <p:spPr>
          <a:xfrm>
            <a:off x="1243380" y="4066887"/>
            <a:ext cx="1842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Trivial insulator</a:t>
            </a:r>
            <a:endParaRPr lang="zh-CN" alt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4A43D9B-980C-5233-7791-6E748491EE13}"/>
              </a:ext>
            </a:extLst>
          </p:cNvPr>
          <p:cNvSpPr/>
          <p:nvPr/>
        </p:nvSpPr>
        <p:spPr>
          <a:xfrm>
            <a:off x="2525041" y="1873188"/>
            <a:ext cx="792900" cy="83450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DE988CE-569F-F12B-86EA-FED264676384}"/>
              </a:ext>
            </a:extLst>
          </p:cNvPr>
          <p:cNvSpPr/>
          <p:nvPr/>
        </p:nvSpPr>
        <p:spPr>
          <a:xfrm>
            <a:off x="6533707" y="1939267"/>
            <a:ext cx="658104" cy="6983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4B6A681-EF55-AF3E-57F1-B0C156AB3394}"/>
              </a:ext>
            </a:extLst>
          </p:cNvPr>
          <p:cNvSpPr txBox="1"/>
          <p:nvPr/>
        </p:nvSpPr>
        <p:spPr>
          <a:xfrm>
            <a:off x="185006" y="84334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53BA1AE-FA64-F71B-2676-836353D1529D}"/>
              </a:ext>
            </a:extLst>
          </p:cNvPr>
          <p:cNvSpPr txBox="1"/>
          <p:nvPr/>
        </p:nvSpPr>
        <p:spPr>
          <a:xfrm>
            <a:off x="111352" y="3357226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9916B18-AB08-2DE6-2E4D-204929FA919A}"/>
              </a:ext>
            </a:extLst>
          </p:cNvPr>
          <p:cNvSpPr txBox="1"/>
          <p:nvPr/>
        </p:nvSpPr>
        <p:spPr>
          <a:xfrm>
            <a:off x="5452962" y="1980670"/>
            <a:ext cx="1080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Dirac cone</a:t>
            </a:r>
            <a:endParaRPr lang="zh-CN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830B48D-053A-FE39-B1D8-3BCA3A3B6832}"/>
              </a:ext>
            </a:extLst>
          </p:cNvPr>
          <p:cNvSpPr txBox="1"/>
          <p:nvPr/>
        </p:nvSpPr>
        <p:spPr>
          <a:xfrm>
            <a:off x="1364389" y="1963815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gap</a:t>
            </a:r>
            <a:endParaRPr lang="zh-CN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E30061C-8B5D-1722-7897-0B6296115B97}"/>
              </a:ext>
            </a:extLst>
          </p:cNvPr>
          <p:cNvSpPr txBox="1"/>
          <p:nvPr/>
        </p:nvSpPr>
        <p:spPr>
          <a:xfrm>
            <a:off x="5111866" y="4659059"/>
            <a:ext cx="66480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在</a:t>
            </a:r>
            <a:r>
              <a:rPr lang="en-US" altLang="zh-CN" sz="2000" dirty="0"/>
              <a:t>Sn</a:t>
            </a:r>
            <a:r>
              <a:rPr lang="zh-CN" altLang="en-US" sz="2000" dirty="0"/>
              <a:t>原胞的</a:t>
            </a:r>
            <a:r>
              <a:rPr lang="en-US" altLang="zh-CN" sz="2000" dirty="0"/>
              <a:t>Z</a:t>
            </a:r>
            <a:r>
              <a:rPr lang="zh-CN" altLang="en-US" sz="2000" dirty="0"/>
              <a:t>方向增加其他原子修饰，饱和</a:t>
            </a:r>
            <a:r>
              <a:rPr lang="en-US" altLang="zh-CN" sz="2000" dirty="0" err="1"/>
              <a:t>p</a:t>
            </a:r>
            <a:r>
              <a:rPr lang="en-US" altLang="zh-CN" sz="2000" baseline="-25000" dirty="0" err="1"/>
              <a:t>z</a:t>
            </a:r>
            <a:r>
              <a:rPr lang="zh-CN" altLang="en-US" sz="2000" dirty="0"/>
              <a:t>轨道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适当拉伸晶格常数、缩小张角，进行结构弛豫、自洽收敛和能带计算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观察到卤素修饰的</a:t>
            </a:r>
            <a:r>
              <a:rPr lang="en-US" altLang="zh-CN" sz="2000" dirty="0"/>
              <a:t>Sn</a:t>
            </a:r>
            <a:r>
              <a:rPr lang="zh-CN" altLang="en-US" sz="2000" dirty="0"/>
              <a:t>，在 </a:t>
            </a:r>
            <a:r>
              <a:rPr lang="el-GR" altLang="zh-CN" sz="2000" dirty="0"/>
              <a:t>Γ</a:t>
            </a:r>
            <a:r>
              <a:rPr lang="en-US" altLang="zh-CN" sz="2000" dirty="0"/>
              <a:t> </a:t>
            </a:r>
            <a:r>
              <a:rPr lang="zh-CN" altLang="en-US" sz="2000" dirty="0"/>
              <a:t>点出现狄拉克点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高周期元素，</a:t>
            </a:r>
            <a:r>
              <a:rPr lang="en-US" altLang="zh-CN" sz="2000" dirty="0"/>
              <a:t>SOC</a:t>
            </a:r>
            <a:r>
              <a:rPr lang="zh-CN" altLang="en-US" sz="2000" dirty="0"/>
              <a:t>效应强，打开较大的能隙 </a:t>
            </a:r>
            <a:r>
              <a:rPr lang="en-US" altLang="zh-CN" sz="2000" dirty="0"/>
              <a:t>(0.2876eV)</a:t>
            </a:r>
            <a:endParaRPr lang="zh-CN" altLang="en-US" sz="20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80432F-85EF-FC5C-B237-88025002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z="1600" smtClean="0">
                <a:solidFill>
                  <a:schemeClr val="tx2"/>
                </a:solidFill>
              </a:rPr>
              <a:t>12</a:t>
            </a:fld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490FFA5-F02A-F2CD-7FEA-6F1DACA9017F}"/>
              </a:ext>
            </a:extLst>
          </p:cNvPr>
          <p:cNvSpPr/>
          <p:nvPr/>
        </p:nvSpPr>
        <p:spPr>
          <a:xfrm>
            <a:off x="10607224" y="2007334"/>
            <a:ext cx="568422" cy="56222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0814AC-FF54-70D4-CCE7-5FCA8DD74311}"/>
              </a:ext>
            </a:extLst>
          </p:cNvPr>
          <p:cNvSpPr txBox="1"/>
          <p:nvPr/>
        </p:nvSpPr>
        <p:spPr>
          <a:xfrm>
            <a:off x="1469385" y="222439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0.2223eV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C7465D-3593-EB8C-5ED1-1309861559CA}"/>
              </a:ext>
            </a:extLst>
          </p:cNvPr>
          <p:cNvSpPr txBox="1"/>
          <p:nvPr/>
        </p:nvSpPr>
        <p:spPr>
          <a:xfrm>
            <a:off x="5223575" y="2261783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0     0.2876eV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971179B-262C-0C0C-8D3F-A8A5A2A9A2F6}"/>
              </a:ext>
            </a:extLst>
          </p:cNvPr>
          <p:cNvCxnSpPr/>
          <p:nvPr/>
        </p:nvCxnSpPr>
        <p:spPr>
          <a:xfrm>
            <a:off x="5441387" y="2413003"/>
            <a:ext cx="20533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25095F03-0998-4E26-0A78-BE00D92C9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347" y="4712377"/>
            <a:ext cx="4633362" cy="18442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24B3739-AEA8-5884-B248-A7F989F5369B}"/>
              </a:ext>
            </a:extLst>
          </p:cNvPr>
          <p:cNvSpPr txBox="1"/>
          <p:nvPr/>
        </p:nvSpPr>
        <p:spPr>
          <a:xfrm>
            <a:off x="231433" y="4361400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POSCAR: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274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193B1BD8-C6D2-E029-7D2F-A63333308B93}"/>
              </a:ext>
            </a:extLst>
          </p:cNvPr>
          <p:cNvSpPr txBox="1"/>
          <p:nvPr/>
        </p:nvSpPr>
        <p:spPr>
          <a:xfrm>
            <a:off x="373890" y="24441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晶格结构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807EA6F-0B33-67EF-E2DC-4AF646667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887" y="1824980"/>
            <a:ext cx="304843" cy="28102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BE127F11-CD4D-B66E-F6EE-C1FC4BB884FA}"/>
              </a:ext>
            </a:extLst>
          </p:cNvPr>
          <p:cNvSpPr txBox="1"/>
          <p:nvPr/>
        </p:nvSpPr>
        <p:spPr>
          <a:xfrm>
            <a:off x="8732730" y="1796216"/>
            <a:ext cx="51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DBCA6EC-E0DE-B860-A7BC-6B832739B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017" y="2246236"/>
            <a:ext cx="354581" cy="338464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1FB45CD-2A3B-5194-7BA9-F929EAB6840C}"/>
              </a:ext>
            </a:extLst>
          </p:cNvPr>
          <p:cNvSpPr txBox="1"/>
          <p:nvPr/>
        </p:nvSpPr>
        <p:spPr>
          <a:xfrm>
            <a:off x="8778415" y="2248445"/>
            <a:ext cx="2127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H, F, Cl, Br, I)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A49A1EED-09D1-94DD-CE4E-E011E2852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608" y="1796216"/>
            <a:ext cx="3402153" cy="259290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4A5B748-53C6-5647-141F-4391790AE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44" y="1945839"/>
            <a:ext cx="2619903" cy="244328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EDDDBCC-1C93-9E34-70A1-EA00B60AB72D}"/>
              </a:ext>
            </a:extLst>
          </p:cNvPr>
          <p:cNvSpPr txBox="1"/>
          <p:nvPr/>
        </p:nvSpPr>
        <p:spPr>
          <a:xfrm>
            <a:off x="5502728" y="5085883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EDE02F-4ECC-08D5-BB33-CCF254BC0DC6}"/>
              </a:ext>
            </a:extLst>
          </p:cNvPr>
          <p:cNvSpPr txBox="1"/>
          <p:nvPr/>
        </p:nvSpPr>
        <p:spPr>
          <a:xfrm>
            <a:off x="3297748" y="559267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二维六角晶格 </a:t>
            </a:r>
            <a:r>
              <a:rPr lang="en-US" altLang="zh-CN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(A-B)</a:t>
            </a:r>
            <a:r>
              <a:rPr lang="zh-CN" alt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，也是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褶皱蜂窝状结构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DAB8B7-A179-370E-78BE-E23F2D67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z="1600" smtClean="0">
                <a:solidFill>
                  <a:schemeClr val="tx2"/>
                </a:solidFill>
              </a:rPr>
              <a:t>13</a:t>
            </a:fld>
            <a:endParaRPr lang="zh-CN" altLang="en-US" sz="1600" dirty="0">
              <a:solidFill>
                <a:schemeClr val="tx2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256779-C978-21BB-05DF-988A0CF48B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595" t="6968" r="11676" b="9653"/>
          <a:stretch/>
        </p:blipFill>
        <p:spPr>
          <a:xfrm>
            <a:off x="7354022" y="2820887"/>
            <a:ext cx="4295627" cy="161335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B8F952B-F033-AF39-CFE5-BCCB09D5331A}"/>
              </a:ext>
            </a:extLst>
          </p:cNvPr>
          <p:cNvSpPr txBox="1"/>
          <p:nvPr/>
        </p:nvSpPr>
        <p:spPr>
          <a:xfrm>
            <a:off x="429444" y="1079688"/>
            <a:ext cx="3873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VESTA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观察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SnX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的晶格结构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0BDD80-4B6F-44B8-9315-86177E2C033B}"/>
              </a:ext>
            </a:extLst>
          </p:cNvPr>
          <p:cNvSpPr txBox="1"/>
          <p:nvPr/>
        </p:nvSpPr>
        <p:spPr>
          <a:xfrm>
            <a:off x="4720537" y="4501320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62E4E9-B8B7-9D33-5B70-AA61D080965A}"/>
              </a:ext>
            </a:extLst>
          </p:cNvPr>
          <p:cNvSpPr txBox="1"/>
          <p:nvPr/>
        </p:nvSpPr>
        <p:spPr>
          <a:xfrm>
            <a:off x="8987768" y="443163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Side view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FB80FE-9DC5-8449-3F72-ECCC5757960A}"/>
              </a:ext>
            </a:extLst>
          </p:cNvPr>
          <p:cNvSpPr txBox="1"/>
          <p:nvPr/>
        </p:nvSpPr>
        <p:spPr>
          <a:xfrm>
            <a:off x="1243105" y="450132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615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57863E3-44C0-8C86-5B0C-DFDA0133C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413" y="3423455"/>
            <a:ext cx="4352178" cy="32980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F08F61-2CC0-02E6-8FF7-C9E27D234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3455"/>
            <a:ext cx="4585237" cy="3298020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8E8DC4A-AD09-C077-6FB5-B1A89F24E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883" y="111620"/>
            <a:ext cx="4468708" cy="331183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17AA60-84FE-D995-8FB6-63B94A3070B7}"/>
              </a:ext>
            </a:extLst>
          </p:cNvPr>
          <p:cNvSpPr txBox="1"/>
          <p:nvPr/>
        </p:nvSpPr>
        <p:spPr>
          <a:xfrm>
            <a:off x="4521652" y="5974459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with soc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1FF4B4-97B6-A8D9-7B46-FFBBE762C514}"/>
              </a:ext>
            </a:extLst>
          </p:cNvPr>
          <p:cNvSpPr txBox="1"/>
          <p:nvPr/>
        </p:nvSpPr>
        <p:spPr>
          <a:xfrm>
            <a:off x="9322847" y="3626571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with soc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F16953-926B-D9D6-4D05-139B29DB6D07}"/>
              </a:ext>
            </a:extLst>
          </p:cNvPr>
          <p:cNvSpPr txBox="1"/>
          <p:nvPr/>
        </p:nvSpPr>
        <p:spPr>
          <a:xfrm>
            <a:off x="9322847" y="2670048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with soc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3B1BD8-C6D2-E029-7D2F-A63333308B93}"/>
              </a:ext>
            </a:extLst>
          </p:cNvPr>
          <p:cNvSpPr txBox="1"/>
          <p:nvPr/>
        </p:nvSpPr>
        <p:spPr>
          <a:xfrm>
            <a:off x="373890" y="24441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晶格结构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98D44D-31CE-469F-1CB9-490D0101BEBE}"/>
                  </a:ext>
                </a:extLst>
              </p:cNvPr>
              <p:cNvSpPr txBox="1"/>
              <p:nvPr/>
            </p:nvSpPr>
            <p:spPr>
              <a:xfrm>
                <a:off x="3015668" y="2408989"/>
                <a:ext cx="24793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𝑤𝑒𝑎𝑘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𝑏𝑜𝑛𝑑𝑖𝑛𝑔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𝑤𝑖𝑡h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𝑜𝑣𝑒𝑟𝑙𝑎𝑝</m:t>
                      </m:r>
                    </m:oMath>
                  </m:oMathPara>
                </a14:m>
                <a:endParaRPr lang="en-US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98D44D-31CE-469F-1CB9-490D0101B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668" y="2408989"/>
                <a:ext cx="2479374" cy="707886"/>
              </a:xfrm>
              <a:prstGeom prst="rect">
                <a:avLst/>
              </a:prstGeom>
              <a:blipFill>
                <a:blip r:embed="rId5"/>
                <a:stretch>
                  <a:fillRect r="-739" b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E66D3EF-A99D-BA62-5920-A761F252C015}"/>
              </a:ext>
            </a:extLst>
          </p:cNvPr>
          <p:cNvCxnSpPr>
            <a:cxnSpLocks/>
          </p:cNvCxnSpPr>
          <p:nvPr/>
        </p:nvCxnSpPr>
        <p:spPr>
          <a:xfrm flipH="1">
            <a:off x="5495042" y="2808548"/>
            <a:ext cx="97665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AA5687B1-B6CD-7CAE-2396-C82498BFF927}"/>
              </a:ext>
            </a:extLst>
          </p:cNvPr>
          <p:cNvSpPr txBox="1"/>
          <p:nvPr/>
        </p:nvSpPr>
        <p:spPr>
          <a:xfrm>
            <a:off x="373890" y="1234370"/>
            <a:ext cx="5621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+mn-ea"/>
              </a:rPr>
              <a:t>相比于未修饰，修饰锡烯</a:t>
            </a:r>
            <a:r>
              <a:rPr lang="en-US" altLang="zh-CN" sz="2400" dirty="0">
                <a:latin typeface="+mn-ea"/>
              </a:rPr>
              <a:t>Sn – Sn</a:t>
            </a:r>
            <a:r>
              <a:rPr lang="zh-CN" altLang="en-US" sz="2400" dirty="0">
                <a:latin typeface="+mn-ea"/>
              </a:rPr>
              <a:t>间键长变长，张角变大，能隙变宽。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DAB8B7-A179-370E-78BE-E23F2D67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z="1600" smtClean="0">
                <a:solidFill>
                  <a:schemeClr val="tx2"/>
                </a:solidFill>
              </a:rPr>
              <a:t>14</a:t>
            </a:fld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FB973F-9C1F-3B26-DC3C-509BC0BDE41B}"/>
              </a:ext>
            </a:extLst>
          </p:cNvPr>
          <p:cNvSpPr txBox="1"/>
          <p:nvPr/>
        </p:nvSpPr>
        <p:spPr>
          <a:xfrm>
            <a:off x="10044519" y="162941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能隙</a:t>
            </a:r>
            <a:r>
              <a:rPr lang="en-US" altLang="zh-CN" dirty="0"/>
              <a:t>—</a:t>
            </a:r>
            <a:r>
              <a:rPr lang="zh-CN" altLang="en-US" dirty="0"/>
              <a:t>晶格常数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BF6E94-6391-231A-6F5F-CB41A946A0BC}"/>
              </a:ext>
            </a:extLst>
          </p:cNvPr>
          <p:cNvSpPr txBox="1"/>
          <p:nvPr/>
        </p:nvSpPr>
        <p:spPr>
          <a:xfrm>
            <a:off x="10113003" y="49412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张角</a:t>
            </a:r>
            <a:r>
              <a:rPr lang="en-US" altLang="zh-CN" dirty="0"/>
              <a:t>—</a:t>
            </a:r>
            <a:r>
              <a:rPr lang="zh-CN" altLang="en-US" dirty="0"/>
              <a:t>晶格常数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40F342-FE69-6D72-E70F-E0821B1D2E6C}"/>
              </a:ext>
            </a:extLst>
          </p:cNvPr>
          <p:cNvSpPr txBox="1"/>
          <p:nvPr/>
        </p:nvSpPr>
        <p:spPr>
          <a:xfrm>
            <a:off x="1504968" y="309909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键长</a:t>
            </a:r>
            <a:r>
              <a:rPr lang="en-US" altLang="zh-CN" dirty="0"/>
              <a:t>—</a:t>
            </a:r>
            <a:r>
              <a:rPr lang="zh-CN" altLang="en-US" dirty="0"/>
              <a:t>晶格常数</a:t>
            </a:r>
          </a:p>
        </p:txBody>
      </p:sp>
    </p:spTree>
    <p:extLst>
      <p:ext uri="{BB962C8B-B14F-4D97-AF65-F5344CB8AC3E}">
        <p14:creationId xmlns:p14="http://schemas.microsoft.com/office/powerpoint/2010/main" val="220536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94E970-7FBB-8119-28BC-8640E9E33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814" y="891251"/>
            <a:ext cx="6868954" cy="49314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0267DD-0912-661D-5CC7-9319684A62D6}"/>
              </a:ext>
            </a:extLst>
          </p:cNvPr>
          <p:cNvSpPr txBox="1"/>
          <p:nvPr/>
        </p:nvSpPr>
        <p:spPr>
          <a:xfrm>
            <a:off x="7661476" y="5620710"/>
            <a:ext cx="9491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Sn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0B01A0-F239-DA1D-E0B1-E578E750A882}"/>
              </a:ext>
            </a:extLst>
          </p:cNvPr>
          <p:cNvSpPr txBox="1"/>
          <p:nvPr/>
        </p:nvSpPr>
        <p:spPr>
          <a:xfrm>
            <a:off x="412741" y="35829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i="0" dirty="0">
                <a:solidFill>
                  <a:srgbClr val="37415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投影能带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F35EB9-B764-28A0-D6F6-416566443C7B}"/>
              </a:ext>
            </a:extLst>
          </p:cNvPr>
          <p:cNvSpPr txBox="1"/>
          <p:nvPr/>
        </p:nvSpPr>
        <p:spPr>
          <a:xfrm>
            <a:off x="6239596" y="6031915"/>
            <a:ext cx="3841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与石墨烯类似，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z</a:t>
            </a:r>
            <a:r>
              <a:rPr lang="zh-CN" altLang="en-US" sz="2400" dirty="0"/>
              <a:t>轨道贡献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2BFC17-2D53-9A5D-6DCE-26A6677A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z="1600" smtClean="0">
                <a:solidFill>
                  <a:schemeClr val="tx2"/>
                </a:solidFill>
              </a:rPr>
              <a:t>15</a:t>
            </a:fld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17249A1-BCC4-0095-0FB3-5AF6046D5D99}"/>
              </a:ext>
            </a:extLst>
          </p:cNvPr>
          <p:cNvSpPr/>
          <p:nvPr/>
        </p:nvSpPr>
        <p:spPr>
          <a:xfrm>
            <a:off x="7006472" y="2649063"/>
            <a:ext cx="1153682" cy="12103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A853D0-5E27-D202-2830-890BB2C26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117" y="2415878"/>
            <a:ext cx="1643321" cy="418499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06566B4-5770-8A57-DCF5-6484CFD4A77E}"/>
              </a:ext>
            </a:extLst>
          </p:cNvPr>
          <p:cNvSpPr txBox="1"/>
          <p:nvPr/>
        </p:nvSpPr>
        <p:spPr>
          <a:xfrm>
            <a:off x="412741" y="1026187"/>
            <a:ext cx="43560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INCAR </a:t>
            </a:r>
            <a:r>
              <a:rPr lang="zh-CN" altLang="en-US" sz="2000" dirty="0"/>
              <a:t>文件中加入 </a:t>
            </a:r>
            <a:r>
              <a:rPr lang="en-US" altLang="zh-CN" sz="2000" dirty="0"/>
              <a:t>LORBIT = 11 </a:t>
            </a:r>
            <a:r>
              <a:rPr lang="zh-CN" altLang="en-US" sz="2000" dirty="0"/>
              <a:t>参数进行能带计算，得到</a:t>
            </a:r>
            <a:r>
              <a:rPr lang="en-US" altLang="zh-CN" sz="2000" dirty="0"/>
              <a:t>Sn</a:t>
            </a:r>
            <a:r>
              <a:rPr lang="zh-CN" altLang="en-US" sz="2000" dirty="0"/>
              <a:t>的投影能带数据，再使用 </a:t>
            </a:r>
            <a:r>
              <a:rPr lang="en-US" altLang="zh-CN" sz="2000" dirty="0"/>
              <a:t>python </a:t>
            </a:r>
            <a:r>
              <a:rPr lang="zh-CN" altLang="en-US" sz="2000" dirty="0"/>
              <a:t>绘制气泡图，可直观观察费米能附近轨道成分。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11B07F-5822-836A-7877-F27F3BA1DA1F}"/>
              </a:ext>
            </a:extLst>
          </p:cNvPr>
          <p:cNvSpPr txBox="1"/>
          <p:nvPr/>
        </p:nvSpPr>
        <p:spPr>
          <a:xfrm>
            <a:off x="412741" y="246439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INCAR: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751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41353B-5E36-8A47-7BCA-548C8D1FFC0D}"/>
              </a:ext>
            </a:extLst>
          </p:cNvPr>
          <p:cNvSpPr txBox="1"/>
          <p:nvPr/>
        </p:nvSpPr>
        <p:spPr>
          <a:xfrm>
            <a:off x="424841" y="355523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0" i="0" dirty="0">
                <a:solidFill>
                  <a:srgbClr val="37415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投影能带与能带反转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F1D658-FE44-F221-28A3-777F0EE37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62" y="1282474"/>
            <a:ext cx="4862805" cy="34911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D2B6A90-052F-4856-0C80-35C5E3E10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38" y="1282473"/>
            <a:ext cx="4862806" cy="349118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3B07ECF-33AB-C66A-EB7C-3620B7B6C4FD}"/>
              </a:ext>
            </a:extLst>
          </p:cNvPr>
          <p:cNvSpPr txBox="1"/>
          <p:nvPr/>
        </p:nvSpPr>
        <p:spPr>
          <a:xfrm>
            <a:off x="8369164" y="4773661"/>
            <a:ext cx="598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SnF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9DA91E-01C3-E61D-2C93-8146A890C030}"/>
              </a:ext>
            </a:extLst>
          </p:cNvPr>
          <p:cNvSpPr txBox="1"/>
          <p:nvPr/>
        </p:nvSpPr>
        <p:spPr>
          <a:xfrm>
            <a:off x="2733035" y="4773661"/>
            <a:ext cx="641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SnH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B94E44-7840-5108-E5FB-6E8CD0605D51}"/>
              </a:ext>
            </a:extLst>
          </p:cNvPr>
          <p:cNvSpPr txBox="1"/>
          <p:nvPr/>
        </p:nvSpPr>
        <p:spPr>
          <a:xfrm>
            <a:off x="838200" y="5002364"/>
            <a:ext cx="4339650" cy="1564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饱和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轨道后，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点处能带打开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2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2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sz="2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轨道贡献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卤素修饰有明显的能带反转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DB4E71-F258-6BE4-83D8-FDCD85D1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z="1600" smtClean="0">
                <a:solidFill>
                  <a:schemeClr val="tx2"/>
                </a:solidFill>
              </a:rPr>
              <a:t>16</a:t>
            </a:fld>
            <a:endParaRPr lang="zh-CN" altLang="en-US" sz="16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65CE0C9-EA54-130F-60BA-4EAC12281895}"/>
                  </a:ext>
                </a:extLst>
              </p:cNvPr>
              <p:cNvSpPr txBox="1"/>
              <p:nvPr/>
            </p:nvSpPr>
            <p:spPr>
              <a:xfrm>
                <a:off x="5197363" y="2630070"/>
                <a:ext cx="677301" cy="15211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65CE0C9-EA54-130F-60BA-4EAC1228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363" y="2630070"/>
                <a:ext cx="677301" cy="15211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3B8985A-6643-E263-FA66-94658AD7FE3E}"/>
                  </a:ext>
                </a:extLst>
              </p:cNvPr>
              <p:cNvSpPr txBox="1"/>
              <p:nvPr/>
            </p:nvSpPr>
            <p:spPr>
              <a:xfrm>
                <a:off x="10625366" y="2544473"/>
                <a:ext cx="677301" cy="15211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altLang="zh-CN" b="0" dirty="0"/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3B8985A-6643-E263-FA66-94658AD7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5366" y="2544473"/>
                <a:ext cx="677301" cy="1521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745BFD8E-4984-F0F7-A2A7-F63C6E4ACBD5}"/>
              </a:ext>
            </a:extLst>
          </p:cNvPr>
          <p:cNvSpPr/>
          <p:nvPr/>
        </p:nvSpPr>
        <p:spPr>
          <a:xfrm>
            <a:off x="4571999" y="1456366"/>
            <a:ext cx="544011" cy="488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C35732-572D-E858-2004-4E5B5236A27B}"/>
              </a:ext>
            </a:extLst>
          </p:cNvPr>
          <p:cNvSpPr/>
          <p:nvPr/>
        </p:nvSpPr>
        <p:spPr>
          <a:xfrm>
            <a:off x="9982200" y="1456366"/>
            <a:ext cx="544011" cy="488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9D4E8D8-A1BC-4586-4FAD-2D83CF3551ED}"/>
              </a:ext>
            </a:extLst>
          </p:cNvPr>
          <p:cNvCxnSpPr>
            <a:cxnSpLocks/>
          </p:cNvCxnSpPr>
          <p:nvPr/>
        </p:nvCxnSpPr>
        <p:spPr>
          <a:xfrm flipV="1">
            <a:off x="4208436" y="2847372"/>
            <a:ext cx="1177708" cy="188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B54A84F-A609-3FDD-5475-4D7929EF0C27}"/>
              </a:ext>
            </a:extLst>
          </p:cNvPr>
          <p:cNvCxnSpPr/>
          <p:nvPr/>
        </p:nvCxnSpPr>
        <p:spPr>
          <a:xfrm>
            <a:off x="4648963" y="3390663"/>
            <a:ext cx="66929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7982678-4E11-E2A8-4F73-F5058697A4EB}"/>
              </a:ext>
            </a:extLst>
          </p:cNvPr>
          <p:cNvCxnSpPr>
            <a:cxnSpLocks/>
          </p:cNvCxnSpPr>
          <p:nvPr/>
        </p:nvCxnSpPr>
        <p:spPr>
          <a:xfrm>
            <a:off x="4208436" y="3292145"/>
            <a:ext cx="1109818" cy="699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58B88EE-0572-5AAA-133F-6C950589B74B}"/>
              </a:ext>
            </a:extLst>
          </p:cNvPr>
          <p:cNvCxnSpPr/>
          <p:nvPr/>
        </p:nvCxnSpPr>
        <p:spPr>
          <a:xfrm>
            <a:off x="9734309" y="2789559"/>
            <a:ext cx="98384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05503F8-E64A-ABB2-D22C-F15F245980F1}"/>
              </a:ext>
            </a:extLst>
          </p:cNvPr>
          <p:cNvCxnSpPr/>
          <p:nvPr/>
        </p:nvCxnSpPr>
        <p:spPr>
          <a:xfrm>
            <a:off x="9664861" y="3429000"/>
            <a:ext cx="1135706" cy="43694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2B613DC-91ED-600E-9133-18DB206A42DA}"/>
                  </a:ext>
                </a:extLst>
              </p:cNvPr>
              <p:cNvSpPr txBox="1"/>
              <p:nvPr/>
            </p:nvSpPr>
            <p:spPr>
              <a:xfrm>
                <a:off x="5116010" y="5376822"/>
                <a:ext cx="6547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normal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反键轨道能量高于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 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成键轨道（如</a:t>
                </a:r>
                <a:r>
                  <a:rPr lang="en-US" altLang="zh-CN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SnH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的</a:t>
                </a:r>
                <a:r>
                  <a:rPr lang="el-GR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Γ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点处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s-p-type band inversion</a:t>
                </a:r>
                <a:r>
                  <a:rPr lang="zh-CN" altLang="en-US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：</a:t>
                </a:r>
                <a:r>
                  <a:rPr lang="zh-CN" altLang="zh-CN" sz="1800" dirty="0">
                    <a:effectLst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由于高周期较强的相对论效应，</a:t>
                </a:r>
                <a:r>
                  <a:rPr lang="en-US" altLang="zh-CN" sz="1800" dirty="0">
                    <a:effectLst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s</a:t>
                </a:r>
                <a:r>
                  <a:rPr lang="zh-CN" altLang="en-US" sz="1800" dirty="0">
                    <a:effectLst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反键</a:t>
                </a:r>
                <a:r>
                  <a:rPr lang="zh-CN" altLang="zh-CN" sz="1800" dirty="0">
                    <a:effectLst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轨道会</a:t>
                </a:r>
                <a:r>
                  <a:rPr lang="zh-CN" altLang="en-US" dirty="0"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因</a:t>
                </a:r>
                <a:r>
                  <a:rPr lang="zh-CN" altLang="zh-CN" sz="1800" dirty="0">
                    <a:effectLst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比</a:t>
                </a:r>
                <a:r>
                  <a:rPr lang="en-US" altLang="zh-CN" sz="1800" dirty="0">
                    <a:effectLst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p</a:t>
                </a:r>
                <a:r>
                  <a:rPr lang="zh-CN" altLang="zh-CN" sz="1800" dirty="0">
                    <a:effectLst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轨道强的相对论性吸引势导致它能量低于</a:t>
                </a:r>
                <a:r>
                  <a:rPr lang="en-US" altLang="zh-CN" sz="1800" dirty="0">
                    <a:effectLst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p</a:t>
                </a:r>
                <a:r>
                  <a:rPr lang="zh-CN" altLang="zh-CN" sz="1800" dirty="0">
                    <a:effectLst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轨道</a:t>
                </a:r>
                <a:endParaRPr lang="zh-CN" alt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2B613DC-91ED-600E-9133-18DB206A4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010" y="5376822"/>
                <a:ext cx="6547304" cy="923330"/>
              </a:xfrm>
              <a:prstGeom prst="rect">
                <a:avLst/>
              </a:prstGeom>
              <a:blipFill>
                <a:blip r:embed="rId6"/>
                <a:stretch>
                  <a:fillRect l="-745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777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D90FE6-A5CB-1FF2-560C-81649D43CAF6}"/>
              </a:ext>
            </a:extLst>
          </p:cNvPr>
          <p:cNvSpPr txBox="1"/>
          <p:nvPr/>
        </p:nvSpPr>
        <p:spPr>
          <a:xfrm>
            <a:off x="323354" y="1842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0" i="0" dirty="0">
                <a:solidFill>
                  <a:srgbClr val="37415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投影能带与能带反转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4C20F6-5626-6247-2826-364EB26EE746}"/>
              </a:ext>
            </a:extLst>
          </p:cNvPr>
          <p:cNvSpPr txBox="1"/>
          <p:nvPr/>
        </p:nvSpPr>
        <p:spPr>
          <a:xfrm>
            <a:off x="1908700" y="769023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-0.1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3DB00D-EBAF-A890-4BBA-ECC4E198C5FD}"/>
              </a:ext>
            </a:extLst>
          </p:cNvPr>
          <p:cNvSpPr txBox="1"/>
          <p:nvPr/>
        </p:nvSpPr>
        <p:spPr>
          <a:xfrm>
            <a:off x="1137608" y="455876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Insulator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62D832C-2D35-EF2E-CF4F-836903E7C1C4}"/>
              </a:ext>
            </a:extLst>
          </p:cNvPr>
          <p:cNvSpPr/>
          <p:nvPr/>
        </p:nvSpPr>
        <p:spPr>
          <a:xfrm>
            <a:off x="2179881" y="4636898"/>
            <a:ext cx="1107887" cy="2130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4C72CB-6B90-774A-F461-31BCC012EB87}"/>
              </a:ext>
            </a:extLst>
          </p:cNvPr>
          <p:cNvSpPr txBox="1"/>
          <p:nvPr/>
        </p:nvSpPr>
        <p:spPr>
          <a:xfrm>
            <a:off x="3328319" y="454758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 err="1">
                <a:solidFill>
                  <a:srgbClr val="3435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Semimetallic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BE27673-4241-8721-C7D6-6D427F278335}"/>
                  </a:ext>
                </a:extLst>
              </p:cNvPr>
              <p:cNvSpPr txBox="1"/>
              <p:nvPr/>
            </p:nvSpPr>
            <p:spPr>
              <a:xfrm>
                <a:off x="5048928" y="5104023"/>
                <a:ext cx="694933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200" dirty="0"/>
                  <a:t>增加应变后，带隙减小，导带底出现明显的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i="1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轨道成分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BE27673-4241-8721-C7D6-6D427F278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928" y="5104023"/>
                <a:ext cx="6949338" cy="430887"/>
              </a:xfrm>
              <a:prstGeom prst="rect">
                <a:avLst/>
              </a:prstGeom>
              <a:blipFill>
                <a:blip r:embed="rId2"/>
                <a:stretch>
                  <a:fillRect l="-1140" t="-7042" r="-263" b="-29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767BAC63-6F1A-9B49-4E1A-A3BA85F81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86" y="4916912"/>
            <a:ext cx="4097598" cy="123599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2E59B2-2ADA-4830-0059-5EFB9914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z="1600" smtClean="0">
                <a:solidFill>
                  <a:schemeClr val="tx2"/>
                </a:solidFill>
              </a:rPr>
              <a:t>17</a:t>
            </a:fld>
            <a:endParaRPr lang="zh-CN" altLang="en-US" sz="1600" dirty="0">
              <a:solidFill>
                <a:schemeClr val="tx2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5188A9-60B4-5B50-7E96-54A41008A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70" y="1075608"/>
            <a:ext cx="4971262" cy="356905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38EE3C8-D59E-C349-B2DB-9882D059C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70" y="1075608"/>
            <a:ext cx="5270762" cy="3569053"/>
          </a:xfrm>
          <a:prstGeom prst="rect">
            <a:avLst/>
          </a:prstGeom>
        </p:spPr>
      </p:pic>
      <p:sp>
        <p:nvSpPr>
          <p:cNvPr id="26" name="标注: 弯曲线形 25">
            <a:extLst>
              <a:ext uri="{FF2B5EF4-FFF2-40B4-BE49-F238E27FC236}">
                <a16:creationId xmlns:a16="http://schemas.microsoft.com/office/drawing/2014/main" id="{8F40C16F-323A-6BCC-42A5-8821D1780388}"/>
              </a:ext>
            </a:extLst>
          </p:cNvPr>
          <p:cNvSpPr/>
          <p:nvPr/>
        </p:nvSpPr>
        <p:spPr>
          <a:xfrm>
            <a:off x="6108871" y="1138355"/>
            <a:ext cx="5270762" cy="3420409"/>
          </a:xfrm>
          <a:prstGeom prst="borderCallout2">
            <a:avLst>
              <a:gd name="adj1" fmla="val 36346"/>
              <a:gd name="adj2" fmla="val -1525"/>
              <a:gd name="adj3" fmla="val 36346"/>
              <a:gd name="adj4" fmla="val -17326"/>
              <a:gd name="adj5" fmla="val 47866"/>
              <a:gd name="adj6" fmla="val -38102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79DC6F4-F561-B592-659A-EE0E92DC7C85}"/>
              </a:ext>
            </a:extLst>
          </p:cNvPr>
          <p:cNvSpPr txBox="1"/>
          <p:nvPr/>
        </p:nvSpPr>
        <p:spPr>
          <a:xfrm>
            <a:off x="5274132" y="20139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放大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FFA729C-A136-28A4-6107-CD1E22C0AFD2}"/>
                  </a:ext>
                </a:extLst>
              </p:cNvPr>
              <p:cNvSpPr txBox="1"/>
              <p:nvPr/>
            </p:nvSpPr>
            <p:spPr>
              <a:xfrm>
                <a:off x="9711159" y="2383327"/>
                <a:ext cx="3658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FFA729C-A136-28A4-6107-CD1E22C0A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159" y="2383327"/>
                <a:ext cx="36580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263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D90FE6-A5CB-1FF2-560C-81649D43CAF6}"/>
              </a:ext>
            </a:extLst>
          </p:cNvPr>
          <p:cNvSpPr txBox="1"/>
          <p:nvPr/>
        </p:nvSpPr>
        <p:spPr>
          <a:xfrm>
            <a:off x="323354" y="1842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0" i="0" dirty="0">
                <a:solidFill>
                  <a:srgbClr val="37415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投影能带与能带反转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4C20F6-5626-6247-2826-364EB26EE746}"/>
              </a:ext>
            </a:extLst>
          </p:cNvPr>
          <p:cNvSpPr txBox="1"/>
          <p:nvPr/>
        </p:nvSpPr>
        <p:spPr>
          <a:xfrm>
            <a:off x="1201799" y="91406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-0.1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E5AD8CD-EEE4-4889-EE3C-4F53731E6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339" y="760181"/>
            <a:ext cx="7400977" cy="304489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CA1FBAB-2A57-9775-E1CC-476263686B6A}"/>
              </a:ext>
            </a:extLst>
          </p:cNvPr>
          <p:cNvSpPr txBox="1"/>
          <p:nvPr/>
        </p:nvSpPr>
        <p:spPr>
          <a:xfrm>
            <a:off x="4201338" y="3717532"/>
            <a:ext cx="715246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lphaLcParenR"/>
            </a:pPr>
            <a:r>
              <a:rPr lang="en-US" altLang="zh-C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Schematic diagram of the evolution from the atomic s and </a:t>
            </a:r>
            <a:r>
              <a:rPr lang="en-US" altLang="zh-CN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1400" b="0" i="0" baseline="-25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altLang="zh-C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orbitals of Sn into the conduction and valence bands at the Γ point for fluorinated </a:t>
            </a:r>
            <a:r>
              <a:rPr lang="en-US" altLang="zh-CN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stanene</a:t>
            </a:r>
            <a:r>
              <a:rPr lang="en-US" altLang="zh-C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The stages (I) and (II) represent the effect of turning on chemical bonding and spin-orbital coupling, respectively (see text). The green dashed line denotes the Fermi energy EF. </a:t>
            </a:r>
          </a:p>
          <a:p>
            <a:pPr marL="228600" indent="-228600">
              <a:buAutoNum type="alphaLcParenR"/>
            </a:pPr>
            <a:r>
              <a:rPr lang="en-US" altLang="zh-C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energy levels |s</a:t>
            </a:r>
            <a:r>
              <a:rPr lang="en-US" altLang="zh-CN" sz="1400" b="0" i="0" baseline="30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〉 and |</a:t>
            </a:r>
            <a:r>
              <a:rPr lang="en-US" altLang="zh-CN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1400" b="0" i="0" baseline="30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1400" b="0" i="0" baseline="-25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altLang="zh-C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〉 of fluorinated </a:t>
            </a:r>
            <a:r>
              <a:rPr lang="en-US" altLang="zh-CN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stanene</a:t>
            </a:r>
            <a:r>
              <a:rPr lang="en-US" altLang="zh-C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 the Γ point under different hydrostatic strains, with a schematic representation shown in the inset. The center of the two split |</a:t>
            </a:r>
            <a:r>
              <a:rPr lang="en-US" altLang="zh-CN" sz="1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CN" sz="1400" b="0" i="0" baseline="30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1400" b="0" i="0" baseline="-25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altLang="zh-CN" sz="1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〉 levels is defined as the energy zero.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DEEA92-FE86-707C-5858-338169334938}"/>
              </a:ext>
            </a:extLst>
          </p:cNvPr>
          <p:cNvSpPr txBox="1"/>
          <p:nvPr/>
        </p:nvSpPr>
        <p:spPr>
          <a:xfrm>
            <a:off x="10968758" y="606292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002060"/>
                </a:solidFill>
              </a:rPr>
              <a:t>[1]</a:t>
            </a:r>
            <a:endParaRPr lang="zh-CN" altLang="en-US" sz="1400" dirty="0">
              <a:solidFill>
                <a:srgbClr val="00206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0A5131B-A9AF-AFA0-D5C7-BD72799CFA69}"/>
              </a:ext>
            </a:extLst>
          </p:cNvPr>
          <p:cNvSpPr txBox="1"/>
          <p:nvPr/>
        </p:nvSpPr>
        <p:spPr>
          <a:xfrm>
            <a:off x="174855" y="6238207"/>
            <a:ext cx="47724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[1] 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Proxima Nova"/>
              </a:rPr>
              <a:t>Large-Gap Quantum Spin Hall Insulators in Tin Films, </a:t>
            </a:r>
            <a:r>
              <a:rPr lang="en-US" altLang="zh-CN" sz="1000" b="1" i="0" dirty="0">
                <a:effectLst/>
                <a:latin typeface="Proxima Nova"/>
              </a:rPr>
              <a:t>Yong Xu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Proxima Nova"/>
              </a:rPr>
              <a:t>, </a:t>
            </a:r>
            <a:r>
              <a:rPr lang="en-US" altLang="zh-CN" sz="1000" b="0" i="0" dirty="0" err="1">
                <a:solidFill>
                  <a:srgbClr val="555555"/>
                </a:solidFill>
                <a:effectLst/>
                <a:latin typeface="Proxima Nova"/>
              </a:rPr>
              <a:t>Binghai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Proxima Nova"/>
              </a:rPr>
              <a:t> Yan, Hai-Jun Zhang, Jing Wang, Gang Xu, </a:t>
            </a:r>
            <a:r>
              <a:rPr lang="en-US" altLang="zh-CN" sz="1000" b="0" i="0" dirty="0" err="1">
                <a:solidFill>
                  <a:srgbClr val="555555"/>
                </a:solidFill>
                <a:effectLst/>
                <a:latin typeface="Proxima Nova"/>
              </a:rPr>
              <a:t>Peizhe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Proxima Nova"/>
              </a:rPr>
              <a:t> Tang, Wenhui Duan, and Shou-Cheng Zhang, Phys. Rev. Lett. </a:t>
            </a:r>
            <a:r>
              <a:rPr lang="en-US" altLang="zh-CN" sz="1000" b="1" i="0" dirty="0">
                <a:solidFill>
                  <a:srgbClr val="555555"/>
                </a:solidFill>
                <a:effectLst/>
                <a:latin typeface="Proxima Nova"/>
              </a:rPr>
              <a:t>111</a:t>
            </a:r>
            <a:r>
              <a:rPr lang="en-US" altLang="zh-CN" sz="1000" b="0" i="0" dirty="0">
                <a:solidFill>
                  <a:srgbClr val="555555"/>
                </a:solidFill>
                <a:effectLst/>
                <a:latin typeface="Proxima Nova"/>
              </a:rPr>
              <a:t>, 136804 – Published 24 September 2013.</a:t>
            </a:r>
            <a:r>
              <a:rPr lang="en-US" altLang="zh-CN" sz="1000" dirty="0"/>
              <a:t> </a:t>
            </a:r>
            <a:endParaRPr lang="zh-CN" altLang="en-US" sz="1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BE27673-4241-8721-C7D6-6D427F278335}"/>
              </a:ext>
            </a:extLst>
          </p:cNvPr>
          <p:cNvSpPr txBox="1"/>
          <p:nvPr/>
        </p:nvSpPr>
        <p:spPr>
          <a:xfrm>
            <a:off x="323354" y="5437211"/>
            <a:ext cx="69557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/>
              <a:t>增加应变后，能带有可能再次反转回来，引发拓扑相变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2E59B2-2ADA-4830-0059-5EFB9914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z="1600" smtClean="0">
                <a:solidFill>
                  <a:schemeClr val="tx2"/>
                </a:solidFill>
              </a:rPr>
              <a:t>18</a:t>
            </a:fld>
            <a:endParaRPr lang="zh-CN" altLang="en-US" sz="1600" dirty="0">
              <a:solidFill>
                <a:schemeClr val="tx2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5188A9-60B4-5B50-7E96-54A41008A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15" y="1214482"/>
            <a:ext cx="3842773" cy="275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26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E7D6841-BC68-3682-F3C1-5EE9AF93E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25" y="2805849"/>
            <a:ext cx="9473398" cy="35395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999B2B-892C-C385-17AF-9CD63F8E5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763" y="2234322"/>
            <a:ext cx="3243562" cy="31678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13C70AD-C813-76FA-8158-E7F979ECABEE}"/>
              </a:ext>
            </a:extLst>
          </p:cNvPr>
          <p:cNvSpPr txBox="1"/>
          <p:nvPr/>
        </p:nvSpPr>
        <p:spPr>
          <a:xfrm>
            <a:off x="435673" y="335900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Z2 </a:t>
            </a:r>
            <a:r>
              <a:rPr lang="zh-CN" altLang="en-US" sz="32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拓扑不变量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98CCC5-13B7-6E9B-A613-38660713CF0B}"/>
              </a:ext>
            </a:extLst>
          </p:cNvPr>
          <p:cNvSpPr txBox="1"/>
          <p:nvPr/>
        </p:nvSpPr>
        <p:spPr>
          <a:xfrm>
            <a:off x="400893" y="1041722"/>
            <a:ext cx="10305689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一般的二维绝缘体拓扑性质：</a:t>
            </a:r>
            <a:r>
              <a:rPr lang="en-US" altLang="zh-CN" sz="2000" dirty="0">
                <a:latin typeface="+mn-ea"/>
              </a:rPr>
              <a:t>TKNN</a:t>
            </a:r>
            <a:r>
              <a:rPr lang="zh-CN" altLang="en-US" sz="2000" dirty="0">
                <a:latin typeface="+mn-ea"/>
              </a:rPr>
              <a:t>不变量，即陈数（整数类）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增加时间反演对称性限制：陈数为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，但仍可能拓扑不平庸</a:t>
            </a:r>
            <a:endParaRPr lang="en-US" altLang="zh-CN" sz="20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分类：</a:t>
            </a:r>
            <a:r>
              <a:rPr lang="en-US" altLang="zh-CN" sz="2000" dirty="0">
                <a:latin typeface="+mn-ea"/>
              </a:rPr>
              <a:t>Z2</a:t>
            </a:r>
            <a:r>
              <a:rPr lang="zh-CN" altLang="en-US" sz="2000" dirty="0">
                <a:latin typeface="+mn-ea"/>
              </a:rPr>
              <a:t>不变量，</a:t>
            </a:r>
            <a:r>
              <a:rPr lang="en-US" altLang="zh-CN" sz="2000" dirty="0">
                <a:latin typeface="+mn-ea"/>
              </a:rPr>
              <a:t>0</a:t>
            </a:r>
            <a:r>
              <a:rPr lang="zh-CN" altLang="en-US" sz="2000" dirty="0">
                <a:latin typeface="+mn-ea"/>
              </a:rPr>
              <a:t>代表一般绝缘体，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代表拓扑绝缘体（奇偶类）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258855-E400-48DC-CE8F-669C96CDF0DA}"/>
              </a:ext>
            </a:extLst>
          </p:cNvPr>
          <p:cNvSpPr txBox="1"/>
          <p:nvPr/>
        </p:nvSpPr>
        <p:spPr>
          <a:xfrm>
            <a:off x="435673" y="2472178"/>
            <a:ext cx="403187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对于具有空间反演对称性的体系：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C3363A-7823-6261-C176-AE999F49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6262" y="6412924"/>
            <a:ext cx="458822" cy="369332"/>
          </a:xfrm>
        </p:spPr>
        <p:txBody>
          <a:bodyPr/>
          <a:lstStyle/>
          <a:p>
            <a:fld id="{4409D692-424E-4FF0-A4BB-DCF7A5EF5CE6}" type="slidenum">
              <a:rPr lang="zh-CN" altLang="en-US" sz="1600" smtClean="0">
                <a:solidFill>
                  <a:schemeClr val="tx2"/>
                </a:solidFill>
              </a:rPr>
              <a:t>19</a:t>
            </a:fld>
            <a:endParaRPr lang="zh-CN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91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8FDEC-73AE-4726-8C1A-1AC7ED41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F9D08-D249-C3D5-18EB-E6517DA1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研究背景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研究方法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研究内容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锡烯的电子结构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自旋轨道耦合效应的影响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电场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应变对锡烯的电子结构及拓扑性质的调控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修饰锡烯的晶格结构与电子结构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修饰锡烯的费米能附近轨道成分与能带反转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占据态的宇称与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Z2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拓扑数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dirty="0"/>
              <a:t>总结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7C9EB7-B811-BB14-F765-E06137A1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z="1600" smtClean="0">
                <a:solidFill>
                  <a:schemeClr val="tx2"/>
                </a:solidFill>
                <a:cs typeface="Arial" panose="020B0604020202020204" pitchFamily="34" charset="0"/>
              </a:rPr>
              <a:t>2</a:t>
            </a:fld>
            <a:endParaRPr lang="zh-CN" altLang="en-US" sz="16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6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3AA0ACD4-80F4-00AE-AB4C-650B67644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383" y="4268438"/>
            <a:ext cx="2934302" cy="215617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44BBE82-D9DF-6B92-D857-DEFC5F89F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008" y="1953177"/>
            <a:ext cx="2951677" cy="214340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EBD5BD5-2362-960B-6B8E-894D8175B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744" y="4299986"/>
            <a:ext cx="2868842" cy="208749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C5DF980-1635-521D-9209-FC1D18A4F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6744" y="1955883"/>
            <a:ext cx="2868841" cy="20764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13C70AD-C813-76FA-8158-E7F979ECABEE}"/>
              </a:ext>
            </a:extLst>
          </p:cNvPr>
          <p:cNvSpPr txBox="1"/>
          <p:nvPr/>
        </p:nvSpPr>
        <p:spPr>
          <a:xfrm>
            <a:off x="435673" y="335900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Z2 </a:t>
            </a:r>
            <a:r>
              <a:rPr lang="zh-CN" altLang="en-US" sz="32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拓扑不变量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A65752-DB3A-0E9E-AF9B-9B46666D27FD}"/>
              </a:ext>
            </a:extLst>
          </p:cNvPr>
          <p:cNvSpPr txBox="1"/>
          <p:nvPr/>
        </p:nvSpPr>
        <p:spPr>
          <a:xfrm>
            <a:off x="424098" y="192419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Sn: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BDBAC1-AE66-A18D-26B9-A543A88EF290}"/>
              </a:ext>
            </a:extLst>
          </p:cNvPr>
          <p:cNvSpPr txBox="1"/>
          <p:nvPr/>
        </p:nvSpPr>
        <p:spPr>
          <a:xfrm>
            <a:off x="435673" y="2174259"/>
            <a:ext cx="125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HOMO: 28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LUMO: 29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A2895E5-9112-B476-0852-B91192FC27F1}"/>
              </a:ext>
            </a:extLst>
          </p:cNvPr>
          <p:cNvSpPr/>
          <p:nvPr/>
        </p:nvSpPr>
        <p:spPr>
          <a:xfrm>
            <a:off x="4582714" y="1950017"/>
            <a:ext cx="704690" cy="2076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70365E-0FCB-94F1-B98F-CFC3F10474AE}"/>
              </a:ext>
            </a:extLst>
          </p:cNvPr>
          <p:cNvSpPr txBox="1"/>
          <p:nvPr/>
        </p:nvSpPr>
        <p:spPr>
          <a:xfrm>
            <a:off x="435673" y="1006286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统计布里渊区时间反演不变点处，占据态轨道（必定为二重简并）宇称即可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C3363A-7823-6261-C176-AE999F494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6262" y="6412924"/>
            <a:ext cx="458822" cy="369332"/>
          </a:xfrm>
        </p:spPr>
        <p:txBody>
          <a:bodyPr/>
          <a:lstStyle/>
          <a:p>
            <a:fld id="{4409D692-424E-4FF0-A4BB-DCF7A5EF5CE6}" type="slidenum">
              <a:rPr lang="zh-CN" altLang="en-US" sz="1600" smtClean="0">
                <a:solidFill>
                  <a:schemeClr val="tx2"/>
                </a:solidFill>
              </a:rPr>
              <a:t>20</a:t>
            </a:fld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2B6689-B9ED-D0BE-6970-B59585732268}"/>
              </a:ext>
            </a:extLst>
          </p:cNvPr>
          <p:cNvSpPr txBox="1"/>
          <p:nvPr/>
        </p:nvSpPr>
        <p:spPr>
          <a:xfrm>
            <a:off x="424098" y="1306671"/>
            <a:ext cx="11497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INCAR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文件中加入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LWAVE = .TRUE.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进行非自洽计算输出波函数，再使用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irvsp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软件处理，得到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记录时间反演不变点的不可约表示特征值的</a:t>
            </a:r>
            <a:r>
              <a:rPr lang="en-US" altLang="zh-C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ir.out</a:t>
            </a:r>
            <a:r>
              <a:rPr lang="en-US" altLang="zh-C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文件。以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Sn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为例：</a:t>
            </a:r>
          </a:p>
          <a:p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E34847F-1819-064A-1A01-7609DE4C73C0}"/>
              </a:ext>
            </a:extLst>
          </p:cNvPr>
          <p:cNvSpPr/>
          <p:nvPr/>
        </p:nvSpPr>
        <p:spPr>
          <a:xfrm>
            <a:off x="10045545" y="4251598"/>
            <a:ext cx="691185" cy="21730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6750691-83B5-7A3C-7A1B-B52CA71A88DE}"/>
              </a:ext>
            </a:extLst>
          </p:cNvPr>
          <p:cNvSpPr/>
          <p:nvPr/>
        </p:nvSpPr>
        <p:spPr>
          <a:xfrm>
            <a:off x="4608883" y="4299986"/>
            <a:ext cx="678521" cy="2087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165BE95-D4A6-C146-EC7C-A923CAA85DD0}"/>
              </a:ext>
            </a:extLst>
          </p:cNvPr>
          <p:cNvSpPr/>
          <p:nvPr/>
        </p:nvSpPr>
        <p:spPr>
          <a:xfrm>
            <a:off x="10032040" y="1950017"/>
            <a:ext cx="704690" cy="2156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14956F2-FE3A-4016-6C61-3D8541D45D49}"/>
              </a:ext>
            </a:extLst>
          </p:cNvPr>
          <p:cNvSpPr txBox="1"/>
          <p:nvPr/>
        </p:nvSpPr>
        <p:spPr>
          <a:xfrm>
            <a:off x="2090924" y="1939834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宇称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9AA5206-6D19-59DC-94DF-1E7F9E825BDA}"/>
              </a:ext>
            </a:extLst>
          </p:cNvPr>
          <p:cNvSpPr txBox="1"/>
          <p:nvPr/>
        </p:nvSpPr>
        <p:spPr>
          <a:xfrm>
            <a:off x="7510352" y="5126387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宇称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60B462-7332-E33C-479A-8EFA53012FA8}"/>
              </a:ext>
            </a:extLst>
          </p:cNvPr>
          <p:cNvSpPr txBox="1"/>
          <p:nvPr/>
        </p:nvSpPr>
        <p:spPr>
          <a:xfrm>
            <a:off x="2073657" y="5126387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宇称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275F32A-4F1A-4588-7574-38A48FC8999B}"/>
              </a:ext>
            </a:extLst>
          </p:cNvPr>
          <p:cNvSpPr txBox="1"/>
          <p:nvPr/>
        </p:nvSpPr>
        <p:spPr>
          <a:xfrm>
            <a:off x="7500544" y="1970088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宇称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22AF21B-44A9-DF91-91A3-BC47D4870BBA}"/>
              </a:ext>
            </a:extLst>
          </p:cNvPr>
          <p:cNvSpPr txBox="1"/>
          <p:nvPr/>
        </p:nvSpPr>
        <p:spPr>
          <a:xfrm>
            <a:off x="142144" y="3078634"/>
            <a:ext cx="2552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代表中心反演操作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正负号代表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操作后与原波函数的关系（即宇称）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2.00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代表二重简并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总宇称乘积：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523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B2DE7-71A7-0116-5E5E-BDCC0902E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750" y="13652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035052-31D3-29B3-B8D8-9C098546588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91750" y="1192522"/>
                <a:ext cx="4109522" cy="503237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自旋轨道耦合：对于较重元素，打开较大能隙，考虑其内部绝缘性质时不可忽略。</a:t>
                </a:r>
                <a:endParaRPr lang="en-US" altLang="zh-CN" dirty="0"/>
              </a:p>
              <a:p>
                <a:r>
                  <a:rPr lang="zh-CN" altLang="en-US" dirty="0"/>
                  <a:t>电场调控：在电场为</a:t>
                </a:r>
                <a:r>
                  <a:rPr lang="en-US" altLang="zh-CN" dirty="0"/>
                  <a:t>0.1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/Å</m:t>
                    </m:r>
                  </m:oMath>
                </a14:m>
                <a:r>
                  <a:rPr lang="zh-CN" altLang="en-US" dirty="0"/>
                  <a:t>时，能隙会有一个明显的下降，能带有闭合的趋势，此时产生半金属性质。</a:t>
                </a:r>
                <a:endParaRPr lang="en-US" altLang="zh-CN" dirty="0"/>
              </a:p>
              <a:p>
                <a:r>
                  <a:rPr lang="zh-CN" altLang="en-US" dirty="0"/>
                  <a:t>应变调控：在应变为</a:t>
                </a:r>
                <a:r>
                  <a:rPr lang="en-US" altLang="zh-CN" dirty="0"/>
                  <a:t>10%</a:t>
                </a:r>
                <a:r>
                  <a:rPr lang="zh-CN" altLang="en-US" dirty="0"/>
                  <a:t>时，能隙小于零，产生金属性质</a:t>
                </a:r>
                <a:endParaRPr lang="zh-CN" alt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035052-31D3-29B3-B8D8-9C09854658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1750" y="1192522"/>
                <a:ext cx="4109522" cy="5032376"/>
              </a:xfrm>
              <a:blipFill>
                <a:blip r:embed="rId2"/>
                <a:stretch>
                  <a:fillRect l="-2671" t="-2303" r="-8309" b="-2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B688594-414D-346F-F7F8-BA7D54263F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32" y="1114050"/>
            <a:ext cx="3196757" cy="228650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3E0CC2-0CA9-B57E-3655-2C5F6996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z="1600" smtClean="0">
                <a:solidFill>
                  <a:schemeClr val="tx2"/>
                </a:solidFill>
              </a:rPr>
              <a:t>21</a:t>
            </a:fld>
            <a:endParaRPr lang="zh-CN" altLang="en-US" sz="1600" dirty="0">
              <a:solidFill>
                <a:schemeClr val="tx2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AA816D-9308-E010-659B-84362886D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552" y="567133"/>
            <a:ext cx="3436101" cy="56074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046AD29-AD91-4566-62CC-31086F1B94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4331" y="3825362"/>
            <a:ext cx="3196758" cy="228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79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CBC9A-B694-486F-37D8-77FE827F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10" y="12495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76586-8A87-EBFB-7D31-17EB61886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385" y="1160733"/>
            <a:ext cx="5181600" cy="4351338"/>
          </a:xfrm>
        </p:spPr>
        <p:txBody>
          <a:bodyPr/>
          <a:lstStyle/>
          <a:p>
            <a:r>
              <a:rPr lang="zh-CN" altLang="en-US" dirty="0"/>
              <a:t>修饰原子：</a:t>
            </a:r>
            <a:r>
              <a:rPr lang="zh-CN" altLang="en-US" sz="2800" dirty="0"/>
              <a:t>观察到卤素修饰的</a:t>
            </a:r>
            <a:r>
              <a:rPr lang="en-US" altLang="zh-CN" sz="2800" dirty="0"/>
              <a:t>Sn</a:t>
            </a:r>
            <a:r>
              <a:rPr lang="zh-CN" altLang="en-US" sz="2800" dirty="0"/>
              <a:t>，在 </a:t>
            </a:r>
            <a:r>
              <a:rPr lang="el-GR" altLang="zh-CN" sz="2800" dirty="0"/>
              <a:t>Γ</a:t>
            </a:r>
            <a:r>
              <a:rPr lang="en-US" altLang="zh-CN" sz="2800" dirty="0"/>
              <a:t> </a:t>
            </a:r>
            <a:r>
              <a:rPr lang="zh-CN" altLang="en-US" sz="2800" dirty="0"/>
              <a:t>点出现狄拉克点。相比于未修饰，修饰锡烯</a:t>
            </a:r>
            <a:r>
              <a:rPr lang="en-US" altLang="zh-CN" sz="2800" dirty="0"/>
              <a:t>Sn – Sn</a:t>
            </a:r>
            <a:r>
              <a:rPr lang="zh-CN" altLang="en-US" sz="2800" dirty="0"/>
              <a:t>间键长变长，张角变大，能隙变宽。</a:t>
            </a:r>
            <a:endParaRPr lang="en-US" altLang="zh-CN" sz="2800" dirty="0"/>
          </a:p>
          <a:p>
            <a:r>
              <a:rPr lang="zh-CN" altLang="en-US" dirty="0"/>
              <a:t>投影能带：</a:t>
            </a:r>
            <a:r>
              <a:rPr lang="en-US" altLang="zh-CN" sz="2800" dirty="0"/>
              <a:t> </a:t>
            </a:r>
            <a:r>
              <a:rPr lang="zh-CN" altLang="en-US" sz="2800" dirty="0"/>
              <a:t>拓扑性质来源于</a:t>
            </a:r>
            <a:r>
              <a:rPr lang="en-US" altLang="zh-CN" sz="2800" dirty="0"/>
              <a:t>Sn</a:t>
            </a:r>
            <a:r>
              <a:rPr lang="zh-CN" altLang="en-US" sz="2800" dirty="0"/>
              <a:t>的能带反转；应变调控可让能带再次反转</a:t>
            </a:r>
            <a:endParaRPr lang="en-US" altLang="zh-CN" sz="2800" dirty="0"/>
          </a:p>
          <a:p>
            <a:r>
              <a:rPr lang="en-US" altLang="zh-CN" sz="2800" dirty="0"/>
              <a:t>Z2</a:t>
            </a:r>
            <a:r>
              <a:rPr lang="zh-CN" altLang="en-US" dirty="0"/>
              <a:t>拓扑数：</a:t>
            </a:r>
            <a:r>
              <a:rPr lang="en-US" altLang="zh-CN" dirty="0"/>
              <a:t>Z2=1</a:t>
            </a:r>
            <a:r>
              <a:rPr lang="zh-CN" altLang="en-US" dirty="0"/>
              <a:t>，即锡烯为拓扑绝缘体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FB5EFD-8C10-875D-9A24-B065FCD6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z="1600" smtClean="0">
                <a:solidFill>
                  <a:schemeClr val="tx2"/>
                </a:solidFill>
              </a:rPr>
              <a:t>22</a:t>
            </a:fld>
            <a:endParaRPr lang="zh-CN" altLang="en-US" sz="1600" dirty="0">
              <a:solidFill>
                <a:schemeClr val="tx2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81E91E-AC2B-9997-3D9E-2AE594B40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813" y="3538462"/>
            <a:ext cx="3643385" cy="26157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0F98B8-AD87-7D32-B42D-E26084D96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610" y="813442"/>
            <a:ext cx="3325793" cy="24428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7D2585-CC8D-7F1A-07D2-478E83307B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95" t="6968" r="42167" b="9653"/>
          <a:stretch/>
        </p:blipFill>
        <p:spPr>
          <a:xfrm>
            <a:off x="9252270" y="1228176"/>
            <a:ext cx="2588631" cy="16133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A3F805-9FE7-C0D1-D991-0D3DF8415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0880" y="3429000"/>
            <a:ext cx="2708349" cy="264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24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CBC9A-B694-486F-37D8-77FE827F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10" y="12495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参考文献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76586-8A87-EBFB-7D31-17EB61886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810" y="1727762"/>
            <a:ext cx="11106874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0" i="0" dirty="0">
                <a:effectLst/>
                <a:latin typeface="Arial" panose="020B0604020202020204" pitchFamily="34" charset="0"/>
              </a:rPr>
              <a:t> 量子材料的第一性原理计算助教团队</a:t>
            </a:r>
            <a:r>
              <a:rPr lang="en-US" altLang="zh-CN" b="0" i="0" dirty="0">
                <a:effectLst/>
                <a:latin typeface="Times New Roman" panose="02020603050405020304" pitchFamily="18" charset="0"/>
              </a:rPr>
              <a:t>, 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上机练习教程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VASP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维基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VASPKIT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中文网站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Phys. Rev. Lett. 111, 136804 (2013)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J. Phys. Chem. Lett.,</a:t>
            </a:r>
            <a:r>
              <a:rPr lang="de-DE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 2020, 11, 4, 1317-1329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FB5EFD-8C10-875D-9A24-B065FCD6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z="1600" smtClean="0">
                <a:solidFill>
                  <a:schemeClr val="tx2"/>
                </a:solidFill>
              </a:rPr>
              <a:t>23</a:t>
            </a:fld>
            <a:endParaRPr lang="zh-CN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502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CBC9A-B694-486F-37D8-77FE827F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10" y="124950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致谢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FB5EFD-8C10-875D-9A24-B065FCD6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z="1600" smtClean="0">
                <a:solidFill>
                  <a:schemeClr val="tx2"/>
                </a:solidFill>
              </a:rPr>
              <a:t>24</a:t>
            </a:fld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FD13A4-B866-65C6-AFB3-8F0E1C52F679}"/>
              </a:ext>
            </a:extLst>
          </p:cNvPr>
          <p:cNvSpPr txBox="1"/>
          <p:nvPr/>
        </p:nvSpPr>
        <p:spPr>
          <a:xfrm>
            <a:off x="3240911" y="2407534"/>
            <a:ext cx="4977115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指导教师：徐勇教授</a:t>
            </a:r>
            <a:endParaRPr lang="en-US" altLang="zh-CN" sz="40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050" b="1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zh-CN" altLang="en-US" sz="3600" b="1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000" b="1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助 教：王任琦</a:t>
            </a:r>
            <a:br>
              <a:rPr lang="zh-CN" altLang="en-US" sz="4000" b="1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000" b="1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   许祗铭</a:t>
            </a:r>
            <a:br>
              <a:rPr lang="zh-CN" altLang="en-US" sz="4000" b="1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000" b="1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   李 贺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928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F7791C-BEAA-6E48-C6C8-DC766AFC0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z="1600" smtClean="0">
                <a:solidFill>
                  <a:schemeClr val="tx2"/>
                </a:solidFill>
              </a:rPr>
              <a:t>25</a:t>
            </a:fld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7FCE55-A436-8C66-D02A-D0BB05806B9A}"/>
              </a:ext>
            </a:extLst>
          </p:cNvPr>
          <p:cNvSpPr txBox="1"/>
          <p:nvPr/>
        </p:nvSpPr>
        <p:spPr>
          <a:xfrm>
            <a:off x="4208303" y="1624614"/>
            <a:ext cx="3775393" cy="2579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  <a:endParaRPr lang="en-US" altLang="zh-CN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欢迎交流与指正</a:t>
            </a:r>
          </a:p>
        </p:txBody>
      </p:sp>
    </p:spTree>
    <p:extLst>
      <p:ext uri="{BB962C8B-B14F-4D97-AF65-F5344CB8AC3E}">
        <p14:creationId xmlns:p14="http://schemas.microsoft.com/office/powerpoint/2010/main" val="279759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0BED6-305D-4EA7-CE40-1BE0A200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88F4BA8-16B9-B03A-FB7E-D2FCC47AD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003" y="1480865"/>
            <a:ext cx="2962688" cy="3896269"/>
          </a:xfrm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1A98CD5-D0FD-3CA4-5856-5379519AB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sz="2800" dirty="0"/>
              <a:t>       </a:t>
            </a:r>
            <a:endParaRPr lang="en-US" altLang="zh-CN" sz="2800" dirty="0"/>
          </a:p>
          <a:p>
            <a:r>
              <a:rPr lang="en-US" altLang="zh-CN" sz="2800" dirty="0"/>
              <a:t>       </a:t>
            </a:r>
            <a:r>
              <a:rPr lang="zh-CN" altLang="en-US" sz="2800" dirty="0"/>
              <a:t>石墨烯被认为是革命性材料，石墨烯的诞生给二维材料研究开辟了新方向，硅烯、锡烯、锗烯等概念被提出，其中，锡烯在导电性能方面优势突出。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9082D3-6C3E-16E8-FD8E-4172528A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z="1600" smtClean="0">
                <a:solidFill>
                  <a:schemeClr val="tx2"/>
                </a:solidFill>
              </a:rPr>
              <a:t>3</a:t>
            </a:fld>
            <a:endParaRPr lang="zh-CN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C2273-89F8-BCD7-C6D2-A5C0C4E1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研究背景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4BD673-110E-3881-50CC-72FE2212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z="1600" smtClean="0">
                <a:solidFill>
                  <a:schemeClr val="tx2"/>
                </a:solidFill>
              </a:rPr>
              <a:t>4</a:t>
            </a:fld>
            <a:endParaRPr lang="zh-CN" altLang="en-US" sz="1600" dirty="0">
              <a:solidFill>
                <a:schemeClr val="tx2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90A7EA6-B81F-D0DB-59B5-D20572A099A5}"/>
              </a:ext>
            </a:extLst>
          </p:cNvPr>
          <p:cNvGrpSpPr/>
          <p:nvPr/>
        </p:nvGrpSpPr>
        <p:grpSpPr>
          <a:xfrm>
            <a:off x="4097458" y="4259792"/>
            <a:ext cx="2846294" cy="2100124"/>
            <a:chOff x="1295400" y="1880660"/>
            <a:chExt cx="3490684" cy="2778284"/>
          </a:xfrm>
        </p:grpSpPr>
        <p:pic>
          <p:nvPicPr>
            <p:cNvPr id="7" name="内容占位符 9">
              <a:extLst>
                <a:ext uri="{FF2B5EF4-FFF2-40B4-BE49-F238E27FC236}">
                  <a16:creationId xmlns:a16="http://schemas.microsoft.com/office/drawing/2014/main" id="{E3A72F5A-E550-050A-BA69-761A57F0B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400" y="1880660"/>
              <a:ext cx="3490684" cy="2153458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F2EDBE6-8152-D137-AF94-493C322F63E1}"/>
                </a:ext>
              </a:extLst>
            </p:cNvPr>
            <p:cNvSpPr txBox="1"/>
            <p:nvPr/>
          </p:nvSpPr>
          <p:spPr>
            <a:xfrm>
              <a:off x="1295400" y="4289612"/>
              <a:ext cx="3490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锡烯的结构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AD8DE3B-0C89-489E-81EF-68AADDD6A843}"/>
              </a:ext>
            </a:extLst>
          </p:cNvPr>
          <p:cNvGrpSpPr/>
          <p:nvPr/>
        </p:nvGrpSpPr>
        <p:grpSpPr>
          <a:xfrm>
            <a:off x="8094543" y="4319649"/>
            <a:ext cx="2967318" cy="2167494"/>
            <a:chOff x="1224215" y="1850345"/>
            <a:chExt cx="3490684" cy="2533802"/>
          </a:xfrm>
        </p:grpSpPr>
        <p:pic>
          <p:nvPicPr>
            <p:cNvPr id="11" name="内容占位符 9">
              <a:extLst>
                <a:ext uri="{FF2B5EF4-FFF2-40B4-BE49-F238E27FC236}">
                  <a16:creationId xmlns:a16="http://schemas.microsoft.com/office/drawing/2014/main" id="{98DC026F-7FED-450D-0341-24EF8460D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07026" y="1850345"/>
              <a:ext cx="2325060" cy="2103228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D35731-065C-C4AD-9D21-4BE1C8599E73}"/>
                </a:ext>
              </a:extLst>
            </p:cNvPr>
            <p:cNvSpPr txBox="1"/>
            <p:nvPr/>
          </p:nvSpPr>
          <p:spPr>
            <a:xfrm>
              <a:off x="1224215" y="3952398"/>
              <a:ext cx="3490684" cy="431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0" i="0" dirty="0">
                  <a:solidFill>
                    <a:srgbClr val="222222"/>
                  </a:solidFill>
                  <a:effectLst/>
                  <a:latin typeface="Harding"/>
                </a:rPr>
                <a:t>论文中顶部</a:t>
              </a:r>
              <a:r>
                <a:rPr lang="en-US" altLang="zh-CN" b="0" i="0" dirty="0">
                  <a:solidFill>
                    <a:srgbClr val="222222"/>
                  </a:solidFill>
                  <a:effectLst/>
                  <a:latin typeface="Harding"/>
                </a:rPr>
                <a:t>Sn</a:t>
              </a:r>
              <a:r>
                <a:rPr lang="zh-CN" altLang="en-US" b="0" i="0" dirty="0">
                  <a:solidFill>
                    <a:srgbClr val="222222"/>
                  </a:solidFill>
                  <a:effectLst/>
                  <a:latin typeface="Harding"/>
                </a:rPr>
                <a:t>原子的俯视图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97343DD-DC07-94A1-372E-6E9E547F6500}"/>
              </a:ext>
            </a:extLst>
          </p:cNvPr>
          <p:cNvGrpSpPr/>
          <p:nvPr/>
        </p:nvGrpSpPr>
        <p:grpSpPr>
          <a:xfrm>
            <a:off x="7863116" y="1823912"/>
            <a:ext cx="3490684" cy="2620546"/>
            <a:chOff x="1295400" y="2038398"/>
            <a:chExt cx="3490684" cy="2620546"/>
          </a:xfrm>
        </p:grpSpPr>
        <p:pic>
          <p:nvPicPr>
            <p:cNvPr id="14" name="内容占位符 9">
              <a:extLst>
                <a:ext uri="{FF2B5EF4-FFF2-40B4-BE49-F238E27FC236}">
                  <a16:creationId xmlns:a16="http://schemas.microsoft.com/office/drawing/2014/main" id="{7655D547-63D5-8894-2246-EC0C0F652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95400" y="2038398"/>
              <a:ext cx="3490684" cy="1837982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0CBC322-217E-A687-937C-B706C9CE5780}"/>
                </a:ext>
              </a:extLst>
            </p:cNvPr>
            <p:cNvSpPr txBox="1"/>
            <p:nvPr/>
          </p:nvSpPr>
          <p:spPr>
            <a:xfrm>
              <a:off x="1295400" y="4289612"/>
              <a:ext cx="3490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锡烯的应用前景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73C073DF-3BFA-F028-6729-7170B5D92FA2}"/>
              </a:ext>
            </a:extLst>
          </p:cNvPr>
          <p:cNvSpPr txBox="1"/>
          <p:nvPr/>
        </p:nvSpPr>
        <p:spPr>
          <a:xfrm>
            <a:off x="954740" y="1690688"/>
            <a:ext cx="59890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      锡烯是一种拓扑绝缘体材料，即材料内部是绝缘体，但是在它的边界或表面是导电的。拓扑绝缘体是一种具有新奇量子特性的物质状态。</a:t>
            </a:r>
            <a:endParaRPr lang="en-US" altLang="zh-CN" sz="2000" dirty="0"/>
          </a:p>
          <a:p>
            <a:r>
              <a:rPr lang="zh-CN" altLang="en-US" sz="2000" dirty="0"/>
              <a:t>       它可以用于微电子器件的导体，特别是用于计算机芯片中，导电无损，能提高芯片的运行速度和寿命。锡是一种廉价、充足、可替代硅的材料。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FE5C95-F54B-C469-1D2B-B6CD780C8B73}"/>
              </a:ext>
            </a:extLst>
          </p:cNvPr>
          <p:cNvSpPr txBox="1"/>
          <p:nvPr/>
        </p:nvSpPr>
        <p:spPr>
          <a:xfrm>
            <a:off x="954740" y="4075126"/>
            <a:ext cx="23397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2015</a:t>
            </a:r>
            <a:r>
              <a:rPr lang="zh-CN" altLang="en-US" sz="2000" dirty="0"/>
              <a:t>年，我国清华大学、上海交通大学与美国斯坦福大学合作，成功制备出由单层锡原子构成的锡烯薄膜。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635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4DD78-7CFB-F834-8083-D0D54ACB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研究方法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061F35-509A-BDD5-B4BB-E60AFE7C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研究方法：基于密度泛函理论（</a:t>
            </a:r>
            <a:r>
              <a:rPr lang="en-US" altLang="zh-CN" sz="3200" dirty="0"/>
              <a:t>DFT</a:t>
            </a:r>
            <a:r>
              <a:rPr lang="zh-CN" altLang="en-US" sz="3200" dirty="0"/>
              <a:t>）的第一性原理计算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研究工具：第一性原理计算软件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VASP</a:t>
            </a:r>
          </a:p>
          <a:p>
            <a:pPr marL="0" indent="0">
              <a:buNone/>
            </a:pPr>
            <a:r>
              <a:rPr lang="zh-CN" altLang="en-US" sz="3200" dirty="0"/>
              <a:t>研究内容：</a:t>
            </a:r>
            <a:endParaRPr lang="en-US" altLang="zh-CN" sz="3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锡烯的电子结构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自旋轨道耦合效应的影响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电场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应变对锡烯的电子结构及拓扑性质的调控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修饰锡烯的晶格结构与电子结构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修饰锡烯的费米能附近轨道成分与能带反转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占据态的宇称与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Z2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拓扑数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109AB5-7142-B6B9-AA1B-977F86A2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4775"/>
            <a:ext cx="2743200" cy="365125"/>
          </a:xfrm>
        </p:spPr>
        <p:txBody>
          <a:bodyPr/>
          <a:lstStyle/>
          <a:p>
            <a:fld id="{4409D692-424E-4FF0-A4BB-DCF7A5EF5CE6}" type="slidenum">
              <a:rPr lang="zh-CN" altLang="en-US" sz="1600" smtClean="0">
                <a:solidFill>
                  <a:schemeClr val="tx2"/>
                </a:solidFill>
              </a:rPr>
              <a:t>5</a:t>
            </a:fld>
            <a:endParaRPr lang="zh-CN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3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AFC21-DABD-7BEF-0DF8-3C76A97AC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锡烯的结构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48D49B4-07C6-6A7E-47A3-9B85CA9E4C1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285129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将石墨烯的晶格常数改为</a:t>
                </a:r>
                <a:r>
                  <a:rPr lang="en-US" altLang="zh-CN" dirty="0"/>
                  <a:t>4.7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Å</m:t>
                    </m:r>
                  </m:oMath>
                </a14:m>
                <a:r>
                  <a:rPr lang="zh-CN" altLang="en-US" dirty="0"/>
                  <a:t>，进行初始结构弛豫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设置褶皱结构，将两个锡原子的真空层方向进行错位操作，</a:t>
                </a:r>
                <a:r>
                  <a:rPr lang="zh-CN" altLang="en-US" dirty="0">
                    <a:ea typeface="等线" panose="02010600030101010101" pitchFamily="2" charset="-122"/>
                  </a:rPr>
                  <a:t>再次进行结构弛豫，直到找到稳定结构（</a:t>
                </a:r>
                <a:r>
                  <a:rPr lang="zh-CN" altLang="en-US" dirty="0"/>
                  <a:t>约为</a:t>
                </a:r>
                <a:r>
                  <a:rPr lang="en-US" altLang="zh-CN" dirty="0"/>
                  <a:t>0.68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Å</m:t>
                    </m:r>
                    <m:r>
                      <m:rPr>
                        <m:nor/>
                      </m:rPr>
                      <a:rPr lang="zh-CN" altLang="en-US" dirty="0"/>
                      <m:t>）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48D49B4-07C6-6A7E-47A3-9B85CA9E4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285129" cy="4351338"/>
              </a:xfrm>
              <a:blipFill>
                <a:blip r:embed="rId2"/>
                <a:stretch>
                  <a:fillRect l="-2564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F3D3B61-59A2-F0CE-3095-561A5923D1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4401" y="1516342"/>
            <a:ext cx="2826199" cy="2006787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3E315B7-ACF8-F278-568E-7D2B6A31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z="1600" smtClean="0">
                <a:solidFill>
                  <a:schemeClr val="tx2"/>
                </a:solidFill>
              </a:rPr>
              <a:t>6</a:t>
            </a:fld>
            <a:endParaRPr lang="zh-CN" altLang="en-US" sz="1600" dirty="0">
              <a:solidFill>
                <a:schemeClr val="tx2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70D11D-0FD7-0A59-9DC3-9DBA670A6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593" y="1027906"/>
            <a:ext cx="2067213" cy="2686425"/>
          </a:xfrm>
          <a:prstGeom prst="rect">
            <a:avLst/>
          </a:prstGeom>
        </p:spPr>
      </p:pic>
      <p:pic>
        <p:nvPicPr>
          <p:cNvPr id="9" name="内容占位符 9">
            <a:extLst>
              <a:ext uri="{FF2B5EF4-FFF2-40B4-BE49-F238E27FC236}">
                <a16:creationId xmlns:a16="http://schemas.microsoft.com/office/drawing/2014/main" id="{CF5FD554-01F4-AE99-457D-D5141FC2B3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9" t="2967"/>
          <a:stretch/>
        </p:blipFill>
        <p:spPr>
          <a:xfrm>
            <a:off x="6688989" y="3859306"/>
            <a:ext cx="3843222" cy="23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9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FC9AA-B957-B9BC-509A-62936C02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黑体" panose="02010609060101010101" pitchFamily="49" charset="-122"/>
                <a:ea typeface="黑体" panose="02010609060101010101" pitchFamily="49" charset="-122"/>
              </a:rPr>
              <a:t>锡烯的电子结构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00466-BC69-C45F-FF67-52ACF4F63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43082" cy="4351338"/>
          </a:xfrm>
        </p:spPr>
        <p:txBody>
          <a:bodyPr/>
          <a:lstStyle/>
          <a:p>
            <a:r>
              <a:rPr lang="en-US" altLang="zh-CN" dirty="0"/>
              <a:t>INCAR</a:t>
            </a:r>
            <a:r>
              <a:rPr lang="zh-CN" altLang="en-US" dirty="0"/>
              <a:t>文件中</a:t>
            </a:r>
            <a:r>
              <a:rPr lang="en-US" altLang="zh-CN" dirty="0"/>
              <a:t>ISIF</a:t>
            </a:r>
            <a:r>
              <a:rPr lang="zh-CN" altLang="en-US" dirty="0"/>
              <a:t>设置为</a:t>
            </a:r>
            <a:r>
              <a:rPr lang="en-US" altLang="zh-CN" dirty="0"/>
              <a:t>4</a:t>
            </a:r>
            <a:r>
              <a:rPr lang="zh-CN" altLang="en-US" dirty="0"/>
              <a:t>，防止结构弛豫时将真空层弛豫掉；</a:t>
            </a:r>
            <a:r>
              <a:rPr lang="en-US" altLang="zh-CN" dirty="0"/>
              <a:t>ENCUT</a:t>
            </a:r>
            <a:r>
              <a:rPr lang="zh-CN" altLang="en-US" dirty="0"/>
              <a:t>设置为</a:t>
            </a:r>
            <a:r>
              <a:rPr lang="en-US" altLang="zh-CN" dirty="0"/>
              <a:t>400eV</a:t>
            </a:r>
            <a:r>
              <a:rPr lang="zh-CN" altLang="en-US" dirty="0"/>
              <a:t>（</a:t>
            </a:r>
            <a:r>
              <a:rPr lang="en-US" altLang="zh-CN" dirty="0"/>
              <a:t>POTCAR</a:t>
            </a:r>
            <a:r>
              <a:rPr lang="zh-CN" altLang="en-US" dirty="0"/>
              <a:t>文件中</a:t>
            </a:r>
            <a:r>
              <a:rPr lang="en-US" altLang="zh-CN" dirty="0"/>
              <a:t>ENMAX </a:t>
            </a:r>
            <a:r>
              <a:rPr lang="zh-CN" altLang="en-US" dirty="0"/>
              <a:t>为</a:t>
            </a:r>
            <a:r>
              <a:rPr lang="en-US" altLang="zh-CN" dirty="0"/>
              <a:t>241eV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KPOINTS </a:t>
            </a:r>
            <a:r>
              <a:rPr lang="zh-CN" altLang="en-US" dirty="0"/>
              <a:t>设置为</a:t>
            </a:r>
            <a:r>
              <a:rPr lang="en-US" altLang="zh-CN" dirty="0"/>
              <a:t>Gamma 15 15 1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518EEBA-B89E-B539-75B7-6B27BB4543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7937" y="1690688"/>
            <a:ext cx="5398993" cy="4351338"/>
          </a:xfr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F203FB-3B5E-D419-80B6-F2494FF3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z="1600" smtClean="0">
                <a:solidFill>
                  <a:schemeClr val="tx2"/>
                </a:solidFill>
              </a:rPr>
              <a:t>7</a:t>
            </a:fld>
            <a:endParaRPr lang="zh-CN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48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EAF7E-6617-435B-543B-6B13BA82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655703"/>
            <a:ext cx="5009684" cy="666618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自旋轨道耦合（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SOC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）的影响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4435DCE-7635-4D02-E18F-F908D21F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sz="2800" dirty="0"/>
              <a:t>考虑自旋轨道耦合（</a:t>
            </a:r>
            <a:r>
              <a:rPr lang="en-US" altLang="zh-CN" sz="2800" dirty="0"/>
              <a:t>SOC</a:t>
            </a:r>
            <a:r>
              <a:rPr lang="zh-CN" altLang="en-US" sz="2800" dirty="0"/>
              <a:t>）对能带结构的</a:t>
            </a:r>
            <a:r>
              <a:rPr lang="zh-CN" altLang="en-US" sz="2800"/>
              <a:t>影响，我们可以得到右图</a:t>
            </a:r>
            <a:endParaRPr lang="en-US" altLang="zh-CN" sz="2800" dirty="0"/>
          </a:p>
          <a:p>
            <a:r>
              <a:rPr lang="zh-CN" altLang="en-US" sz="2800" dirty="0"/>
              <a:t>我们可以明显地看出，由于自旋轨道耦合，能级发生了分裂现象</a:t>
            </a:r>
          </a:p>
          <a:p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36AA7136-2C4C-512B-B134-60A2E5D2095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5230" y="1552827"/>
            <a:ext cx="5684966" cy="4066910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47D510-0B31-11A4-1988-3970EF8E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z="1600" smtClean="0">
                <a:solidFill>
                  <a:schemeClr val="tx2"/>
                </a:solidFill>
              </a:rPr>
              <a:t>8</a:t>
            </a:fld>
            <a:endParaRPr lang="zh-CN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08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F7333-9792-ED6D-984B-84056333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电场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应变对锡烯的电子结构及拓扑性质的调控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BC08F0F-CDD3-825F-9043-3EB0AC2781D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在真空层方向上，加入电场（大小为</a:t>
                </a:r>
                <a:r>
                  <a:rPr lang="en-US" altLang="zh-CN" dirty="0"/>
                  <a:t>0.05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/Å</m:t>
                    </m:r>
                  </m:oMath>
                </a14:m>
                <a:r>
                  <a:rPr lang="zh-CN" altLang="en-US" dirty="0"/>
                  <a:t>），可以得到右图能带</a:t>
                </a:r>
                <a:endParaRPr lang="en-US" altLang="zh-CN" dirty="0"/>
              </a:p>
              <a:p>
                <a:r>
                  <a:rPr lang="zh-CN" altLang="en-US" dirty="0"/>
                  <a:t>能隙由</a:t>
                </a:r>
                <a:r>
                  <a:rPr lang="en-US" altLang="zh-CN" dirty="0"/>
                  <a:t>0.0742eV</a:t>
                </a:r>
                <a:r>
                  <a:rPr lang="zh-CN" altLang="en-US" dirty="0"/>
                  <a:t>降低到</a:t>
                </a:r>
                <a:r>
                  <a:rPr lang="en-US" altLang="zh-CN" dirty="0"/>
                  <a:t>0.0353eV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CBC08F0F-CDD3-825F-9043-3EB0AC278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441A889-C86F-5D3F-CB99-3A15DD953E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48201"/>
            <a:ext cx="5181600" cy="3706185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963D6B-2D5D-C7B0-2EBA-52C832C4A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602" y="4214829"/>
            <a:ext cx="4448796" cy="1419423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09000A3-B61D-D143-B0ED-C2493F3B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D692-424E-4FF0-A4BB-DCF7A5EF5CE6}" type="slidenum">
              <a:rPr lang="zh-CN" altLang="en-US" sz="1600" smtClean="0">
                <a:solidFill>
                  <a:schemeClr val="tx2"/>
                </a:solidFill>
              </a:rPr>
              <a:t>9</a:t>
            </a:fld>
            <a:endParaRPr lang="zh-CN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6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912</TotalTime>
  <Words>1641</Words>
  <Application>Microsoft Office PowerPoint</Application>
  <PresentationFormat>宽屏</PresentationFormat>
  <Paragraphs>195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Harding</vt:lpstr>
      <vt:lpstr>Proxima Nova</vt:lpstr>
      <vt:lpstr>等线</vt:lpstr>
      <vt:lpstr>等线 Light</vt:lpstr>
      <vt:lpstr>黑体</vt:lpstr>
      <vt:lpstr>华文楷体</vt:lpstr>
      <vt:lpstr>Arial</vt:lpstr>
      <vt:lpstr>Cambria Math</vt:lpstr>
      <vt:lpstr>times new roman</vt:lpstr>
      <vt:lpstr>times new roman</vt:lpstr>
      <vt:lpstr>Wingdings</vt:lpstr>
      <vt:lpstr>Office 主题​​</vt:lpstr>
      <vt:lpstr>量子材料的第一性原理计算 锡烯的拓扑电子性质及电场/应变调控</vt:lpstr>
      <vt:lpstr>目录</vt:lpstr>
      <vt:lpstr>研究背景</vt:lpstr>
      <vt:lpstr>研究背景</vt:lpstr>
      <vt:lpstr>研究方法&amp;内容</vt:lpstr>
      <vt:lpstr>锡烯的结构</vt:lpstr>
      <vt:lpstr>锡烯的电子结构</vt:lpstr>
      <vt:lpstr>自旋轨道耦合（SOC）的影响</vt:lpstr>
      <vt:lpstr>电场/应变对锡烯的电子结构及拓扑性质的调控</vt:lpstr>
      <vt:lpstr>电场/应变对锡烯的电子结构及拓扑性质的调控</vt:lpstr>
      <vt:lpstr>电场/应变对锡烯的电子结构及拓扑性质的调控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总结</vt:lpstr>
      <vt:lpstr>参考文献</vt:lpstr>
      <vt:lpstr>致谢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锡烯的拓扑电子性质及电场/应变调控</dc:title>
  <dc:creator>张 博中;余宇航</dc:creator>
  <cp:lastModifiedBy>余 宇航</cp:lastModifiedBy>
  <cp:revision>14</cp:revision>
  <dcterms:created xsi:type="dcterms:W3CDTF">2023-08-16T15:36:54Z</dcterms:created>
  <dcterms:modified xsi:type="dcterms:W3CDTF">2023-09-19T13:32:44Z</dcterms:modified>
</cp:coreProperties>
</file>