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297" r:id="rId3"/>
    <p:sldId id="278" r:id="rId4"/>
    <p:sldId id="287" r:id="rId5"/>
    <p:sldId id="259" r:id="rId6"/>
    <p:sldId id="289" r:id="rId7"/>
    <p:sldId id="288" r:id="rId8"/>
    <p:sldId id="290" r:id="rId9"/>
    <p:sldId id="270" r:id="rId10"/>
    <p:sldId id="291" r:id="rId11"/>
    <p:sldId id="293" r:id="rId12"/>
    <p:sldId id="268" r:id="rId13"/>
    <p:sldId id="295" r:id="rId14"/>
    <p:sldId id="298" r:id="rId15"/>
    <p:sldId id="299" r:id="rId16"/>
    <p:sldId id="296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860"/>
    <a:srgbClr val="1F2289"/>
    <a:srgbClr val="00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CFA3-7F09-45DD-BB3E-228C5EA1E86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27DB-6ECF-4CFC-911B-B8EEFEE15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0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EBA2-3361-490B-BF32-8477EA3585AF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8CE6-5208-4345-8503-EEBFC14EAD29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314-81DC-4417-8F6C-457CE26723D3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89D-9ECA-4253-9B76-A7876C8F641E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6A2B-9D43-491C-8D6C-52D15411ED2A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F49A-1044-4157-BC06-42E25495F803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C192-2CD2-4093-BA96-C66AD4AA809C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0011-96FD-441F-B064-6C780D28A415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4DF-D183-4D3B-82CF-05391B6336E4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DBD6-CEC7-4994-B2ED-252B84506190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70F1-A706-459A-8FF9-2B2ABDF7888A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5CF6-FCB3-4588-B8E8-D07FC4C0EF8B}" type="datetime1">
              <a:rPr lang="ru-RU" altLang="zh-CN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5164038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pic>
        <p:nvPicPr>
          <p:cNvPr id="8" name="Рисунок 7"/>
          <p:cNvPicPr>
            <a:picLocks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05290"/>
            <a:ext cx="720000" cy="720000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1412421" y="1851670"/>
            <a:ext cx="6319166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Transfer </a:t>
            </a:r>
            <a:r>
              <a:rPr lang="en-US" altLang="zh-CN" sz="3200" b="1" dirty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Learning Adaptive </a:t>
            </a:r>
            <a:endParaRPr lang="en-US" altLang="zh-CN" sz="3200" b="1" dirty="0" smtClean="0">
              <a:solidFill>
                <a:schemeClr val="bg2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Facial </a:t>
            </a:r>
            <a:r>
              <a:rPr lang="en-US" altLang="zh-CN" sz="3200" b="1" dirty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Attractiveness Assessment</a:t>
            </a:r>
            <a:endParaRPr lang="en-US" altLang="zh-CN" sz="3000" b="1" dirty="0">
              <a:solidFill>
                <a:schemeClr val="bg2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4" y="3363838"/>
            <a:ext cx="5040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Irina Lebedeva,  Prof. Yi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Guo</a:t>
            </a: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,  Dr.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Fangli</a:t>
            </a: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Ying</a:t>
            </a:r>
          </a:p>
          <a:p>
            <a:pPr algn="ctr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School of Information Science and Engineering</a:t>
            </a:r>
          </a:p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East  China University of Science and Technology</a:t>
            </a:r>
            <a:endParaRPr lang="zh-CN" altLang="zh-CN" sz="1600" b="1" spc="300" dirty="0">
              <a:solidFill>
                <a:schemeClr val="bg2"/>
              </a:solidFill>
              <a:latin typeface="Linux Libertine O" pitchFamily="50" charset="0"/>
              <a:cs typeface="Linux Libertine O" pitchFamily="50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</a:t>
            </a:r>
          </a:p>
          <a:p>
            <a:pPr algn="ctr">
              <a:lnSpc>
                <a:spcPct val="130000"/>
              </a:lnSpc>
            </a:pPr>
            <a:endParaRPr lang="zh-CN" altLang="zh-CN" sz="1600" b="1" spc="300" dirty="0">
              <a:solidFill>
                <a:schemeClr val="bg2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1640" y="84221"/>
            <a:ext cx="655272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5</a:t>
            </a:r>
            <a:r>
              <a:rPr lang="en-US" altLang="zh-CN" sz="1600" b="1" baseline="30000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</a:t>
            </a: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International Conference on Robotics and Machine Vision</a:t>
            </a:r>
          </a:p>
          <a:p>
            <a:pPr algn="ct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Seoul, Korea</a:t>
            </a:r>
          </a:p>
          <a:p>
            <a:pPr algn="ct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March 5-7, 2021 </a:t>
            </a:r>
            <a:endParaRPr lang="en-US" altLang="zh-CN" sz="1600" b="1" dirty="0">
              <a:solidFill>
                <a:schemeClr val="bg2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7474"/>
            <a:ext cx="936104" cy="756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9784" y="186775"/>
            <a:ext cx="1293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Images</a:t>
            </a:r>
            <a:endParaRPr lang="zh-CN" altLang="en-US" sz="25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87188" y="465516"/>
            <a:ext cx="5669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7574"/>
            <a:ext cx="3949887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4" y="880432"/>
            <a:ext cx="4357376" cy="39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22" y="2499742"/>
            <a:ext cx="3163409" cy="1062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7474"/>
            <a:ext cx="936104" cy="756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486" y="186775"/>
            <a:ext cx="13532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cs typeface="Linux Libertine O" pitchFamily="50" charset="0"/>
              </a:rPr>
              <a:t>Metrics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55742" y="465516"/>
            <a:ext cx="572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65571" y="841811"/>
            <a:ext cx="3350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F2289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Pearson Correlation</a:t>
            </a:r>
          </a:p>
          <a:p>
            <a:endParaRPr lang="en-US" altLang="zh-CN" sz="2000" b="1" dirty="0" smtClean="0">
              <a:solidFill>
                <a:srgbClr val="1F2289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en-US" altLang="zh-CN" sz="2000" dirty="0" smtClean="0">
              <a:solidFill>
                <a:srgbClr val="1F2289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en-US" altLang="zh-CN" sz="2000" dirty="0" smtClean="0">
              <a:solidFill>
                <a:srgbClr val="1F2289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en-US" altLang="zh-CN" sz="2000" dirty="0">
              <a:solidFill>
                <a:srgbClr val="1F2289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sz="2000" b="1" dirty="0" smtClean="0">
                <a:solidFill>
                  <a:srgbClr val="1F2289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Mean Absolute Error</a:t>
            </a:r>
          </a:p>
          <a:p>
            <a:endParaRPr lang="en-US" altLang="zh-CN" sz="2000" b="1" dirty="0" smtClean="0">
              <a:solidFill>
                <a:srgbClr val="1F2289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en-US" altLang="zh-CN" sz="2000" b="1" dirty="0">
              <a:solidFill>
                <a:srgbClr val="1F2289"/>
              </a:solidFill>
              <a:latin typeface="Linux Libertine O" pitchFamily="50" charset="0"/>
              <a:cs typeface="Linux Libertine O" pitchFamily="50" charset="0"/>
            </a:endParaRPr>
          </a:p>
          <a:p>
            <a:endParaRPr lang="en-US" altLang="zh-CN" sz="2000" b="1" dirty="0" smtClean="0">
              <a:solidFill>
                <a:srgbClr val="1F2289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sz="2000" b="1" dirty="0" smtClean="0">
                <a:solidFill>
                  <a:srgbClr val="1F2289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Root </a:t>
            </a:r>
            <a:r>
              <a:rPr lang="en-US" altLang="zh-CN" sz="2000" b="1" dirty="0">
                <a:solidFill>
                  <a:srgbClr val="1F2289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Mean </a:t>
            </a:r>
            <a:r>
              <a:rPr lang="en-US" altLang="zh-CN" sz="2000" b="1" dirty="0" smtClean="0">
                <a:solidFill>
                  <a:srgbClr val="1F2289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Square Error</a:t>
            </a:r>
            <a:endParaRPr lang="zh-CN" altLang="en-US" sz="2000" b="1" dirty="0">
              <a:solidFill>
                <a:srgbClr val="1F2289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81569" y="794065"/>
            <a:ext cx="56230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07" y="1283548"/>
            <a:ext cx="4140873" cy="924069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08553" y="2355726"/>
            <a:ext cx="56230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2535" y="3579862"/>
            <a:ext cx="56230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85089"/>
            <a:ext cx="3024336" cy="9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7474"/>
            <a:ext cx="936104" cy="756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86775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Results</a:t>
            </a:r>
            <a:endParaRPr lang="zh-CN" altLang="en-US" sz="25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67744" y="465516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4" y="987574"/>
            <a:ext cx="6960232" cy="118192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5712"/>
            <a:ext cx="6960232" cy="112174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0" y="4083918"/>
            <a:ext cx="6960232" cy="9506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36468" y="3723878"/>
            <a:ext cx="646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Proposed Method with and without Data Augmentation</a:t>
            </a:r>
            <a:endParaRPr lang="zh-CN" altLang="en-US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765863" y="2165924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Method Results on Gray Dataset</a:t>
            </a:r>
            <a:endParaRPr lang="zh-CN" altLang="en-US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081453" y="609424"/>
            <a:ext cx="512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Method Results on SCUT-FBP 5500 Dataset</a:t>
            </a:r>
            <a:endParaRPr lang="zh-CN" altLang="en-US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87474"/>
            <a:ext cx="936104" cy="756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86775"/>
            <a:ext cx="58833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Comparison with the State-of-the-Art</a:t>
            </a:r>
            <a:endParaRPr lang="zh-CN" altLang="en-US" sz="25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516216" y="46551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29" y="3003798"/>
            <a:ext cx="3489374" cy="1800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520" y="3396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Performance comparison with </a:t>
            </a:r>
            <a:endParaRPr lang="en-US" altLang="zh-CN" b="1" dirty="0" smtClean="0">
              <a:solidFill>
                <a:srgbClr val="7030A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</a:t>
            </a:r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related state-of-the-art works on </a:t>
            </a:r>
            <a:endParaRPr lang="en-US" altLang="zh-CN" b="1" dirty="0" smtClean="0">
              <a:solidFill>
                <a:srgbClr val="7030A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Gray dataset</a:t>
            </a:r>
            <a:endParaRPr lang="zh-CN" altLang="en-US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84576" y="13798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Comparison with other </a:t>
            </a:r>
            <a:endParaRPr lang="en-US" altLang="zh-CN" b="1" dirty="0" smtClean="0">
              <a:solidFill>
                <a:srgbClr val="7030A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state-of-the-art </a:t>
            </a:r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approaches on </a:t>
            </a:r>
            <a:endParaRPr lang="en-US" altLang="zh-CN" b="1" dirty="0" smtClean="0">
              <a:solidFill>
                <a:srgbClr val="7030A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SCUT-FBP </a:t>
            </a:r>
            <a:r>
              <a:rPr lang="en-US" altLang="zh-CN" b="1" dirty="0">
                <a:solidFill>
                  <a:srgbClr val="7030A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5500 dataset</a:t>
            </a:r>
            <a:endParaRPr lang="zh-CN" altLang="en-US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1" y="828446"/>
            <a:ext cx="4833485" cy="202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0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7817" y="186775"/>
            <a:ext cx="19720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Conclusion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247386" y="447474"/>
            <a:ext cx="4780998" cy="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25516" y="1060737"/>
            <a:ext cx="75229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Transfer learning, especially CNN pre-trained for Face Recognition </a:t>
            </a: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is an effective approach for 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B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eauty Assessment.</a:t>
            </a: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proposed method improves the facial beauty prediction state-of-the art on both face images in-the-wild and in constrained environment.</a:t>
            </a:r>
          </a:p>
          <a:p>
            <a:pPr>
              <a:lnSpc>
                <a:spcPct val="130000"/>
              </a:lnSpc>
            </a:pP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Image preprocessing in less critical for images in constrained environment.</a:t>
            </a: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</a:t>
            </a:r>
          </a:p>
          <a:p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zh-CN" altLang="en-US" b="1" dirty="0">
              <a:solidFill>
                <a:srgbClr val="16186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12630" y="1280757"/>
            <a:ext cx="628532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2630" y="3795886"/>
            <a:ext cx="628532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2630" y="2508312"/>
            <a:ext cx="628532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92" y="186775"/>
            <a:ext cx="2337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Future Works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247386" y="447474"/>
            <a:ext cx="4780998" cy="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95358" y="843558"/>
            <a:ext cx="733635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Multi-ethnic dataset with face images in-the wild  </a:t>
            </a:r>
          </a:p>
          <a:p>
            <a:endParaRPr lang="en-US" altLang="zh-CN" b="1" dirty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FBP method effective on all ages, gender, ethnicities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in full pose and expression 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range </a:t>
            </a: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en-US" altLang="zh-CN" sz="1400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Personal beauty preferences </a:t>
            </a: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prediction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, 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Visual 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Recommender 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System</a:t>
            </a:r>
          </a:p>
          <a:p>
            <a:endParaRPr lang="en-US" altLang="zh-CN" b="1" dirty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Personalized Facial Beauty </a:t>
            </a: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Enhancement </a:t>
            </a:r>
            <a:endParaRPr lang="en-US" altLang="zh-CN" b="1" dirty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zh-CN" altLang="en-US" b="1" dirty="0">
              <a:solidFill>
                <a:srgbClr val="16186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08946" y="951571"/>
            <a:ext cx="515679" cy="180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4598" y="2499742"/>
            <a:ext cx="515679" cy="180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1707654"/>
            <a:ext cx="515679" cy="180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1221" y="3219822"/>
            <a:ext cx="515679" cy="180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56" y="2016224"/>
            <a:ext cx="5107584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-20538"/>
            <a:ext cx="9144000" cy="5164038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8" name="Рисунок 7"/>
          <p:cNvPicPr>
            <a:picLocks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756000" cy="7560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12360" y="1037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华东理工大学</a:t>
            </a:r>
            <a:endParaRPr lang="zh-CN" altLang="en-US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339502"/>
            <a:ext cx="416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East China University of Science and Technology</a:t>
            </a:r>
            <a:endParaRPr lang="zh-CN" altLang="en-US" sz="1400" b="1" dirty="0">
              <a:solidFill>
                <a:schemeClr val="accent1">
                  <a:lumMod val="20000"/>
                  <a:lumOff val="80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006783" y="4731990"/>
            <a:ext cx="1130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2021.03.06</a:t>
            </a:r>
            <a:endParaRPr lang="en-US" altLang="zh-CN" sz="1600" b="1" baseline="30000" dirty="0">
              <a:solidFill>
                <a:schemeClr val="bg2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37981" y="1563638"/>
            <a:ext cx="52680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0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Thank you for you attention!</a:t>
            </a:r>
          </a:p>
          <a:p>
            <a:pPr algn="ctr">
              <a:lnSpc>
                <a:spcPct val="120000"/>
              </a:lnSpc>
            </a:pPr>
            <a:r>
              <a:rPr lang="en-US" altLang="zh-CN" sz="3000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Q&amp;A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195736" y="3036441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Irina Lebedeva</a:t>
            </a:r>
          </a:p>
          <a:p>
            <a:pPr algn="ctr">
              <a:lnSpc>
                <a:spcPct val="130000"/>
              </a:lnSpc>
            </a:pPr>
            <a:r>
              <a:rPr lang="en-US" altLang="zh-CN" b="1" spc="300" dirty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i</a:t>
            </a:r>
            <a:r>
              <a:rPr lang="en-US" altLang="zh-CN" b="1" spc="300" dirty="0" smtClean="0">
                <a:solidFill>
                  <a:schemeClr val="bg2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rina.val.lebedeva@gmail.com</a:t>
            </a:r>
            <a:endParaRPr lang="zh-CN" altLang="zh-CN" b="1" spc="300" dirty="0">
              <a:solidFill>
                <a:schemeClr val="bg2"/>
              </a:solidFill>
              <a:latin typeface="Linux Libertine O" pitchFamily="50" charset="0"/>
              <a:cs typeface="Linux Libertine 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6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8550" y="186775"/>
            <a:ext cx="21832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Introduction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247386" y="447474"/>
            <a:ext cx="4780998" cy="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50" y="1511650"/>
            <a:ext cx="4023865" cy="27324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1490"/>
            <a:ext cx="3798576" cy="37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486" y="186775"/>
            <a:ext cx="24449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Contributions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247386" y="447474"/>
            <a:ext cx="4780998" cy="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340099" y="1060737"/>
            <a:ext cx="70746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Transfer Learning combined with Support Vector Regression 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was applied 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o Facial Beauty Prediction.</a:t>
            </a:r>
          </a:p>
          <a:p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CNN specially designed and pre-trained for face recognition,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namely </a:t>
            </a:r>
            <a:r>
              <a:rPr lang="en-US" altLang="zh-CN" b="1" dirty="0" err="1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FaceNet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,  was exploited as a feature extractor.</a:t>
            </a:r>
          </a:p>
          <a:p>
            <a:endParaRPr lang="en-US" altLang="zh-CN" b="1" dirty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method was evaluated on face images captured in both 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constrained 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and unconstrained environment. </a:t>
            </a:r>
          </a:p>
          <a:p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Data 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preprocessing methods 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in various combinations 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were 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demonstrated in order to 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find  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the most effective </a:t>
            </a:r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approaches</a:t>
            </a: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for  both type of face images</a:t>
            </a:r>
            <a:r>
              <a:rPr lang="en-US" altLang="zh-CN" b="1" dirty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.</a:t>
            </a:r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r>
              <a:rPr lang="en-US" altLang="zh-CN" b="1" dirty="0" smtClean="0">
                <a:solidFill>
                  <a:srgbClr val="161860"/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</a:t>
            </a:r>
          </a:p>
          <a:p>
            <a:endParaRPr lang="en-US" altLang="zh-CN" b="1" dirty="0" smtClean="0">
              <a:solidFill>
                <a:srgbClr val="161860"/>
              </a:solidFill>
              <a:latin typeface="Linux Libertine O" pitchFamily="50" charset="0"/>
              <a:ea typeface="Linux Libertine O" pitchFamily="50" charset="0"/>
              <a:cs typeface="Linux Libertine O" pitchFamily="50" charset="0"/>
            </a:endParaRPr>
          </a:p>
          <a:p>
            <a:endParaRPr lang="zh-CN" altLang="en-US" b="1" dirty="0">
              <a:solidFill>
                <a:srgbClr val="16186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1" y="1275607"/>
            <a:ext cx="607388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27213" y="3003799"/>
            <a:ext cx="607388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82127" y="2139703"/>
            <a:ext cx="607388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3836" y="3939902"/>
            <a:ext cx="607388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7030A0"/>
                </a:solidFill>
                <a:cs typeface="Verdana" panose="020B0604030504040204" pitchFamily="34" charset="0"/>
                <a:sym typeface="Wingdings 2"/>
              </a:rPr>
              <a:t></a:t>
            </a:r>
            <a:endParaRPr lang="zh-CN" altLang="en-US" sz="4800" b="1" dirty="0">
              <a:solidFill>
                <a:srgbClr val="7030A0"/>
              </a:solidFill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186775"/>
            <a:ext cx="20846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Background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59832" y="465516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26394"/>
            <a:ext cx="7272808" cy="4109180"/>
          </a:xfrm>
          <a:prstGeom prst="rect">
            <a:avLst/>
          </a:prstGeom>
        </p:spPr>
      </p:pic>
      <p:pic>
        <p:nvPicPr>
          <p:cNvPr id="39" name="Рисунок 3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1470"/>
            <a:ext cx="864096" cy="7560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16174"/>
            <a:ext cx="8502912" cy="26397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7584" y="195486"/>
            <a:ext cx="1435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cs typeface="Linux Libertine O" pitchFamily="50" charset="0"/>
              </a:rPr>
              <a:t>Method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39752" y="46551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79912" y="1230600"/>
            <a:ext cx="1390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solidFill>
                  <a:srgbClr val="7030A0"/>
                </a:solidFill>
                <a:latin typeface="Linux Libertine O" pitchFamily="50" charset="0"/>
                <a:cs typeface="Linux Libertine O" pitchFamily="50" charset="0"/>
              </a:rPr>
              <a:t>Pipeline</a:t>
            </a:r>
            <a:endParaRPr lang="zh-CN" altLang="en-US" sz="2500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pic>
        <p:nvPicPr>
          <p:cNvPr id="31" name="Рисунок 3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86775"/>
            <a:ext cx="2552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</a:t>
            </a:r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Preprocessing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563888" y="465516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5182"/>
            <a:ext cx="7142792" cy="3602792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86775"/>
            <a:ext cx="3092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</a:t>
            </a:r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Feature Extractor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563888" y="465516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814044" y="130260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7030A0"/>
                </a:solidFill>
                <a:latin typeface="Linux Libertine O" pitchFamily="50" charset="0"/>
                <a:cs typeface="Linux Libertine O" pitchFamily="50" charset="0"/>
              </a:rPr>
              <a:t>FaceNet</a:t>
            </a:r>
            <a:endParaRPr lang="zh-CN" altLang="en-US" sz="2800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pic>
        <p:nvPicPr>
          <p:cNvPr id="12" name="Рисунок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2" y="907132"/>
            <a:ext cx="8677026" cy="36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86775"/>
            <a:ext cx="31443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</a:t>
            </a:r>
            <a:r>
              <a:rPr lang="en-US" altLang="zh-CN" sz="27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 Prediction Model</a:t>
            </a:r>
            <a:endParaRPr lang="zh-CN" altLang="en-US" sz="27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563888" y="465516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475656" y="77155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Gill Sans MT" panose="020B0502020104020203" pitchFamily="34" charset="0"/>
              </a:rPr>
              <a:t>Input</a:t>
            </a:r>
            <a:endParaRPr lang="zh-CN" altLang="en-US" sz="2400" b="1" dirty="0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3635896" y="2355726"/>
            <a:ext cx="432047" cy="64807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90010" y="752502"/>
            <a:ext cx="553998" cy="3907480"/>
          </a:xfrm>
          <a:prstGeom prst="rect">
            <a:avLst/>
          </a:prstGeom>
          <a:noFill/>
          <a:ln w="38100">
            <a:solidFill>
              <a:srgbClr val="161860"/>
            </a:solidFill>
          </a:ln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Gill Sans MT" panose="020B0502020104020203" pitchFamily="34" charset="0"/>
              </a:rPr>
              <a:t>Support Vector Regression</a:t>
            </a:r>
            <a:endParaRPr lang="zh-CN" altLang="en-US" sz="2400" b="1" dirty="0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6000"/>
                    </a14:imgEffect>
                    <a14:imgEffect>
                      <a14:brightnessContrast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207935"/>
            <a:ext cx="4247016" cy="2875983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7614"/>
            <a:ext cx="3672408" cy="258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486" y="186775"/>
            <a:ext cx="14847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solidFill>
                  <a:schemeClr val="accent1">
                    <a:lumMod val="75000"/>
                  </a:schemeClr>
                </a:solidFill>
                <a:latin typeface="Linux Libertine O" pitchFamily="50" charset="0"/>
                <a:ea typeface="Linux Libertine O" pitchFamily="50" charset="0"/>
                <a:cs typeface="Linux Libertine O" pitchFamily="50" charset="0"/>
              </a:rPr>
              <a:t> Datasets</a:t>
            </a:r>
            <a:endParaRPr lang="zh-CN" altLang="en-US" sz="2500" b="1" dirty="0">
              <a:solidFill>
                <a:schemeClr val="accent1">
                  <a:lumMod val="75000"/>
                </a:schemeClr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87188" y="465516"/>
            <a:ext cx="5669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07504" y="4655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11710"/>
            <a:ext cx="5510666" cy="28440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2" y="766664"/>
            <a:ext cx="5799706" cy="23091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56176" y="1184434"/>
            <a:ext cx="271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Linux Libertine O" pitchFamily="50" charset="0"/>
                <a:cs typeface="Linux Libertine O" pitchFamily="50" charset="0"/>
              </a:rPr>
              <a:t>SCUT-FBP 5500</a:t>
            </a:r>
            <a:endParaRPr lang="zh-CN" altLang="en-US" sz="2800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3651870"/>
            <a:ext cx="2508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7030A0"/>
                </a:solidFill>
                <a:latin typeface="Linux Libertine O" pitchFamily="50" charset="0"/>
                <a:cs typeface="Linux Libertine O" pitchFamily="50" charset="0"/>
              </a:rPr>
              <a:t>HotOrNot</a:t>
            </a:r>
            <a:r>
              <a:rPr lang="en-US" altLang="zh-CN" sz="2800" b="1" dirty="0" smtClean="0">
                <a:solidFill>
                  <a:srgbClr val="7030A0"/>
                </a:solidFill>
                <a:latin typeface="Linux Libertine O" pitchFamily="50" charset="0"/>
                <a:cs typeface="Linux Libertine O" pitchFamily="50" charset="0"/>
              </a:rPr>
              <a:t> </a:t>
            </a:r>
          </a:p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Linux Libertine O" pitchFamily="50" charset="0"/>
                <a:cs typeface="Linux Libertine O" pitchFamily="50" charset="0"/>
              </a:rPr>
              <a:t>(Gray Dataset)</a:t>
            </a:r>
            <a:endParaRPr lang="zh-CN" altLang="en-US" sz="2800" b="1" dirty="0">
              <a:solidFill>
                <a:srgbClr val="7030A0"/>
              </a:solidFill>
              <a:latin typeface="Linux Libertine O" pitchFamily="50" charset="0"/>
              <a:cs typeface="Linux Libertine O" pitchFamily="50" charset="0"/>
            </a:endParaRPr>
          </a:p>
        </p:txBody>
      </p:sp>
      <p:pic>
        <p:nvPicPr>
          <p:cNvPr id="19" name="Рисунок 1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88" y="874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14571</TotalTime>
  <Words>347</Words>
  <Application>Microsoft Office PowerPoint</Application>
  <PresentationFormat>Экран (16:9)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Lebedeva</dc:creator>
  <cp:lastModifiedBy>Irina Lebedeva</cp:lastModifiedBy>
  <cp:revision>223</cp:revision>
  <dcterms:created xsi:type="dcterms:W3CDTF">2018-11-18T10:46:04Z</dcterms:created>
  <dcterms:modified xsi:type="dcterms:W3CDTF">2021-03-05T02:24:12Z</dcterms:modified>
</cp:coreProperties>
</file>