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>
        <p:scale>
          <a:sx n="97" d="100"/>
          <a:sy n="97" d="100"/>
        </p:scale>
        <p:origin x="11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1T07:03:4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3762 1 24575,'-13'0'0,"3"0"0,-4 4 0,0-3 0,3 8 0,-9-4 0,4 5 0,-11 1 0,4 0 0,-4 0 0,0 0 0,4-5 0,-4 3 0,6-3 0,0 0 0,0 3 0,0-7 0,-1 7 0,1-8 0,0 8 0,0-7 0,0 7 0,5-8 0,-4 4 0,9-1 0,-9-3 0,9 3 0,-8 1 0,8-4 0,-8 8 0,3-8 0,1 3 0,0-4 0,5 4 0,1-2 0,-1 6 0,1-7 0,0 3 0,-1-4 0,0 0 0,1 0 0,-1 4 0,0-2 0,1 6 0,-1-7 0,1 3 0,4 0 0,-4-3 0,4 3 0,-5 0 0,1-3 0,-1 8 0,1-8 0,-1 7 0,1-7 0,-1 7 0,0-7 0,1 8 0,-6-8 0,4 7 0,-4-2 0,1-1 0,3 3 0,-9-2 0,9 4 0,-9 0 0,9 0 0,-9 0 0,4 0 0,-11 1 0,5-1 0,-12 2 0,12-2 0,-11 2 0,10-2 0,1-3 0,7-3 0,6 1 0,-1-4 0,-10 3 0,-3 1 0,-19 7 0,6 1 0,-6 10 0,7-5 0,-14 7 0,4-1 0,-14 2 0,1 0 0,5 6 0,-6-4 0,-1 4 0,0 1 0,-17 3 0,-2 6-642,-8 2 642,14-2 0,-11 1 0,20-2 0,-12-5 0,8 3 0,6-4 0,-4-1 0,10 5 0,-2-11 0,11 10 0,5-13 0,6 5 642,1-7-642,1 0 0,5-1 0,-4 1 0,10-2 0,-4 1 0,6-1 0,0 0 0,0 0 0,4 0 0,-3 0 0,8 0 0,-8 0 0,4 0 0,-5 0 0,-1 6 0,-10 10 0,7 0 0,-7 1 0,9-5 0,2-10 0,-2 10 0,6-5 0,-4 1 0,3 4 0,1-5 0,-5 7 0,9-7 0,-3 5 0,4-4 0,1 5 0,0-5 0,-1 4 0,1-11 0,0 11 0,0-10 0,5 4 0,-4 0 0,4-5 0,-5 5 0,0-6 0,5 0 0,-3 0 0,2 6 0,-3-4 0,-2 10 0,1-1 0,0-3 0,1 1 0,-2-3 0,6-4 0,-4 10 0,9-11 0,-10 11 0,10-4 0,-9 5 0,8 1 0,-8-1 0,9 8 0,-4-6 0,5 5 0,0 1 0,0 1 0,0 7 0,0-6 0,0-3 0,0-6 0,0-1 0,0 1 0,0-1 0,0 10 0,0-13 0,0 5 0,4-15 0,2 0 0,4 0 0,6 0 0,-5 0 0,15-4 0,-8 2 0,9-2 0,0 0 0,1 4 0,1-9 0,4 10 0,-5-5 0,7 1 0,-1 4 0,1-9 0,-1 3 0,1 1 0,-1-4 0,-5 3 0,4-5 0,-11 0 0,5 0 0,4 4 0,-8-3 0,7 3 0,-14-5 0,4 0 0,-4 0 0,0 0 0,-2 0 0,1 0 0,-4 0 0,3 0 0,-4-5 0,-1 3 0,1-7 0,-1 8 0,1-4 0,-1 5 0,1-5 0,4 4 0,-3-4 0,4 1 0,-1 3 0,-3-4 0,4 1 0,-1 3 0,-3-4 0,9 5 0,-10 0 0,14 5 0,-7-4 0,3 3 0,0-4 0,-4 0 0,5 1 0,0-5 0,0 3 0,0-3 0,0 4 0,0-4 0,0 3 0,6-2 0,-5-1 0,11 4 0,-4-9 0,5 9 0,1-8 0,-1 3 0,1-5 0,-1 0 0,-5 0 0,4 0 0,-11 0 0,11 0 0,-10 0 0,4 0 0,0 0 0,10 0 0,-6 0 0,12 0 0,-15 0 0,1 0 0,4 0 0,-11 0 0,11 0 0,-4 0 0,5 0 0,1 0 0,-1 0 0,8 0 0,-6 0 0,12-6 0,-4-1 0,6-6 0,-7 6 0,5-4 0,-4 4 0,6-6 0,-7 1 0,5 0 0,-4 5 0,-1-4 0,-2 5 0,-6-6 0,-1 0 0,1 1 0,-1-1 0,1 1 0,-1-1 0,1 0 0,-1 1 0,1-1 0,0-5 0,-7 5 0,5-5 0,-11 6 0,11-5 0,-10 4 0,4-9 0,9-6 0,-11 8 0,11-11 0,-20 19 0,4-9 0,-4 8 0,0-2 0,-2 3 0,1-3 0,-4 3 0,8-4 0,-8 5 0,9-5 0,-4 3 0,0-3 0,3 5 0,-8 0 0,9 0 0,-5 0 0,1-1 0,4 1 0,-4 0 0,5-1 0,6 0 0,1-5 0,1 3 0,4-9 0,-5 10 0,22-15 0,-11 8 0,5-4 0,-11 1 0,-11 5 0,11-6 0,-4 1 0,-1 0 0,5-1 0,-10 2 0,10-2 0,-4-6 0,0 5 0,6-5 0,-13 7 0,5 5 0,-6-3 0,0 3 0,-5 1 0,-1-4 0,0 9 0,-3-9 0,2 9 0,1-9 0,-4 4 0,9 0 0,-8-4 0,8 8 0,1-18 0,1 16 0,3-10 0,-8 8 0,3 4 0,-4-3 0,5 5 0,-5-6 0,4 4 0,-4-3 0,5 0 0,0 3 0,0-3 0,0 0 0,0 3 0,0-8 0,0 8 0,0-8 0,0 8 0,0-8 0,0 4 0,0-1 0,-5-3 0,4 4 0,-3-5 0,-1 0 0,4 0 0,-9-1 0,14-8 0,-12 6 0,7-6 0,-10 9 0,1 0 0,-1-1 0,1-5 0,0 5 0,0-6 0,-1 1 0,1 5 0,0-11 0,0 10 0,0-4 0,0 6 0,-1-1 0,-4 1 0,3 0 0,-3 0 0,0 0 0,3 0 0,-3-6 0,0 4 0,4-4 0,1-4 0,-4 13 0,7-11 0,-13 13 0,8-5 0,-8 5 0,4-4 0,0 4 0,-4-5 0,8 0 0,-8 0 0,9-1 0,-9-5 0,3 5 0,-4-6 0,6 1 0,-5 5 0,4-5 0,0-1 0,-4 0 0,9-1 0,-4-4 0,0 4 0,4 1 0,-9-5 0,9 4 0,-9 0 0,4 2 0,-5-9 0,0 11 0,0-12 0,0 16 0,0 0 0,0 0 0,0 0 0,0 0 0,0-1 0,0 1 0,0 0 0,0 0 0,0 0 0,0 0 0,0 0 0,0-1 0,0 1 0,0 0 0,0 0 0,-4 0 0,2 0 0,-12 0 0,8 5 0,-9-4 0,5 9 0,-1-9 0,-3 5 0,3-6 0,-3 6 0,4 0 0,0 6 0,1-1 0,-1 0 0,0-4 0,0 3 0,0 0 0,0-2 0,0 10 0,0-10 0,1 7 0,-6-4 0,4 5 0,-4-4 0,6 3 0,-6-4 0,-1 5 0,0-4 0,-4-2 0,4 0 0,-5-4 0,0 4 0,0 1 0,0-1 0,-1 5 0,1-3 0,0 3 0,-9-5 0,6 1 0,-6 4 0,9-4 0,0 9 0,-1-8 0,1 7 0,0-7 0,0 8 0,0-9 0,-6 9 0,10-8 0,-9 8 0,10-3 0,-5-1 0,-1 4 0,1-8 0,0 7 0,0-7 0,5 8 0,-4-4 0,4 0 0,-5 4 0,0-4 0,0 5 0,5 0 0,-4 0 0,4 0 0,-10-4 0,4 3 0,2-3 0,0-1 0,4 4 0,0-8 0,-4 8 0,9-8 0,-9 8 0,4-8 0,0 8 0,1-8 0,1 8 0,3-8 0,-9 8 0,9-3 0,-4 0 0,1 3 0,3-8 0,-4 8 0,0-3 0,4-1 0,-4 4 0,6-3 0,-10 0 0,7 3 0,-7-8 0,9 8 0,-4-3 0,3 0 0,-4 3 0,5-4 0,1 1 0,-1 3 0,-5-8 0,4 8 0,-3-4 0,4 1 0,-5 3 0,5-4 0,-5 1 0,5 3 0,-5-3 0,-1 4 0,0-4 0,2 2 0,4-2 0,-5 4 0,4 0 0,-3 0 0,-5 0 0,7-4 0,-7 3 0,9-3 0,1 4 0,-6 0 0,4 0 0,-4 0 0,6 0 0,-1 0 0,0 0 0,1 0 0,-1 0 0,1 0 0,-1 0 0,1 0 0,-1 0 0,1 0 0,4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05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0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52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4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5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0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9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A7C57-7014-49B8-82BC-E33FA899E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рынка недвижимости в Самаре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6FE912-43F1-4932-AD3F-50E1D987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046" y="5761101"/>
            <a:ext cx="2197954" cy="109689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Выполнили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Семина Ирина</a:t>
            </a:r>
          </a:p>
          <a:p>
            <a:r>
              <a:rPr lang="ru-RU" dirty="0">
                <a:solidFill>
                  <a:schemeClr val="tx1"/>
                </a:solidFill>
              </a:rPr>
              <a:t>Салий Сергей</a:t>
            </a:r>
          </a:p>
        </p:txBody>
      </p:sp>
    </p:spTree>
    <p:extLst>
      <p:ext uri="{BB962C8B-B14F-4D97-AF65-F5344CB8AC3E}">
        <p14:creationId xmlns:p14="http://schemas.microsoft.com/office/powerpoint/2010/main" val="12370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CBB6D-28D7-43E9-89F3-B0D58B85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8BD36-2F8E-45E4-B32B-AA8DA529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3"/>
            <a:ext cx="8596668" cy="459239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Циан</a:t>
            </a:r>
            <a:r>
              <a:rPr lang="ru-RU" dirty="0"/>
              <a:t> - база объявлений об аренде и продаже недвижимости </a:t>
            </a:r>
            <a:endParaRPr lang="en-US" dirty="0"/>
          </a:p>
          <a:p>
            <a:r>
              <a:rPr lang="ru-RU" dirty="0"/>
              <a:t>Выгрузка ссылок на объявления со страниц поиска по продаже квартир</a:t>
            </a:r>
          </a:p>
          <a:p>
            <a:r>
              <a:rPr lang="ru-RU" dirty="0"/>
              <a:t>Сбор информации по объекту с </a:t>
            </a:r>
            <a:r>
              <a:rPr lang="en-US" dirty="0"/>
              <a:t>html </a:t>
            </a:r>
            <a:r>
              <a:rPr lang="ru-RU" dirty="0"/>
              <a:t>страницы объявления (</a:t>
            </a:r>
            <a:r>
              <a:rPr lang="en" dirty="0"/>
              <a:t>requests</a:t>
            </a:r>
            <a:r>
              <a:rPr lang="ru-RU" dirty="0"/>
              <a:t>, </a:t>
            </a:r>
            <a:r>
              <a:rPr lang="en" dirty="0"/>
              <a:t>re</a:t>
            </a:r>
            <a:r>
              <a:rPr lang="ru-RU" dirty="0"/>
              <a:t>,</a:t>
            </a:r>
            <a:r>
              <a:rPr lang="en" dirty="0"/>
              <a:t>bs4</a:t>
            </a:r>
            <a:r>
              <a:rPr lang="ru-RU" dirty="0"/>
              <a:t> (</a:t>
            </a:r>
            <a:r>
              <a:rPr lang="en" dirty="0" err="1"/>
              <a:t>BeautifulSoup</a:t>
            </a:r>
            <a:r>
              <a:rPr lang="ru-RU" dirty="0"/>
              <a:t>),</a:t>
            </a:r>
            <a:r>
              <a:rPr lang="en" dirty="0" err="1"/>
              <a:t>lxml</a:t>
            </a:r>
            <a:r>
              <a:rPr lang="ru-RU" dirty="0"/>
              <a:t>)</a:t>
            </a:r>
          </a:p>
          <a:p>
            <a:r>
              <a:rPr lang="ru-RU" dirty="0"/>
              <a:t>Итог</a:t>
            </a:r>
            <a:r>
              <a:rPr lang="en-US" dirty="0"/>
              <a:t>: </a:t>
            </a:r>
            <a:r>
              <a:rPr lang="ru-RU" dirty="0"/>
              <a:t>около 5 тысяч наблюдений (50% от полной базы)</a:t>
            </a:r>
          </a:p>
          <a:p>
            <a:r>
              <a:rPr lang="ru-RU" dirty="0"/>
              <a:t>Около 20 характеристик</a:t>
            </a:r>
          </a:p>
          <a:p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E420CA2-9C5F-487B-BF54-60DBB1B2D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68337"/>
              </p:ext>
            </p:extLst>
          </p:nvPr>
        </p:nvGraphicFramePr>
        <p:xfrm>
          <a:off x="677334" y="3937326"/>
          <a:ext cx="7680959" cy="2461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058">
                  <a:extLst>
                    <a:ext uri="{9D8B030D-6E8A-4147-A177-3AD203B41FA5}">
                      <a16:colId xmlns:a16="http://schemas.microsoft.com/office/drawing/2014/main" val="1525736041"/>
                    </a:ext>
                  </a:extLst>
                </a:gridCol>
                <a:gridCol w="2013513">
                  <a:extLst>
                    <a:ext uri="{9D8B030D-6E8A-4147-A177-3AD203B41FA5}">
                      <a16:colId xmlns:a16="http://schemas.microsoft.com/office/drawing/2014/main" val="3052939889"/>
                    </a:ext>
                  </a:extLst>
                </a:gridCol>
                <a:gridCol w="2226708">
                  <a:extLst>
                    <a:ext uri="{9D8B030D-6E8A-4147-A177-3AD203B41FA5}">
                      <a16:colId xmlns:a16="http://schemas.microsoft.com/office/drawing/2014/main" val="2496818134"/>
                    </a:ext>
                  </a:extLst>
                </a:gridCol>
                <a:gridCol w="1468680">
                  <a:extLst>
                    <a:ext uri="{9D8B030D-6E8A-4147-A177-3AD203B41FA5}">
                      <a16:colId xmlns:a16="http://schemas.microsoft.com/office/drawing/2014/main" val="3215020581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Цена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Время до метро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Кол-во комнат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Район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52681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Общая площадь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Жилая площадь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Площадь кухни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Этажность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0348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Этаж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Год постройки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продавца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жилья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3304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дома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перекрытий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Кол-во подъездов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Отопление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3831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Аварийность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Газоснабжение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04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62770-BE47-44BF-AD1E-F0E53098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/>
              <a:t>Первичная обработка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97A4A-66B8-48BF-B19E-E1DB5DD5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3761870" cy="3880773"/>
          </a:xfrm>
        </p:spPr>
        <p:txBody>
          <a:bodyPr>
            <a:normAutofit/>
          </a:bodyPr>
          <a:lstStyle/>
          <a:p>
            <a:r>
              <a:rPr lang="ru-RU" dirty="0"/>
              <a:t>Убраны дубликаты</a:t>
            </a:r>
          </a:p>
          <a:p>
            <a:r>
              <a:rPr lang="ru-RU" dirty="0"/>
              <a:t>Убраны наблюдения с выбросами (слишком высокие цены 0.05% сверху)</a:t>
            </a:r>
          </a:p>
          <a:p>
            <a:r>
              <a:rPr lang="ru-RU" dirty="0"/>
              <a:t>Преобразования для моделирования (</a:t>
            </a:r>
            <a:r>
              <a:rPr lang="en-US" dirty="0" err="1"/>
              <a:t>OneHotEncoder</a:t>
            </a:r>
            <a:r>
              <a:rPr lang="en-US" dirty="0"/>
              <a:t>, </a:t>
            </a:r>
            <a:r>
              <a:rPr lang="ru-RU" dirty="0"/>
              <a:t>изменение формата данных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Создание новых переменных (цена за </a:t>
            </a:r>
            <a:r>
              <a:rPr lang="ru-RU" dirty="0" err="1"/>
              <a:t>кв</a:t>
            </a:r>
            <a:r>
              <a:rPr lang="ru-RU" dirty="0"/>
              <a:t> метр, бинарная первого/последнего этажа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21CF20-D4DE-4AA1-AFF5-C6B7580D8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8" b="1"/>
          <a:stretch/>
        </p:blipFill>
        <p:spPr bwMode="auto">
          <a:xfrm>
            <a:off x="677335" y="2159331"/>
            <a:ext cx="5418666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5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DA98-1F4C-4C4E-ACD7-5505BB3C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780"/>
            <a:ext cx="8596668" cy="83937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данных(1)</a:t>
            </a:r>
          </a:p>
        </p:txBody>
      </p:sp>
      <p:sp>
        <p:nvSpPr>
          <p:cNvPr id="75" name="Isosceles Triangle 8">
            <a:extLst>
              <a:ext uri="{FF2B5EF4-FFF2-40B4-BE49-F238E27FC236}">
                <a16:creationId xmlns:a16="http://schemas.microsoft.com/office/drawing/2014/main" id="{94281397-CAB3-46E7-B8B4-48166ADD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1167B382-5031-482E-AF09-87C9D5B5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7" y="1209829"/>
            <a:ext cx="4307621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214411F-59CB-4025-A965-C338D77D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77" y="1209829"/>
            <a:ext cx="37433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8A769-9EE8-4D7A-AB6F-84C6F95DBF6C}"/>
              </a:ext>
            </a:extLst>
          </p:cNvPr>
          <p:cNvSpPr txBox="1"/>
          <p:nvPr/>
        </p:nvSpPr>
        <p:spPr>
          <a:xfrm>
            <a:off x="677334" y="5190986"/>
            <a:ext cx="42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района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FAD9B-7D9D-4001-9AD3-E4E316C09878}"/>
              </a:ext>
            </a:extLst>
          </p:cNvPr>
          <p:cNvSpPr txBox="1"/>
          <p:nvPr/>
        </p:nvSpPr>
        <p:spPr>
          <a:xfrm>
            <a:off x="5530677" y="5190986"/>
            <a:ext cx="374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типа дома</a:t>
            </a:r>
          </a:p>
        </p:txBody>
      </p:sp>
    </p:spTree>
    <p:extLst>
      <p:ext uri="{BB962C8B-B14F-4D97-AF65-F5344CB8AC3E}">
        <p14:creationId xmlns:p14="http://schemas.microsoft.com/office/powerpoint/2010/main" val="115181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C93F9-8504-F045-8ABE-CAFBDF3C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районов Самары</a:t>
            </a:r>
          </a:p>
        </p:txBody>
      </p:sp>
      <p:pic>
        <p:nvPicPr>
          <p:cNvPr id="3074" name="Picture 2" descr="Карта районов Самары">
            <a:extLst>
              <a:ext uri="{FF2B5EF4-FFF2-40B4-BE49-F238E27FC236}">
                <a16:creationId xmlns:a16="http://schemas.microsoft.com/office/drawing/2014/main" id="{0E172209-A38A-7F4C-BBAA-C808DB03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9014791" cy="54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A24557D-89B5-A548-98FD-FAAC37F02067}"/>
                  </a:ext>
                </a:extLst>
              </p14:cNvPr>
              <p14:cNvContentPartPr/>
              <p14:nvPr/>
            </p14:nvContentPartPr>
            <p14:xfrm>
              <a:off x="5428915" y="4626423"/>
              <a:ext cx="1963440" cy="15274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A24557D-89B5-A548-98FD-FAAC37F02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275" y="4617783"/>
                <a:ext cx="1981080" cy="15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53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DA98-1F4C-4C4E-ACD7-5505BB3C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780"/>
            <a:ext cx="8596668" cy="83937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данных(2)</a:t>
            </a:r>
          </a:p>
        </p:txBody>
      </p:sp>
      <p:sp>
        <p:nvSpPr>
          <p:cNvPr id="75" name="Isosceles Triangle 8">
            <a:extLst>
              <a:ext uri="{FF2B5EF4-FFF2-40B4-BE49-F238E27FC236}">
                <a16:creationId xmlns:a16="http://schemas.microsoft.com/office/drawing/2014/main" id="{94281397-CAB3-46E7-B8B4-48166ADD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8A769-9EE8-4D7A-AB6F-84C6F95DBF6C}"/>
              </a:ext>
            </a:extLst>
          </p:cNvPr>
          <p:cNvSpPr txBox="1"/>
          <p:nvPr/>
        </p:nvSpPr>
        <p:spPr>
          <a:xfrm>
            <a:off x="677334" y="5190986"/>
            <a:ext cx="42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количества комнат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FAD9B-7D9D-4001-9AD3-E4E316C09878}"/>
              </a:ext>
            </a:extLst>
          </p:cNvPr>
          <p:cNvSpPr txBox="1"/>
          <p:nvPr/>
        </p:nvSpPr>
        <p:spPr>
          <a:xfrm>
            <a:off x="5530677" y="5190986"/>
            <a:ext cx="374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наличия парковки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DC7AC1-9E81-4876-88E7-95917C5B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09828"/>
            <a:ext cx="4516198" cy="325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4FC769D-2303-4BED-B573-BB9D6E4E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78" y="1209828"/>
            <a:ext cx="4082906" cy="325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4F138-F725-41FC-93DA-CEC58C24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Модель</a:t>
            </a:r>
            <a:r>
              <a:rPr lang="en-US" sz="2800" dirty="0"/>
              <a:t>-</a:t>
            </a:r>
            <a:r>
              <a:rPr lang="ru-RU" sz="2800" dirty="0"/>
              <a:t>Линейная регрессия (МНК)</a:t>
            </a:r>
            <a:br>
              <a:rPr lang="ru-RU" sz="2800" dirty="0"/>
            </a:br>
            <a:endParaRPr lang="ru-RU" sz="2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7497BF7-DACE-DE41-AC6E-C9EE5E8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27530"/>
              </p:ext>
            </p:extLst>
          </p:nvPr>
        </p:nvGraphicFramePr>
        <p:xfrm>
          <a:off x="7633252" y="278385"/>
          <a:ext cx="4214190" cy="632213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04730">
                  <a:extLst>
                    <a:ext uri="{9D8B030D-6E8A-4147-A177-3AD203B41FA5}">
                      <a16:colId xmlns:a16="http://schemas.microsoft.com/office/drawing/2014/main" val="3881175341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4020024818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933763064"/>
                    </a:ext>
                  </a:extLst>
                </a:gridCol>
              </a:tblGrid>
              <a:tr h="12552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Dependent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variable: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671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36824"/>
                  </a:ext>
                </a:extLst>
              </a:tr>
              <a:tr h="146426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800" u="none" strike="noStrike" dirty="0">
                          <a:effectLst/>
                        </a:rPr>
                        <a:t>Price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973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---------------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51258912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Year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12,660.1***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13,979.7***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3026572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Full_square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79,117.1***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79,462.1***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75099433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Musor_dummy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-154,277.5***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-163,945.9***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30599280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lift_dummy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112,796.4***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107,973.6**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7274074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avaria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206,208.6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240,751.6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85623481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share_etazh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-9,443.6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90974850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Owner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68,844.0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50703314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firs_floor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-214,365.6***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690097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last_floor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-139,892.0***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76103821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raion_zheleznod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990,208.8***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967,937.0***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77461421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raion_kirovskii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317,245.5***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305,786.5***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73116911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raion_kuibish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-421,877.9***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-397,966.1***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71179294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raion_leninskii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2,373,961.0***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2,482,861.0***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9147988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raion_okt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1,121,922.0***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1,190,338.0***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4440513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raion_prom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475,609.1***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468,018.5***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71801685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raion_samar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1,439,734.0***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1,378,604.0***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49365634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raion_ussr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424,702.5***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413,639.2***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4792802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Old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-2,450,493.0***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-2,796,168.0***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55437474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Wood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-483,146.2***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-421,971.0***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82182567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zhelezobet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50,535.6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26,896.5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11820656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gaz_autonomic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305,041.6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67153107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gaz_central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75,892.4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81977860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warm_autonomic_cot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476,503.1**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510,838.4*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93751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warm_individual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1,994,877.0*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1,661,136.0*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7359025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warm_kotel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-773,353.9***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-643,152.1***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94500722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warm_pech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170,345.5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196,483.4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85306980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warm_central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-205,184.8**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-243,553.3**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6692875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tr_walk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16,565.4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65,906.8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9737635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tr_tr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-57,007.2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-66,847.4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4965032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-298,790.6***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-400,096.2***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54666182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room3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-777,367.1***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-933,097.9***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135291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room4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-1,120,802.0***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-1,195,854.0***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1384429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room5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-1,907,436.0***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-2,111,981.0***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81937659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room_mn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-2,909,028.0**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-3,982,012.0***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58082979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park_naz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-35,806.8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-68,566.3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05131685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park_podzem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441,271.0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472,037.1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69673423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kit_sh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1,892,753.0***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3955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Constant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-23,947,658.0***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-25,638,770.0***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98632527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8372916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Observations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3,284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3,571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4460515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02966124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Adjusted R2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4761737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Residual Std. 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rror    943,505.3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1,014,877.0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7600890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F Statistic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664.2***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774.9***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69050314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===============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=====================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=================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3602097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Note: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*p&lt;0.1; **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p&lt;0.05; ***p&lt;0.01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43794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EF038A-2CE5-CC42-BE0C-4CA39812B5FB}"/>
              </a:ext>
            </a:extLst>
          </p:cNvPr>
          <p:cNvSpPr txBox="1"/>
          <p:nvPr/>
        </p:nvSpPr>
        <p:spPr>
          <a:xfrm>
            <a:off x="677334" y="1364974"/>
            <a:ext cx="69559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Диаграмма рассеяния (сл.3) говорит в пользу линейной регрессии зависимости цены от площади (основная масса других переменных – бинарные). Проверяли устойчивость результатов при переходе к логарифмической модели.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Использованы робастные стандартные ошибки, проведены тесты на короткую-длинную регрессию.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R2= 0,90 – </a:t>
            </a:r>
            <a:r>
              <a:rPr lang="ru-RU" dirty="0"/>
              <a:t>достаточно высокая объяснительная сила модели</a:t>
            </a:r>
          </a:p>
          <a:p>
            <a:endParaRPr lang="ru-RU" dirty="0"/>
          </a:p>
          <a:p>
            <a:r>
              <a:rPr lang="ru-RU" b="1" dirty="0"/>
              <a:t>Интерпретация ряда результатов:</a:t>
            </a:r>
          </a:p>
          <a:p>
            <a:pPr marL="342900" indent="-342900">
              <a:buAutoNum type="arabicPeriod"/>
            </a:pPr>
            <a:r>
              <a:rPr lang="ru-RU" dirty="0"/>
              <a:t>Каждый квадратный метр при прочих равных поднимает цену квартиры.</a:t>
            </a:r>
          </a:p>
          <a:p>
            <a:pPr marL="342900" indent="-342900">
              <a:buAutoNum type="arabicPeriod"/>
            </a:pPr>
            <a:r>
              <a:rPr lang="ru-RU" dirty="0"/>
              <a:t>Цена старых квартир в среднем ниже при прочих равных.</a:t>
            </a:r>
          </a:p>
          <a:p>
            <a:pPr marL="342900" indent="-342900">
              <a:buAutoNum type="arabicPeriod"/>
            </a:pPr>
            <a:r>
              <a:rPr lang="ru-RU" dirty="0"/>
              <a:t>Цена квартир в Ленинском, Октябрьском и Самарском районе при прочих равных выше (в среднем на 1.1-2.4 млн)</a:t>
            </a:r>
          </a:p>
          <a:p>
            <a:pPr marL="342900" indent="-342900">
              <a:buAutoNum type="arabicPeriod"/>
            </a:pPr>
            <a:r>
              <a:rPr lang="ru-RU" dirty="0"/>
              <a:t>Цены на квартиры на 1 и последних этажах в среднем дешевле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34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E055E-9FEF-CB42-97BC-DB3B52EF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о значимости факторов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0BD1C14-A700-7F4C-B0E0-08625B99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962654"/>
              </p:ext>
            </p:extLst>
          </p:nvPr>
        </p:nvGraphicFramePr>
        <p:xfrm>
          <a:off x="677334" y="2306606"/>
          <a:ext cx="4711435" cy="270149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11435">
                  <a:extLst>
                    <a:ext uri="{9D8B030D-6E8A-4147-A177-3AD203B41FA5}">
                      <a16:colId xmlns:a16="http://schemas.microsoft.com/office/drawing/2014/main" val="619073332"/>
                    </a:ext>
                  </a:extLst>
                </a:gridCol>
              </a:tblGrid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Площадь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823510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Вторичка/новое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019512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Район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8653636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Количество комнат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314684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Отопление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38965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Мусоропровод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799366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Тип дома(из чего построен)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540715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Этаж(не первый/не последний)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601563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Лифт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187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5BC038-3BC1-4446-B5C0-ED453DA7CA5D}"/>
              </a:ext>
            </a:extLst>
          </p:cNvPr>
          <p:cNvSpPr txBox="1"/>
          <p:nvPr/>
        </p:nvSpPr>
        <p:spPr>
          <a:xfrm>
            <a:off x="677333" y="1496291"/>
            <a:ext cx="869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важный фактор – площадь квартиры. Остальные вносят меньший вклад и отсортированы по </a:t>
            </a:r>
            <a:r>
              <a:rPr lang="ru-RU" dirty="0" err="1"/>
              <a:t>абсолюту</a:t>
            </a:r>
            <a:r>
              <a:rPr lang="ru-RU" dirty="0"/>
              <a:t> коэффициента при бинарных переменных. </a:t>
            </a:r>
          </a:p>
        </p:txBody>
      </p:sp>
    </p:spTree>
    <p:extLst>
      <p:ext uri="{BB962C8B-B14F-4D97-AF65-F5344CB8AC3E}">
        <p14:creationId xmlns:p14="http://schemas.microsoft.com/office/powerpoint/2010/main" val="23159472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651</Words>
  <Application>Microsoft Macintosh PowerPoint</Application>
  <PresentationFormat>Широкоэкранный</PresentationFormat>
  <Paragraphs>203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Аспект</vt:lpstr>
      <vt:lpstr>Анализ рынка недвижимости в Самаре</vt:lpstr>
      <vt:lpstr>Сбор данных</vt:lpstr>
      <vt:lpstr>Первичная обработка данных</vt:lpstr>
      <vt:lpstr>Визуализация данных(1)</vt:lpstr>
      <vt:lpstr>Карта районов Самары</vt:lpstr>
      <vt:lpstr>Визуализация данных(2)</vt:lpstr>
      <vt:lpstr>Модель-Линейная регрессия (МНК) </vt:lpstr>
      <vt:lpstr>Выводы о значимости факторов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недвижимости в Самаре</dc:title>
  <dc:creator>Сергей Салий</dc:creator>
  <cp:lastModifiedBy>Microsoft Office User</cp:lastModifiedBy>
  <cp:revision>11</cp:revision>
  <dcterms:created xsi:type="dcterms:W3CDTF">2020-12-11T00:30:37Z</dcterms:created>
  <dcterms:modified xsi:type="dcterms:W3CDTF">2020-12-11T07:08:45Z</dcterms:modified>
</cp:coreProperties>
</file>