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4"/>
  </p:notesMasterIdLst>
  <p:sldIdLst>
    <p:sldId id="256" r:id="rId2"/>
    <p:sldId id="271" r:id="rId3"/>
    <p:sldId id="297" r:id="rId4"/>
    <p:sldId id="298" r:id="rId5"/>
    <p:sldId id="312" r:id="rId6"/>
    <p:sldId id="322" r:id="rId7"/>
    <p:sldId id="324" r:id="rId8"/>
    <p:sldId id="325" r:id="rId9"/>
    <p:sldId id="326" r:id="rId10"/>
    <p:sldId id="287" r:id="rId11"/>
    <p:sldId id="292" r:id="rId12"/>
    <p:sldId id="269" r:id="rId13"/>
  </p:sldIdLst>
  <p:sldSz cx="12192000" cy="6858000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53A"/>
    <a:srgbClr val="141B2A"/>
    <a:srgbClr val="F26E6E"/>
    <a:srgbClr val="78F533"/>
    <a:srgbClr val="FFC000"/>
    <a:srgbClr val="C39170"/>
    <a:srgbClr val="E4E4E4"/>
    <a:srgbClr val="B61039"/>
    <a:srgbClr val="05993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87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76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63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flexboxfrogg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930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B050"/>
                </a:solidFill>
              </a:rPr>
              <a:t>1. Пройти </a:t>
            </a:r>
            <a:r>
              <a:rPr lang="ru-RU" sz="2000" dirty="0">
                <a:solidFill>
                  <a:srgbClr val="00B050"/>
                </a:solidFill>
              </a:rPr>
              <a:t>уровни на сайте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  <a:hlinkClick r:id="rId4"/>
              </a:rPr>
              <a:t>https://flexboxfroggy.com</a:t>
            </a:r>
            <a:r>
              <a:rPr lang="en-US" sz="2000" dirty="0" smtClean="0">
                <a:solidFill>
                  <a:srgbClr val="00B050"/>
                </a:solidFill>
                <a:hlinkClick r:id="rId4"/>
              </a:rPr>
              <a:t>/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ru-RU" sz="2000" dirty="0" smtClean="0">
                <a:solidFill>
                  <a:srgbClr val="00B050"/>
                </a:solidFill>
              </a:rPr>
              <a:t/>
            </a:r>
            <a:br>
              <a:rPr lang="ru-RU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2. </a:t>
            </a:r>
            <a:r>
              <a:rPr lang="ru-RU" sz="2000" dirty="0" smtClean="0">
                <a:solidFill>
                  <a:srgbClr val="00B050"/>
                </a:solidFill>
              </a:rPr>
              <a:t>Начать выполнение </a:t>
            </a:r>
            <a:br>
              <a:rPr lang="ru-RU" sz="2000" dirty="0" smtClean="0">
                <a:solidFill>
                  <a:srgbClr val="00B050"/>
                </a:solidFill>
              </a:rPr>
            </a:br>
            <a:r>
              <a:rPr lang="ru-RU" sz="2000" dirty="0" smtClean="0">
                <a:solidFill>
                  <a:srgbClr val="00B050"/>
                </a:solidFill>
              </a:rPr>
              <a:t>курсовой работы из </a:t>
            </a:r>
            <a:r>
              <a:rPr lang="en-US" sz="2000" dirty="0" err="1" smtClean="0">
                <a:solidFill>
                  <a:srgbClr val="00B050"/>
                </a:solidFill>
              </a:rPr>
              <a:t>figma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ru-RU" sz="2000" dirty="0" smtClean="0">
                <a:solidFill>
                  <a:srgbClr val="00B050"/>
                </a:solidFill>
              </a:rPr>
              <a:t>или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photoshop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br>
              <a:rPr lang="ru-RU" sz="2000" dirty="0" smtClean="0">
                <a:solidFill>
                  <a:srgbClr val="00B050"/>
                </a:solidFill>
              </a:rPr>
            </a:br>
            <a:r>
              <a:rPr lang="ru-RU" sz="2000" dirty="0" smtClean="0">
                <a:solidFill>
                  <a:srgbClr val="00B050"/>
                </a:solidFill>
              </a:rPr>
              <a:t/>
            </a:r>
            <a:br>
              <a:rPr lang="ru-RU" sz="2000" dirty="0" smtClean="0">
                <a:solidFill>
                  <a:srgbClr val="00B050"/>
                </a:solidFill>
              </a:rPr>
            </a:br>
            <a:r>
              <a:rPr lang="ru-RU" sz="2000" dirty="0" smtClean="0">
                <a:solidFill>
                  <a:srgbClr val="00B050"/>
                </a:solidFill>
              </a:rPr>
              <a:t>3. </a:t>
            </a:r>
            <a:r>
              <a:rPr lang="ru-RU" sz="2000" dirty="0" err="1" smtClean="0">
                <a:solidFill>
                  <a:srgbClr val="00B050"/>
                </a:solidFill>
              </a:rPr>
              <a:t>доп.задание</a:t>
            </a:r>
            <a:r>
              <a:rPr lang="ru-RU" sz="2000" dirty="0" smtClean="0">
                <a:solidFill>
                  <a:srgbClr val="00B050"/>
                </a:solidFill>
              </a:rPr>
              <a:t> – сверстать макет</a:t>
            </a:r>
            <a:br>
              <a:rPr lang="ru-RU" sz="2000" dirty="0" smtClean="0">
                <a:solidFill>
                  <a:srgbClr val="00B050"/>
                </a:solidFill>
              </a:rPr>
            </a:br>
            <a:r>
              <a:rPr lang="ru-RU" sz="2000" dirty="0" smtClean="0">
                <a:solidFill>
                  <a:srgbClr val="00B050"/>
                </a:solidFill>
              </a:rPr>
              <a:t>из 4 </a:t>
            </a:r>
            <a:r>
              <a:rPr lang="ru-RU" sz="2000" dirty="0" err="1" smtClean="0">
                <a:solidFill>
                  <a:srgbClr val="00B050"/>
                </a:solidFill>
              </a:rPr>
              <a:t>дз</a:t>
            </a:r>
            <a:r>
              <a:rPr lang="ru-RU" sz="2000" dirty="0" smtClean="0">
                <a:solidFill>
                  <a:srgbClr val="00B050"/>
                </a:solidFill>
              </a:rPr>
              <a:t> с </a:t>
            </a:r>
            <a:r>
              <a:rPr lang="ru-RU" sz="2000" dirty="0" err="1" smtClean="0">
                <a:solidFill>
                  <a:srgbClr val="00B050"/>
                </a:solidFill>
              </a:rPr>
              <a:t>флексами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00508-B164-4139-9A65-9CDD7D9B1D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98" b="42422"/>
          <a:stretch/>
        </p:blipFill>
        <p:spPr>
          <a:xfrm>
            <a:off x="5282325" y="2720105"/>
            <a:ext cx="6210150" cy="26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573280" y="355927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Flexbox (display, justify-content, align-items…)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081072" y="25776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573281" y="26061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Псевдоклассы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081072" y="3530775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081072" y="30549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573281" y="30834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Псевдоэлементы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4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573280" y="409212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Пример верстки выпадающего меню + советы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5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081072" y="406362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Псевдоклассы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34412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CSS — это ключевое слово, добавленное к селектору, которое определяет конкретное состояние элемента. Например,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быть использован для изменения цвета кнопки при наведении курсора на неё.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4411D-F6B0-41E7-8E9E-8E5693ECE0AD}"/>
              </a:ext>
            </a:extLst>
          </p:cNvPr>
          <p:cNvSpPr/>
          <p:nvPr/>
        </p:nvSpPr>
        <p:spPr>
          <a:xfrm>
            <a:off x="757874" y="4239807"/>
            <a:ext cx="3378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selector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:pseudo-class </a:t>
            </a:r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property: value;</a:t>
            </a:r>
          </a:p>
          <a:p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CB14C3-ACD3-45CB-ADF4-5B67BF79D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52" y="4964567"/>
            <a:ext cx="2384272" cy="1569943"/>
          </a:xfrm>
          <a:prstGeom prst="rect">
            <a:avLst/>
          </a:prstGeom>
        </p:spPr>
      </p:pic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675AA4B3-8686-45E2-9B61-66ED9A126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45383"/>
              </p:ext>
            </p:extLst>
          </p:nvPr>
        </p:nvGraphicFramePr>
        <p:xfrm>
          <a:off x="4383023" y="2719485"/>
          <a:ext cx="7344816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137">
                  <a:extLst>
                    <a:ext uri="{9D8B030D-6E8A-4147-A177-3AD203B41FA5}">
                      <a16:colId xmlns:a16="http://schemas.microsoft.com/office/drawing/2014/main" val="3347953941"/>
                    </a:ext>
                  </a:extLst>
                </a:gridCol>
                <a:gridCol w="5875679">
                  <a:extLst>
                    <a:ext uri="{9D8B030D-6E8A-4147-A177-3AD203B41FA5}">
                      <a16:colId xmlns:a16="http://schemas.microsoft.com/office/drawing/2014/main" val="53495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Псевдоклас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4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:hover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Применяет стиль, когда на целевой элемент наводится указатель мыши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8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Псевдокласс нацеливается на ссылки, которые уже были посещены. По умолчанию ссылки отображаются синими и при посещении становятся фиолетовыми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21167"/>
                  </a:ext>
                </a:extLst>
              </a:tr>
              <a:tr h="1217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Данный псевдокласс происходит, когда элемент HTML получает фокус. Это особенно </a:t>
                      </a:r>
                    </a:p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полезно для полей форм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93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:first-child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Эти псевдоклассы связаны с иерархией в HTML. Они нацеливаются на элементы HTML в </a:t>
                      </a:r>
                    </a:p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зависимости от порядка, в котором они появляются в коде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1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:last-child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latin typeface="Calibri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9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:nth-child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Данный псевдокласс является глобальной версией :first-child и :last-child. С помощью </a:t>
                      </a:r>
                    </a:p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:nth-child вы можете вычислить конкретный дочерний целевой элемент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19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Изменение стиля при активации пользователем элемента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69204"/>
                  </a:ext>
                </a:extLst>
              </a:tr>
              <a:tr h="25750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:in-range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Применяется к элементам форм, у которых введённое пользователем значение находится в заранее заданном диапазоне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0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Псевдоэлементы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CSS — это ключевое слово, добавляемое к селектору, которое позволяет стилизовать определённую часть выбранного элемента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псевдоэлемент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::before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применяется для отображения желаемого контента до содержимого элемента, к которому он добавляется.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40013-9DF6-4588-8A81-D2D4566030F7}"/>
              </a:ext>
            </a:extLst>
          </p:cNvPr>
          <p:cNvSpPr txBox="1"/>
          <p:nvPr/>
        </p:nvSpPr>
        <p:spPr>
          <a:xfrm>
            <a:off x="790667" y="4321015"/>
            <a:ext cx="269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26E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selector</a:t>
            </a:r>
            <a:r>
              <a:rPr lang="en-US" sz="1800" dirty="0">
                <a:solidFill>
                  <a:srgbClr val="DED90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::pseudo-element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property: value;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D6938-F2ED-4E57-A909-C229B028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8" y="5090122"/>
            <a:ext cx="1820981" cy="1555857"/>
          </a:xfrm>
          <a:prstGeom prst="rect">
            <a:avLst/>
          </a:prstGeom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EEC427A2-E75E-460E-8CFA-B322C16BA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07782"/>
              </p:ext>
            </p:extLst>
          </p:nvPr>
        </p:nvGraphicFramePr>
        <p:xfrm>
          <a:off x="5058382" y="2890141"/>
          <a:ext cx="6434091" cy="2534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148">
                  <a:extLst>
                    <a:ext uri="{9D8B030D-6E8A-4147-A177-3AD203B41FA5}">
                      <a16:colId xmlns:a16="http://schemas.microsoft.com/office/drawing/2014/main" val="3347953941"/>
                    </a:ext>
                  </a:extLst>
                </a:gridCol>
                <a:gridCol w="4794943">
                  <a:extLst>
                    <a:ext uri="{9D8B030D-6E8A-4147-A177-3AD203B41FA5}">
                      <a16:colId xmlns:a16="http://schemas.microsoft.com/office/drawing/2014/main" val="53495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Псевдоэлемент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4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Применяется для отображения желаемого контента до содержимого элемента, к которому он добавляется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8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Используется для вывода желаемого текста после содержимого элемента, к которому он добавляется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2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::first-letter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 стиль первого символа в тексте элемента, к которому добавляется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93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::first-line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Задает стиль первой строки форматированного текста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1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Применяет стиль к выделенному пользователем тексту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Flexbox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3C2B-4250-4661-901F-DF96392BF8AA}"/>
              </a:ext>
            </a:extLst>
          </p:cNvPr>
          <p:cNvSpPr txBox="1"/>
          <p:nvPr/>
        </p:nvSpPr>
        <p:spPr>
          <a:xfrm>
            <a:off x="695325" y="2618592"/>
            <a:ext cx="41004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Flexbox призван спасти нас от неприятных моментов чистого CSS (например, от вертикального выравнивания), и он отлично справляется со своей задачей.</a:t>
            </a:r>
            <a:endParaRPr lang="en-US" dirty="0"/>
          </a:p>
          <a:p>
            <a:r>
              <a:rPr lang="ru-RU" dirty="0"/>
              <a:t>Основная задача Flexbox — сделать слои гибкими, а работу с ними — интуитивно понятными.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EF38C-0EF3-4E8E-8AD2-B5BD27905D04}"/>
              </a:ext>
            </a:extLst>
          </p:cNvPr>
          <p:cNvSpPr/>
          <p:nvPr/>
        </p:nvSpPr>
        <p:spPr>
          <a:xfrm>
            <a:off x="8113073" y="3357256"/>
            <a:ext cx="894945" cy="894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77B005-3584-4399-B505-64C0EAB1857B}"/>
              </a:ext>
            </a:extLst>
          </p:cNvPr>
          <p:cNvSpPr/>
          <p:nvPr/>
        </p:nvSpPr>
        <p:spPr>
          <a:xfrm>
            <a:off x="8113073" y="4318350"/>
            <a:ext cx="706877" cy="7374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D57DD-9F36-46CE-BF87-B97E9BD19571}"/>
              </a:ext>
            </a:extLst>
          </p:cNvPr>
          <p:cNvSpPr/>
          <p:nvPr/>
        </p:nvSpPr>
        <p:spPr>
          <a:xfrm>
            <a:off x="8113073" y="5121950"/>
            <a:ext cx="1118198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5444374" y="2618592"/>
            <a:ext cx="6048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нас есть </a:t>
            </a:r>
            <a:r>
              <a:rPr lang="en-US" dirty="0"/>
              <a:t>3</a:t>
            </a:r>
            <a:r>
              <a:rPr lang="ru-RU" dirty="0"/>
              <a:t> разноцветных div’а разных размеров</a:t>
            </a:r>
            <a:r>
              <a:rPr lang="en-US" dirty="0"/>
              <a:t>.</a:t>
            </a:r>
            <a:r>
              <a:rPr lang="ru-RU" dirty="0"/>
              <a:t> У каждого div’а есть свойство display: block. Поэтому каждый квадрат занимает всю ширину 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Display: flex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95C4EB-2EB8-4A7C-9E0B-857B1D6C3D96}"/>
              </a:ext>
            </a:extLst>
          </p:cNvPr>
          <p:cNvGrpSpPr/>
          <p:nvPr/>
        </p:nvGrpSpPr>
        <p:grpSpPr>
          <a:xfrm>
            <a:off x="1120034" y="3558075"/>
            <a:ext cx="2247090" cy="2689611"/>
            <a:chOff x="8016874" y="3327284"/>
            <a:chExt cx="2247090" cy="26896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989DF6-C585-47B3-94B7-2FE979470548}"/>
                </a:ext>
              </a:extLst>
            </p:cNvPr>
            <p:cNvSpPr/>
            <p:nvPr/>
          </p:nvSpPr>
          <p:spPr>
            <a:xfrm>
              <a:off x="8016874" y="3327284"/>
              <a:ext cx="2247090" cy="2689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dirty="0"/>
                <a:t>container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AEF38C-0EF3-4E8E-8AD2-B5BD27905D04}"/>
                </a:ext>
              </a:extLst>
            </p:cNvPr>
            <p:cNvSpPr/>
            <p:nvPr/>
          </p:nvSpPr>
          <p:spPr>
            <a:xfrm>
              <a:off x="8113073" y="3357256"/>
              <a:ext cx="894945" cy="894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77B005-3584-4399-B505-64C0EAB1857B}"/>
                </a:ext>
              </a:extLst>
            </p:cNvPr>
            <p:cNvSpPr/>
            <p:nvPr/>
          </p:nvSpPr>
          <p:spPr>
            <a:xfrm>
              <a:off x="8113073" y="4318350"/>
              <a:ext cx="706877" cy="7374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ED57DD-9F36-46CE-BF87-B97E9BD19571}"/>
                </a:ext>
              </a:extLst>
            </p:cNvPr>
            <p:cNvSpPr/>
            <p:nvPr/>
          </p:nvSpPr>
          <p:spPr>
            <a:xfrm>
              <a:off x="8113073" y="5121950"/>
              <a:ext cx="1118198" cy="8949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4" y="2597593"/>
            <a:ext cx="391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начать работать с Flexbox, нам нужно сделать наш контейнер flex-контейнером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C2FC11-3173-4A15-BA7B-F616BBCB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528" y="4515614"/>
            <a:ext cx="2052537" cy="774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#container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0807B-C229-4998-85EA-AC1FAAD5B4A5}"/>
              </a:ext>
            </a:extLst>
          </p:cNvPr>
          <p:cNvSpPr txBox="1"/>
          <p:nvPr/>
        </p:nvSpPr>
        <p:spPr>
          <a:xfrm>
            <a:off x="5320349" y="2597901"/>
            <a:ext cx="6210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Вроде бы ничего особо и не изменилось — div’ы всего лишь встали в ряд. Но вы сделали что-то действительно мощное. Вы дали вашим квадратам классное свойство, называемое «flex-контекст».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A72F8-C3E1-4A11-BA28-F105F0D2BC9E}"/>
              </a:ext>
            </a:extLst>
          </p:cNvPr>
          <p:cNvGrpSpPr/>
          <p:nvPr/>
        </p:nvGrpSpPr>
        <p:grpSpPr>
          <a:xfrm>
            <a:off x="7014995" y="3521437"/>
            <a:ext cx="3008618" cy="2651060"/>
            <a:chOff x="8016874" y="3327285"/>
            <a:chExt cx="3008618" cy="26510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37A6A5-A501-4775-8BA8-E7C3FB9615D6}"/>
                </a:ext>
              </a:extLst>
            </p:cNvPr>
            <p:cNvSpPr/>
            <p:nvPr/>
          </p:nvSpPr>
          <p:spPr>
            <a:xfrm>
              <a:off x="8016874" y="3327285"/>
              <a:ext cx="3008618" cy="2651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container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74D2AF-86CF-460D-96CD-7E8961ECA6A4}"/>
                </a:ext>
              </a:extLst>
            </p:cNvPr>
            <p:cNvSpPr/>
            <p:nvPr/>
          </p:nvSpPr>
          <p:spPr>
            <a:xfrm>
              <a:off x="8054705" y="3357256"/>
              <a:ext cx="894945" cy="894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C0EA33-E63B-4DD2-819A-04958889CAB3}"/>
                </a:ext>
              </a:extLst>
            </p:cNvPr>
            <p:cNvSpPr/>
            <p:nvPr/>
          </p:nvSpPr>
          <p:spPr>
            <a:xfrm>
              <a:off x="9045849" y="3363923"/>
              <a:ext cx="706877" cy="7374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CA0982-2E4A-4CB6-BF39-B72C4814FC8C}"/>
                </a:ext>
              </a:extLst>
            </p:cNvPr>
            <p:cNvSpPr/>
            <p:nvPr/>
          </p:nvSpPr>
          <p:spPr>
            <a:xfrm>
              <a:off x="9848925" y="3363923"/>
              <a:ext cx="1118198" cy="8949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70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Flex direction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95C4EB-2EB8-4A7C-9E0B-857B1D6C3D96}"/>
              </a:ext>
            </a:extLst>
          </p:cNvPr>
          <p:cNvGrpSpPr/>
          <p:nvPr/>
        </p:nvGrpSpPr>
        <p:grpSpPr>
          <a:xfrm>
            <a:off x="5286728" y="3461247"/>
            <a:ext cx="3157149" cy="2651060"/>
            <a:chOff x="8016873" y="3327284"/>
            <a:chExt cx="3157149" cy="26896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989DF6-C585-47B3-94B7-2FE979470548}"/>
                </a:ext>
              </a:extLst>
            </p:cNvPr>
            <p:cNvSpPr/>
            <p:nvPr/>
          </p:nvSpPr>
          <p:spPr>
            <a:xfrm>
              <a:off x="8016873" y="3327284"/>
              <a:ext cx="3157149" cy="2689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display: flex;</a:t>
              </a:r>
            </a:p>
            <a:p>
              <a:pPr algn="r"/>
              <a:r>
                <a:rPr lang="en-US" dirty="0"/>
                <a:t>flex-direction: column;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AEF38C-0EF3-4E8E-8AD2-B5BD27905D04}"/>
                </a:ext>
              </a:extLst>
            </p:cNvPr>
            <p:cNvSpPr/>
            <p:nvPr/>
          </p:nvSpPr>
          <p:spPr>
            <a:xfrm>
              <a:off x="8113073" y="3357256"/>
              <a:ext cx="894945" cy="894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77B005-3584-4399-B505-64C0EAB1857B}"/>
                </a:ext>
              </a:extLst>
            </p:cNvPr>
            <p:cNvSpPr/>
            <p:nvPr/>
          </p:nvSpPr>
          <p:spPr>
            <a:xfrm>
              <a:off x="8113073" y="4318350"/>
              <a:ext cx="706877" cy="7374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ED57DD-9F36-46CE-BF87-B97E9BD19571}"/>
                </a:ext>
              </a:extLst>
            </p:cNvPr>
            <p:cNvSpPr/>
            <p:nvPr/>
          </p:nvSpPr>
          <p:spPr>
            <a:xfrm>
              <a:off x="8113073" y="5121950"/>
              <a:ext cx="1118198" cy="8949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4" y="2597593"/>
            <a:ext cx="391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flex-контейнера есть две оси: главная ось и перпендикулярная ей.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0807B-C229-4998-85EA-AC1FAAD5B4A5}"/>
              </a:ext>
            </a:extLst>
          </p:cNvPr>
          <p:cNvSpPr txBox="1"/>
          <p:nvPr/>
        </p:nvSpPr>
        <p:spPr>
          <a:xfrm>
            <a:off x="5320349" y="2597901"/>
            <a:ext cx="6210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Важно заметить, что </a:t>
            </a:r>
            <a:r>
              <a:rPr lang="ru-RU" dirty="0">
                <a:solidFill>
                  <a:srgbClr val="00B050"/>
                </a:solidFill>
              </a:rPr>
              <a:t>flex-direction: column</a:t>
            </a:r>
            <a:r>
              <a:rPr lang="ru-RU" dirty="0"/>
              <a:t> не выравнивает квадраты по оси, перпендикулярной главной. Главная ось сама меняет свое расположение и теперь направлена сверху вниз.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A72F8-C3E1-4A11-BA28-F105F0D2BC9E}"/>
              </a:ext>
            </a:extLst>
          </p:cNvPr>
          <p:cNvGrpSpPr/>
          <p:nvPr/>
        </p:nvGrpSpPr>
        <p:grpSpPr>
          <a:xfrm>
            <a:off x="8540077" y="3476018"/>
            <a:ext cx="3008618" cy="2651060"/>
            <a:chOff x="8016874" y="3327285"/>
            <a:chExt cx="3008618" cy="26510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37A6A5-A501-4775-8BA8-E7C3FB9615D6}"/>
                </a:ext>
              </a:extLst>
            </p:cNvPr>
            <p:cNvSpPr/>
            <p:nvPr/>
          </p:nvSpPr>
          <p:spPr>
            <a:xfrm>
              <a:off x="8016874" y="3327285"/>
              <a:ext cx="3008618" cy="2651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display: flex;</a:t>
              </a:r>
            </a:p>
            <a:p>
              <a:pPr algn="r"/>
              <a:r>
                <a:rPr lang="en-US" dirty="0"/>
                <a:t>flex-direction: row;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74D2AF-86CF-460D-96CD-7E8961ECA6A4}"/>
                </a:ext>
              </a:extLst>
            </p:cNvPr>
            <p:cNvSpPr/>
            <p:nvPr/>
          </p:nvSpPr>
          <p:spPr>
            <a:xfrm>
              <a:off x="8054705" y="3357256"/>
              <a:ext cx="894945" cy="8949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C0EA33-E63B-4DD2-819A-04958889CAB3}"/>
                </a:ext>
              </a:extLst>
            </p:cNvPr>
            <p:cNvSpPr/>
            <p:nvPr/>
          </p:nvSpPr>
          <p:spPr>
            <a:xfrm>
              <a:off x="9045849" y="3363923"/>
              <a:ext cx="706877" cy="7374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CA0982-2E4A-4CB6-BF39-B72C4814FC8C}"/>
                </a:ext>
              </a:extLst>
            </p:cNvPr>
            <p:cNvSpPr/>
            <p:nvPr/>
          </p:nvSpPr>
          <p:spPr>
            <a:xfrm>
              <a:off x="9848925" y="3363923"/>
              <a:ext cx="1118198" cy="8949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DAC065-2261-44E8-9977-E27679376D09}"/>
              </a:ext>
            </a:extLst>
          </p:cNvPr>
          <p:cNvGrpSpPr/>
          <p:nvPr/>
        </p:nvGrpSpPr>
        <p:grpSpPr>
          <a:xfrm>
            <a:off x="841280" y="3336565"/>
            <a:ext cx="3468113" cy="1646931"/>
            <a:chOff x="695325" y="3774332"/>
            <a:chExt cx="3468113" cy="16469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F9E8767-B5CE-44C2-ACEA-E5AB84752B9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4569151"/>
              <a:ext cx="3468113" cy="0"/>
            </a:xfrm>
            <a:prstGeom prst="straightConnector1">
              <a:avLst/>
            </a:prstGeom>
            <a:ln>
              <a:solidFill>
                <a:srgbClr val="2B853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27BBA7-5473-4CA4-A599-CEEEB79739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9381" y="3774332"/>
              <a:ext cx="0" cy="1646931"/>
            </a:xfrm>
            <a:prstGeom prst="straightConnector1">
              <a:avLst/>
            </a:prstGeom>
            <a:ln>
              <a:solidFill>
                <a:srgbClr val="2B853A"/>
              </a:solidFill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C093C-4022-4DE8-9317-1F7D83CF775D}"/>
                </a:ext>
              </a:extLst>
            </p:cNvPr>
            <p:cNvSpPr txBox="1"/>
            <p:nvPr/>
          </p:nvSpPr>
          <p:spPr>
            <a:xfrm>
              <a:off x="1369161" y="4252611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FEBE65-D298-458B-A57F-7432C02DB6D4}"/>
                </a:ext>
              </a:extLst>
            </p:cNvPr>
            <p:cNvSpPr txBox="1"/>
            <p:nvPr/>
          </p:nvSpPr>
          <p:spPr>
            <a:xfrm>
              <a:off x="2917009" y="4252611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BC1F6-F34F-4485-B319-E6D528857584}"/>
                </a:ext>
              </a:extLst>
            </p:cNvPr>
            <p:cNvSpPr txBox="1"/>
            <p:nvPr/>
          </p:nvSpPr>
          <p:spPr>
            <a:xfrm rot="5400000">
              <a:off x="2254798" y="399839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1FB16E-1F9F-4ECB-AE6D-5758D2F4ABA0}"/>
                </a:ext>
              </a:extLst>
            </p:cNvPr>
            <p:cNvSpPr txBox="1"/>
            <p:nvPr/>
          </p:nvSpPr>
          <p:spPr>
            <a:xfrm rot="5400000">
              <a:off x="2309300" y="480132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B4B6A42-641A-4137-A831-9914BE764F98}"/>
              </a:ext>
            </a:extLst>
          </p:cNvPr>
          <p:cNvSpPr txBox="1"/>
          <p:nvPr/>
        </p:nvSpPr>
        <p:spPr>
          <a:xfrm>
            <a:off x="697574" y="5051931"/>
            <a:ext cx="38355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все предметы располагаются вдоль главной оси: слева направо. </a:t>
            </a:r>
            <a:endParaRPr lang="en-US" dirty="0"/>
          </a:p>
          <a:p>
            <a:r>
              <a:rPr lang="ru-RU" dirty="0"/>
              <a:t>Поэтому наши квадраты выровнялись в линию, когда мы применили </a:t>
            </a:r>
            <a:r>
              <a:rPr lang="ru-RU" dirty="0">
                <a:solidFill>
                  <a:srgbClr val="00B050"/>
                </a:solidFill>
              </a:rPr>
              <a:t>display: flex</a:t>
            </a:r>
            <a:r>
              <a:rPr lang="ru-RU" dirty="0"/>
              <a:t>. Однако </a:t>
            </a:r>
            <a:r>
              <a:rPr lang="ru-RU" dirty="0">
                <a:solidFill>
                  <a:srgbClr val="00B050"/>
                </a:solidFill>
              </a:rPr>
              <a:t>flex-direction</a:t>
            </a:r>
            <a:r>
              <a:rPr lang="ru-RU" dirty="0"/>
              <a:t> позволяет вращать главную ось.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C82EE-0AD5-42F4-AB21-BAABA0F4647D}"/>
              </a:ext>
            </a:extLst>
          </p:cNvPr>
          <p:cNvSpPr/>
          <p:nvPr/>
        </p:nvSpPr>
        <p:spPr>
          <a:xfrm>
            <a:off x="5492077" y="62583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Есть еще парочка свойств для </a:t>
            </a:r>
            <a:r>
              <a:rPr lang="en-US" dirty="0">
                <a:solidFill>
                  <a:srgbClr val="00B050"/>
                </a:solidFill>
              </a:rPr>
              <a:t>flex-direction: row-reverse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00B050"/>
                </a:solidFill>
              </a:rPr>
              <a:t>column-reverse</a:t>
            </a:r>
          </a:p>
        </p:txBody>
      </p:sp>
    </p:spTree>
    <p:extLst>
      <p:ext uri="{BB962C8B-B14F-4D97-AF65-F5344CB8AC3E}">
        <p14:creationId xmlns:p14="http://schemas.microsoft.com/office/powerpoint/2010/main" val="8947854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Justify content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4" y="2597593"/>
            <a:ext cx="391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</a:t>
            </a:r>
            <a:r>
              <a:rPr lang="ru-RU" dirty="0">
                <a:solidFill>
                  <a:srgbClr val="00B050"/>
                </a:solidFill>
              </a:rPr>
              <a:t>ustify-content</a:t>
            </a:r>
            <a:r>
              <a:rPr lang="ru-RU" dirty="0"/>
              <a:t> отвечает за выравнивание элементов по главной оси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4B6A42-641A-4137-A831-9914BE764F98}"/>
              </a:ext>
            </a:extLst>
          </p:cNvPr>
          <p:cNvSpPr txBox="1"/>
          <p:nvPr/>
        </p:nvSpPr>
        <p:spPr>
          <a:xfrm>
            <a:off x="661501" y="3184354"/>
            <a:ext cx="3871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justify-content</a:t>
            </a:r>
            <a:r>
              <a:rPr lang="en-US" dirty="0"/>
              <a:t> </a:t>
            </a:r>
            <a:r>
              <a:rPr lang="ru-RU" dirty="0"/>
              <a:t>может принимать 5 значений: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flex-start;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flex-end;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center;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space-between;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space-around.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B72CE1-82AD-4E14-B24F-33102D6F7366}"/>
              </a:ext>
            </a:extLst>
          </p:cNvPr>
          <p:cNvGrpSpPr/>
          <p:nvPr/>
        </p:nvGrpSpPr>
        <p:grpSpPr>
          <a:xfrm>
            <a:off x="5282324" y="2534052"/>
            <a:ext cx="2953360" cy="1726356"/>
            <a:chOff x="11905694" y="3327285"/>
            <a:chExt cx="2953360" cy="17263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6756C3-CCB9-4AED-96C6-A454D81B39B9}"/>
                </a:ext>
              </a:extLst>
            </p:cNvPr>
            <p:cNvSpPr/>
            <p:nvPr/>
          </p:nvSpPr>
          <p:spPr>
            <a:xfrm>
              <a:off x="11905694" y="3327285"/>
              <a:ext cx="2953360" cy="1726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display: flex;</a:t>
              </a:r>
            </a:p>
            <a:p>
              <a:pPr algn="r"/>
              <a:r>
                <a:rPr lang="en-US" dirty="0"/>
                <a:t>flex-direction: row;</a:t>
              </a:r>
            </a:p>
            <a:p>
              <a:pPr algn="r"/>
              <a:r>
                <a:rPr lang="en-US" dirty="0"/>
                <a:t>justify-content: flex-end;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C66BE6-3084-4F11-968E-5DC71296071B}"/>
                </a:ext>
              </a:extLst>
            </p:cNvPr>
            <p:cNvSpPr/>
            <p:nvPr/>
          </p:nvSpPr>
          <p:spPr>
            <a:xfrm>
              <a:off x="12964884" y="3435826"/>
              <a:ext cx="571565" cy="514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71CC36-3499-4B1F-A6F3-1CAD00C6A3F2}"/>
                </a:ext>
              </a:extLst>
            </p:cNvPr>
            <p:cNvSpPr/>
            <p:nvPr/>
          </p:nvSpPr>
          <p:spPr>
            <a:xfrm>
              <a:off x="13594444" y="3435826"/>
              <a:ext cx="451453" cy="665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D5FF80-653C-4DB2-B416-E17CA7F014D8}"/>
                </a:ext>
              </a:extLst>
            </p:cNvPr>
            <p:cNvSpPr/>
            <p:nvPr/>
          </p:nvSpPr>
          <p:spPr>
            <a:xfrm>
              <a:off x="14103892" y="3435826"/>
              <a:ext cx="714147" cy="807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792C8A-3173-4700-937B-AD6ACB43D8CC}"/>
              </a:ext>
            </a:extLst>
          </p:cNvPr>
          <p:cNvGrpSpPr/>
          <p:nvPr/>
        </p:nvGrpSpPr>
        <p:grpSpPr>
          <a:xfrm>
            <a:off x="8336810" y="2534052"/>
            <a:ext cx="2953360" cy="1726356"/>
            <a:chOff x="11905694" y="3327285"/>
            <a:chExt cx="2953360" cy="172635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97E70D-16B6-4EA9-9E42-404C1FDCBC79}"/>
                </a:ext>
              </a:extLst>
            </p:cNvPr>
            <p:cNvSpPr/>
            <p:nvPr/>
          </p:nvSpPr>
          <p:spPr>
            <a:xfrm>
              <a:off x="11905694" y="3327285"/>
              <a:ext cx="2953360" cy="1726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display: flex;</a:t>
              </a:r>
            </a:p>
            <a:p>
              <a:pPr algn="r"/>
              <a:r>
                <a:rPr lang="en-US" dirty="0"/>
                <a:t>flex-direction: row;</a:t>
              </a:r>
            </a:p>
            <a:p>
              <a:pPr algn="r"/>
              <a:r>
                <a:rPr lang="en-US" dirty="0"/>
                <a:t>justify-content: center;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072AD-0D5F-4969-9D29-88AAE85F670D}"/>
                </a:ext>
              </a:extLst>
            </p:cNvPr>
            <p:cNvSpPr/>
            <p:nvPr/>
          </p:nvSpPr>
          <p:spPr>
            <a:xfrm>
              <a:off x="12455436" y="3430832"/>
              <a:ext cx="571565" cy="514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95EF1B-7A40-4910-B879-8BC3C034FFBE}"/>
                </a:ext>
              </a:extLst>
            </p:cNvPr>
            <p:cNvSpPr/>
            <p:nvPr/>
          </p:nvSpPr>
          <p:spPr>
            <a:xfrm>
              <a:off x="13084996" y="3430832"/>
              <a:ext cx="451453" cy="665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5BCE3B-2FF3-4387-B207-61893E1E08AD}"/>
                </a:ext>
              </a:extLst>
            </p:cNvPr>
            <p:cNvSpPr/>
            <p:nvPr/>
          </p:nvSpPr>
          <p:spPr>
            <a:xfrm>
              <a:off x="13594444" y="3430832"/>
              <a:ext cx="714147" cy="807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09EEA7-8F42-450E-9BAD-A7CB25689561}"/>
              </a:ext>
            </a:extLst>
          </p:cNvPr>
          <p:cNvGrpSpPr/>
          <p:nvPr/>
        </p:nvGrpSpPr>
        <p:grpSpPr>
          <a:xfrm>
            <a:off x="5282324" y="4328813"/>
            <a:ext cx="2953360" cy="1726356"/>
            <a:chOff x="11905694" y="3327285"/>
            <a:chExt cx="2953360" cy="17263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888BC3D-7D5A-4113-9004-1DA9CB278588}"/>
                </a:ext>
              </a:extLst>
            </p:cNvPr>
            <p:cNvSpPr/>
            <p:nvPr/>
          </p:nvSpPr>
          <p:spPr>
            <a:xfrm>
              <a:off x="11905694" y="3327285"/>
              <a:ext cx="2953360" cy="1726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display: flex;</a:t>
              </a:r>
            </a:p>
            <a:p>
              <a:pPr algn="r"/>
              <a:r>
                <a:rPr lang="en-US" dirty="0"/>
                <a:t>flex-direction: row;</a:t>
              </a:r>
            </a:p>
            <a:p>
              <a:pPr algn="r"/>
              <a:r>
                <a:rPr lang="en-US" dirty="0"/>
                <a:t>justify-content: space-between;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6E092A-2B70-41DE-B177-2E5D01D4C1AD}"/>
                </a:ext>
              </a:extLst>
            </p:cNvPr>
            <p:cNvSpPr/>
            <p:nvPr/>
          </p:nvSpPr>
          <p:spPr>
            <a:xfrm>
              <a:off x="11935911" y="3445554"/>
              <a:ext cx="571565" cy="514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4FE195-0344-4ECA-9AA8-078C83BAEEE4}"/>
                </a:ext>
              </a:extLst>
            </p:cNvPr>
            <p:cNvSpPr/>
            <p:nvPr/>
          </p:nvSpPr>
          <p:spPr>
            <a:xfrm>
              <a:off x="13079957" y="3445554"/>
              <a:ext cx="451453" cy="665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840D52-2BD0-4F74-B187-AAB67C07388F}"/>
                </a:ext>
              </a:extLst>
            </p:cNvPr>
            <p:cNvSpPr/>
            <p:nvPr/>
          </p:nvSpPr>
          <p:spPr>
            <a:xfrm>
              <a:off x="14103892" y="3445554"/>
              <a:ext cx="714147" cy="807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09C863-FC4F-4B94-8F04-3B9267551E9B}"/>
              </a:ext>
            </a:extLst>
          </p:cNvPr>
          <p:cNvGrpSpPr/>
          <p:nvPr/>
        </p:nvGrpSpPr>
        <p:grpSpPr>
          <a:xfrm>
            <a:off x="8336810" y="4328813"/>
            <a:ext cx="2953360" cy="1726356"/>
            <a:chOff x="11905694" y="3327285"/>
            <a:chExt cx="2953360" cy="172635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61291F-0658-45A7-BCC0-E749A4F2A56C}"/>
                </a:ext>
              </a:extLst>
            </p:cNvPr>
            <p:cNvSpPr/>
            <p:nvPr/>
          </p:nvSpPr>
          <p:spPr>
            <a:xfrm>
              <a:off x="11905694" y="3327285"/>
              <a:ext cx="2953360" cy="1726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US" dirty="0"/>
                <a:t>display: flex;</a:t>
              </a:r>
            </a:p>
            <a:p>
              <a:pPr algn="r"/>
              <a:r>
                <a:rPr lang="en-US" dirty="0"/>
                <a:t>flex-direction: row;</a:t>
              </a:r>
            </a:p>
            <a:p>
              <a:pPr algn="r"/>
              <a:r>
                <a:rPr lang="en-US" dirty="0"/>
                <a:t>justify-content: flex-end;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CE1B6B-35AE-4FF9-A172-488C8993390B}"/>
                </a:ext>
              </a:extLst>
            </p:cNvPr>
            <p:cNvSpPr/>
            <p:nvPr/>
          </p:nvSpPr>
          <p:spPr>
            <a:xfrm>
              <a:off x="12133206" y="3426098"/>
              <a:ext cx="571565" cy="514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A2A2CD-FCDF-4A9C-9716-C42FD5264830}"/>
                </a:ext>
              </a:extLst>
            </p:cNvPr>
            <p:cNvSpPr/>
            <p:nvPr/>
          </p:nvSpPr>
          <p:spPr>
            <a:xfrm>
              <a:off x="13081405" y="3426098"/>
              <a:ext cx="451453" cy="665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5147BE-988E-4781-9F15-D70CF227D56D}"/>
                </a:ext>
              </a:extLst>
            </p:cNvPr>
            <p:cNvSpPr/>
            <p:nvPr/>
          </p:nvSpPr>
          <p:spPr>
            <a:xfrm>
              <a:off x="13951517" y="3426098"/>
              <a:ext cx="714147" cy="807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19BD7BC-AE4F-4404-BE7B-8312D15B86A2}"/>
              </a:ext>
            </a:extLst>
          </p:cNvPr>
          <p:cNvSpPr txBox="1"/>
          <p:nvPr/>
        </p:nvSpPr>
        <p:spPr>
          <a:xfrm>
            <a:off x="695325" y="4760325"/>
            <a:ext cx="3871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Space-between</a:t>
            </a:r>
            <a:r>
              <a:rPr lang="ru-RU" dirty="0">
                <a:solidFill>
                  <a:schemeClr val="tx1"/>
                </a:solidFill>
              </a:rPr>
              <a:t> задает одинаковое расстояние между квадратами, но не между контейнером и квадратами.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Space-around</a:t>
            </a:r>
            <a:r>
              <a:rPr lang="ru-RU" dirty="0">
                <a:solidFill>
                  <a:schemeClr val="tx1"/>
                </a:solidFill>
              </a:rPr>
              <a:t> также задает одинаковое расстояние между квадратами, но теперь расстояние между контейнером и квадратами равно половине расстояния между квадратами.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78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Align Items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3" y="2539225"/>
            <a:ext cx="4114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justify-content</a:t>
            </a:r>
            <a:r>
              <a:rPr lang="ru-RU" dirty="0"/>
              <a:t> работает с главной осью, то </a:t>
            </a:r>
            <a:r>
              <a:rPr lang="ru-RU" dirty="0">
                <a:solidFill>
                  <a:srgbClr val="00B050"/>
                </a:solidFill>
              </a:rPr>
              <a:t>align-items</a:t>
            </a:r>
            <a:r>
              <a:rPr lang="ru-RU" dirty="0"/>
              <a:t> работает с осью, перпендикулярной главной оси.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4B6A42-641A-4137-A831-9914BE764F98}"/>
              </a:ext>
            </a:extLst>
          </p:cNvPr>
          <p:cNvSpPr txBox="1"/>
          <p:nvPr/>
        </p:nvSpPr>
        <p:spPr>
          <a:xfrm>
            <a:off x="598641" y="3339245"/>
            <a:ext cx="38715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Вернемся обратно к </a:t>
            </a:r>
            <a:r>
              <a:rPr lang="en-US" dirty="0">
                <a:solidFill>
                  <a:srgbClr val="00B050"/>
                </a:solidFill>
              </a:rPr>
              <a:t>flex-direction: row </a:t>
            </a:r>
            <a:r>
              <a:rPr lang="ru-RU" dirty="0"/>
              <a:t>и пройдемся по командам </a:t>
            </a:r>
            <a:r>
              <a:rPr lang="en-US" dirty="0">
                <a:solidFill>
                  <a:srgbClr val="00B050"/>
                </a:solidFill>
              </a:rPr>
              <a:t>align-items</a:t>
            </a:r>
            <a:r>
              <a:rPr lang="en-US" dirty="0"/>
              <a:t>: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flex-start;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flex-end;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center;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stretch;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dirty="0"/>
              <a:t>baseline.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030FAB-AA63-4C0F-A458-B7D07941713F}"/>
              </a:ext>
            </a:extLst>
          </p:cNvPr>
          <p:cNvGrpSpPr/>
          <p:nvPr/>
        </p:nvGrpSpPr>
        <p:grpSpPr>
          <a:xfrm>
            <a:off x="5282324" y="2167141"/>
            <a:ext cx="2953360" cy="1821199"/>
            <a:chOff x="5282324" y="2167141"/>
            <a:chExt cx="2953360" cy="18211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B72CE1-82AD-4E14-B24F-33102D6F7366}"/>
                </a:ext>
              </a:extLst>
            </p:cNvPr>
            <p:cNvGrpSpPr/>
            <p:nvPr/>
          </p:nvGrpSpPr>
          <p:grpSpPr>
            <a:xfrm>
              <a:off x="5282324" y="2516567"/>
              <a:ext cx="2953360" cy="1471773"/>
              <a:chOff x="11905694" y="3327285"/>
              <a:chExt cx="2953360" cy="147177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6756C3-CCB9-4AED-96C6-A454D81B39B9}"/>
                  </a:ext>
                </a:extLst>
              </p:cNvPr>
              <p:cNvSpPr/>
              <p:nvPr/>
            </p:nvSpPr>
            <p:spPr>
              <a:xfrm>
                <a:off x="11905694" y="3327285"/>
                <a:ext cx="2953360" cy="1471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C66BE6-3084-4F11-968E-5DC71296071B}"/>
                  </a:ext>
                </a:extLst>
              </p:cNvPr>
              <p:cNvSpPr/>
              <p:nvPr/>
            </p:nvSpPr>
            <p:spPr>
              <a:xfrm>
                <a:off x="11963140" y="3373401"/>
                <a:ext cx="571565" cy="514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071CC36-3499-4B1F-A6F3-1CAD00C6A3F2}"/>
                  </a:ext>
                </a:extLst>
              </p:cNvPr>
              <p:cNvSpPr/>
              <p:nvPr/>
            </p:nvSpPr>
            <p:spPr>
              <a:xfrm>
                <a:off x="12592151" y="3371570"/>
                <a:ext cx="451453" cy="6653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D5FF80-653C-4DB2-B416-E17CA7F014D8}"/>
                  </a:ext>
                </a:extLst>
              </p:cNvPr>
              <p:cNvSpPr/>
              <p:nvPr/>
            </p:nvSpPr>
            <p:spPr>
              <a:xfrm>
                <a:off x="13101050" y="3373891"/>
                <a:ext cx="714147" cy="80750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ED01A6-8B63-42C8-9E9F-B46C65FC4CCA}"/>
                </a:ext>
              </a:extLst>
            </p:cNvPr>
            <p:cNvSpPr/>
            <p:nvPr/>
          </p:nvSpPr>
          <p:spPr>
            <a:xfrm>
              <a:off x="5282324" y="2167141"/>
              <a:ext cx="2953360" cy="308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align-items: flex-start;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7E4218-3724-4CEB-896B-FC8C9C76D45B}"/>
              </a:ext>
            </a:extLst>
          </p:cNvPr>
          <p:cNvGrpSpPr/>
          <p:nvPr/>
        </p:nvGrpSpPr>
        <p:grpSpPr>
          <a:xfrm>
            <a:off x="8235684" y="2163577"/>
            <a:ext cx="3067050" cy="1802118"/>
            <a:chOff x="5168634" y="2186222"/>
            <a:chExt cx="3067050" cy="18021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F1C146-8184-41A9-A373-B01675197703}"/>
                </a:ext>
              </a:extLst>
            </p:cNvPr>
            <p:cNvGrpSpPr/>
            <p:nvPr/>
          </p:nvGrpSpPr>
          <p:grpSpPr>
            <a:xfrm>
              <a:off x="5282324" y="2516567"/>
              <a:ext cx="2953360" cy="1471773"/>
              <a:chOff x="11905694" y="3327285"/>
              <a:chExt cx="2953360" cy="147177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35D0E6B-588C-465C-AB50-72CBFFD3ED23}"/>
                  </a:ext>
                </a:extLst>
              </p:cNvPr>
              <p:cNvSpPr/>
              <p:nvPr/>
            </p:nvSpPr>
            <p:spPr>
              <a:xfrm>
                <a:off x="11905694" y="3327285"/>
                <a:ext cx="2953360" cy="1471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13F522-272D-4EB5-8D09-123DD6D741A5}"/>
                  </a:ext>
                </a:extLst>
              </p:cNvPr>
              <p:cNvSpPr/>
              <p:nvPr/>
            </p:nvSpPr>
            <p:spPr>
              <a:xfrm>
                <a:off x="11973134" y="4247124"/>
                <a:ext cx="571565" cy="514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EF135AD-C578-4B1E-B2CA-123671853C9F}"/>
                  </a:ext>
                </a:extLst>
              </p:cNvPr>
              <p:cNvSpPr/>
              <p:nvPr/>
            </p:nvSpPr>
            <p:spPr>
              <a:xfrm>
                <a:off x="12602145" y="4090639"/>
                <a:ext cx="451453" cy="6653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CB011E-95CA-4076-B17B-7784D65BBC64}"/>
                  </a:ext>
                </a:extLst>
              </p:cNvPr>
              <p:cNvSpPr/>
              <p:nvPr/>
            </p:nvSpPr>
            <p:spPr>
              <a:xfrm>
                <a:off x="13111044" y="3942819"/>
                <a:ext cx="714147" cy="80750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616AE4-D36D-4FFC-940A-8CF8B5516479}"/>
                </a:ext>
              </a:extLst>
            </p:cNvPr>
            <p:cNvSpPr/>
            <p:nvPr/>
          </p:nvSpPr>
          <p:spPr>
            <a:xfrm>
              <a:off x="5168634" y="2186222"/>
              <a:ext cx="2953360" cy="308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align-items: flex-end;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10ABAD-879F-4498-8C60-D9845BD64D24}"/>
              </a:ext>
            </a:extLst>
          </p:cNvPr>
          <p:cNvGrpSpPr/>
          <p:nvPr/>
        </p:nvGrpSpPr>
        <p:grpSpPr>
          <a:xfrm>
            <a:off x="5249015" y="4064623"/>
            <a:ext cx="2986669" cy="1772264"/>
            <a:chOff x="5249015" y="2216076"/>
            <a:chExt cx="2986669" cy="17722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B59E853-665B-4910-BAB1-5EA7F3F67B40}"/>
                </a:ext>
              </a:extLst>
            </p:cNvPr>
            <p:cNvGrpSpPr/>
            <p:nvPr/>
          </p:nvGrpSpPr>
          <p:grpSpPr>
            <a:xfrm>
              <a:off x="5282324" y="2516567"/>
              <a:ext cx="2953360" cy="1471773"/>
              <a:chOff x="11905694" y="3327285"/>
              <a:chExt cx="2953360" cy="147177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4476D4-27FB-4819-BB4A-CCC76930B6F0}"/>
                  </a:ext>
                </a:extLst>
              </p:cNvPr>
              <p:cNvSpPr/>
              <p:nvPr/>
            </p:nvSpPr>
            <p:spPr>
              <a:xfrm>
                <a:off x="11905694" y="3327285"/>
                <a:ext cx="2953360" cy="1471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520D451-EFB5-4EA7-A10B-5DFD33E17D5D}"/>
                  </a:ext>
                </a:extLst>
              </p:cNvPr>
              <p:cNvSpPr/>
              <p:nvPr/>
            </p:nvSpPr>
            <p:spPr>
              <a:xfrm>
                <a:off x="11963140" y="3805898"/>
                <a:ext cx="571565" cy="514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C6FCFE0-E6AA-42B4-B8F6-6AFDAC77C516}"/>
                  </a:ext>
                </a:extLst>
              </p:cNvPr>
              <p:cNvSpPr/>
              <p:nvPr/>
            </p:nvSpPr>
            <p:spPr>
              <a:xfrm>
                <a:off x="12592151" y="3730472"/>
                <a:ext cx="451453" cy="6653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60051A-8E84-46D5-86D8-43A70FDE00E5}"/>
                  </a:ext>
                </a:extLst>
              </p:cNvPr>
              <p:cNvSpPr/>
              <p:nvPr/>
            </p:nvSpPr>
            <p:spPr>
              <a:xfrm>
                <a:off x="13101050" y="3659419"/>
                <a:ext cx="714147" cy="80750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E273CD1-9F97-4183-AE61-25FEDD64CD3D}"/>
                </a:ext>
              </a:extLst>
            </p:cNvPr>
            <p:cNvSpPr/>
            <p:nvPr/>
          </p:nvSpPr>
          <p:spPr>
            <a:xfrm>
              <a:off x="5249015" y="2216076"/>
              <a:ext cx="2953360" cy="308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align-items: center;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85CFD7D-9828-4FE1-AF2D-CA740255579F}"/>
              </a:ext>
            </a:extLst>
          </p:cNvPr>
          <p:cNvGrpSpPr/>
          <p:nvPr/>
        </p:nvGrpSpPr>
        <p:grpSpPr>
          <a:xfrm>
            <a:off x="8235684" y="4050656"/>
            <a:ext cx="3067050" cy="1763586"/>
            <a:chOff x="5168634" y="2224754"/>
            <a:chExt cx="3067050" cy="176358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C7EB7AA-9DFB-4EA6-8222-E53DC509668A}"/>
                </a:ext>
              </a:extLst>
            </p:cNvPr>
            <p:cNvGrpSpPr/>
            <p:nvPr/>
          </p:nvGrpSpPr>
          <p:grpSpPr>
            <a:xfrm>
              <a:off x="5282324" y="2516567"/>
              <a:ext cx="2953360" cy="1471773"/>
              <a:chOff x="11905694" y="3327285"/>
              <a:chExt cx="2953360" cy="147177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ACB39C8-DD19-466E-93D7-DDF0C73327DD}"/>
                  </a:ext>
                </a:extLst>
              </p:cNvPr>
              <p:cNvSpPr/>
              <p:nvPr/>
            </p:nvSpPr>
            <p:spPr>
              <a:xfrm>
                <a:off x="11905694" y="3327285"/>
                <a:ext cx="2953360" cy="1471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9D4BFE2-BB85-4065-AF4F-7429CC97C6B3}"/>
                  </a:ext>
                </a:extLst>
              </p:cNvPr>
              <p:cNvSpPr/>
              <p:nvPr/>
            </p:nvSpPr>
            <p:spPr>
              <a:xfrm>
                <a:off x="11973134" y="3361277"/>
                <a:ext cx="571565" cy="140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F8DE60-046B-4265-849F-E56A315DF477}"/>
                  </a:ext>
                </a:extLst>
              </p:cNvPr>
              <p:cNvSpPr/>
              <p:nvPr/>
            </p:nvSpPr>
            <p:spPr>
              <a:xfrm>
                <a:off x="12602145" y="3349930"/>
                <a:ext cx="451453" cy="14061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2A31914-FFD1-47B4-BB93-A749BED83B81}"/>
                  </a:ext>
                </a:extLst>
              </p:cNvPr>
              <p:cNvSpPr/>
              <p:nvPr/>
            </p:nvSpPr>
            <p:spPr>
              <a:xfrm>
                <a:off x="13111044" y="3349930"/>
                <a:ext cx="714147" cy="14003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A8D5E05-B2FD-418E-B89C-835B18180AED}"/>
                </a:ext>
              </a:extLst>
            </p:cNvPr>
            <p:cNvSpPr/>
            <p:nvPr/>
          </p:nvSpPr>
          <p:spPr>
            <a:xfrm>
              <a:off x="5168634" y="2224754"/>
              <a:ext cx="2953360" cy="308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align-items: stretch;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B9871E1-5B0C-4A42-B3A4-196E9C717E36}"/>
              </a:ext>
            </a:extLst>
          </p:cNvPr>
          <p:cNvSpPr txBox="1"/>
          <p:nvPr/>
        </p:nvSpPr>
        <p:spPr>
          <a:xfrm>
            <a:off x="695325" y="4942161"/>
            <a:ext cx="411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Стоит заметить, что для </a:t>
            </a:r>
            <a:r>
              <a:rPr lang="ru-RU" dirty="0">
                <a:solidFill>
                  <a:srgbClr val="00B050"/>
                </a:solidFill>
              </a:rPr>
              <a:t>align-items: stretch</a:t>
            </a:r>
            <a:r>
              <a:rPr lang="ru-RU" dirty="0"/>
              <a:t> высота квадратов должна быть равна auto. </a:t>
            </a:r>
            <a:endParaRPr lang="en-US" dirty="0"/>
          </a:p>
        </p:txBody>
      </p:sp>
      <p:sp>
        <p:nvSpPr>
          <p:cNvPr id="75" name="Shape 213">
            <a:extLst>
              <a:ext uri="{FF2B5EF4-FFF2-40B4-BE49-F238E27FC236}">
                <a16:creationId xmlns:a16="http://schemas.microsoft.com/office/drawing/2014/main" id="{0CD3BFBE-9E25-4DBA-84FE-22D9D529E706}"/>
              </a:ext>
            </a:extLst>
          </p:cNvPr>
          <p:cNvSpPr txBox="1">
            <a:spLocks/>
          </p:cNvSpPr>
          <p:nvPr/>
        </p:nvSpPr>
        <p:spPr>
          <a:xfrm>
            <a:off x="598641" y="5585306"/>
            <a:ext cx="421096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Align self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2046E3-036E-4672-8474-660336FCA51E}"/>
              </a:ext>
            </a:extLst>
          </p:cNvPr>
          <p:cNvSpPr txBox="1"/>
          <p:nvPr/>
        </p:nvSpPr>
        <p:spPr>
          <a:xfrm>
            <a:off x="617583" y="6120569"/>
            <a:ext cx="411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Align-self</a:t>
            </a:r>
            <a:r>
              <a:rPr lang="ru-RU" dirty="0"/>
              <a:t> позволяет выравнивать элементы по отдельности.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803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18089</TotalTime>
  <Words>796</Words>
  <Application>Microsoft Office PowerPoint</Application>
  <PresentationFormat>Widescreen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Roboto</vt:lpstr>
      <vt:lpstr>Calibri Light</vt:lpstr>
      <vt:lpstr>Calibri</vt:lpstr>
      <vt:lpstr>Тема Office</vt:lpstr>
      <vt:lpstr>PowerPoint Presentation</vt:lpstr>
      <vt:lpstr>На сегодняшнем занятии:</vt:lpstr>
      <vt:lpstr>Псевдоклассы</vt:lpstr>
      <vt:lpstr>Псевдоэлементы</vt:lpstr>
      <vt:lpstr>Flexbox</vt:lpstr>
      <vt:lpstr>Display: flex</vt:lpstr>
      <vt:lpstr>Flex direction</vt:lpstr>
      <vt:lpstr>Justify content</vt:lpstr>
      <vt:lpstr>Align Items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421</cp:revision>
  <dcterms:modified xsi:type="dcterms:W3CDTF">2020-10-28T16:49:29Z</dcterms:modified>
</cp:coreProperties>
</file>